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324" r:id="rId3"/>
    <p:sldId id="473" r:id="rId4"/>
    <p:sldId id="474" r:id="rId5"/>
    <p:sldId id="475" r:id="rId6"/>
  </p:sldIdLst>
  <p:sldSz cx="12192000" cy="6858000"/>
  <p:notesSz cx="7104063" cy="10234613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一达" initials="张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1979" autoAdjust="0"/>
  </p:normalViewPr>
  <p:slideViewPr>
    <p:cSldViewPr snapToGrid="0" showGuides="1">
      <p:cViewPr varScale="1">
        <p:scale>
          <a:sx n="93" d="100"/>
          <a:sy n="93" d="100"/>
        </p:scale>
        <p:origin x="1356" y="84"/>
      </p:cViewPr>
      <p:guideLst>
        <p:guide orient="horz" pos="2184"/>
        <p:guide pos="3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5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1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6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730" y="2143760"/>
            <a:ext cx="584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 Regular" panose="02020603050405020304" charset="0"/>
                <a:cs typeface="Times New Roman Regular" panose="02020603050405020304" charset="0"/>
              </a:rPr>
              <a:t>Progress Report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0" y="45878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2024.4.29</a:t>
            </a:r>
          </a:p>
          <a:p>
            <a:pPr algn="ctr"/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Yida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Outline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4187" y="2995581"/>
            <a:ext cx="1024699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Experiment of Coarse-to-fine Contrastive Classification on real BCG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Architecture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3E084A-A20F-4207-9C82-4E6CF5700C88}"/>
              </a:ext>
            </a:extLst>
          </p:cNvPr>
          <p:cNvSpPr/>
          <p:nvPr/>
        </p:nvSpPr>
        <p:spPr>
          <a:xfrm>
            <a:off x="4549742" y="970281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E1F388-40B1-4620-9DE4-11BFF628259A}"/>
              </a:ext>
            </a:extLst>
          </p:cNvPr>
          <p:cNvSpPr/>
          <p:nvPr/>
        </p:nvSpPr>
        <p:spPr>
          <a:xfrm>
            <a:off x="6292921" y="983979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DF5EA5-AA27-4D3E-8362-5C5AF5578E88}"/>
              </a:ext>
            </a:extLst>
          </p:cNvPr>
          <p:cNvSpPr/>
          <p:nvPr/>
        </p:nvSpPr>
        <p:spPr>
          <a:xfrm>
            <a:off x="5859695" y="970280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CCA68B-1B58-4636-8A9E-15FF238B229C}"/>
              </a:ext>
            </a:extLst>
          </p:cNvPr>
          <p:cNvSpPr/>
          <p:nvPr/>
        </p:nvSpPr>
        <p:spPr>
          <a:xfrm>
            <a:off x="5423044" y="970280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F2E928-30B2-469A-91B4-6D14061E62AD}"/>
              </a:ext>
            </a:extLst>
          </p:cNvPr>
          <p:cNvSpPr/>
          <p:nvPr/>
        </p:nvSpPr>
        <p:spPr>
          <a:xfrm>
            <a:off x="4986393" y="970281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14CCAD-EF3C-480B-9958-208359F11997}"/>
              </a:ext>
            </a:extLst>
          </p:cNvPr>
          <p:cNvSpPr txBox="1"/>
          <p:nvPr/>
        </p:nvSpPr>
        <p:spPr>
          <a:xfrm>
            <a:off x="6763821" y="917465"/>
            <a:ext cx="10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F7551E-229B-406D-BE3B-F617AD64BFDF}"/>
              </a:ext>
            </a:extLst>
          </p:cNvPr>
          <p:cNvSpPr txBox="1"/>
          <p:nvPr/>
        </p:nvSpPr>
        <p:spPr>
          <a:xfrm>
            <a:off x="4469259" y="1913340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[40,200]</a:t>
            </a:r>
            <a:endParaRPr lang="zh-CN" altLang="en-US" sz="28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C62080-DD50-4A6F-9915-768CE05DE809}"/>
              </a:ext>
            </a:extLst>
          </p:cNvPr>
          <p:cNvCxnSpPr>
            <a:endCxn id="10" idx="0"/>
          </p:cNvCxnSpPr>
          <p:nvPr/>
        </p:nvCxnSpPr>
        <p:spPr>
          <a:xfrm>
            <a:off x="5659349" y="1448656"/>
            <a:ext cx="0" cy="46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66F8E5E-B9A8-4BD3-A925-A779A1233DED}"/>
              </a:ext>
            </a:extLst>
          </p:cNvPr>
          <p:cNvSpPr txBox="1"/>
          <p:nvPr/>
        </p:nvSpPr>
        <p:spPr>
          <a:xfrm>
            <a:off x="2724365" y="2856400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[40,120]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DC7C4-B900-4460-AE8F-45A2E2FAD861}"/>
              </a:ext>
            </a:extLst>
          </p:cNvPr>
          <p:cNvSpPr txBox="1"/>
          <p:nvPr/>
        </p:nvSpPr>
        <p:spPr>
          <a:xfrm>
            <a:off x="6411073" y="2905780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[120,200]</a:t>
            </a:r>
            <a:endParaRPr lang="zh-CN" altLang="en-US" sz="28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0AC6F3-679D-4A6C-9F91-621D7A7AF83E}"/>
              </a:ext>
            </a:extLst>
          </p:cNvPr>
          <p:cNvCxnSpPr>
            <a:cxnSpLocks/>
          </p:cNvCxnSpPr>
          <p:nvPr/>
        </p:nvCxnSpPr>
        <p:spPr>
          <a:xfrm flipH="1">
            <a:off x="4078840" y="2500552"/>
            <a:ext cx="703783" cy="24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0C3510-F3C2-41BC-81EB-FD99ED2D3F8E}"/>
              </a:ext>
            </a:extLst>
          </p:cNvPr>
          <p:cNvCxnSpPr>
            <a:cxnSpLocks/>
          </p:cNvCxnSpPr>
          <p:nvPr/>
        </p:nvCxnSpPr>
        <p:spPr>
          <a:xfrm>
            <a:off x="6529226" y="2436560"/>
            <a:ext cx="758577" cy="31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466BBC8-4FCA-4890-8973-12B14836B44E}"/>
              </a:ext>
            </a:extLst>
          </p:cNvPr>
          <p:cNvSpPr txBox="1"/>
          <p:nvPr/>
        </p:nvSpPr>
        <p:spPr>
          <a:xfrm>
            <a:off x="3368210" y="4386004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[60,70]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7F845E-95DA-41B4-ACE0-80A60BCD0FE2}"/>
              </a:ext>
            </a:extLst>
          </p:cNvPr>
          <p:cNvSpPr txBox="1"/>
          <p:nvPr/>
        </p:nvSpPr>
        <p:spPr>
          <a:xfrm>
            <a:off x="1692668" y="4386004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[50,60]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5AA348-80CE-42BA-A83E-D766985B328B}"/>
              </a:ext>
            </a:extLst>
          </p:cNvPr>
          <p:cNvSpPr txBox="1"/>
          <p:nvPr/>
        </p:nvSpPr>
        <p:spPr>
          <a:xfrm>
            <a:off x="0" y="4386004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[40,50]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B30BBA-E7E0-4998-9BEE-ADBB20DE3C93}"/>
              </a:ext>
            </a:extLst>
          </p:cNvPr>
          <p:cNvSpPr txBox="1"/>
          <p:nvPr/>
        </p:nvSpPr>
        <p:spPr>
          <a:xfrm>
            <a:off x="4575427" y="4272917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……..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F99032-1A52-4A24-A94C-B13A667A6C28}"/>
              </a:ext>
            </a:extLst>
          </p:cNvPr>
          <p:cNvSpPr txBox="1"/>
          <p:nvPr/>
        </p:nvSpPr>
        <p:spPr>
          <a:xfrm>
            <a:off x="5482676" y="3230042"/>
            <a:ext cx="677108" cy="1042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/>
              <a:t>…...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469031-A66D-488B-9CCC-0DB005896C5F}"/>
              </a:ext>
            </a:extLst>
          </p:cNvPr>
          <p:cNvSpPr txBox="1"/>
          <p:nvPr/>
        </p:nvSpPr>
        <p:spPr>
          <a:xfrm>
            <a:off x="9464210" y="4364704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[190, 200]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35B8C3-A97C-431C-9DE9-A8C2A627A037}"/>
              </a:ext>
            </a:extLst>
          </p:cNvPr>
          <p:cNvSpPr txBox="1"/>
          <p:nvPr/>
        </p:nvSpPr>
        <p:spPr>
          <a:xfrm>
            <a:off x="7788668" y="4364704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[180,190]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E2DDD7-FBE6-416B-9685-893BCC39CC6A}"/>
              </a:ext>
            </a:extLst>
          </p:cNvPr>
          <p:cNvSpPr txBox="1"/>
          <p:nvPr/>
        </p:nvSpPr>
        <p:spPr>
          <a:xfrm>
            <a:off x="6096000" y="4364704"/>
            <a:ext cx="238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[170,180]</a:t>
            </a:r>
            <a:endParaRPr lang="zh-CN" altLang="en-US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877B09-E2B6-4A1C-B959-C7F5AF828BAE}"/>
              </a:ext>
            </a:extLst>
          </p:cNvPr>
          <p:cNvSpPr txBox="1"/>
          <p:nvPr/>
        </p:nvSpPr>
        <p:spPr>
          <a:xfrm>
            <a:off x="0" y="5689434"/>
            <a:ext cx="1211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Total Loss = </a:t>
            </a:r>
            <a:r>
              <a:rPr lang="en-US" altLang="zh-CN" sz="2400" u="sng" dirty="0"/>
              <a:t>Classification Loss</a:t>
            </a:r>
            <a:r>
              <a:rPr lang="en-US" altLang="zh-CN" sz="2400" dirty="0"/>
              <a:t> + </a:t>
            </a:r>
            <a:r>
              <a:rPr lang="en-US" altLang="zh-CN" sz="2400" u="sng" dirty="0"/>
              <a:t>Contrastive Loss in each segment</a:t>
            </a:r>
            <a:r>
              <a:rPr lang="en-US" altLang="zh-CN" sz="2400" dirty="0"/>
              <a:t> + </a:t>
            </a:r>
            <a:r>
              <a:rPr lang="en-US" altLang="zh-CN" sz="2400" u="sng" dirty="0"/>
              <a:t>Regression Loss in last layer</a:t>
            </a:r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996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16BA85-523E-496E-B01A-3EE76D183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26" y="1179223"/>
            <a:ext cx="4872828" cy="3244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BC1E77-F085-4C52-87A0-70D172D38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7" y="1179223"/>
            <a:ext cx="4971018" cy="32442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5AF65E-C670-46B3-93E0-CFF1FC44ADD5}"/>
              </a:ext>
            </a:extLst>
          </p:cNvPr>
          <p:cNvSpPr txBox="1"/>
          <p:nvPr/>
        </p:nvSpPr>
        <p:spPr>
          <a:xfrm>
            <a:off x="2661006" y="4423467"/>
            <a:ext cx="138701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/>
              <a:t>Result of 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B3F24F-F8B1-460A-AF33-AE380D9BC65C}"/>
              </a:ext>
            </a:extLst>
          </p:cNvPr>
          <p:cNvSpPr txBox="1"/>
          <p:nvPr/>
        </p:nvSpPr>
        <p:spPr>
          <a:xfrm>
            <a:off x="8515564" y="4423467"/>
            <a:ext cx="138701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/>
              <a:t>Result of 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209BC1-176D-4D88-A453-E0E785197EF7}"/>
              </a:ext>
            </a:extLst>
          </p:cNvPr>
          <p:cNvSpPr txBox="1"/>
          <p:nvPr/>
        </p:nvSpPr>
        <p:spPr>
          <a:xfrm>
            <a:off x="251718" y="286671"/>
            <a:ext cx="965085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dirty="0"/>
              <a:t>Prediction using the whole framework (Random split the dataset)</a:t>
            </a:r>
            <a:endParaRPr lang="zh-CN" altLang="en-US" sz="28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87BEB48C-AF3F-484B-AFFD-609B0E4B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54082"/>
              </p:ext>
            </p:extLst>
          </p:nvPr>
        </p:nvGraphicFramePr>
        <p:xfrm>
          <a:off x="2165564" y="493709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28125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19924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4410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 of 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 of 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5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FS based 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9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VTCN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Proposed framework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9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027348-83DA-4624-A9A7-9B6F6D60F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9" y="1654882"/>
            <a:ext cx="4990819" cy="32662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B16D61-85C5-4231-909A-B8675500F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22" y="1654882"/>
            <a:ext cx="4879844" cy="32662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85E397-B144-42B7-BA32-D5D6FB42FE36}"/>
              </a:ext>
            </a:extLst>
          </p:cNvPr>
          <p:cNvSpPr txBox="1"/>
          <p:nvPr/>
        </p:nvSpPr>
        <p:spPr>
          <a:xfrm>
            <a:off x="251718" y="286671"/>
            <a:ext cx="1160466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dirty="0"/>
              <a:t>Prediction using the whole framework (Split the dataset based on subjects)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E0737-7842-406C-B209-416B29A4ACA6}"/>
              </a:ext>
            </a:extLst>
          </p:cNvPr>
          <p:cNvSpPr txBox="1"/>
          <p:nvPr/>
        </p:nvSpPr>
        <p:spPr>
          <a:xfrm>
            <a:off x="2661006" y="4947449"/>
            <a:ext cx="138701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/>
              <a:t>Result of 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829000-859B-484A-99A8-1A5571E1A072}"/>
              </a:ext>
            </a:extLst>
          </p:cNvPr>
          <p:cNvSpPr txBox="1"/>
          <p:nvPr/>
        </p:nvSpPr>
        <p:spPr>
          <a:xfrm>
            <a:off x="8258709" y="4921124"/>
            <a:ext cx="138701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/>
              <a:t>Result of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641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NDUxNmQzODRiOGZjNzNhZTdkYzIyMjMxZTcyY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124</Words>
  <Application>Microsoft Office PowerPoint</Application>
  <PresentationFormat>宽屏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Times New Roman Regular</vt:lpstr>
      <vt:lpstr>宋体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darcy</dc:creator>
  <cp:lastModifiedBy>张 一达</cp:lastModifiedBy>
  <cp:revision>216</cp:revision>
  <dcterms:created xsi:type="dcterms:W3CDTF">2024-04-27T08:41:51Z</dcterms:created>
  <dcterms:modified xsi:type="dcterms:W3CDTF">2024-04-29T12:48:16Z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ICV">
    <vt:lpwstr>6D3FFEFB3F4B46D1A3E341B4E47BE3F7_13</vt:lpwstr>
  </property>
</Properties>
</file>