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324" r:id="rId3"/>
    <p:sldId id="461" r:id="rId4"/>
    <p:sldId id="464" r:id="rId5"/>
    <p:sldId id="465" r:id="rId6"/>
    <p:sldId id="462" r:id="rId7"/>
    <p:sldId id="466" r:id="rId8"/>
  </p:sldIdLst>
  <p:sldSz cx="12192000" cy="6858000"/>
  <p:notesSz cx="7104063" cy="10234613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一达" initials="张" lastIdx="1" clrIdx="0">
    <p:extLst>
      <p:ext uri="{19B8F6BF-5375-455C-9EA6-DF929625EA0E}">
        <p15:presenceInfo xmlns:p15="http://schemas.microsoft.com/office/powerpoint/2012/main" userId="4896278da321f9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41"/>
    <a:srgbClr val="B2B2B2"/>
    <a:srgbClr val="202020"/>
    <a:srgbClr val="323232"/>
    <a:srgbClr val="CC3300"/>
    <a:srgbClr val="CC0000"/>
    <a:srgbClr val="FF3300"/>
    <a:srgbClr val="99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81979" autoAdjust="0"/>
  </p:normalViewPr>
  <p:slideViewPr>
    <p:cSldViewPr snapToGrid="0" showGuides="1">
      <p:cViewPr varScale="1">
        <p:scale>
          <a:sx n="93" d="100"/>
          <a:sy n="93" d="100"/>
        </p:scale>
        <p:origin x="1356" y="84"/>
      </p:cViewPr>
      <p:guideLst>
        <p:guide orient="horz" pos="2160"/>
        <p:guide pos="3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这周的内容主要是多余特征移除和关于新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的一些实验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上周我已经尝试了用</a:t>
            </a:r>
            <a:r>
              <a:rPr lang="en-US" altLang="zh-CN" dirty="0"/>
              <a:t>SVC</a:t>
            </a:r>
            <a:r>
              <a:rPr lang="zh-CN" altLang="en-US" dirty="0"/>
              <a:t>在</a:t>
            </a:r>
            <a:r>
              <a:rPr lang="en-US" altLang="zh-CN" dirty="0"/>
              <a:t>interaction</a:t>
            </a:r>
            <a:r>
              <a:rPr lang="zh-CN" altLang="en-US" dirty="0"/>
              <a:t>这种类型的方程上移除多余特征，效果很好，这周我补做另外两种方程的实验，可以看到效果也是很好的。但是这些实验的训练集和测试集都是同一种方程，但是在实际应用中，我们不可能知道目标特征和</a:t>
            </a:r>
            <a:r>
              <a:rPr lang="en-US" altLang="zh-CN" dirty="0"/>
              <a:t>label</a:t>
            </a:r>
            <a:r>
              <a:rPr lang="zh-CN" altLang="en-US" dirty="0"/>
              <a:t>之间的方程到底是哪种，这就需要训练出来的</a:t>
            </a:r>
            <a:r>
              <a:rPr lang="en-US" altLang="zh-CN" dirty="0"/>
              <a:t>SVC</a:t>
            </a:r>
            <a:r>
              <a:rPr lang="zh-CN" altLang="en-US" dirty="0"/>
              <a:t>具有泛化性，可以泛化到其他不同种类的方程上。</a:t>
            </a:r>
          </a:p>
        </p:txBody>
      </p:sp>
    </p:spTree>
    <p:extLst>
      <p:ext uri="{BB962C8B-B14F-4D97-AF65-F5344CB8AC3E}">
        <p14:creationId xmlns:p14="http://schemas.microsoft.com/office/powerpoint/2010/main" val="371215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所以我分别在这三种方程上，两两互为训练集和测试集继续实验。实验效果如下。可以看到相比于训练集和测试集是同一种方程，在有</a:t>
            </a:r>
            <a:r>
              <a:rPr lang="en-US" altLang="zh-CN" dirty="0"/>
              <a:t>domain shift</a:t>
            </a:r>
            <a:r>
              <a:rPr lang="zh-CN" altLang="en-US" dirty="0"/>
              <a:t>的场景下，特征移除的效果都会或多或少的变差。但是我们还可以发现，只要不用</a:t>
            </a:r>
            <a:r>
              <a:rPr lang="en-US" altLang="zh-CN" dirty="0"/>
              <a:t>linear</a:t>
            </a:r>
            <a:r>
              <a:rPr lang="zh-CN" altLang="en-US" dirty="0"/>
              <a:t>这种最简单的方程作为训练集，其他方程训练出来的</a:t>
            </a:r>
            <a:r>
              <a:rPr lang="en-US" altLang="zh-CN" dirty="0"/>
              <a:t>SVC</a:t>
            </a:r>
            <a:r>
              <a:rPr lang="zh-CN" altLang="en-US" dirty="0"/>
              <a:t>泛化效果其实都还可以接受。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因为在实际场景下，多选的特征对于性能的影响其实很小，最主要的影响还是在于少选特征。而在实验中，多选和少选的比例接近一比一，因此如果我们把这些实验结果除二，这个结果是要远远好于</a:t>
            </a:r>
            <a:r>
              <a:rPr lang="en-US" altLang="zh-CN" dirty="0" err="1"/>
              <a:t>scikitlearn</a:t>
            </a:r>
            <a:r>
              <a:rPr lang="zh-CN" altLang="en-US" dirty="0"/>
              <a:t>中的方法的，我尝试了</a:t>
            </a:r>
            <a:r>
              <a:rPr lang="en-US" altLang="zh-CN" dirty="0"/>
              <a:t>RFE</a:t>
            </a:r>
            <a:r>
              <a:rPr lang="zh-CN" altLang="en-US" dirty="0"/>
              <a:t>和</a:t>
            </a:r>
            <a:r>
              <a:rPr lang="en-US" altLang="zh-CN" dirty="0"/>
              <a:t>Random Forest</a:t>
            </a:r>
            <a:r>
              <a:rPr lang="zh-CN" altLang="en-US" dirty="0"/>
              <a:t>进行特征选择，它们在</a:t>
            </a:r>
            <a:r>
              <a:rPr lang="en-US" altLang="zh-CN" dirty="0"/>
              <a:t>1000</a:t>
            </a:r>
            <a:r>
              <a:rPr lang="zh-CN" altLang="en-US" dirty="0"/>
              <a:t>选</a:t>
            </a:r>
            <a:r>
              <a:rPr lang="en-US" altLang="zh-CN" dirty="0"/>
              <a:t>50</a:t>
            </a:r>
            <a:r>
              <a:rPr lang="zh-CN" altLang="en-US" dirty="0"/>
              <a:t>的情况下，通常都会少选几十个特征。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所以我认为目前这个结果还是可以的。但是目前的问题是我们该如何证明</a:t>
            </a:r>
            <a:r>
              <a:rPr lang="en-US" altLang="zh-CN" dirty="0"/>
              <a:t>SVC</a:t>
            </a:r>
            <a:r>
              <a:rPr lang="zh-CN" altLang="en-US" dirty="0"/>
              <a:t>能泛化到任何方程上。关于这个，您有什么看法吗</a:t>
            </a:r>
          </a:p>
        </p:txBody>
      </p:sp>
    </p:spTree>
    <p:extLst>
      <p:ext uri="{BB962C8B-B14F-4D97-AF65-F5344CB8AC3E}">
        <p14:creationId xmlns:p14="http://schemas.microsoft.com/office/powerpoint/2010/main" val="416116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721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544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443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2024/4/15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2024/4/15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9.xml"/><Relationship Id="rId7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2.xml"/><Relationship Id="rId7" Type="http://schemas.openxmlformats.org/officeDocument/2006/relationships/image" Target="../media/image5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73730" y="2143760"/>
            <a:ext cx="58445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>
                <a:latin typeface="Times New Roman Regular" panose="02020603050405020304" charset="0"/>
                <a:cs typeface="Times New Roman Regular" panose="02020603050405020304" charset="0"/>
              </a:rPr>
              <a:t>Progress Report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64000" y="4587875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 Regular" panose="02020603050405020304" charset="0"/>
                <a:cs typeface="Times New Roman Regular" panose="02020603050405020304" charset="0"/>
              </a:rPr>
              <a:t>2024.4.15</a:t>
            </a:r>
          </a:p>
          <a:p>
            <a:pPr algn="ctr"/>
            <a:endParaRPr lang="en-US" altLang="zh-CN" sz="20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ctr"/>
            <a:r>
              <a:rPr lang="en-US" altLang="zh-CN" sz="2000" dirty="0" err="1">
                <a:latin typeface="Times New Roman Regular" panose="02020603050405020304" charset="0"/>
                <a:cs typeface="Times New Roman Regular" panose="02020603050405020304" charset="0"/>
              </a:rPr>
              <a:t>Yida</a:t>
            </a:r>
            <a:r>
              <a:rPr lang="en-US" altLang="zh-CN" sz="2000" dirty="0">
                <a:latin typeface="Times New Roman Regular" panose="02020603050405020304" charset="0"/>
                <a:cs typeface="Times New Roman Regular" panose="02020603050405020304" charset="0"/>
              </a:rPr>
              <a:t> Zhang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27330" y="263525"/>
            <a:ext cx="60102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 Regular" panose="02020603050405020304" charset="0"/>
                <a:cs typeface="Times New Roman Regular" panose="02020603050405020304" charset="0"/>
              </a:rPr>
              <a:t>Outline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4187" y="2862017"/>
            <a:ext cx="10246995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Methods to remove the redundant features</a:t>
            </a:r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Experiments of contrastive regression loss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37732C-4B56-4AE0-AC42-AB598ADC233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3285" y="263525"/>
            <a:ext cx="11865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 Regular" panose="02020603050405020304" charset="0"/>
                <a:cs typeface="Times New Roman Regular" panose="02020603050405020304" charset="0"/>
              </a:rPr>
              <a:t>Remove redundant features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DAA9B5-2EE4-4F55-A401-4C46C063B9F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27330" y="1171466"/>
            <a:ext cx="11238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 Regular" panose="02020603050405020304" charset="0"/>
                <a:cs typeface="Times New Roman Regular" panose="02020603050405020304" charset="0"/>
              </a:rPr>
              <a:t>	Train a SVC model to predict whether to remove the feature based on the weight value between feature selection layer and MLP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33F36F0-3F40-465B-9DE0-662281A6D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698057"/>
              </p:ext>
            </p:extLst>
          </p:nvPr>
        </p:nvGraphicFramePr>
        <p:xfrm>
          <a:off x="4491862" y="5771120"/>
          <a:ext cx="6395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113">
                  <a:extLst>
                    <a:ext uri="{9D8B030D-6E8A-4147-A177-3AD203B41FA5}">
                      <a16:colId xmlns:a16="http://schemas.microsoft.com/office/drawing/2014/main" val="3311492961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1806142511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876086309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2619986070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184908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 in 1000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3538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6013545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9FDA0DF-C8DD-4763-87C6-148BD0ADB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10435"/>
              </p:ext>
            </p:extLst>
          </p:nvPr>
        </p:nvGraphicFramePr>
        <p:xfrm>
          <a:off x="1460986" y="5771120"/>
          <a:ext cx="30308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876">
                  <a:extLst>
                    <a:ext uri="{9D8B030D-6E8A-4147-A177-3AD203B41FA5}">
                      <a16:colId xmlns:a16="http://schemas.microsoft.com/office/drawing/2014/main" val="3695150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total feature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7475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missed and redundant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7453656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24F307A4-AAA9-4CF1-82DD-4F85AE7EB716}"/>
              </a:ext>
            </a:extLst>
          </p:cNvPr>
          <p:cNvSpPr txBox="1"/>
          <p:nvPr/>
        </p:nvSpPr>
        <p:spPr>
          <a:xfrm>
            <a:off x="1460986" y="5366693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Interaction: 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FE0F80A-0D17-4DA9-B46B-A88856BF3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494219"/>
              </p:ext>
            </p:extLst>
          </p:nvPr>
        </p:nvGraphicFramePr>
        <p:xfrm>
          <a:off x="4491862" y="4198226"/>
          <a:ext cx="6395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113">
                  <a:extLst>
                    <a:ext uri="{9D8B030D-6E8A-4147-A177-3AD203B41FA5}">
                      <a16:colId xmlns:a16="http://schemas.microsoft.com/office/drawing/2014/main" val="3311492961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1806142511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876086309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2619986070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184908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 in 1000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3538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6013545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47C3AE3-9025-4BCF-8F87-D8C64B8E3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619881"/>
              </p:ext>
            </p:extLst>
          </p:nvPr>
        </p:nvGraphicFramePr>
        <p:xfrm>
          <a:off x="1460986" y="4198226"/>
          <a:ext cx="30308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876">
                  <a:extLst>
                    <a:ext uri="{9D8B030D-6E8A-4147-A177-3AD203B41FA5}">
                      <a16:colId xmlns:a16="http://schemas.microsoft.com/office/drawing/2014/main" val="3695150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total feature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7475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missed and redundant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745365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416C655-96AD-437D-8826-3FA005381D73}"/>
              </a:ext>
            </a:extLst>
          </p:cNvPr>
          <p:cNvSpPr txBox="1"/>
          <p:nvPr/>
        </p:nvSpPr>
        <p:spPr>
          <a:xfrm>
            <a:off x="1460986" y="3813613"/>
            <a:ext cx="3195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Non-Linear: 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^a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+lnx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+e^x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402266C-77A3-4698-B89E-31C7048DA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032653"/>
              </p:ext>
            </p:extLst>
          </p:nvPr>
        </p:nvGraphicFramePr>
        <p:xfrm>
          <a:off x="4491862" y="2687320"/>
          <a:ext cx="6395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113">
                  <a:extLst>
                    <a:ext uri="{9D8B030D-6E8A-4147-A177-3AD203B41FA5}">
                      <a16:colId xmlns:a16="http://schemas.microsoft.com/office/drawing/2014/main" val="3311492961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1806142511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876086309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2619986070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184908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 in 1000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3538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601354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E06C7A9-2E2F-4542-BD09-9E542313A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192335"/>
              </p:ext>
            </p:extLst>
          </p:nvPr>
        </p:nvGraphicFramePr>
        <p:xfrm>
          <a:off x="1460986" y="2687320"/>
          <a:ext cx="30308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876">
                  <a:extLst>
                    <a:ext uri="{9D8B030D-6E8A-4147-A177-3AD203B41FA5}">
                      <a16:colId xmlns:a16="http://schemas.microsoft.com/office/drawing/2014/main" val="3695150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total feature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7475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missed and redundant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7453656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553B15F2-A787-4E25-8265-E71F2C97EBC3}"/>
              </a:ext>
            </a:extLst>
          </p:cNvPr>
          <p:cNvSpPr txBox="1"/>
          <p:nvPr/>
        </p:nvSpPr>
        <p:spPr>
          <a:xfrm>
            <a:off x="1460986" y="2293773"/>
            <a:ext cx="2855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Linear: a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69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37732C-4B56-4AE0-AC42-AB598ADC233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3285" y="263525"/>
            <a:ext cx="11865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 Regular" panose="02020603050405020304" charset="0"/>
                <a:cs typeface="Times New Roman Regular" panose="02020603050405020304" charset="0"/>
              </a:rPr>
              <a:t>Remove redundant features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33F36F0-3F40-465B-9DE0-662281A6D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845015"/>
              </p:ext>
            </p:extLst>
          </p:nvPr>
        </p:nvGraphicFramePr>
        <p:xfrm>
          <a:off x="4491862" y="5771120"/>
          <a:ext cx="6395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113">
                  <a:extLst>
                    <a:ext uri="{9D8B030D-6E8A-4147-A177-3AD203B41FA5}">
                      <a16:colId xmlns:a16="http://schemas.microsoft.com/office/drawing/2014/main" val="3311492961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1806142511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876086309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2619986070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184908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 in 1000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3538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9.7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13.4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6013545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9FDA0DF-C8DD-4763-87C6-148BD0ADB988}"/>
              </a:ext>
            </a:extLst>
          </p:cNvPr>
          <p:cNvGraphicFramePr>
            <a:graphicFrameLocks noGrp="1"/>
          </p:cNvGraphicFramePr>
          <p:nvPr/>
        </p:nvGraphicFramePr>
        <p:xfrm>
          <a:off x="1460986" y="5771120"/>
          <a:ext cx="30308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876">
                  <a:extLst>
                    <a:ext uri="{9D8B030D-6E8A-4147-A177-3AD203B41FA5}">
                      <a16:colId xmlns:a16="http://schemas.microsoft.com/office/drawing/2014/main" val="3695150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total feature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7475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missed and redundant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7453656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24F307A4-AAA9-4CF1-82DD-4F85AE7EB716}"/>
              </a:ext>
            </a:extLst>
          </p:cNvPr>
          <p:cNvSpPr txBox="1"/>
          <p:nvPr/>
        </p:nvSpPr>
        <p:spPr>
          <a:xfrm>
            <a:off x="1460986" y="5366693"/>
            <a:ext cx="3322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Train: Interaction, Test: Linear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FE0F80A-0D17-4DA9-B46B-A88856BF3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79490"/>
              </p:ext>
            </p:extLst>
          </p:nvPr>
        </p:nvGraphicFramePr>
        <p:xfrm>
          <a:off x="4491862" y="4491889"/>
          <a:ext cx="6395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113">
                  <a:extLst>
                    <a:ext uri="{9D8B030D-6E8A-4147-A177-3AD203B41FA5}">
                      <a16:colId xmlns:a16="http://schemas.microsoft.com/office/drawing/2014/main" val="3311492961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1806142511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876086309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2619986070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184908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 in 1000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3538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3.9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8.1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6013545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47C3AE3-9025-4BCF-8F87-D8C64B8E3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977753"/>
              </p:ext>
            </p:extLst>
          </p:nvPr>
        </p:nvGraphicFramePr>
        <p:xfrm>
          <a:off x="1460986" y="4491889"/>
          <a:ext cx="30308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876">
                  <a:extLst>
                    <a:ext uri="{9D8B030D-6E8A-4147-A177-3AD203B41FA5}">
                      <a16:colId xmlns:a16="http://schemas.microsoft.com/office/drawing/2014/main" val="3695150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total feature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7475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missed and redundant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745365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416C655-96AD-437D-8826-3FA005381D73}"/>
              </a:ext>
            </a:extLst>
          </p:cNvPr>
          <p:cNvSpPr txBox="1"/>
          <p:nvPr/>
        </p:nvSpPr>
        <p:spPr>
          <a:xfrm>
            <a:off x="1460986" y="4107276"/>
            <a:ext cx="3376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Train: Linear, Test: Interaction 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402266C-77A3-4698-B89E-31C7048DA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7319"/>
              </p:ext>
            </p:extLst>
          </p:nvPr>
        </p:nvGraphicFramePr>
        <p:xfrm>
          <a:off x="4491862" y="1493465"/>
          <a:ext cx="6395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113">
                  <a:extLst>
                    <a:ext uri="{9D8B030D-6E8A-4147-A177-3AD203B41FA5}">
                      <a16:colId xmlns:a16="http://schemas.microsoft.com/office/drawing/2014/main" val="3311492961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1806142511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876086309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2619986070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184908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 in 1000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3538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18.3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18.8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25.2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20.3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601354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E06C7A9-2E2F-4542-BD09-9E542313A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788939"/>
              </p:ext>
            </p:extLst>
          </p:nvPr>
        </p:nvGraphicFramePr>
        <p:xfrm>
          <a:off x="1460986" y="1493465"/>
          <a:ext cx="30308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876">
                  <a:extLst>
                    <a:ext uri="{9D8B030D-6E8A-4147-A177-3AD203B41FA5}">
                      <a16:colId xmlns:a16="http://schemas.microsoft.com/office/drawing/2014/main" val="3695150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total feature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7475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missed and redundant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7453656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553B15F2-A787-4E25-8265-E71F2C97EBC3}"/>
              </a:ext>
            </a:extLst>
          </p:cNvPr>
          <p:cNvSpPr txBox="1"/>
          <p:nvPr/>
        </p:nvSpPr>
        <p:spPr>
          <a:xfrm>
            <a:off x="1460986" y="1091197"/>
            <a:ext cx="3400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Train: Linear, Test: Non-Linear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1990AF8-BC3C-4318-A027-4E0D53564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493384"/>
              </p:ext>
            </p:extLst>
          </p:nvPr>
        </p:nvGraphicFramePr>
        <p:xfrm>
          <a:off x="4491862" y="2757199"/>
          <a:ext cx="6395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113">
                  <a:extLst>
                    <a:ext uri="{9D8B030D-6E8A-4147-A177-3AD203B41FA5}">
                      <a16:colId xmlns:a16="http://schemas.microsoft.com/office/drawing/2014/main" val="3311492961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1806142511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876086309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2619986070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184908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 in 1000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3538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60135456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34C1F114-741A-45E5-BC2F-05A4E0A64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207715"/>
              </p:ext>
            </p:extLst>
          </p:nvPr>
        </p:nvGraphicFramePr>
        <p:xfrm>
          <a:off x="1460986" y="2757199"/>
          <a:ext cx="30308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876">
                  <a:extLst>
                    <a:ext uri="{9D8B030D-6E8A-4147-A177-3AD203B41FA5}">
                      <a16:colId xmlns:a16="http://schemas.microsoft.com/office/drawing/2014/main" val="3695150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total feature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7475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missed and redundant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7453656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7C978341-7810-4DBE-BF73-9B4949C25E5D}"/>
              </a:ext>
            </a:extLst>
          </p:cNvPr>
          <p:cNvSpPr txBox="1"/>
          <p:nvPr/>
        </p:nvSpPr>
        <p:spPr>
          <a:xfrm>
            <a:off x="1460986" y="2354931"/>
            <a:ext cx="3400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Train: Non-Linear, Test: Linear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60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37732C-4B56-4AE0-AC42-AB598ADC233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3285" y="263525"/>
            <a:ext cx="11865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 Regular" panose="02020603050405020304" charset="0"/>
                <a:cs typeface="Times New Roman Regular" panose="02020603050405020304" charset="0"/>
              </a:rPr>
              <a:t>Remove redundant features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33F36F0-3F40-465B-9DE0-662281A6D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310219"/>
              </p:ext>
            </p:extLst>
          </p:nvPr>
        </p:nvGraphicFramePr>
        <p:xfrm>
          <a:off x="4471313" y="2863533"/>
          <a:ext cx="6395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113">
                  <a:extLst>
                    <a:ext uri="{9D8B030D-6E8A-4147-A177-3AD203B41FA5}">
                      <a16:colId xmlns:a16="http://schemas.microsoft.com/office/drawing/2014/main" val="3311492961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1806142511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876086309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2619986070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184908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 in 1000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3538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6013545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9FDA0DF-C8DD-4763-87C6-148BD0ADB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228766"/>
              </p:ext>
            </p:extLst>
          </p:nvPr>
        </p:nvGraphicFramePr>
        <p:xfrm>
          <a:off x="1440437" y="2863533"/>
          <a:ext cx="30308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876">
                  <a:extLst>
                    <a:ext uri="{9D8B030D-6E8A-4147-A177-3AD203B41FA5}">
                      <a16:colId xmlns:a16="http://schemas.microsoft.com/office/drawing/2014/main" val="3695150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total feature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7475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missed and redundant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7453656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24F307A4-AAA9-4CF1-82DD-4F85AE7EB716}"/>
              </a:ext>
            </a:extLst>
          </p:cNvPr>
          <p:cNvSpPr txBox="1"/>
          <p:nvPr/>
        </p:nvSpPr>
        <p:spPr>
          <a:xfrm>
            <a:off x="1440437" y="2459106"/>
            <a:ext cx="3849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Train: Interaction, Test: Non-Linear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FE0F80A-0D17-4DA9-B46B-A88856BF3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08519"/>
              </p:ext>
            </p:extLst>
          </p:nvPr>
        </p:nvGraphicFramePr>
        <p:xfrm>
          <a:off x="4471313" y="1584302"/>
          <a:ext cx="63955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113">
                  <a:extLst>
                    <a:ext uri="{9D8B030D-6E8A-4147-A177-3AD203B41FA5}">
                      <a16:colId xmlns:a16="http://schemas.microsoft.com/office/drawing/2014/main" val="3311492961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1806142511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876086309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2619986070"/>
                    </a:ext>
                  </a:extLst>
                </a:gridCol>
                <a:gridCol w="1279113">
                  <a:extLst>
                    <a:ext uri="{9D8B030D-6E8A-4147-A177-3AD203B41FA5}">
                      <a16:colId xmlns:a16="http://schemas.microsoft.com/office/drawing/2014/main" val="184908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 in 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 in 1000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3538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5.2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6013545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47C3AE3-9025-4BCF-8F87-D8C64B8E3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67469"/>
              </p:ext>
            </p:extLst>
          </p:nvPr>
        </p:nvGraphicFramePr>
        <p:xfrm>
          <a:off x="1440437" y="1584302"/>
          <a:ext cx="30308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876">
                  <a:extLst>
                    <a:ext uri="{9D8B030D-6E8A-4147-A177-3AD203B41FA5}">
                      <a16:colId xmlns:a16="http://schemas.microsoft.com/office/drawing/2014/main" val="3695150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total feature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7475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missed and redundant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745365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416C655-96AD-437D-8826-3FA005381D73}"/>
              </a:ext>
            </a:extLst>
          </p:cNvPr>
          <p:cNvSpPr txBox="1"/>
          <p:nvPr/>
        </p:nvSpPr>
        <p:spPr>
          <a:xfrm>
            <a:off x="1440437" y="1199689"/>
            <a:ext cx="3903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Train: Non-Linear, Test: Interaction 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21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15628E-023E-436B-9E59-1F7685B2531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3285" y="263525"/>
            <a:ext cx="11865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 Regular" panose="02020603050405020304" charset="0"/>
                <a:cs typeface="Times New Roman Regular" panose="02020603050405020304" charset="0"/>
              </a:rPr>
              <a:t>Contrastive Regression (dataset with label shift on S)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196EA5-2146-4F78-AB0C-C9720FDD2D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0568"/>
          <a:stretch/>
        </p:blipFill>
        <p:spPr>
          <a:xfrm>
            <a:off x="827905" y="5606089"/>
            <a:ext cx="4058295" cy="108001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66349C0-DF44-4011-9F5C-EC80067144A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725793" y="4979071"/>
            <a:ext cx="2262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 Regular" panose="02020603050405020304" charset="0"/>
                <a:cs typeface="Times New Roman Regular" panose="02020603050405020304" charset="0"/>
              </a:rPr>
              <a:t>Result of 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09EE5BA-5D64-457A-A8FD-492B0D13BB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7640" y="5485100"/>
            <a:ext cx="5845275" cy="13300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E2E95C-4037-4884-B54A-DD1182CF05A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"/>
          <a:stretch/>
        </p:blipFill>
        <p:spPr>
          <a:xfrm>
            <a:off x="6196242" y="1656266"/>
            <a:ext cx="4744988" cy="314667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F8D9E9C-8AAD-41EB-9614-82AFFC3C40B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699018" y="4979071"/>
            <a:ext cx="2262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 Regular" panose="02020603050405020304" charset="0"/>
                <a:cs typeface="Times New Roman Regular" panose="02020603050405020304" charset="0"/>
              </a:rPr>
              <a:t>Result of S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E59B10A-861A-482E-AFB5-E3658F355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1" y="1656266"/>
            <a:ext cx="4744987" cy="309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4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15628E-023E-436B-9E59-1F7685B2531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3285" y="263525"/>
            <a:ext cx="11865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 Regular" panose="02020603050405020304" charset="0"/>
                <a:cs typeface="Times New Roman Regular" panose="02020603050405020304" charset="0"/>
              </a:rPr>
              <a:t>Contrastive Regression </a:t>
            </a:r>
          </a:p>
          <a:p>
            <a:r>
              <a:rPr lang="en-US" altLang="zh-CN" sz="4000" dirty="0">
                <a:latin typeface="Times New Roman Regular" panose="02020603050405020304" charset="0"/>
                <a:cs typeface="Times New Roman Regular" panose="02020603050405020304" charset="0"/>
              </a:rPr>
              <a:t>(dataset with different noise and pulse type)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196EA5-2146-4F78-AB0C-C9720FDD2D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0568"/>
          <a:stretch/>
        </p:blipFill>
        <p:spPr>
          <a:xfrm>
            <a:off x="827905" y="5606089"/>
            <a:ext cx="4058295" cy="10800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D330098-96AA-461D-9308-781FC8258C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57" y="1911905"/>
            <a:ext cx="4744988" cy="31466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66349C0-DF44-4011-9F5C-EC80067144A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725792" y="5132280"/>
            <a:ext cx="2262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 Regular" panose="02020603050405020304" charset="0"/>
                <a:cs typeface="Times New Roman Regular" panose="02020603050405020304" charset="0"/>
              </a:rPr>
              <a:t>Result of 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09EE5BA-5D64-457A-A8FD-492B0D13BB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7640" y="5485100"/>
            <a:ext cx="5845275" cy="13300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0CD0C1-D137-42F5-AB0E-42C71C7B1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783" y="1911905"/>
            <a:ext cx="4744988" cy="30397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CAEE8A1-B8B9-4D41-B55F-C8EF96775D5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857751" y="5058581"/>
            <a:ext cx="2262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 Regular" panose="02020603050405020304" charset="0"/>
                <a:cs typeface="Times New Roman Regular" panose="02020603050405020304" charset="0"/>
              </a:rPr>
              <a:t>Result of S</a:t>
            </a:r>
          </a:p>
        </p:txBody>
      </p:sp>
    </p:spTree>
    <p:extLst>
      <p:ext uri="{BB962C8B-B14F-4D97-AF65-F5344CB8AC3E}">
        <p14:creationId xmlns:p14="http://schemas.microsoft.com/office/powerpoint/2010/main" val="35589475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RlNDUxNmQzODRiOGZjNzNhZTdkYzIyMjMxZTcyYm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742</Words>
  <Application>Microsoft Office PowerPoint</Application>
  <PresentationFormat>宽屏</PresentationFormat>
  <Paragraphs>144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Times New Roman Regular</vt:lpstr>
      <vt:lpstr>宋体</vt:lpstr>
      <vt:lpstr>Arial</vt:lpstr>
      <vt:lpstr>Calibri</vt:lpstr>
      <vt:lpstr>Times New Roman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张 一达</cp:lastModifiedBy>
  <cp:revision>202</cp:revision>
  <dcterms:created xsi:type="dcterms:W3CDTF">2024-04-06T14:39:30Z</dcterms:created>
  <dcterms:modified xsi:type="dcterms:W3CDTF">2024-04-15T12:42:36Z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6D3FFEFB3F4B46D1A3E341B4E47BE3F7_13</vt:lpwstr>
  </property>
</Properties>
</file>