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324" r:id="rId3"/>
    <p:sldId id="468" r:id="rId4"/>
    <p:sldId id="467" r:id="rId5"/>
    <p:sldId id="469" r:id="rId6"/>
    <p:sldId id="470" r:id="rId7"/>
  </p:sldIdLst>
  <p:sldSz cx="12192000" cy="6858000"/>
  <p:notesSz cx="7104063" cy="10234613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一达" initials="张" lastIdx="3" clrIdx="0">
    <p:extLst>
      <p:ext uri="{19B8F6BF-5375-455C-9EA6-DF929625EA0E}">
        <p15:presenceInfo xmlns:p15="http://schemas.microsoft.com/office/powerpoint/2012/main" userId="4896278da321f9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1979" autoAdjust="0"/>
  </p:normalViewPr>
  <p:slideViewPr>
    <p:cSldViewPr snapToGrid="0" showGuides="1">
      <p:cViewPr varScale="1">
        <p:scale>
          <a:sx n="93" d="100"/>
          <a:sy n="93" d="100"/>
        </p:scale>
        <p:origin x="642" y="84"/>
      </p:cViewPr>
      <p:guideLst>
        <p:guide orient="horz" pos="2160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2T20:43:37.968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5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7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4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1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hyperlink" Target="https://physionet.org/content/scg-rhc-wearable-database/1.0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hyperlink" Target="https://www.mdpi.com/1424-8220/21/1/156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730" y="2143760"/>
            <a:ext cx="584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 Regular" panose="02020603050405020304" charset="0"/>
                <a:cs typeface="Times New Roman Regular" panose="02020603050405020304" charset="0"/>
              </a:rPr>
              <a:t>Progress Report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4000" y="458787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2024.4.22</a:t>
            </a:r>
          </a:p>
          <a:p>
            <a:pPr algn="ctr"/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r>
              <a:rPr lang="en-US" altLang="zh-CN" sz="2000" dirty="0" err="1">
                <a:latin typeface="Times New Roman Regular" panose="02020603050405020304" charset="0"/>
                <a:cs typeface="Times New Roman Regular" panose="02020603050405020304" charset="0"/>
              </a:rPr>
              <a:t>Yida</a:t>
            </a: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 Zhang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6010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Outline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4187" y="2995581"/>
            <a:ext cx="1024699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Test feature selection method on real SCG and BCG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11649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Feature Selection on </a:t>
            </a:r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  <a:hlinkClick r:id="rId4"/>
              </a:rPr>
              <a:t>Real SCG Dataset</a:t>
            </a:r>
            <a:endParaRPr lang="en-US" altLang="zh-CN" sz="4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DAD54D-02FD-4493-B66A-7E52D84265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62"/>
          <a:stretch/>
        </p:blipFill>
        <p:spPr>
          <a:xfrm>
            <a:off x="227330" y="2006342"/>
            <a:ext cx="8840348" cy="669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3F7D88-3341-488D-B594-E1259B7BFEE6}"/>
              </a:ext>
            </a:extLst>
          </p:cNvPr>
          <p:cNvSpPr txBox="1"/>
          <p:nvPr/>
        </p:nvSpPr>
        <p:spPr>
          <a:xfrm>
            <a:off x="227330" y="1402945"/>
            <a:ext cx="33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E555C2-F940-4569-BE86-3BC75551E892}"/>
              </a:ext>
            </a:extLst>
          </p:cNvPr>
          <p:cNvSpPr txBox="1"/>
          <p:nvPr/>
        </p:nvSpPr>
        <p:spPr>
          <a:xfrm>
            <a:off x="227330" y="3623139"/>
            <a:ext cx="33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Features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D37B1B-C043-43F3-A496-D5E63445171F}"/>
              </a:ext>
            </a:extLst>
          </p:cNvPr>
          <p:cNvSpPr txBox="1"/>
          <p:nvPr/>
        </p:nvSpPr>
        <p:spPr>
          <a:xfrm>
            <a:off x="227330" y="4293002"/>
            <a:ext cx="567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(HR), 1 (x1), 2 (x2), 3 (y1), 4 (y2)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CC6D85-32F6-4F81-803D-3D53F72F5949}"/>
              </a:ext>
            </a:extLst>
          </p:cNvPr>
          <p:cNvSpPr txBox="1"/>
          <p:nvPr/>
        </p:nvSpPr>
        <p:spPr>
          <a:xfrm>
            <a:off x="227330" y="2676276"/>
            <a:ext cx="332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7.9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43A89B-2321-405F-B95E-6FCE15C2DAD5}"/>
              </a:ext>
            </a:extLst>
          </p:cNvPr>
          <p:cNvSpPr txBox="1"/>
          <p:nvPr/>
        </p:nvSpPr>
        <p:spPr>
          <a:xfrm>
            <a:off x="227330" y="4894376"/>
            <a:ext cx="567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9.6</a:t>
            </a:r>
          </a:p>
        </p:txBody>
      </p:sp>
    </p:spTree>
    <p:extLst>
      <p:ext uri="{BB962C8B-B14F-4D97-AF65-F5344CB8AC3E}">
        <p14:creationId xmlns:p14="http://schemas.microsoft.com/office/powerpoint/2010/main" val="22876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11649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Possible reason for the bad result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F05D9D-F8FB-4BD1-B644-23E7E0A92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962" y="2213191"/>
            <a:ext cx="6536076" cy="34469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884539-A8ED-41E3-8FCA-E20415DEDE4A}"/>
              </a:ext>
            </a:extLst>
          </p:cNvPr>
          <p:cNvSpPr txBox="1"/>
          <p:nvPr/>
        </p:nvSpPr>
        <p:spPr>
          <a:xfrm>
            <a:off x="807170" y="1627370"/>
            <a:ext cx="1048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of BP is for the whole signal, not for a cycle. However, the features of each cycle vary a lot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11649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Feature Selection on Real BCG Dataset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45175-6029-48B6-8001-88C945D67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30" y="2007291"/>
            <a:ext cx="2967934" cy="4303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200678-B39A-426F-B409-2FF30773A652}"/>
              </a:ext>
            </a:extLst>
          </p:cNvPr>
          <p:cNvSpPr txBox="1"/>
          <p:nvPr/>
        </p:nvSpPr>
        <p:spPr>
          <a:xfrm>
            <a:off x="227330" y="1402945"/>
            <a:ext cx="33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73A4D4-D2EA-40CC-9B54-C9D0E5D0D692}"/>
              </a:ext>
            </a:extLst>
          </p:cNvPr>
          <p:cNvSpPr txBox="1"/>
          <p:nvPr/>
        </p:nvSpPr>
        <p:spPr>
          <a:xfrm>
            <a:off x="227330" y="3623139"/>
            <a:ext cx="33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Features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A4882E-3746-489D-85C8-9DBA0A01C7D5}"/>
              </a:ext>
            </a:extLst>
          </p:cNvPr>
          <p:cNvSpPr txBox="1"/>
          <p:nvPr/>
        </p:nvSpPr>
        <p:spPr>
          <a:xfrm>
            <a:off x="227330" y="4293002"/>
            <a:ext cx="567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(x1), 1 (y1), 2 (x2), 3 (y2), 4 (x3), 5 (y3)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5B83BE-F084-4720-9662-7CA165EE7119}"/>
              </a:ext>
            </a:extLst>
          </p:cNvPr>
          <p:cNvSpPr txBox="1"/>
          <p:nvPr/>
        </p:nvSpPr>
        <p:spPr>
          <a:xfrm>
            <a:off x="227330" y="4894376"/>
            <a:ext cx="567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6.4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6796F0-FA6F-4942-8E94-DB1DC121EB15}"/>
              </a:ext>
            </a:extLst>
          </p:cNvPr>
          <p:cNvSpPr txBox="1"/>
          <p:nvPr/>
        </p:nvSpPr>
        <p:spPr>
          <a:xfrm>
            <a:off x="227330" y="2518769"/>
            <a:ext cx="567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6.2 </a:t>
            </a:r>
          </a:p>
        </p:txBody>
      </p:sp>
    </p:spTree>
    <p:extLst>
      <p:ext uri="{BB962C8B-B14F-4D97-AF65-F5344CB8AC3E}">
        <p14:creationId xmlns:p14="http://schemas.microsoft.com/office/powerpoint/2010/main" val="188464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11649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Possible reason for the bad result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1FB03F-912E-415D-AC1B-4DDE5E8BE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9" y="1123076"/>
            <a:ext cx="4105848" cy="24292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D09BDB-D265-4A95-A4D2-1AD64CA908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53" y="1498788"/>
            <a:ext cx="7034373" cy="19302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F11743-7C2E-4A2D-A606-3BF6C0426C78}"/>
              </a:ext>
            </a:extLst>
          </p:cNvPr>
          <p:cNvSpPr txBox="1"/>
          <p:nvPr/>
        </p:nvSpPr>
        <p:spPr>
          <a:xfrm>
            <a:off x="1266951" y="3666266"/>
            <a:ext cx="24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BCG cycle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4908C6-3DF1-484A-AB01-A977ABECD3B5}"/>
              </a:ext>
            </a:extLst>
          </p:cNvPr>
          <p:cNvSpPr txBox="1"/>
          <p:nvPr/>
        </p:nvSpPr>
        <p:spPr>
          <a:xfrm>
            <a:off x="7241766" y="3666266"/>
            <a:ext cx="297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BCG cycle in online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907E01-ED40-41E1-BA1E-EB307D80B239}"/>
              </a:ext>
            </a:extLst>
          </p:cNvPr>
          <p:cNvSpPr txBox="1"/>
          <p:nvPr/>
        </p:nvSpPr>
        <p:spPr>
          <a:xfrm>
            <a:off x="866454" y="4534595"/>
            <a:ext cx="1045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“Given that the bed system records BCGs that represent a superposition of the dorsoventral and head-to-foot axes, it seems reasonable to not expect the same results as seen in other BCG-based blood pressure tracking publications that predominately measure the head-to-foot axial BCG component (i.e., standing–BCG measurement systems).”[1]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F7C0FD-D582-4DFC-B8B6-868FA5A10C35}"/>
              </a:ext>
            </a:extLst>
          </p:cNvPr>
          <p:cNvSpPr txBox="1"/>
          <p:nvPr/>
        </p:nvSpPr>
        <p:spPr>
          <a:xfrm>
            <a:off x="822582" y="5910755"/>
            <a:ext cx="1045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[1] Carlson C, Turpin V R, Suliman A, et al. Bed-based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ballistocardiography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 Dataset and ability to track cardiovascular parameters[J]. Sensors, 2020, 21(1): 156.</a:t>
            </a:r>
            <a:endParaRPr lang="en-US" altLang="zh-CN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9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RlNDUxNmQzODRiOGZjNzNhZTdkYzIyMjMxZTcyY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243</Words>
  <Application>Microsoft Office PowerPoint</Application>
  <PresentationFormat>宽屏</PresentationFormat>
  <Paragraphs>31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Times New Roman Regular</vt:lpstr>
      <vt:lpstr>宋体</vt:lpstr>
      <vt:lpstr>Arial</vt:lpstr>
      <vt:lpstr>Calibri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 一达</cp:lastModifiedBy>
  <cp:revision>209</cp:revision>
  <dcterms:created xsi:type="dcterms:W3CDTF">2024-04-06T14:39:30Z</dcterms:created>
  <dcterms:modified xsi:type="dcterms:W3CDTF">2024-04-22T12:57:45Z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6D3FFEFB3F4B46D1A3E341B4E47BE3F7_13</vt:lpwstr>
  </property>
</Properties>
</file>