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310" r:id="rId6"/>
    <p:sldId id="347" r:id="rId7"/>
    <p:sldId id="356" r:id="rId8"/>
    <p:sldId id="357" r:id="rId9"/>
    <p:sldId id="358" r:id="rId10"/>
    <p:sldId id="348" r:id="rId11"/>
    <p:sldId id="374" r:id="rId12"/>
    <p:sldId id="352" r:id="rId13"/>
    <p:sldId id="354" r:id="rId14"/>
    <p:sldId id="350" r:id="rId15"/>
    <p:sldId id="349" r:id="rId16"/>
    <p:sldId id="360" r:id="rId17"/>
    <p:sldId id="361" r:id="rId18"/>
    <p:sldId id="264" r:id="rId19"/>
    <p:sldId id="375"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75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25.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Experiment 1 involved altering the heights of high peaks. It is evident that these two opposing changes had opposite effects on predictions. Additionally, we observed that the height of high peaks is inversely related to the predictions. This suggests that the CNN has learned features related to the height of peaks, and within this feature, peak height and predictions have an inverse relationship. These results indicate that the CNN has learned a necessary condition for the correct features, as this experiment only pertains to P1.</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Next, I conducted Experiment 2, where I independently altered the heights of low peaks and decreased the heights of high peaks. The results showed that both changes had a similar impact on the experiment's results. This indicates that the CNN has also learned features related to P2, and there is a positive correlation between P2's height and predictions. These results further align with the characteristics of key features.</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Finally, in Experiment 3, I proportionally increased the heights of both P1 and P2. The results demonstrated that predictions did not undergo significant changes. This suggests that when key features remain unchanged, the model's predictions also remain stable. This supports the argument that the CNN has learned these key features.</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The second part of the research </a:t>
            </a:r>
            <a:r>
              <a:rPr lang="en-US"/>
              <a:t>is about</a:t>
            </a:r>
            <a:r>
              <a:t> how to </a:t>
            </a:r>
            <a:r>
              <a:rPr lang="en-US"/>
              <a:t>make</a:t>
            </a:r>
            <a:r>
              <a:t> the CNN to learn the correct features related to S. We </a:t>
            </a:r>
            <a:r>
              <a:rPr lang="en-US"/>
              <a:t>know</a:t>
            </a:r>
            <a:r>
              <a:t> that</a:t>
            </a:r>
            <a:r>
              <a:rPr lang="en-US"/>
              <a:t> </a:t>
            </a:r>
            <a:r>
              <a:t>S have different ranges in </a:t>
            </a:r>
            <a:r>
              <a:rPr lang="en-US"/>
              <a:t>different</a:t>
            </a:r>
            <a:r>
              <a:t> domains, </a:t>
            </a:r>
            <a:r>
              <a:rPr lang="en-US"/>
              <a:t>but </a:t>
            </a:r>
            <a:r>
              <a:t>the relationship between</a:t>
            </a:r>
            <a:r>
              <a:rPr lang="en-US"/>
              <a:t> right</a:t>
            </a:r>
            <a:r>
              <a:t> features and S remains consistent across </a:t>
            </a:r>
            <a:r>
              <a:rPr lang="en-US"/>
              <a:t>different</a:t>
            </a:r>
            <a:r>
              <a:t> domains, as illustrated in </a:t>
            </a:r>
            <a:r>
              <a:rPr lang="en-US"/>
              <a:t>my previous presentations</a:t>
            </a:r>
            <a:r>
              <a:t>. Therefore, I attempted to use domain adaptation methods to help the CNN learn this invariant relationship. I found a method called IRM (Invariant Risk Minimization) in </a:t>
            </a:r>
            <a:r>
              <a:rPr lang="en-US"/>
              <a:t>the survey</a:t>
            </a:r>
            <a:r>
              <a:t> by Professor Song</a:t>
            </a:r>
            <a:r>
              <a:rPr lang="en-US"/>
              <a:t> called benchmarks for Out-of-Distribution Generalization in Time Series Tasks </a:t>
            </a:r>
            <a:r>
              <a:t>. The </a:t>
            </a:r>
            <a:r>
              <a:rPr lang="en-US"/>
              <a:t>picture</a:t>
            </a:r>
            <a:r>
              <a:t> shows the mention of IRM in the </a:t>
            </a:r>
            <a:r>
              <a:rPr lang="en-US"/>
              <a:t>survey</a:t>
            </a:r>
            <a:r>
              <a:t> paper. I learned about IRM through the paper and online resources and implemented it</a:t>
            </a:r>
            <a:r>
              <a:rPr lang="en-US"/>
              <a:t>.</a:t>
            </a:r>
          </a:p>
          <a:p/>
          <a:p>
            <a:r>
              <a:t>Regarding implementation details, I generated three datasets. The first two were used for training the model to learn the invariant relationship, while the third was used to validate the training results. The S</a:t>
            </a:r>
            <a:r>
              <a:rPr lang="en-US"/>
              <a:t> i</a:t>
            </a:r>
            <a:r>
              <a:t>n the training sets were set to 90-110 and 130-150, respectively, while the S in the test set was 160-180, differing from those in the training sets. Because the </a:t>
            </a:r>
            <a:r>
              <a:rPr lang="en-US"/>
              <a:t>ranges of S</a:t>
            </a:r>
            <a:r>
              <a:t> in the training sets are distinct, </a:t>
            </a:r>
            <a:r>
              <a:rPr lang="en-US"/>
              <a:t>So </a:t>
            </a:r>
            <a:r>
              <a:t>achieving good performance on both </a:t>
            </a:r>
            <a:r>
              <a:rPr lang="en-US"/>
              <a:t>the two </a:t>
            </a:r>
            <a:r>
              <a:t>training sets requires learning the invariant relationship, rather than relying on features specific to the </a:t>
            </a:r>
            <a:r>
              <a:rPr lang="en-US"/>
              <a:t>each </a:t>
            </a:r>
            <a:r>
              <a:t>training set. If the invariant relationship is learned, the model can perform well on the test set.</a:t>
            </a:r>
          </a:p>
          <a:p/>
          <a:p/>
          <a:p/>
          <a:p/>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But the result is not very satisfactory. The red line is the label of the test set.</a:t>
            </a:r>
            <a:endParaRPr lang="en-US"/>
          </a:p>
          <a:p>
            <a:endParaRPr lang="en-US"/>
          </a:p>
          <a:p>
            <a:r>
              <a:rPr lang="en-US"/>
              <a:t>But I think it still learn something different, because there are many predictions are bigger than 150. We know that biggest value in the trainning set is 150. And I will try to figure out why the result is not good and try other mehods about domain adaptation next week.</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Here is my progress for this week:</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The left figure shows the knowledge point I learned and implemented this week. For each knowledge point, I will take three steps. </a:t>
            </a:r>
            <a:endParaRPr lang="en-US"/>
          </a:p>
          <a:p>
            <a:r>
              <a:rPr lang="en-US"/>
              <a:t>However, I did not spend too much time delving into their mathematical principles.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Here is the code format, I referred to the Python files provided by Professor Song and Jia Yu’s code. This primarily includes adding descriptions, parameters (params), and return values (returns) to the functions. As shown in the left figure, this is the encapsulation of the function with relevant comments. The right figure represents the main function used to apply these encapsulated functions to the SCG dataset and observe the results</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Taking the Hilbert transform as an example, I first learned about it from the link in the outline. Then, I learned and comprehended the code provided in the link, encapsulated it into an easy-to-use function, and applied it to the SCG dataset. As shown in the upper-right figure, this is the result of applying the Hilbert transform to the SCG signal, where we obtain a closely fitting envelope of the SCG. The upper-left figure focuses only on the first 100 sample points to provide a clearer view of the envelope extraction results. After obtaining the envelope, I tried to think about how it could assist in predicting S and D. I think the envelope can more clearly reflect the trends in signal and the positions of peaks, making it easier to extract the horizontal positions of the peaks compared to direct extraction from the signal. However, when we look at upper-left graph, we can see some noise on the current envelope, which could pose challenges when extracting peak points. Therefore, I performed smoothing on the envelope using a sliding window. The lower-left graph shows the smoothing effect with a window size of 3. Once we have the envelope, we can extract relevant features from it. For instance, we can easily extract the horizontal positions of the SCG signal peaks using the findpeaks function from SciPy, which is very convenient.</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The second part of the tutorial is based on the Rwave. It is a </a:t>
            </a:r>
            <a:r>
              <a:rPr lang="en-US">
                <a:sym typeface="+mn-ea"/>
              </a:rPr>
              <a:t>documentation for R language functions of</a:t>
            </a:r>
            <a:r>
              <a:rPr lang="en-US"/>
              <a:t> the book "Practical Time-Frequency Analysis,". I studied the first chapter of this book and found the source code for the Rwave library online. Because the first chapter didn't involve many functions, So this week I just converted all Rwave library data in rda format into formats that Python can read, such as npy. All of these data will be used in the R language function. The figure I show here is the outline of the Rwave documentation. The topics with checkmarks are all about data conversion.</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457200"/>
            <a:r>
              <a:rPr lang="zh-CN" altLang="en-US">
                <a:latin typeface="Times New Roman" panose="02020603050405020304" charset="0"/>
                <a:cs typeface="Times New Roman" panose="02020603050405020304" charset="0"/>
                <a:sym typeface="+mn-ea"/>
              </a:rPr>
              <a:t>In addition to the data format conversion completed this week, there are 76 more functions that need to be learned and translated.</a:t>
            </a:r>
            <a:endParaRPr lang="zh-CN" altLang="en-US">
              <a:latin typeface="Times New Roman" panose="02020603050405020304" charset="0"/>
              <a:cs typeface="Times New Roman" panose="02020603050405020304" charset="0"/>
            </a:endParaRPr>
          </a:p>
          <a:p>
            <a:pPr indent="457200"/>
            <a:r>
              <a:rPr lang="en-US" altLang="zh-CN">
                <a:latin typeface="Times New Roman" panose="02020603050405020304" charset="0"/>
                <a:cs typeface="Times New Roman" panose="02020603050405020304" charset="0"/>
                <a:sym typeface="+mn-ea"/>
              </a:rPr>
              <a:t>I plan to spend four weeks learning and translating the remaining 76 functions, studying and translating about 20 functions each week. For each function, I will follow the same three-step process as before: understanding the theoretical significance, implementing the code, and integrating it with the SCG dataset.</a:t>
            </a:r>
            <a:endParaRPr lang="en-US" altLang="zh-CN">
              <a:latin typeface="Times New Roman" panose="02020603050405020304" charset="0"/>
              <a:cs typeface="Times New Roman" panose="02020603050405020304" charset="0"/>
            </a:endParaRPr>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About research, there are two parts, one focused on S and the other on D.</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Regarding D, I employed the XAI (Explainable Artificial Intelligence) method known as Perturbation-based method, just as what i discussed with Professor song last week. I try to alter key features, observe the extent and trend of changes in predictive results, thereby inferring whether the model has learned the key features. I designed three sets of experiments, labeled 1, 2, and 3. In these experiments, 1.4 means increasing peaks magnitude by 1.4 times, and 0.7 means the same and they are reciprocal [rɪˈsɪprəkl].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7.xml"/><Relationship Id="rId6" Type="http://schemas.openxmlformats.org/officeDocument/2006/relationships/tags" Target="../tags/tag98.xml"/><Relationship Id="rId5" Type="http://schemas.openxmlformats.org/officeDocument/2006/relationships/image" Target="../media/image16.png"/><Relationship Id="rId4" Type="http://schemas.openxmlformats.org/officeDocument/2006/relationships/tags" Target="../tags/tag97.xml"/><Relationship Id="rId3" Type="http://schemas.openxmlformats.org/officeDocument/2006/relationships/image" Target="../media/image15.png"/><Relationship Id="rId2" Type="http://schemas.openxmlformats.org/officeDocument/2006/relationships/tags" Target="../tags/tag96.xml"/><Relationship Id="rId1" Type="http://schemas.openxmlformats.org/officeDocument/2006/relationships/tags" Target="../tags/tag95.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7.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image" Target="../media/image18.png"/><Relationship Id="rId4" Type="http://schemas.openxmlformats.org/officeDocument/2006/relationships/tags" Target="../tags/tag101.xml"/><Relationship Id="rId3" Type="http://schemas.openxmlformats.org/officeDocument/2006/relationships/image" Target="../media/image17.png"/><Relationship Id="rId2" Type="http://schemas.openxmlformats.org/officeDocument/2006/relationships/tags" Target="../tags/tag100.xml"/><Relationship Id="rId1" Type="http://schemas.openxmlformats.org/officeDocument/2006/relationships/tags" Target="../tags/tag99.xml"/></Relationships>
</file>

<file path=ppt/slides/_rels/slide12.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image" Target="../media/image18.png"/><Relationship Id="rId4" Type="http://schemas.openxmlformats.org/officeDocument/2006/relationships/tags" Target="../tags/tag106.xml"/><Relationship Id="rId3" Type="http://schemas.openxmlformats.org/officeDocument/2006/relationships/image" Target="../media/image19.png"/><Relationship Id="rId2" Type="http://schemas.openxmlformats.org/officeDocument/2006/relationships/tags" Target="../tags/tag105.xml"/><Relationship Id="rId11" Type="http://schemas.openxmlformats.org/officeDocument/2006/relationships/notesSlide" Target="../notesSlides/notesSlide12.xml"/><Relationship Id="rId10" Type="http://schemas.openxmlformats.org/officeDocument/2006/relationships/slideLayout" Target="../slideLayouts/slideLayout7.xml"/><Relationship Id="rId1" Type="http://schemas.openxmlformats.org/officeDocument/2006/relationships/tags" Target="../tags/tag104.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7.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image" Target="../media/image21.png"/><Relationship Id="rId4" Type="http://schemas.openxmlformats.org/officeDocument/2006/relationships/tags" Target="../tags/tag113.xml"/><Relationship Id="rId3" Type="http://schemas.openxmlformats.org/officeDocument/2006/relationships/image" Target="../media/image20.png"/><Relationship Id="rId2" Type="http://schemas.openxmlformats.org/officeDocument/2006/relationships/tags" Target="../tags/tag112.xml"/><Relationship Id="rId1" Type="http://schemas.openxmlformats.org/officeDocument/2006/relationships/tags" Target="../tags/tag111.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118.xml"/><Relationship Id="rId3" Type="http://schemas.openxmlformats.org/officeDocument/2006/relationships/image" Target="../media/image22.png"/><Relationship Id="rId2" Type="http://schemas.openxmlformats.org/officeDocument/2006/relationships/tags" Target="../tags/tag117.xml"/><Relationship Id="rId1" Type="http://schemas.openxmlformats.org/officeDocument/2006/relationships/tags" Target="../tags/tag116.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tags" Target="../tags/tag121.xml"/><Relationship Id="rId3" Type="http://schemas.openxmlformats.org/officeDocument/2006/relationships/image" Target="../media/image23.png"/><Relationship Id="rId2" Type="http://schemas.openxmlformats.org/officeDocument/2006/relationships/tags" Target="../tags/tag120.xml"/><Relationship Id="rId1" Type="http://schemas.openxmlformats.org/officeDocument/2006/relationships/tags" Target="../tags/tag119.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tags" Target="../tags/tag12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70.xml"/><Relationship Id="rId3"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tags" Target="../tags/tag74.xml"/><Relationship Id="rId5" Type="http://schemas.openxmlformats.org/officeDocument/2006/relationships/image" Target="../media/image3.png"/><Relationship Id="rId4" Type="http://schemas.openxmlformats.org/officeDocument/2006/relationships/tags" Target="../tags/tag73.xml"/><Relationship Id="rId3" Type="http://schemas.openxmlformats.org/officeDocument/2006/relationships/image" Target="../media/image2.png"/><Relationship Id="rId2" Type="http://schemas.openxmlformats.org/officeDocument/2006/relationships/tags" Target="../tags/tag72.xml"/><Relationship Id="rId1" Type="http://schemas.openxmlformats.org/officeDocument/2006/relationships/tags" Target="../tags/tag71.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75.xml"/></Relationships>
</file>

<file path=ppt/slides/_rels/slide6.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82.xml"/><Relationship Id="rId7" Type="http://schemas.openxmlformats.org/officeDocument/2006/relationships/image" Target="../media/image9.png"/><Relationship Id="rId6" Type="http://schemas.openxmlformats.org/officeDocument/2006/relationships/tags" Target="../tags/tag81.xml"/><Relationship Id="rId5" Type="http://schemas.openxmlformats.org/officeDocument/2006/relationships/image" Target="../media/image8.png"/><Relationship Id="rId4" Type="http://schemas.openxmlformats.org/officeDocument/2006/relationships/tags" Target="../tags/tag80.xml"/><Relationship Id="rId3" Type="http://schemas.openxmlformats.org/officeDocument/2006/relationships/image" Target="../media/image7.png"/><Relationship Id="rId2" Type="http://schemas.openxmlformats.org/officeDocument/2006/relationships/tags" Target="../tags/tag79.xml"/><Relationship Id="rId12" Type="http://schemas.openxmlformats.org/officeDocument/2006/relationships/notesSlide" Target="../notesSlides/notesSlide6.xml"/><Relationship Id="rId11" Type="http://schemas.openxmlformats.org/officeDocument/2006/relationships/slideLayout" Target="../slideLayouts/slideLayout7.xml"/><Relationship Id="rId10" Type="http://schemas.openxmlformats.org/officeDocument/2006/relationships/tags" Target="../tags/tag83.xml"/><Relationship Id="rId1" Type="http://schemas.openxmlformats.org/officeDocument/2006/relationships/tags" Target="../tags/tag78.xml"/></Relationships>
</file>

<file path=ppt/slides/_rels/slide7.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tags" Target="../tags/tag88.xml"/><Relationship Id="rId7" Type="http://schemas.openxmlformats.org/officeDocument/2006/relationships/image" Target="../media/image13.png"/><Relationship Id="rId6" Type="http://schemas.openxmlformats.org/officeDocument/2006/relationships/tags" Target="../tags/tag87.xml"/><Relationship Id="rId5" Type="http://schemas.openxmlformats.org/officeDocument/2006/relationships/image" Target="../media/image12.png"/><Relationship Id="rId4" Type="http://schemas.openxmlformats.org/officeDocument/2006/relationships/tags" Target="../tags/tag86.xml"/><Relationship Id="rId3" Type="http://schemas.openxmlformats.org/officeDocument/2006/relationships/image" Target="../media/image11.png"/><Relationship Id="rId2" Type="http://schemas.openxmlformats.org/officeDocument/2006/relationships/tags" Target="../tags/tag85.xml"/><Relationship Id="rId12" Type="http://schemas.openxmlformats.org/officeDocument/2006/relationships/notesSlide" Target="../notesSlides/notesSlide7.xml"/><Relationship Id="rId11" Type="http://schemas.openxmlformats.org/officeDocument/2006/relationships/slideLayout" Target="../slideLayouts/slideLayout7.xml"/><Relationship Id="rId10" Type="http://schemas.openxmlformats.org/officeDocument/2006/relationships/tags" Target="../tags/tag89.xml"/><Relationship Id="rId1" Type="http://schemas.openxmlformats.org/officeDocument/2006/relationships/tags" Target="../tags/tag84.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tags" Target="../tags/tag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319530" y="2253615"/>
            <a:ext cx="9552305" cy="1033145"/>
          </a:xfrm>
        </p:spPr>
        <p:txBody>
          <a:bodyPr>
            <a:noAutofit/>
          </a:bodyPr>
          <a:p>
            <a:r>
              <a:rPr lang="en-US" altLang="zh-CN" sz="4800">
                <a:latin typeface="Times New Roman" panose="02020603050405020304" charset="0"/>
                <a:cs typeface="Times New Roman" panose="02020603050405020304" charset="0"/>
              </a:rPr>
              <a:t>Weekly Progress Report</a:t>
            </a:r>
            <a:endParaRPr lang="en-US" altLang="zh-CN" sz="4800">
              <a:latin typeface="Times New Roman" panose="02020603050405020304" charset="0"/>
              <a:cs typeface="Times New Roman" panose="02020603050405020304" charset="0"/>
            </a:endParaRPr>
          </a:p>
        </p:txBody>
      </p:sp>
      <p:sp>
        <p:nvSpPr>
          <p:cNvPr id="3" name="副标题 2"/>
          <p:cNvSpPr>
            <a:spLocks noGrp="1"/>
          </p:cNvSpPr>
          <p:nvPr>
            <p:ph type="subTitle" idx="1"/>
            <p:custDataLst>
              <p:tags r:id="rId2"/>
            </p:custDataLst>
          </p:nvPr>
        </p:nvSpPr>
        <p:spPr>
          <a:xfrm>
            <a:off x="4852035" y="4093210"/>
            <a:ext cx="2487930" cy="808990"/>
          </a:xfrm>
        </p:spPr>
        <p:txBody>
          <a:bodyPr>
            <a:normAutofit fontScale="25000"/>
          </a:bodyPr>
          <a:p>
            <a:r>
              <a:rPr lang="en-US" altLang="zh-CN" sz="7200">
                <a:latin typeface="Times New Roman" panose="02020603050405020304" charset="0"/>
                <a:cs typeface="Times New Roman" panose="02020603050405020304" charset="0"/>
              </a:rPr>
              <a:t>Yida Zhang</a:t>
            </a:r>
            <a:endParaRPr lang="en-US" altLang="zh-CN" sz="7200">
              <a:latin typeface="Times New Roman" panose="02020603050405020304" charset="0"/>
              <a:cs typeface="Times New Roman" panose="02020603050405020304" charset="0"/>
            </a:endParaRPr>
          </a:p>
          <a:p>
            <a:r>
              <a:rPr lang="en-US" altLang="zh-CN" sz="7200">
                <a:latin typeface="Times New Roman" panose="02020603050405020304" charset="0"/>
                <a:cs typeface="Times New Roman" panose="02020603050405020304" charset="0"/>
              </a:rPr>
              <a:t>2023.9.4</a:t>
            </a:r>
            <a:endParaRPr lang="en-US" altLang="zh-CN" sz="1600">
              <a:latin typeface="Times New Roman" panose="02020603050405020304" charset="0"/>
              <a:cs typeface="Times New Roman" panose="02020603050405020304" charset="0"/>
            </a:endParaRPr>
          </a:p>
          <a:p>
            <a:endParaRPr lang="zh-CN" altLang="en-US" sz="160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How to change the key feature</a:t>
            </a:r>
            <a:endParaRPr lang="en-US" altLang="zh-CN" sz="2800">
              <a:latin typeface="Times New Roman" panose="02020603050405020304" charset="0"/>
              <a:cs typeface="Times New Roman" panose="02020603050405020304" charset="0"/>
              <a:sym typeface="+mn-ea"/>
            </a:endParaRPr>
          </a:p>
        </p:txBody>
      </p:sp>
      <p:pic>
        <p:nvPicPr>
          <p:cNvPr id="2" name="图片 1"/>
          <p:cNvPicPr>
            <a:picLocks noChangeAspect="1"/>
          </p:cNvPicPr>
          <p:nvPr>
            <p:custDataLst>
              <p:tags r:id="rId2"/>
            </p:custDataLst>
          </p:nvPr>
        </p:nvPicPr>
        <p:blipFill>
          <a:blip r:embed="rId3"/>
          <a:stretch>
            <a:fillRect/>
          </a:stretch>
        </p:blipFill>
        <p:spPr>
          <a:xfrm>
            <a:off x="614045" y="1175385"/>
            <a:ext cx="5419725" cy="4029075"/>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6120765" y="1056640"/>
            <a:ext cx="5645150" cy="4265295"/>
          </a:xfrm>
          <a:prstGeom prst="rect">
            <a:avLst/>
          </a:prstGeom>
        </p:spPr>
      </p:pic>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文本框 5"/>
          <p:cNvSpPr txBox="1"/>
          <p:nvPr/>
        </p:nvSpPr>
        <p:spPr>
          <a:xfrm>
            <a:off x="706755" y="5580380"/>
            <a:ext cx="10730865" cy="706755"/>
          </a:xfrm>
          <a:prstGeom prst="rect">
            <a:avLst/>
          </a:prstGeom>
          <a:noFill/>
        </p:spPr>
        <p:txBody>
          <a:bodyPr wrap="square" rtlCol="0">
            <a:spAutoFit/>
          </a:bodyPr>
          <a:p>
            <a:pPr indent="457200"/>
            <a:r>
              <a:rPr lang="en-US" altLang="zh-CN" sz="2000">
                <a:latin typeface="Times New Roman" panose="02020603050405020304" charset="0"/>
                <a:cs typeface="Times New Roman" panose="02020603050405020304" charset="0"/>
              </a:rPr>
              <a:t>I change</a:t>
            </a:r>
            <a:r>
              <a:rPr lang="zh-CN" altLang="en-US" sz="2000">
                <a:latin typeface="Times New Roman" panose="02020603050405020304" charset="0"/>
                <a:cs typeface="Times New Roman" panose="02020603050405020304" charset="0"/>
              </a:rPr>
              <a:t> the heights of the peak points and the two points on each side</a:t>
            </a:r>
            <a:r>
              <a:rPr lang="en-US" altLang="zh-CN" sz="2000">
                <a:latin typeface="Times New Roman" panose="02020603050405020304" charset="0"/>
                <a:cs typeface="Times New Roman" panose="02020603050405020304" charset="0"/>
              </a:rPr>
              <a:t>. It not only </a:t>
            </a:r>
            <a:r>
              <a:rPr lang="zh-CN" altLang="en-US" sz="2000">
                <a:latin typeface="Times New Roman" panose="02020603050405020304" charset="0"/>
                <a:cs typeface="Times New Roman" panose="02020603050405020304" charset="0"/>
              </a:rPr>
              <a:t>w</a:t>
            </a:r>
            <a:r>
              <a:rPr lang="en-US" altLang="zh-CN" sz="2000">
                <a:latin typeface="Times New Roman" panose="02020603050405020304" charset="0"/>
                <a:cs typeface="Times New Roman" panose="02020603050405020304" charset="0"/>
              </a:rPr>
              <a:t>on’</a:t>
            </a:r>
            <a:r>
              <a:rPr lang="zh-CN" altLang="en-US" sz="2000">
                <a:latin typeface="Times New Roman" panose="02020603050405020304" charset="0"/>
                <a:cs typeface="Times New Roman" panose="02020603050405020304" charset="0"/>
              </a:rPr>
              <a:t>t impact the statistical </a:t>
            </a:r>
            <a:r>
              <a:rPr lang="en-US" altLang="zh-CN" sz="2000">
                <a:latin typeface="Times New Roman" panose="02020603050405020304" charset="0"/>
                <a:cs typeface="Times New Roman" panose="02020603050405020304" charset="0"/>
              </a:rPr>
              <a:t>feature</a:t>
            </a:r>
            <a:r>
              <a:rPr lang="zh-CN" altLang="en-US" sz="2000">
                <a:latin typeface="Times New Roman" panose="02020603050405020304" charset="0"/>
                <a:cs typeface="Times New Roman" panose="02020603050405020304" charset="0"/>
              </a:rPr>
              <a:t>s of the signal, </a:t>
            </a:r>
            <a:r>
              <a:rPr lang="en-US" altLang="zh-CN" sz="2000">
                <a:latin typeface="Times New Roman" panose="02020603050405020304" charset="0"/>
                <a:cs typeface="Times New Roman" panose="02020603050405020304" charset="0"/>
              </a:rPr>
              <a:t>but also won’t</a:t>
            </a:r>
            <a:r>
              <a:rPr lang="zh-CN" altLang="en-US" sz="2000">
                <a:latin typeface="Times New Roman" panose="02020603050405020304" charset="0"/>
                <a:cs typeface="Times New Roman" panose="02020603050405020304" charset="0"/>
              </a:rPr>
              <a:t> alter features based on horizontal positions.</a:t>
            </a:r>
            <a:endParaRPr lang="zh-CN" altLang="en-US" sz="2000">
              <a:latin typeface="Times New Roman" panose="02020603050405020304" charset="0"/>
              <a:cs typeface="Times New Roman" panose="02020603050405020304" charset="0"/>
            </a:endParaRPr>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Result of Experiment 1</a:t>
            </a:r>
            <a:endParaRPr lang="en-US" sz="2800">
              <a:latin typeface="Times New Roman" panose="02020603050405020304" charset="0"/>
              <a:cs typeface="Times New Roman" panose="02020603050405020304" charset="0"/>
            </a:endParaRPr>
          </a:p>
        </p:txBody>
      </p:sp>
      <p:pic>
        <p:nvPicPr>
          <p:cNvPr id="2" name="图片 1"/>
          <p:cNvPicPr>
            <a:picLocks noChangeAspect="1"/>
          </p:cNvPicPr>
          <p:nvPr>
            <p:custDataLst>
              <p:tags r:id="rId2"/>
            </p:custDataLst>
          </p:nvPr>
        </p:nvPicPr>
        <p:blipFill>
          <a:blip r:embed="rId3"/>
          <a:stretch>
            <a:fillRect/>
          </a:stretch>
        </p:blipFill>
        <p:spPr>
          <a:xfrm>
            <a:off x="188595" y="802005"/>
            <a:ext cx="5553075" cy="4210050"/>
          </a:xfrm>
          <a:prstGeom prst="rect">
            <a:avLst/>
          </a:prstGeom>
        </p:spPr>
      </p:pic>
      <p:sp>
        <p:nvSpPr>
          <p:cNvPr id="3" name="文本框 2"/>
          <p:cNvSpPr txBox="1"/>
          <p:nvPr/>
        </p:nvSpPr>
        <p:spPr>
          <a:xfrm>
            <a:off x="1055370" y="488632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Increase the height of high peaks</a:t>
            </a:r>
            <a:endParaRPr lang="en-US" altLang="zh-CN">
              <a:latin typeface="Times New Roman" panose="02020603050405020304" charset="0"/>
              <a:cs typeface="Times New Roman" panose="02020603050405020304" charset="0"/>
            </a:endParaRPr>
          </a:p>
        </p:txBody>
      </p:sp>
      <p:pic>
        <p:nvPicPr>
          <p:cNvPr id="4" name="图片 3"/>
          <p:cNvPicPr>
            <a:picLocks noChangeAspect="1"/>
          </p:cNvPicPr>
          <p:nvPr>
            <p:custDataLst>
              <p:tags r:id="rId4"/>
            </p:custDataLst>
          </p:nvPr>
        </p:nvPicPr>
        <p:blipFill>
          <a:blip r:embed="rId5"/>
          <a:stretch>
            <a:fillRect/>
          </a:stretch>
        </p:blipFill>
        <p:spPr>
          <a:xfrm>
            <a:off x="5741670" y="830580"/>
            <a:ext cx="5715635" cy="4231640"/>
          </a:xfrm>
          <a:prstGeom prst="rect">
            <a:avLst/>
          </a:prstGeom>
        </p:spPr>
      </p:pic>
      <p:sp>
        <p:nvSpPr>
          <p:cNvPr id="7" name="文本框 6"/>
          <p:cNvSpPr txBox="1"/>
          <p:nvPr>
            <p:custDataLst>
              <p:tags r:id="rId6"/>
            </p:custDataLst>
          </p:nvPr>
        </p:nvSpPr>
        <p:spPr>
          <a:xfrm>
            <a:off x="6742430" y="488632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Decrease the height of high peaks</a:t>
            </a:r>
            <a:endParaRPr lang="en-US" altLang="zh-CN">
              <a:latin typeface="Times New Roman" panose="02020603050405020304" charset="0"/>
              <a:cs typeface="Times New Roman" panose="02020603050405020304" charset="0"/>
            </a:endParaRPr>
          </a:p>
        </p:txBody>
      </p:sp>
      <p:sp>
        <p:nvSpPr>
          <p:cNvPr id="8" name="文本框 7"/>
          <p:cNvSpPr txBox="1"/>
          <p:nvPr/>
        </p:nvSpPr>
        <p:spPr>
          <a:xfrm>
            <a:off x="697865" y="5380355"/>
            <a:ext cx="10759440" cy="101473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Conclusion: </a:t>
            </a:r>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rPr>
              <a:t>Increasing and decreasing the height of high peaks have opposite effects on predictions, which suggests the possibility that the feature of high peak height has been learned.</a:t>
            </a:r>
            <a:endParaRPr lang="en-US" altLang="zh-CN" sz="2000">
              <a:latin typeface="Times New Roman" panose="02020603050405020304" charset="0"/>
              <a:cs typeface="Times New Roman" panose="02020603050405020304" charset="0"/>
            </a:endParaRPr>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文本框 8"/>
          <p:cNvSpPr txBox="1"/>
          <p:nvPr/>
        </p:nvSpPr>
        <p:spPr>
          <a:xfrm>
            <a:off x="7578725" y="462280"/>
            <a:ext cx="406400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Key feature: P2(low)/P1(high)</a:t>
            </a:r>
            <a:endParaRPr lang="en-US" altLang="zh-CN">
              <a:latin typeface="Times New Roman" panose="02020603050405020304" charset="0"/>
              <a:cs typeface="Times New Roman" panose="02020603050405020304" charset="0"/>
            </a:endParaRPr>
          </a:p>
        </p:txBody>
      </p:sp>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Result of Experiment 2</a:t>
            </a:r>
            <a:endParaRPr lang="en-US" sz="2800">
              <a:latin typeface="Times New Roman" panose="02020603050405020304" charset="0"/>
              <a:cs typeface="Times New Roman" panose="02020603050405020304" charset="0"/>
            </a:endParaRPr>
          </a:p>
        </p:txBody>
      </p:sp>
      <p:pic>
        <p:nvPicPr>
          <p:cNvPr id="2" name="图片 1"/>
          <p:cNvPicPr>
            <a:picLocks noChangeAspect="1"/>
          </p:cNvPicPr>
          <p:nvPr>
            <p:custDataLst>
              <p:tags r:id="rId2"/>
            </p:custDataLst>
          </p:nvPr>
        </p:nvPicPr>
        <p:blipFill>
          <a:blip r:embed="rId3"/>
          <a:stretch>
            <a:fillRect/>
          </a:stretch>
        </p:blipFill>
        <p:spPr>
          <a:xfrm>
            <a:off x="194945" y="911860"/>
            <a:ext cx="5610225" cy="4152900"/>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5734050" y="854710"/>
            <a:ext cx="5724525" cy="4237990"/>
          </a:xfrm>
          <a:prstGeom prst="rect">
            <a:avLst/>
          </a:prstGeom>
        </p:spPr>
      </p:pic>
      <p:sp>
        <p:nvSpPr>
          <p:cNvPr id="7" name="文本框 6"/>
          <p:cNvSpPr txBox="1"/>
          <p:nvPr>
            <p:custDataLst>
              <p:tags r:id="rId6"/>
            </p:custDataLst>
          </p:nvPr>
        </p:nvSpPr>
        <p:spPr>
          <a:xfrm>
            <a:off x="1055370" y="488632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Increase the height of low peaks</a:t>
            </a:r>
            <a:endParaRPr lang="en-US" altLang="zh-CN">
              <a:latin typeface="Times New Roman" panose="02020603050405020304" charset="0"/>
              <a:cs typeface="Times New Roman" panose="02020603050405020304" charset="0"/>
            </a:endParaRPr>
          </a:p>
        </p:txBody>
      </p:sp>
      <p:sp>
        <p:nvSpPr>
          <p:cNvPr id="8" name="文本框 7"/>
          <p:cNvSpPr txBox="1"/>
          <p:nvPr>
            <p:custDataLst>
              <p:tags r:id="rId7"/>
            </p:custDataLst>
          </p:nvPr>
        </p:nvSpPr>
        <p:spPr>
          <a:xfrm>
            <a:off x="6755130" y="488632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Decrease the height of high peaks</a:t>
            </a:r>
            <a:endParaRPr lang="en-US" altLang="zh-CN">
              <a:latin typeface="Times New Roman" panose="02020603050405020304" charset="0"/>
              <a:cs typeface="Times New Roman" panose="02020603050405020304" charset="0"/>
            </a:endParaRPr>
          </a:p>
        </p:txBody>
      </p:sp>
      <p:sp>
        <p:nvSpPr>
          <p:cNvPr id="9" name="文本框 8"/>
          <p:cNvSpPr txBox="1"/>
          <p:nvPr/>
        </p:nvSpPr>
        <p:spPr>
          <a:xfrm>
            <a:off x="813435" y="5410200"/>
            <a:ext cx="9899015" cy="101473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Conclusion: </a:t>
            </a:r>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rPr>
              <a:t>Decreasing the height of high peaks and increasing the height of low peaks have the same impact on predictions, further indicating that the model has learned the correct features.</a:t>
            </a:r>
            <a:endParaRPr lang="en-US" altLang="zh-CN" sz="2000">
              <a:latin typeface="Times New Roman" panose="02020603050405020304" charset="0"/>
              <a:cs typeface="Times New Roman" panose="02020603050405020304" charset="0"/>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文本框 5"/>
          <p:cNvSpPr txBox="1"/>
          <p:nvPr>
            <p:custDataLst>
              <p:tags r:id="rId8"/>
            </p:custDataLst>
          </p:nvPr>
        </p:nvSpPr>
        <p:spPr>
          <a:xfrm>
            <a:off x="7578725" y="462280"/>
            <a:ext cx="406400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Key feature: P2(low)/P1(high)</a:t>
            </a:r>
            <a:endParaRPr lang="en-US" altLang="zh-CN">
              <a:latin typeface="Times New Roman" panose="02020603050405020304" charset="0"/>
              <a:cs typeface="Times New Roman" panose="02020603050405020304" charset="0"/>
            </a:endParaRPr>
          </a:p>
        </p:txBody>
      </p:sp>
    </p:spTree>
    <p:custDataLst>
      <p:tags r:id="rId9"/>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Result of Experiment 3</a:t>
            </a:r>
            <a:endParaRPr lang="en-US" sz="2800">
              <a:latin typeface="Times New Roman" panose="02020603050405020304" charset="0"/>
              <a:cs typeface="Times New Roman" panose="02020603050405020304" charset="0"/>
            </a:endParaRPr>
          </a:p>
        </p:txBody>
      </p:sp>
      <p:pic>
        <p:nvPicPr>
          <p:cNvPr id="4" name="图片 3"/>
          <p:cNvPicPr>
            <a:picLocks noChangeAspect="1"/>
          </p:cNvPicPr>
          <p:nvPr>
            <p:custDataLst>
              <p:tags r:id="rId2"/>
            </p:custDataLst>
          </p:nvPr>
        </p:nvPicPr>
        <p:blipFill>
          <a:blip r:embed="rId3"/>
          <a:stretch>
            <a:fillRect/>
          </a:stretch>
        </p:blipFill>
        <p:spPr>
          <a:xfrm>
            <a:off x="5583555" y="940435"/>
            <a:ext cx="5676900" cy="4200525"/>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247650" y="940435"/>
            <a:ext cx="5648325" cy="4248150"/>
          </a:xfrm>
          <a:prstGeom prst="rect">
            <a:avLst/>
          </a:prstGeom>
        </p:spPr>
      </p:pic>
      <p:sp>
        <p:nvSpPr>
          <p:cNvPr id="7" name="文本框 6"/>
          <p:cNvSpPr txBox="1"/>
          <p:nvPr/>
        </p:nvSpPr>
        <p:spPr>
          <a:xfrm>
            <a:off x="1170940" y="5022850"/>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Original height</a:t>
            </a:r>
            <a:endParaRPr lang="en-US" altLang="zh-CN">
              <a:latin typeface="Times New Roman" panose="02020603050405020304" charset="0"/>
              <a:cs typeface="Times New Roman" panose="02020603050405020304" charset="0"/>
            </a:endParaRPr>
          </a:p>
        </p:txBody>
      </p:sp>
      <p:sp>
        <p:nvSpPr>
          <p:cNvPr id="8" name="文本框 7"/>
          <p:cNvSpPr txBox="1"/>
          <p:nvPr/>
        </p:nvSpPr>
        <p:spPr>
          <a:xfrm>
            <a:off x="5833745" y="5022850"/>
            <a:ext cx="5662930" cy="368300"/>
          </a:xfrm>
          <a:prstGeom prst="rect">
            <a:avLst/>
          </a:prstGeom>
          <a:noFill/>
        </p:spPr>
        <p:txBody>
          <a:bodyPr wrap="square" rtlCol="0">
            <a:spAutoFit/>
          </a:bodyPr>
          <a:p>
            <a:pPr algn="ctr"/>
            <a:r>
              <a:rPr lang="zh-CN" altLang="en-US">
                <a:latin typeface="Times New Roman" panose="02020603050405020304" charset="0"/>
                <a:cs typeface="Times New Roman" panose="02020603050405020304" charset="0"/>
                <a:sym typeface="+mn-ea"/>
              </a:rPr>
              <a:t>Proportionally increase </a:t>
            </a:r>
            <a:r>
              <a:rPr lang="en-US" altLang="zh-CN">
                <a:latin typeface="Times New Roman" panose="02020603050405020304" charset="0"/>
                <a:cs typeface="Times New Roman" panose="02020603050405020304" charset="0"/>
                <a:sym typeface="+mn-ea"/>
              </a:rPr>
              <a:t>the height of </a:t>
            </a:r>
            <a:r>
              <a:rPr lang="zh-CN" altLang="en-US">
                <a:latin typeface="Times New Roman" panose="02020603050405020304" charset="0"/>
                <a:cs typeface="Times New Roman" panose="02020603050405020304" charset="0"/>
                <a:sym typeface="+mn-ea"/>
              </a:rPr>
              <a:t>high and low peaks</a:t>
            </a:r>
            <a:endParaRPr lang="en-US" altLang="zh-CN"/>
          </a:p>
        </p:txBody>
      </p:sp>
      <p:sp>
        <p:nvSpPr>
          <p:cNvPr id="9" name="文本框 8"/>
          <p:cNvSpPr txBox="1"/>
          <p:nvPr/>
        </p:nvSpPr>
        <p:spPr>
          <a:xfrm>
            <a:off x="813435" y="5536565"/>
            <a:ext cx="9180830" cy="706755"/>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Conclusion:</a:t>
            </a:r>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rPr>
              <a:t>The model has learned the right features.</a:t>
            </a:r>
            <a:endParaRPr lang="en-US" altLang="zh-CN" sz="2000">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
        <p:nvSpPr>
          <p:cNvPr id="3" name="文本框 2"/>
          <p:cNvSpPr txBox="1"/>
          <p:nvPr>
            <p:custDataLst>
              <p:tags r:id="rId6"/>
            </p:custDataLst>
          </p:nvPr>
        </p:nvSpPr>
        <p:spPr>
          <a:xfrm>
            <a:off x="7578725" y="462280"/>
            <a:ext cx="406400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Key feature: P2(low)/P1(high)</a:t>
            </a:r>
            <a:endParaRPr lang="en-US" altLang="zh-CN">
              <a:latin typeface="Times New Roman" panose="02020603050405020304" charset="0"/>
              <a:cs typeface="Times New Roman" panose="02020603050405020304" charset="0"/>
            </a:endParaRPr>
          </a:p>
        </p:txBody>
      </p:sp>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4: IRM</a:t>
            </a:r>
            <a:r>
              <a:rPr lang="en-US" altLang="zh-CN" sz="2800" baseline="30000">
                <a:latin typeface="Times New Roman" panose="02020603050405020304" charset="0"/>
                <a:cs typeface="Times New Roman" panose="02020603050405020304" charset="0"/>
                <a:sym typeface="+mn-ea"/>
              </a:rPr>
              <a:t>[1]</a:t>
            </a:r>
            <a:r>
              <a:rPr lang="en-US" altLang="zh-CN" sz="2800">
                <a:latin typeface="Times New Roman" panose="02020603050405020304" charset="0"/>
                <a:cs typeface="Times New Roman" panose="02020603050405020304" charset="0"/>
                <a:sym typeface="+mn-ea"/>
              </a:rPr>
              <a:t> (</a:t>
            </a:r>
            <a:r>
              <a:rPr lang="zh-CN" altLang="en-US" sz="2800">
                <a:latin typeface="Times New Roman" panose="02020603050405020304" charset="0"/>
                <a:cs typeface="Times New Roman" panose="02020603050405020304" charset="0"/>
                <a:sym typeface="+mn-ea"/>
              </a:rPr>
              <a:t>Invariant risk minimization</a:t>
            </a:r>
            <a:r>
              <a:rPr lang="en-US" altLang="zh-CN" sz="2800">
                <a:latin typeface="Times New Roman" panose="02020603050405020304" charset="0"/>
                <a:cs typeface="Times New Roman" panose="02020603050405020304" charset="0"/>
                <a:sym typeface="+mn-ea"/>
              </a:rPr>
              <a:t>)</a:t>
            </a:r>
            <a:endParaRPr lang="en-US" altLang="zh-CN" sz="2800">
              <a:latin typeface="Times New Roman" panose="02020603050405020304" charset="0"/>
              <a:cs typeface="Times New Roman" panose="02020603050405020304" charset="0"/>
              <a:sym typeface="+mn-ea"/>
            </a:endParaRPr>
          </a:p>
        </p:txBody>
      </p:sp>
      <p:sp>
        <p:nvSpPr>
          <p:cNvPr id="2" name="文本框 1"/>
          <p:cNvSpPr txBox="1"/>
          <p:nvPr/>
        </p:nvSpPr>
        <p:spPr>
          <a:xfrm>
            <a:off x="421640" y="1541145"/>
            <a:ext cx="11546205" cy="2861310"/>
          </a:xfrm>
          <a:prstGeom prst="rect">
            <a:avLst/>
          </a:prstGeom>
          <a:noFill/>
        </p:spPr>
        <p:txBody>
          <a:bodyPr wrap="square" rtlCol="0">
            <a:spAutoFit/>
          </a:bodyPr>
          <a:p>
            <a:pPr marL="342900" indent="-342900" fontAlgn="auto">
              <a:lnSpc>
                <a:spcPct val="150000"/>
              </a:lnSpc>
              <a:buFont typeface="Arial" panose="020B0604020202020204" pitchFamily="34" charset="0"/>
              <a:buChar char="•"/>
            </a:pPr>
            <a:r>
              <a:rPr lang="en-US" altLang="zh-CN" sz="2000" b="1">
                <a:latin typeface="Times New Roman" panose="02020603050405020304" charset="0"/>
                <a:cs typeface="Times New Roman" panose="02020603050405020304" charset="0"/>
              </a:rPr>
              <a:t>Key points:</a:t>
            </a:r>
            <a:endParaRPr lang="en-US" altLang="zh-CN" sz="2000" b="1">
              <a:latin typeface="Times New Roman" panose="02020603050405020304" charset="0"/>
              <a:cs typeface="Times New Roman" panose="02020603050405020304" charset="0"/>
            </a:endParaRPr>
          </a:p>
          <a:p>
            <a:pPr indent="457200" fontAlgn="auto">
              <a:lnSpc>
                <a:spcPct val="150000"/>
              </a:lnSpc>
            </a:pPr>
            <a:r>
              <a:rPr lang="en-US" altLang="zh-CN" sz="2000">
                <a:latin typeface="Times New Roman" panose="02020603050405020304" charset="0"/>
                <a:cs typeface="Times New Roman" panose="02020603050405020304" charset="0"/>
              </a:rPr>
              <a:t>Learning a feature mapping function that achieves an optimal predictor for all domains in a unified feature space. In other words, there exists a predictor that optimizes the risk for all domains at the same time.</a:t>
            </a:r>
            <a:endParaRPr lang="en-US" altLang="zh-CN" sz="2000">
              <a:latin typeface="Times New Roman" panose="02020603050405020304" charset="0"/>
              <a:cs typeface="Times New Roman" panose="02020603050405020304" charset="0"/>
            </a:endParaRPr>
          </a:p>
          <a:p>
            <a:pPr indent="457200" fontAlgn="auto">
              <a:lnSpc>
                <a:spcPct val="150000"/>
              </a:lnSpc>
            </a:pPr>
            <a:r>
              <a:rPr lang="en-US" altLang="zh-CN" sz="2000">
                <a:latin typeface="Times New Roman" panose="02020603050405020304" charset="0"/>
                <a:cs typeface="Times New Roman" panose="02020603050405020304" charset="0"/>
              </a:rPr>
              <a:t>To achieve this goal, the loss function of IRM consists of two components: one is the sum of risks across all environments, which ensures the learning of predictive features, and the other is a penalty term that requires the learned features to make the predictor optimal for each domain.</a:t>
            </a:r>
            <a:endParaRPr lang="en-US" altLang="zh-CN" sz="2000">
              <a:latin typeface="Times New Roman" panose="02020603050405020304" charset="0"/>
              <a:cs typeface="Times New Roman" panose="02020603050405020304" charset="0"/>
            </a:endParaRPr>
          </a:p>
        </p:txBody>
      </p:sp>
      <p:sp>
        <p:nvSpPr>
          <p:cNvPr id="3" name="文本框 2"/>
          <p:cNvSpPr txBox="1"/>
          <p:nvPr/>
        </p:nvSpPr>
        <p:spPr>
          <a:xfrm>
            <a:off x="421640" y="4402455"/>
            <a:ext cx="11021695" cy="1476375"/>
          </a:xfrm>
          <a:prstGeom prst="rect">
            <a:avLst/>
          </a:prstGeom>
          <a:noFill/>
        </p:spPr>
        <p:txBody>
          <a:bodyPr wrap="square" rtlCol="0">
            <a:spAutoFit/>
          </a:bodyPr>
          <a:p>
            <a:pPr marL="342900" indent="-342900" fontAlgn="auto">
              <a:lnSpc>
                <a:spcPct val="150000"/>
              </a:lnSpc>
              <a:buFont typeface="Arial" panose="020B0604020202020204" pitchFamily="34" charset="0"/>
              <a:buChar char="•"/>
            </a:pPr>
            <a:r>
              <a:rPr lang="en-US" altLang="zh-CN" sz="2000" b="1">
                <a:latin typeface="Times New Roman" panose="02020603050405020304" charset="0"/>
                <a:cs typeface="Times New Roman" panose="02020603050405020304" charset="0"/>
              </a:rPr>
              <a:t>Implementation Details:</a:t>
            </a:r>
            <a:endParaRPr lang="en-US" altLang="zh-CN" sz="2000" b="1">
              <a:latin typeface="Times New Roman" panose="02020603050405020304" charset="0"/>
              <a:cs typeface="Times New Roman" panose="02020603050405020304" charset="0"/>
            </a:endParaRPr>
          </a:p>
          <a:p>
            <a:pPr indent="457200" fontAlgn="auto">
              <a:lnSpc>
                <a:spcPct val="150000"/>
              </a:lnSpc>
            </a:pPr>
            <a:r>
              <a:rPr lang="en-US" altLang="zh-CN" sz="2000">
                <a:latin typeface="Times New Roman" panose="02020603050405020304" charset="0"/>
                <a:cs typeface="Times New Roman" panose="02020603050405020304" charset="0"/>
              </a:rPr>
              <a:t>Two datasets for learning invariant features: S </a:t>
            </a:r>
            <a:r>
              <a:rPr lang="en-US" altLang="zh-CN" sz="2000">
                <a:latin typeface="微软雅黑" panose="020B0503020204020204" charset="-122"/>
                <a:ea typeface="微软雅黑" panose="020B0503020204020204" charset="-122"/>
                <a:cs typeface="Times New Roman" panose="02020603050405020304" charset="0"/>
              </a:rPr>
              <a:t>∈ </a:t>
            </a:r>
            <a:r>
              <a:rPr lang="en-US" altLang="zh-CN" sz="2000">
                <a:latin typeface="Times New Roman" panose="02020603050405020304" charset="0"/>
                <a:ea typeface="微软雅黑" panose="020B0503020204020204" charset="-122"/>
                <a:cs typeface="Times New Roman" panose="02020603050405020304" charset="0"/>
              </a:rPr>
              <a:t>[90,110] and </a:t>
            </a:r>
            <a:r>
              <a:rPr lang="en-US" altLang="zh-CN" sz="2000">
                <a:latin typeface="Times New Roman" panose="02020603050405020304" charset="0"/>
                <a:cs typeface="Times New Roman" panose="02020603050405020304" charset="0"/>
                <a:sym typeface="+mn-ea"/>
              </a:rPr>
              <a:t>S </a:t>
            </a:r>
            <a:r>
              <a:rPr lang="en-US" altLang="zh-CN" sz="2000">
                <a:latin typeface="微软雅黑" panose="020B0503020204020204" charset="-122"/>
                <a:ea typeface="微软雅黑" panose="020B0503020204020204" charset="-122"/>
                <a:cs typeface="Times New Roman" panose="02020603050405020304" charset="0"/>
                <a:sym typeface="+mn-ea"/>
              </a:rPr>
              <a:t>∈ </a:t>
            </a:r>
            <a:r>
              <a:rPr lang="en-US" altLang="zh-CN" sz="2000">
                <a:latin typeface="Times New Roman" panose="02020603050405020304" charset="0"/>
                <a:ea typeface="微软雅黑" panose="020B0503020204020204" charset="-122"/>
                <a:cs typeface="Times New Roman" panose="02020603050405020304" charset="0"/>
                <a:sym typeface="+mn-ea"/>
              </a:rPr>
              <a:t>[130,150]</a:t>
            </a:r>
            <a:endParaRPr lang="en-US" altLang="zh-CN" sz="2000">
              <a:latin typeface="Times New Roman" panose="02020603050405020304" charset="0"/>
              <a:cs typeface="Times New Roman" panose="02020603050405020304" charset="0"/>
            </a:endParaRPr>
          </a:p>
          <a:p>
            <a:pPr indent="457200" fontAlgn="auto">
              <a:lnSpc>
                <a:spcPct val="150000"/>
              </a:lnSpc>
            </a:pPr>
            <a:r>
              <a:rPr lang="en-US" altLang="zh-CN" sz="2000">
                <a:latin typeface="Times New Roman" panose="02020603050405020304" charset="0"/>
                <a:cs typeface="Times New Roman" panose="02020603050405020304" charset="0"/>
              </a:rPr>
              <a:t>One for testing the learning performance: </a:t>
            </a:r>
            <a:r>
              <a:rPr lang="en-US" altLang="zh-CN" sz="2000">
                <a:latin typeface="Times New Roman" panose="02020603050405020304" charset="0"/>
                <a:cs typeface="Times New Roman" panose="02020603050405020304" charset="0"/>
                <a:sym typeface="+mn-ea"/>
              </a:rPr>
              <a:t>S </a:t>
            </a:r>
            <a:r>
              <a:rPr lang="en-US" altLang="zh-CN" sz="2000">
                <a:latin typeface="微软雅黑" panose="020B0503020204020204" charset="-122"/>
                <a:ea typeface="微软雅黑" panose="020B0503020204020204" charset="-122"/>
                <a:cs typeface="Times New Roman" panose="02020603050405020304" charset="0"/>
                <a:sym typeface="+mn-ea"/>
              </a:rPr>
              <a:t>∈ </a:t>
            </a:r>
            <a:r>
              <a:rPr lang="en-US" altLang="zh-CN" sz="2000">
                <a:latin typeface="Times New Roman" panose="02020603050405020304" charset="0"/>
                <a:ea typeface="微软雅黑" panose="020B0503020204020204" charset="-122"/>
                <a:cs typeface="Times New Roman" panose="02020603050405020304" charset="0"/>
                <a:sym typeface="+mn-ea"/>
              </a:rPr>
              <a:t>[160,180]</a:t>
            </a:r>
            <a:endParaRPr lang="en-US" altLang="zh-CN" sz="2000">
              <a:latin typeface="Times New Roman" panose="02020603050405020304" charset="0"/>
              <a:cs typeface="Times New Roman" panose="02020603050405020304" charset="0"/>
            </a:endParaRPr>
          </a:p>
        </p:txBody>
      </p:sp>
      <p:sp>
        <p:nvSpPr>
          <p:cNvPr id="4" name="文本框 3"/>
          <p:cNvSpPr txBox="1"/>
          <p:nvPr/>
        </p:nvSpPr>
        <p:spPr>
          <a:xfrm>
            <a:off x="421640" y="6195695"/>
            <a:ext cx="11089640"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[1] </a:t>
            </a:r>
            <a:r>
              <a:rPr lang="zh-CN" altLang="en-US" sz="1600">
                <a:latin typeface="Times New Roman" panose="02020603050405020304" charset="0"/>
                <a:cs typeface="Times New Roman" panose="02020603050405020304" charset="0"/>
              </a:rPr>
              <a:t>Arjovsky M, Bottou L, Gulrajani I, et al. Invariant risk minimization[J]. arXiv preprint arXiv:1907.02893, 2019.</a:t>
            </a:r>
            <a:endParaRPr lang="zh-CN" altLang="en-US" sz="1600">
              <a:latin typeface="Times New Roman" panose="02020603050405020304" charset="0"/>
              <a:cs typeface="Times New Roman" panose="02020603050405020304" charset="0"/>
            </a:endParaRPr>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pic>
        <p:nvPicPr>
          <p:cNvPr id="7" name="图片 6"/>
          <p:cNvPicPr>
            <a:picLocks noChangeAspect="1"/>
          </p:cNvPicPr>
          <p:nvPr>
            <p:custDataLst>
              <p:tags r:id="rId2"/>
            </p:custDataLst>
          </p:nvPr>
        </p:nvPicPr>
        <p:blipFill>
          <a:blip r:embed="rId3"/>
          <a:stretch>
            <a:fillRect/>
          </a:stretch>
        </p:blipFill>
        <p:spPr>
          <a:xfrm>
            <a:off x="2731770" y="1163320"/>
            <a:ext cx="8913495" cy="976630"/>
          </a:xfrm>
          <a:prstGeom prst="rect">
            <a:avLst/>
          </a:prstGeom>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IRM</a:t>
            </a:r>
            <a:endParaRPr lang="en-US" altLang="zh-CN" sz="2800">
              <a:latin typeface="Times New Roman" panose="02020603050405020304" charset="0"/>
              <a:cs typeface="Times New Roman" panose="02020603050405020304" charset="0"/>
              <a:sym typeface="+mn-ea"/>
            </a:endParaRPr>
          </a:p>
        </p:txBody>
      </p:sp>
      <p:pic>
        <p:nvPicPr>
          <p:cNvPr id="2" name="图片 1"/>
          <p:cNvPicPr>
            <a:picLocks noChangeAspect="1"/>
          </p:cNvPicPr>
          <p:nvPr>
            <p:custDataLst>
              <p:tags r:id="rId2"/>
            </p:custDataLst>
          </p:nvPr>
        </p:nvPicPr>
        <p:blipFill>
          <a:blip r:embed="rId3"/>
          <a:stretch>
            <a:fillRect/>
          </a:stretch>
        </p:blipFill>
        <p:spPr>
          <a:xfrm>
            <a:off x="584200" y="1118235"/>
            <a:ext cx="6654165" cy="4895215"/>
          </a:xfrm>
          <a:prstGeom prst="rect">
            <a:avLst/>
          </a:prstGeom>
        </p:spPr>
      </p:pic>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文本框 6"/>
          <p:cNvSpPr txBox="1"/>
          <p:nvPr/>
        </p:nvSpPr>
        <p:spPr>
          <a:xfrm>
            <a:off x="7238365" y="2459990"/>
            <a:ext cx="4521835" cy="1630045"/>
          </a:xfrm>
          <a:prstGeom prst="rect">
            <a:avLst/>
          </a:prstGeom>
          <a:noFill/>
        </p:spPr>
        <p:txBody>
          <a:bodyPr wrap="square" rtlCol="0">
            <a:spAutoFit/>
          </a:bodyPr>
          <a:p>
            <a:pPr indent="457200"/>
            <a:r>
              <a:rPr lang="zh-CN" altLang="en-US" sz="2000">
                <a:latin typeface="Times New Roman" panose="02020603050405020304" charset="0"/>
                <a:cs typeface="Times New Roman" panose="02020603050405020304" charset="0"/>
              </a:rPr>
              <a:t>Most of the predictions are smaller than the </a:t>
            </a:r>
            <a:r>
              <a:rPr lang="en-US" altLang="zh-CN" sz="2000">
                <a:latin typeface="Times New Roman" panose="02020603050405020304" charset="0"/>
                <a:cs typeface="Times New Roman" panose="02020603050405020304" charset="0"/>
              </a:rPr>
              <a:t>labels</a:t>
            </a:r>
            <a:r>
              <a:rPr lang="zh-CN" altLang="en-US" sz="2000">
                <a:latin typeface="Times New Roman" panose="02020603050405020304" charset="0"/>
                <a:cs typeface="Times New Roman" panose="02020603050405020304" charset="0"/>
              </a:rPr>
              <a:t>, indicating that the model is still learning specific features of the training dataset, as the data in the training set is smaller than that in the test set.</a:t>
            </a:r>
            <a:endParaRPr lang="zh-CN" altLang="en-US" sz="2000">
              <a:latin typeface="Times New Roman" panose="02020603050405020304" charset="0"/>
              <a:cs typeface="Times New Roman" panose="02020603050405020304" charset="0"/>
            </a:endParaRPr>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1640" y="1769745"/>
            <a:ext cx="11770360" cy="3524885"/>
          </a:xfrm>
          <a:prstGeom prst="rect">
            <a:avLst/>
          </a:prstGeom>
          <a:noFill/>
        </p:spPr>
        <p:txBody>
          <a:bodyPr wrap="square" rtlCol="0">
            <a:noAutofit/>
          </a:bodyPr>
          <a:p>
            <a:pPr algn="l" fontAlgn="auto">
              <a:lnSpc>
                <a:spcPct val="150000"/>
              </a:lnSpc>
            </a:pPr>
            <a:r>
              <a:rPr lang="en-US" altLang="zh-CN" sz="2000">
                <a:latin typeface="Times New Roman" panose="02020603050405020304" charset="0"/>
                <a:cs typeface="Times New Roman" panose="02020603050405020304" charset="0"/>
              </a:rPr>
              <a:t>1. Does this week's tutorial meet the requirements, and where can it be improved?</a:t>
            </a:r>
            <a:endParaRPr lang="en-US" altLang="zh-CN" sz="2000">
              <a:latin typeface="Times New Roman" panose="02020603050405020304" charset="0"/>
              <a:cs typeface="Times New Roman" panose="02020603050405020304" charset="0"/>
            </a:endParaRPr>
          </a:p>
          <a:p>
            <a:pPr algn="l" fontAlgn="auto">
              <a:lnSpc>
                <a:spcPct val="150000"/>
              </a:lnSpc>
            </a:pPr>
            <a:endParaRPr lang="en-US" altLang="zh-CN" sz="2000">
              <a:latin typeface="Times New Roman" panose="02020603050405020304" charset="0"/>
              <a:cs typeface="Times New Roman" panose="02020603050405020304" charset="0"/>
            </a:endParaRPr>
          </a:p>
          <a:p>
            <a:pPr algn="l" fontAlgn="auto">
              <a:lnSpc>
                <a:spcPct val="150000"/>
              </a:lnSpc>
            </a:pPr>
            <a:r>
              <a:rPr lang="en-US" altLang="zh-CN" sz="2000">
                <a:latin typeface="Times New Roman" panose="02020603050405020304" charset="0"/>
                <a:cs typeface="Times New Roman" panose="02020603050405020304" charset="0"/>
              </a:rPr>
              <a:t>2. Regarding the translation of R code, there are two ways:</a:t>
            </a:r>
            <a:endParaRPr lang="en-US" altLang="zh-CN" sz="2000">
              <a:latin typeface="Times New Roman" panose="02020603050405020304" charset="0"/>
              <a:cs typeface="Times New Roman" panose="02020603050405020304" charset="0"/>
            </a:endParaRPr>
          </a:p>
          <a:p>
            <a:pPr marL="342900" indent="-342900" algn="l" fontAlgn="auto">
              <a:lnSpc>
                <a:spcPct val="150000"/>
              </a:lnSpc>
              <a:buFont typeface="Arial" panose="020B0604020202020204" pitchFamily="34" charset="0"/>
              <a:buChar char="•"/>
            </a:pPr>
            <a:r>
              <a:rPr lang="en-US" altLang="zh-CN" sz="2000">
                <a:latin typeface="Times New Roman" panose="02020603050405020304" charset="0"/>
                <a:cs typeface="Times New Roman" panose="02020603050405020304" charset="0"/>
              </a:rPr>
              <a:t>Read "Practical Time-Frequency Analysis" book chapter by chapter and translate the code after finish reading the corresponding chapter.</a:t>
            </a:r>
            <a:endParaRPr lang="en-US" altLang="zh-CN" sz="2000">
              <a:latin typeface="Times New Roman" panose="02020603050405020304" charset="0"/>
              <a:cs typeface="Times New Roman" panose="02020603050405020304" charset="0"/>
            </a:endParaRPr>
          </a:p>
          <a:p>
            <a:pPr marL="342900" indent="-342900" algn="l" fontAlgn="auto">
              <a:lnSpc>
                <a:spcPct val="150000"/>
              </a:lnSpc>
              <a:buFont typeface="Arial" panose="020B0604020202020204" pitchFamily="34" charset="0"/>
              <a:buChar char="•"/>
            </a:pPr>
            <a:r>
              <a:rPr lang="en-US" altLang="zh-CN" sz="2000">
                <a:latin typeface="Times New Roman" panose="02020603050405020304" charset="0"/>
                <a:cs typeface="Times New Roman" panose="02020603050405020304" charset="0"/>
              </a:rPr>
              <a:t>Learning the code directly and referr to the textbook and online resources when encountering new concepts and difficulties</a:t>
            </a:r>
            <a:endParaRPr lang="en-US" altLang="zh-CN" sz="2000">
              <a:latin typeface="Times New Roman" panose="02020603050405020304" charset="0"/>
              <a:cs typeface="Times New Roman" panose="02020603050405020304" charset="0"/>
            </a:endParaRPr>
          </a:p>
          <a:p>
            <a:pPr algn="l" fontAlgn="auto">
              <a:lnSpc>
                <a:spcPct val="150000"/>
              </a:lnSpc>
            </a:pPr>
            <a:r>
              <a:rPr lang="en-US" altLang="zh-CN" sz="2000">
                <a:latin typeface="Times New Roman" panose="02020603050405020304" charset="0"/>
                <a:cs typeface="Times New Roman" panose="02020603050405020304" charset="0"/>
              </a:rPr>
              <a:t>I think the latter approach might be more efficient. Which do you think would be better?</a:t>
            </a:r>
            <a:endParaRPr lang="en-US" altLang="zh-CN" sz="2000">
              <a:latin typeface="Times New Roman" panose="02020603050405020304" charset="0"/>
              <a:cs typeface="Times New Roman" panose="02020603050405020304" charset="0"/>
            </a:endParaRPr>
          </a:p>
          <a:p>
            <a:pPr algn="l"/>
            <a:endParaRPr lang="en-US" altLang="zh-CN" sz="2000">
              <a:latin typeface="Times New Roman" panose="02020603050405020304" charset="0"/>
              <a:cs typeface="Times New Roman" panose="02020603050405020304" charset="0"/>
            </a:endParaRPr>
          </a:p>
          <a:p>
            <a:pPr algn="l"/>
            <a:endParaRPr lang="en-US" altLang="zh-CN" sz="2000">
              <a:latin typeface="Times New Roman" panose="02020603050405020304" charset="0"/>
              <a:cs typeface="Times New Roman" panose="02020603050405020304" charset="0"/>
            </a:endParaRPr>
          </a:p>
          <a:p>
            <a:pPr algn="l"/>
            <a:endParaRPr lang="en-US" altLang="zh-CN" sz="2000">
              <a:latin typeface="Times New Roman" panose="02020603050405020304" charset="0"/>
              <a:cs typeface="Times New Roman" panose="02020603050405020304" charset="0"/>
            </a:endParaRPr>
          </a:p>
          <a:p>
            <a:pPr algn="l"/>
            <a:endParaRPr lang="en-US" altLang="zh-CN" sz="2000">
              <a:latin typeface="Times New Roman" panose="02020603050405020304" charset="0"/>
              <a:cs typeface="Times New Roman" panose="02020603050405020304" charset="0"/>
            </a:endParaRPr>
          </a:p>
          <a:p>
            <a:pPr algn="l"/>
            <a:r>
              <a:rPr lang="en-US" altLang="zh-CN" sz="2000">
                <a:latin typeface="Times New Roman" panose="02020603050405020304" charset="0"/>
                <a:cs typeface="Times New Roman" panose="02020603050405020304" charset="0"/>
              </a:rPr>
              <a:t> </a:t>
            </a:r>
            <a:endParaRPr lang="en-US" altLang="zh-CN" sz="2000">
              <a:latin typeface="Times New Roman" panose="02020603050405020304" charset="0"/>
              <a:cs typeface="Times New Roman" panose="02020603050405020304" charset="0"/>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Questions:</a:t>
            </a:r>
            <a:endParaRPr lang="en-US" altLang="zh-CN" sz="2800">
              <a:latin typeface="Times New Roman" panose="02020603050405020304" charset="0"/>
              <a:cs typeface="Times New Roman" panose="02020603050405020304" charset="0"/>
              <a:sym typeface="+mn-ea"/>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578100" y="2967990"/>
            <a:ext cx="7035165" cy="922020"/>
          </a:xfrm>
          <a:prstGeom prst="rect">
            <a:avLst/>
          </a:prstGeom>
          <a:noFill/>
        </p:spPr>
        <p:txBody>
          <a:bodyPr wrap="square" rtlCol="0">
            <a:spAutoFit/>
          </a:bodyPr>
          <a:p>
            <a:pPr algn="ctr"/>
            <a:r>
              <a:rPr lang="en-US" altLang="zh-CN" sz="5400">
                <a:latin typeface="Times New Roman" panose="02020603050405020304" charset="0"/>
                <a:cs typeface="Times New Roman" panose="02020603050405020304" charset="0"/>
              </a:rPr>
              <a:t>Thanks for listening</a:t>
            </a:r>
            <a:endParaRPr lang="en-US" altLang="zh-CN" sz="5400">
              <a:latin typeface="Times New Roman" panose="02020603050405020304" charset="0"/>
              <a:cs typeface="Times New Roman" panose="02020603050405020304" charset="0"/>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18490" y="584200"/>
            <a:ext cx="2446655" cy="645160"/>
          </a:xfrm>
          <a:prstGeom prst="rect">
            <a:avLst/>
          </a:prstGeom>
          <a:noFill/>
        </p:spPr>
        <p:txBody>
          <a:bodyPr wrap="square" rtlCol="0">
            <a:spAutoFit/>
          </a:bodyPr>
          <a:p>
            <a:r>
              <a:rPr lang="en-US" altLang="zh-CN" sz="3600">
                <a:latin typeface="Times New Roman" panose="02020603050405020304" charset="0"/>
                <a:cs typeface="Times New Roman" panose="02020603050405020304" charset="0"/>
              </a:rPr>
              <a:t>Progress</a:t>
            </a:r>
            <a:endParaRPr lang="en-US" altLang="zh-CN" sz="3600">
              <a:latin typeface="Times New Roman" panose="02020603050405020304" charset="0"/>
              <a:cs typeface="Times New Roman" panose="02020603050405020304" charset="0"/>
            </a:endParaRPr>
          </a:p>
        </p:txBody>
      </p:sp>
      <p:sp>
        <p:nvSpPr>
          <p:cNvPr id="4" name="文本框 3"/>
          <p:cNvSpPr txBox="1"/>
          <p:nvPr/>
        </p:nvSpPr>
        <p:spPr>
          <a:xfrm>
            <a:off x="618490" y="1229360"/>
            <a:ext cx="11574145" cy="4399915"/>
          </a:xfrm>
          <a:prstGeom prst="rect">
            <a:avLst/>
          </a:prstGeom>
          <a:noFill/>
        </p:spPr>
        <p:txBody>
          <a:bodyPr wrap="square" rtlCol="0">
            <a:spAutoFit/>
          </a:bodyPr>
          <a:p>
            <a:pPr indent="0" fontAlgn="auto">
              <a:lnSpc>
                <a:spcPct val="200000"/>
              </a:lnSpc>
              <a:buNone/>
            </a:pPr>
            <a:r>
              <a:rPr lang="en-US" altLang="zh-CN" sz="2000">
                <a:latin typeface="Times New Roman" panose="02020603050405020304" charset="0"/>
                <a:cs typeface="Times New Roman" panose="02020603050405020304" charset="0"/>
              </a:rPr>
              <a:t>Tutorial:</a:t>
            </a:r>
            <a:endParaRPr lang="en-US" altLang="zh-CN" sz="2000">
              <a:latin typeface="Times New Roman" panose="02020603050405020304" charset="0"/>
              <a:cs typeface="Times New Roman" panose="02020603050405020304" charset="0"/>
            </a:endParaRPr>
          </a:p>
          <a:p>
            <a:pPr indent="457200" fontAlgn="auto">
              <a:lnSpc>
                <a:spcPct val="200000"/>
              </a:lnSpc>
              <a:buNone/>
            </a:pPr>
            <a:r>
              <a:rPr lang="en-US" altLang="zh-CN" sz="2000">
                <a:latin typeface="Times New Roman" panose="02020603050405020304" charset="0"/>
                <a:cs typeface="Times New Roman" panose="02020603050405020304" charset="0"/>
                <a:sym typeface="+mn-ea"/>
              </a:rPr>
              <a:t>1. Implement the code of </a:t>
            </a:r>
            <a:r>
              <a:rPr lang="en-US" altLang="zh-CN" sz="2000">
                <a:latin typeface="Times New Roman" panose="02020603050405020304" charset="0"/>
                <a:cs typeface="Times New Roman" panose="02020603050405020304" charset="0"/>
                <a:sym typeface="+mn-ea"/>
              </a:rPr>
              <a:t>six knowledge points based on the outline </a:t>
            </a:r>
            <a:r>
              <a:rPr lang="en-US" altLang="zh-CN" sz="2000">
                <a:latin typeface="Times New Roman" panose="02020603050405020304" charset="0"/>
                <a:cs typeface="Times New Roman" panose="02020603050405020304" charset="0"/>
                <a:sym typeface="+mn-ea"/>
              </a:rPr>
              <a:t>and apply them to the SCG dataset</a:t>
            </a:r>
            <a:endParaRPr lang="en-US" altLang="zh-CN" sz="2000">
              <a:latin typeface="Times New Roman" panose="02020603050405020304" charset="0"/>
              <a:cs typeface="Times New Roman" panose="02020603050405020304" charset="0"/>
              <a:sym typeface="+mn-ea"/>
            </a:endParaRPr>
          </a:p>
          <a:p>
            <a:pPr indent="457200" fontAlgn="auto">
              <a:lnSpc>
                <a:spcPct val="200000"/>
              </a:lnSpc>
              <a:buNone/>
            </a:pPr>
            <a:r>
              <a:rPr lang="en-US" altLang="zh-CN" sz="2000">
                <a:latin typeface="Times New Roman" panose="02020603050405020304" charset="0"/>
                <a:cs typeface="Times New Roman" panose="02020603050405020304" charset="0"/>
                <a:sym typeface="+mn-ea"/>
              </a:rPr>
              <a:t>2. Read the first chapter of the Practical Time-Frequency Analysis and enrich the tutorial based on Rwave</a:t>
            </a:r>
            <a:endParaRPr lang="en-US" altLang="zh-CN" sz="2000">
              <a:latin typeface="Times New Roman" panose="02020603050405020304" charset="0"/>
              <a:cs typeface="Times New Roman" panose="02020603050405020304" charset="0"/>
              <a:sym typeface="+mn-ea"/>
            </a:endParaRPr>
          </a:p>
          <a:p>
            <a:pPr marL="0" lvl="0" indent="0" fontAlgn="auto">
              <a:lnSpc>
                <a:spcPct val="200000"/>
              </a:lnSpc>
              <a:buNone/>
            </a:pPr>
            <a:r>
              <a:rPr lang="en-US" altLang="zh-CN" sz="2000">
                <a:solidFill>
                  <a:schemeClr val="tx1"/>
                </a:solidFill>
                <a:latin typeface="Times New Roman" panose="02020603050405020304" charset="0"/>
                <a:cs typeface="Times New Roman" panose="02020603050405020304" charset="0"/>
              </a:rPr>
              <a:t>Research:</a:t>
            </a:r>
            <a:endParaRPr lang="en-US" altLang="zh-CN" sz="2000">
              <a:solidFill>
                <a:schemeClr val="tx1"/>
              </a:solidFill>
              <a:latin typeface="Times New Roman" panose="02020603050405020304" charset="0"/>
              <a:cs typeface="Times New Roman" panose="02020603050405020304" charset="0"/>
            </a:endParaRPr>
          </a:p>
          <a:p>
            <a:pPr indent="457200" fontAlgn="auto">
              <a:lnSpc>
                <a:spcPct val="200000"/>
              </a:lnSpc>
              <a:buNone/>
            </a:pPr>
            <a:r>
              <a:rPr lang="en-US" altLang="zh-CN" sz="2000">
                <a:latin typeface="Times New Roman" panose="02020603050405020304" charset="0"/>
                <a:cs typeface="Times New Roman" panose="02020603050405020304" charset="0"/>
              </a:rPr>
              <a:t>3. Implement Perturbation-based method to verify whether the CNN model has learned the right feature</a:t>
            </a:r>
            <a:endParaRPr lang="en-US" altLang="zh-CN" sz="2000">
              <a:latin typeface="Times New Roman" panose="02020603050405020304" charset="0"/>
              <a:cs typeface="Times New Roman" panose="02020603050405020304" charset="0"/>
            </a:endParaRPr>
          </a:p>
          <a:p>
            <a:pPr indent="457200" fontAlgn="auto">
              <a:lnSpc>
                <a:spcPct val="200000"/>
              </a:lnSpc>
              <a:buNone/>
            </a:pPr>
            <a:r>
              <a:rPr lang="en-US" altLang="zh-CN" sz="2000">
                <a:latin typeface="Times New Roman" panose="02020603050405020304" charset="0"/>
                <a:cs typeface="Times New Roman" panose="02020603050405020304" charset="0"/>
              </a:rPr>
              <a:t>4. Implement IRM</a:t>
            </a:r>
            <a:r>
              <a:rPr lang="en-US" altLang="zh-CN" sz="2000" baseline="30000">
                <a:latin typeface="Times New Roman" panose="02020603050405020304" charset="0"/>
                <a:cs typeface="Times New Roman" panose="02020603050405020304" charset="0"/>
              </a:rPr>
              <a:t>[1]</a:t>
            </a:r>
            <a:r>
              <a:rPr lang="en-US" altLang="zh-CN" sz="2000">
                <a:latin typeface="Times New Roman" panose="02020603050405020304" charset="0"/>
                <a:cs typeface="Times New Roman" panose="02020603050405020304" charset="0"/>
              </a:rPr>
              <a:t> to learn the invariant features for S</a:t>
            </a:r>
            <a:endParaRPr lang="en-US" altLang="zh-CN" sz="2000">
              <a:latin typeface="Times New Roman" panose="02020603050405020304" charset="0"/>
              <a:cs typeface="Times New Roman" panose="02020603050405020304" charset="0"/>
            </a:endParaRPr>
          </a:p>
          <a:p>
            <a:pPr marL="0" lvl="0" indent="0" fontAlgn="auto">
              <a:lnSpc>
                <a:spcPct val="200000"/>
              </a:lnSpc>
              <a:buNone/>
            </a:pPr>
            <a:r>
              <a:rPr lang="en-US" altLang="zh-CN" sz="2000">
                <a:latin typeface="Times New Roman" panose="02020603050405020304" charset="0"/>
                <a:cs typeface="Times New Roman" panose="02020603050405020304" charset="0"/>
                <a:sym typeface="+mn-ea"/>
              </a:rPr>
              <a:t>Theoretical study</a:t>
            </a:r>
            <a:endParaRPr lang="en-US" altLang="zh-CN" sz="2000">
              <a:solidFill>
                <a:schemeClr val="tx1"/>
              </a:solidFill>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文本框 4"/>
          <p:cNvSpPr txBox="1"/>
          <p:nvPr>
            <p:custDataLst>
              <p:tags r:id="rId1"/>
            </p:custDataLst>
          </p:nvPr>
        </p:nvSpPr>
        <p:spPr>
          <a:xfrm>
            <a:off x="421640" y="6195695"/>
            <a:ext cx="11089640"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[1] </a:t>
            </a:r>
            <a:r>
              <a:rPr lang="zh-CN" altLang="en-US" sz="1600">
                <a:latin typeface="Times New Roman" panose="02020603050405020304" charset="0"/>
                <a:cs typeface="Times New Roman" panose="02020603050405020304" charset="0"/>
              </a:rPr>
              <a:t>Arjovsky M, Bottou L, Gulrajani I, et al. Invariant risk minimization[J]. arXiv preprint arXiv:1907.02893, 2019.</a:t>
            </a:r>
            <a:endParaRPr lang="zh-CN" altLang="en-US" sz="160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1: Tutorial (based on the outline)</a:t>
            </a:r>
            <a:endParaRPr lang="en-US" sz="2800">
              <a:latin typeface="Times New Roman" panose="02020603050405020304" charset="0"/>
              <a:cs typeface="Times New Roman" panose="02020603050405020304" charset="0"/>
            </a:endParaRPr>
          </a:p>
        </p:txBody>
      </p:sp>
      <p:pic>
        <p:nvPicPr>
          <p:cNvPr id="2" name="图片 1"/>
          <p:cNvPicPr>
            <a:picLocks noChangeAspect="1"/>
          </p:cNvPicPr>
          <p:nvPr>
            <p:custDataLst>
              <p:tags r:id="rId2"/>
            </p:custDataLst>
          </p:nvPr>
        </p:nvPicPr>
        <p:blipFill>
          <a:blip r:embed="rId3"/>
          <a:stretch>
            <a:fillRect/>
          </a:stretch>
        </p:blipFill>
        <p:spPr>
          <a:xfrm>
            <a:off x="421640" y="1569085"/>
            <a:ext cx="6015355" cy="3894455"/>
          </a:xfrm>
          <a:prstGeom prst="rect">
            <a:avLst/>
          </a:prstGeom>
        </p:spPr>
      </p:pic>
      <p:sp>
        <p:nvSpPr>
          <p:cNvPr id="4" name="文本框 3"/>
          <p:cNvSpPr txBox="1"/>
          <p:nvPr/>
        </p:nvSpPr>
        <p:spPr>
          <a:xfrm>
            <a:off x="6436995" y="2376170"/>
            <a:ext cx="5681345" cy="2999740"/>
          </a:xfrm>
          <a:prstGeom prst="rect">
            <a:avLst/>
          </a:prstGeom>
          <a:noFill/>
        </p:spPr>
        <p:txBody>
          <a:bodyPr wrap="square" rtlCol="0">
            <a:spAutoFit/>
          </a:bodyPr>
          <a:p>
            <a:pPr marL="400050" indent="-400050" fontAlgn="auto">
              <a:lnSpc>
                <a:spcPct val="150000"/>
              </a:lnSpc>
              <a:buFont typeface="+mj-lt"/>
              <a:buAutoNum type="arabicPeriod"/>
            </a:pPr>
            <a:r>
              <a:rPr lang="zh-CN" altLang="en-US">
                <a:latin typeface="Times New Roman" panose="02020603050405020304" charset="0"/>
                <a:cs typeface="Times New Roman" panose="02020603050405020304" charset="0"/>
              </a:rPr>
              <a:t>Learn</a:t>
            </a:r>
            <a:r>
              <a:rPr lang="en-US" altLang="zh-CN">
                <a:latin typeface="Times New Roman" panose="02020603050405020304" charset="0"/>
                <a:cs typeface="Times New Roman" panose="02020603050405020304" charset="0"/>
              </a:rPr>
              <a:t> the knowledge p</a:t>
            </a:r>
            <a:r>
              <a:rPr lang="zh-CN" altLang="en-US">
                <a:latin typeface="Times New Roman" panose="02020603050405020304" charset="0"/>
                <a:cs typeface="Times New Roman" panose="02020603050405020304" charset="0"/>
              </a:rPr>
              <a:t>oints</a:t>
            </a:r>
            <a:r>
              <a:rPr lang="en-US" altLang="zh-CN">
                <a:latin typeface="Times New Roman" panose="02020603050405020304" charset="0"/>
                <a:cs typeface="Times New Roman" panose="02020603050405020304" charset="0"/>
              </a:rPr>
              <a:t> to u</a:t>
            </a:r>
            <a:r>
              <a:rPr lang="zh-CN" altLang="en-US">
                <a:latin typeface="Times New Roman" panose="02020603050405020304" charset="0"/>
                <a:cs typeface="Times New Roman" panose="02020603050405020304" charset="0"/>
              </a:rPr>
              <a:t>nderstand the </a:t>
            </a:r>
            <a:r>
              <a:rPr lang="en-US">
                <a:latin typeface="Times New Roman" panose="02020603050405020304" charset="0"/>
                <a:cs typeface="Times New Roman" panose="02020603050405020304" charset="0"/>
                <a:sym typeface="+mn-ea"/>
              </a:rPr>
              <a:t>functionality and significance</a:t>
            </a:r>
            <a:r>
              <a:rPr lang="zh-CN" altLang="en-US">
                <a:latin typeface="Times New Roman" panose="02020603050405020304" charset="0"/>
                <a:cs typeface="Times New Roman" panose="02020603050405020304" charset="0"/>
              </a:rPr>
              <a:t> of this method, </a:t>
            </a:r>
            <a:r>
              <a:rPr lang="en-US" altLang="zh-CN">
                <a:latin typeface="Times New Roman" panose="02020603050405020304" charset="0"/>
                <a:cs typeface="Times New Roman" panose="02020603050405020304" charset="0"/>
              </a:rPr>
              <a:t>for example, </a:t>
            </a:r>
            <a:r>
              <a:rPr lang="zh-CN" altLang="en-US">
                <a:latin typeface="Times New Roman" panose="02020603050405020304" charset="0"/>
                <a:cs typeface="Times New Roman" panose="02020603050405020304" charset="0"/>
              </a:rPr>
              <a:t>what information it can reveal from the signal, and what features can be derived from it</a:t>
            </a:r>
            <a:endParaRPr lang="zh-CN" altLang="en-US">
              <a:latin typeface="Times New Roman" panose="02020603050405020304" charset="0"/>
              <a:cs typeface="Times New Roman" panose="02020603050405020304" charset="0"/>
            </a:endParaRPr>
          </a:p>
          <a:p>
            <a:pPr marL="400050" indent="-400050" fontAlgn="auto">
              <a:lnSpc>
                <a:spcPct val="150000"/>
              </a:lnSpc>
              <a:buFont typeface="+mj-lt"/>
              <a:buAutoNum type="arabicPeriod"/>
            </a:pPr>
            <a:r>
              <a:rPr lang="zh-CN" altLang="en-US">
                <a:latin typeface="Times New Roman" panose="02020603050405020304" charset="0"/>
                <a:cs typeface="Times New Roman" panose="02020603050405020304" charset="0"/>
              </a:rPr>
              <a:t>Implement the code and apply it to the SCG signal</a:t>
            </a:r>
            <a:endParaRPr lang="zh-CN" altLang="en-US">
              <a:latin typeface="Times New Roman" panose="02020603050405020304" charset="0"/>
              <a:cs typeface="Times New Roman" panose="02020603050405020304" charset="0"/>
            </a:endParaRPr>
          </a:p>
          <a:p>
            <a:pPr marL="400050" indent="-400050" fontAlgn="auto">
              <a:lnSpc>
                <a:spcPct val="150000"/>
              </a:lnSpc>
              <a:buFont typeface="+mj-lt"/>
              <a:buAutoNum type="arabicPeriod"/>
            </a:pPr>
            <a:r>
              <a:rPr lang="en-US" altLang="zh-CN">
                <a:latin typeface="Times New Roman" panose="02020603050405020304" charset="0"/>
                <a:cs typeface="Times New Roman" panose="02020603050405020304" charset="0"/>
              </a:rPr>
              <a:t>Think about</a:t>
            </a:r>
            <a:r>
              <a:rPr lang="zh-CN" altLang="en-US">
                <a:latin typeface="Times New Roman" panose="02020603050405020304" charset="0"/>
                <a:cs typeface="Times New Roman" panose="02020603050405020304" charset="0"/>
              </a:rPr>
              <a:t> how this method can assist in predicting S and D</a:t>
            </a:r>
            <a:endParaRPr lang="zh-CN" altLang="en-US">
              <a:latin typeface="Times New Roman" panose="02020603050405020304" charset="0"/>
              <a:cs typeface="Times New Roman" panose="02020603050405020304" charset="0"/>
            </a:endParaRPr>
          </a:p>
        </p:txBody>
      </p:sp>
      <p:sp>
        <p:nvSpPr>
          <p:cNvPr id="6" name="文本框 5"/>
          <p:cNvSpPr txBox="1"/>
          <p:nvPr/>
        </p:nvSpPr>
        <p:spPr>
          <a:xfrm>
            <a:off x="6436995" y="1863090"/>
            <a:ext cx="5255895" cy="460375"/>
          </a:xfrm>
          <a:prstGeom prst="rect">
            <a:avLst/>
          </a:prstGeom>
          <a:noFill/>
        </p:spPr>
        <p:txBody>
          <a:bodyPr wrap="square" rtlCol="0">
            <a:spAutoFit/>
          </a:bodyPr>
          <a:p>
            <a:r>
              <a:rPr lang="en-US" altLang="zh-CN" sz="2400">
                <a:latin typeface="Times New Roman" panose="02020603050405020304" charset="0"/>
                <a:cs typeface="Times New Roman" panose="02020603050405020304" charset="0"/>
              </a:rPr>
              <a:t>Three steps to complete the tutorial:</a:t>
            </a:r>
            <a:endParaRPr lang="en-US" altLang="zh-CN" sz="2400">
              <a:latin typeface="Times New Roman" panose="02020603050405020304" charset="0"/>
              <a:cs typeface="Times New Roman" panose="02020603050405020304" charset="0"/>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Tutorial (code format)</a:t>
            </a:r>
            <a:endParaRPr lang="en-US" altLang="zh-CN" sz="2800">
              <a:latin typeface="Times New Roman" panose="02020603050405020304" charset="0"/>
              <a:cs typeface="Times New Roman" panose="02020603050405020304" charset="0"/>
              <a:sym typeface="+mn-ea"/>
            </a:endParaRPr>
          </a:p>
        </p:txBody>
      </p:sp>
      <p:pic>
        <p:nvPicPr>
          <p:cNvPr id="3" name="图片 2"/>
          <p:cNvPicPr>
            <a:picLocks noChangeAspect="1"/>
          </p:cNvPicPr>
          <p:nvPr>
            <p:custDataLst>
              <p:tags r:id="rId2"/>
            </p:custDataLst>
          </p:nvPr>
        </p:nvPicPr>
        <p:blipFill>
          <a:blip r:embed="rId3"/>
          <a:stretch>
            <a:fillRect/>
          </a:stretch>
        </p:blipFill>
        <p:spPr>
          <a:xfrm>
            <a:off x="5906135" y="1567180"/>
            <a:ext cx="5941695" cy="3404235"/>
          </a:xfrm>
          <a:prstGeom prst="rect">
            <a:avLst/>
          </a:prstGeom>
        </p:spPr>
      </p:pic>
      <p:pic>
        <p:nvPicPr>
          <p:cNvPr id="4" name="图片 3"/>
          <p:cNvPicPr>
            <a:picLocks noChangeAspect="1"/>
          </p:cNvPicPr>
          <p:nvPr>
            <p:custDataLst>
              <p:tags r:id="rId4"/>
            </p:custDataLst>
          </p:nvPr>
        </p:nvPicPr>
        <p:blipFill>
          <a:blip r:embed="rId5"/>
          <a:srcRect r="14304"/>
          <a:stretch>
            <a:fillRect/>
          </a:stretch>
        </p:blipFill>
        <p:spPr>
          <a:xfrm>
            <a:off x="421640" y="1567180"/>
            <a:ext cx="5015865" cy="3404235"/>
          </a:xfrm>
          <a:prstGeom prst="rect">
            <a:avLst/>
          </a:prstGeom>
        </p:spPr>
      </p:pic>
      <p:sp>
        <p:nvSpPr>
          <p:cNvPr id="6" name="文本框 5"/>
          <p:cNvSpPr txBox="1"/>
          <p:nvPr/>
        </p:nvSpPr>
        <p:spPr>
          <a:xfrm>
            <a:off x="897255" y="524573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E</a:t>
            </a:r>
            <a:r>
              <a:rPr lang="zh-CN" altLang="en-US">
                <a:latin typeface="Times New Roman" panose="02020603050405020304" charset="0"/>
                <a:cs typeface="Times New Roman" panose="02020603050405020304" charset="0"/>
              </a:rPr>
              <a:t>ncapsulation</a:t>
            </a:r>
            <a:r>
              <a:rPr lang="en-US" altLang="zh-CN">
                <a:latin typeface="Times New Roman" panose="02020603050405020304" charset="0"/>
                <a:cs typeface="Times New Roman" panose="02020603050405020304" charset="0"/>
              </a:rPr>
              <a:t> of the function</a:t>
            </a:r>
            <a:endParaRPr lang="en-US" altLang="zh-CN">
              <a:latin typeface="Times New Roman" panose="02020603050405020304" charset="0"/>
              <a:cs typeface="Times New Roman" panose="02020603050405020304" charset="0"/>
            </a:endParaRPr>
          </a:p>
        </p:txBody>
      </p:sp>
      <p:sp>
        <p:nvSpPr>
          <p:cNvPr id="7" name="文本框 6"/>
          <p:cNvSpPr txBox="1"/>
          <p:nvPr/>
        </p:nvSpPr>
        <p:spPr>
          <a:xfrm>
            <a:off x="6844665" y="524573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Application on SCG signal</a:t>
            </a:r>
            <a:endParaRPr lang="en-US" altLang="zh-CN">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Tutorial (Hilbert Transformation)</a:t>
            </a:r>
            <a:endParaRPr lang="en-US" altLang="zh-CN" sz="2800">
              <a:latin typeface="Times New Roman" panose="02020603050405020304" charset="0"/>
              <a:cs typeface="Times New Roman" panose="02020603050405020304" charset="0"/>
              <a:sym typeface="+mn-ea"/>
            </a:endParaRPr>
          </a:p>
        </p:txBody>
      </p:sp>
      <p:pic>
        <p:nvPicPr>
          <p:cNvPr id="2" name="图片 1" descr="Hilbert_Envelope"/>
          <p:cNvPicPr>
            <a:picLocks noChangeAspect="1"/>
          </p:cNvPicPr>
          <p:nvPr/>
        </p:nvPicPr>
        <p:blipFill>
          <a:blip r:embed="rId2"/>
          <a:stretch>
            <a:fillRect/>
          </a:stretch>
        </p:blipFill>
        <p:spPr>
          <a:xfrm>
            <a:off x="5868035" y="1006475"/>
            <a:ext cx="5509895" cy="2305685"/>
          </a:xfrm>
          <a:prstGeom prst="rect">
            <a:avLst/>
          </a:prstGeom>
        </p:spPr>
      </p:pic>
      <p:pic>
        <p:nvPicPr>
          <p:cNvPr id="3" name="图片 2" descr="hilbert_envelope_smooth"/>
          <p:cNvPicPr>
            <a:picLocks noChangeAspect="1"/>
          </p:cNvPicPr>
          <p:nvPr/>
        </p:nvPicPr>
        <p:blipFill>
          <a:blip r:embed="rId3"/>
          <a:stretch>
            <a:fillRect/>
          </a:stretch>
        </p:blipFill>
        <p:spPr>
          <a:xfrm>
            <a:off x="295910" y="3831590"/>
            <a:ext cx="5534025" cy="2219325"/>
          </a:xfrm>
          <a:prstGeom prst="rect">
            <a:avLst/>
          </a:prstGeom>
        </p:spPr>
      </p:pic>
      <p:pic>
        <p:nvPicPr>
          <p:cNvPr id="4" name="图片 3" descr="small_hilbert_envelope"/>
          <p:cNvPicPr>
            <a:picLocks noChangeAspect="1"/>
          </p:cNvPicPr>
          <p:nvPr/>
        </p:nvPicPr>
        <p:blipFill>
          <a:blip r:embed="rId4"/>
          <a:stretch>
            <a:fillRect/>
          </a:stretch>
        </p:blipFill>
        <p:spPr>
          <a:xfrm>
            <a:off x="324485" y="1006475"/>
            <a:ext cx="5467350" cy="2238375"/>
          </a:xfrm>
          <a:prstGeom prst="rect">
            <a:avLst/>
          </a:prstGeom>
        </p:spPr>
      </p:pic>
      <p:sp>
        <p:nvSpPr>
          <p:cNvPr id="7" name="文本框 6"/>
          <p:cNvSpPr txBox="1"/>
          <p:nvPr>
            <p:custDataLst>
              <p:tags r:id="rId5"/>
            </p:custDataLst>
          </p:nvPr>
        </p:nvSpPr>
        <p:spPr>
          <a:xfrm>
            <a:off x="1026160" y="599757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window_size = 3</a:t>
            </a:r>
            <a:endParaRPr lang="en-US" altLang="zh-CN">
              <a:latin typeface="Times New Roman" panose="02020603050405020304" charset="0"/>
              <a:cs typeface="Times New Roman" panose="02020603050405020304" charset="0"/>
            </a:endParaRPr>
          </a:p>
        </p:txBody>
      </p:sp>
      <p:sp>
        <p:nvSpPr>
          <p:cNvPr id="8" name="文本框 7"/>
          <p:cNvSpPr txBox="1"/>
          <p:nvPr/>
        </p:nvSpPr>
        <p:spPr>
          <a:xfrm>
            <a:off x="6096000" y="3926205"/>
            <a:ext cx="6002655" cy="2030095"/>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Benefits: </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Help us observe the trends in signal more clearly, making it easier for us to extract the horizontal positions of the peaks</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Using smooth_window to remove the noise</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Result: Make it more convenient to extract the feature of peaks</a:t>
            </a:r>
            <a:endParaRPr lang="en-US" altLang="zh-CN">
              <a:latin typeface="Times New Roman" panose="02020603050405020304" charset="0"/>
              <a:cs typeface="Times New Roman" panose="02020603050405020304" charset="0"/>
            </a:endParaRPr>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2: Tutorial (based on the Rwave)</a:t>
            </a:r>
            <a:endParaRPr lang="en-US" altLang="zh-CN" sz="2800">
              <a:latin typeface="Times New Roman" panose="02020603050405020304" charset="0"/>
              <a:cs typeface="Times New Roman" panose="02020603050405020304" charset="0"/>
              <a:sym typeface="+mn-ea"/>
            </a:endParaRPr>
          </a:p>
        </p:txBody>
      </p:sp>
      <p:pic>
        <p:nvPicPr>
          <p:cNvPr id="2" name="图片 1"/>
          <p:cNvPicPr>
            <a:picLocks noChangeAspect="1"/>
          </p:cNvPicPr>
          <p:nvPr>
            <p:custDataLst>
              <p:tags r:id="rId2"/>
            </p:custDataLst>
          </p:nvPr>
        </p:nvPicPr>
        <p:blipFill>
          <a:blip r:embed="rId3"/>
          <a:stretch>
            <a:fillRect/>
          </a:stretch>
        </p:blipFill>
        <p:spPr>
          <a:xfrm>
            <a:off x="421640" y="940435"/>
            <a:ext cx="2368550" cy="5571490"/>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3359785" y="946150"/>
            <a:ext cx="2323465" cy="5607685"/>
          </a:xfrm>
          <a:prstGeom prst="rect">
            <a:avLst/>
          </a:prstGeom>
        </p:spPr>
      </p:pic>
      <p:pic>
        <p:nvPicPr>
          <p:cNvPr id="4" name="图片 3"/>
          <p:cNvPicPr>
            <a:picLocks noChangeAspect="1"/>
          </p:cNvPicPr>
          <p:nvPr>
            <p:custDataLst>
              <p:tags r:id="rId6"/>
            </p:custDataLst>
          </p:nvPr>
        </p:nvPicPr>
        <p:blipFill>
          <a:blip r:embed="rId7"/>
          <a:stretch>
            <a:fillRect/>
          </a:stretch>
        </p:blipFill>
        <p:spPr>
          <a:xfrm>
            <a:off x="6252845" y="946150"/>
            <a:ext cx="2409190" cy="5613400"/>
          </a:xfrm>
          <a:prstGeom prst="rect">
            <a:avLst/>
          </a:prstGeom>
        </p:spPr>
      </p:pic>
      <p:pic>
        <p:nvPicPr>
          <p:cNvPr id="6" name="图片 5"/>
          <p:cNvPicPr>
            <a:picLocks noChangeAspect="1"/>
          </p:cNvPicPr>
          <p:nvPr>
            <p:custDataLst>
              <p:tags r:id="rId8"/>
            </p:custDataLst>
          </p:nvPr>
        </p:nvPicPr>
        <p:blipFill>
          <a:blip r:embed="rId9"/>
          <a:stretch>
            <a:fillRect/>
          </a:stretch>
        </p:blipFill>
        <p:spPr>
          <a:xfrm>
            <a:off x="9231630" y="946785"/>
            <a:ext cx="2379345" cy="5612765"/>
          </a:xfrm>
          <a:prstGeom prst="rect">
            <a:avLst/>
          </a:prstGeom>
        </p:spPr>
      </p:pic>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0"/>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2: Tutorial (based on the Rwave)</a:t>
            </a:r>
            <a:endParaRPr lang="en-US" altLang="zh-CN" sz="2800">
              <a:latin typeface="Times New Roman" panose="02020603050405020304" charset="0"/>
              <a:cs typeface="Times New Roman" panose="02020603050405020304" charset="0"/>
              <a:sym typeface="+mn-ea"/>
            </a:endParaRPr>
          </a:p>
        </p:txBody>
      </p:sp>
      <p:pic>
        <p:nvPicPr>
          <p:cNvPr id="2" name="图片 1"/>
          <p:cNvPicPr>
            <a:picLocks noChangeAspect="1"/>
          </p:cNvPicPr>
          <p:nvPr>
            <p:custDataLst>
              <p:tags r:id="rId2"/>
            </p:custDataLst>
          </p:nvPr>
        </p:nvPicPr>
        <p:blipFill>
          <a:blip r:embed="rId3"/>
          <a:stretch>
            <a:fillRect/>
          </a:stretch>
        </p:blipFill>
        <p:spPr>
          <a:xfrm>
            <a:off x="421640" y="940435"/>
            <a:ext cx="2446655" cy="5709920"/>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3234055" y="941070"/>
            <a:ext cx="2421890" cy="5709920"/>
          </a:xfrm>
          <a:prstGeom prst="rect">
            <a:avLst/>
          </a:prstGeom>
        </p:spPr>
      </p:pic>
      <p:pic>
        <p:nvPicPr>
          <p:cNvPr id="4" name="图片 3"/>
          <p:cNvPicPr>
            <a:picLocks noChangeAspect="1"/>
          </p:cNvPicPr>
          <p:nvPr>
            <p:custDataLst>
              <p:tags r:id="rId6"/>
            </p:custDataLst>
          </p:nvPr>
        </p:nvPicPr>
        <p:blipFill>
          <a:blip r:embed="rId7"/>
          <a:stretch>
            <a:fillRect/>
          </a:stretch>
        </p:blipFill>
        <p:spPr>
          <a:xfrm>
            <a:off x="6021705" y="941070"/>
            <a:ext cx="2406015" cy="5710555"/>
          </a:xfrm>
          <a:prstGeom prst="rect">
            <a:avLst/>
          </a:prstGeom>
        </p:spPr>
      </p:pic>
      <p:pic>
        <p:nvPicPr>
          <p:cNvPr id="6" name="图片 5"/>
          <p:cNvPicPr>
            <a:picLocks noChangeAspect="1"/>
          </p:cNvPicPr>
          <p:nvPr>
            <p:custDataLst>
              <p:tags r:id="rId8"/>
            </p:custDataLst>
          </p:nvPr>
        </p:nvPicPr>
        <p:blipFill>
          <a:blip r:embed="rId9"/>
          <a:stretch>
            <a:fillRect/>
          </a:stretch>
        </p:blipFill>
        <p:spPr>
          <a:xfrm>
            <a:off x="8793480" y="966470"/>
            <a:ext cx="2604770" cy="5683885"/>
          </a:xfrm>
          <a:prstGeom prst="rect">
            <a:avLst/>
          </a:prstGeom>
        </p:spPr>
      </p:pic>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0"/>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Research</a:t>
            </a:r>
            <a:endParaRPr lang="en-US" sz="2800">
              <a:latin typeface="Times New Roman" panose="02020603050405020304" charset="0"/>
              <a:cs typeface="Times New Roman" panose="02020603050405020304" charset="0"/>
            </a:endParaRPr>
          </a:p>
        </p:txBody>
      </p:sp>
      <p:sp>
        <p:nvSpPr>
          <p:cNvPr id="2" name="文本框 1"/>
          <p:cNvSpPr txBox="1"/>
          <p:nvPr/>
        </p:nvSpPr>
        <p:spPr>
          <a:xfrm>
            <a:off x="421640" y="1494790"/>
            <a:ext cx="9829800" cy="1476375"/>
          </a:xfrm>
          <a:prstGeom prst="rect">
            <a:avLst/>
          </a:prstGeom>
          <a:noFill/>
        </p:spPr>
        <p:txBody>
          <a:bodyPr wrap="square" rtlCol="0">
            <a:spAutoFit/>
          </a:bodyPr>
          <a:p>
            <a:pPr fontAlgn="auto">
              <a:lnSpc>
                <a:spcPct val="150000"/>
              </a:lnSpc>
            </a:pPr>
            <a:r>
              <a:rPr lang="en-US" sz="2000">
                <a:latin typeface="Times New Roman" panose="02020603050405020304" charset="0"/>
                <a:cs typeface="Times New Roman" panose="02020603050405020304" charset="0"/>
              </a:rPr>
              <a:t>The current situation</a:t>
            </a:r>
            <a:r>
              <a:rPr sz="2000">
                <a:latin typeface="Times New Roman" panose="02020603050405020304" charset="0"/>
                <a:cs typeface="Times New Roman" panose="02020603050405020304" charset="0"/>
              </a:rPr>
              <a:t>: </a:t>
            </a:r>
            <a:endParaRPr sz="2000">
              <a:latin typeface="Times New Roman" panose="02020603050405020304" charset="0"/>
              <a:cs typeface="Times New Roman" panose="02020603050405020304" charset="0"/>
            </a:endParaRPr>
          </a:p>
          <a:p>
            <a:pPr indent="457200" fontAlgn="auto">
              <a:lnSpc>
                <a:spcPct val="150000"/>
              </a:lnSpc>
            </a:pPr>
            <a:r>
              <a:rPr lang="en-US" sz="2000">
                <a:latin typeface="Times New Roman" panose="02020603050405020304" charset="0"/>
                <a:cs typeface="Times New Roman" panose="02020603050405020304" charset="0"/>
              </a:rPr>
              <a:t>I can use CNN to achieve a satisfactory result of prediction (mae &lt; 3)</a:t>
            </a:r>
            <a:endParaRPr lang="en-US" sz="2000">
              <a:latin typeface="Times New Roman" panose="02020603050405020304" charset="0"/>
              <a:cs typeface="Times New Roman" panose="02020603050405020304" charset="0"/>
            </a:endParaRPr>
          </a:p>
          <a:p>
            <a:pPr indent="457200" fontAlgn="auto">
              <a:lnSpc>
                <a:spcPct val="150000"/>
              </a:lnSpc>
            </a:pPr>
            <a:r>
              <a:rPr lang="en-US" sz="2000">
                <a:latin typeface="Times New Roman" panose="02020603050405020304" charset="0"/>
                <a:cs typeface="Times New Roman" panose="02020603050405020304" charset="0"/>
              </a:rPr>
              <a:t>CNN can’t predict S well due to the data shift</a:t>
            </a:r>
            <a:endParaRPr lang="en-US" sz="2000">
              <a:latin typeface="Times New Roman" panose="02020603050405020304" charset="0"/>
              <a:cs typeface="Times New Roman" panose="02020603050405020304" charset="0"/>
            </a:endParaRPr>
          </a:p>
        </p:txBody>
      </p:sp>
      <p:sp>
        <p:nvSpPr>
          <p:cNvPr id="3" name="文本框 2"/>
          <p:cNvSpPr txBox="1"/>
          <p:nvPr/>
        </p:nvSpPr>
        <p:spPr>
          <a:xfrm>
            <a:off x="421640" y="3161030"/>
            <a:ext cx="9829800" cy="1014730"/>
          </a:xfrm>
          <a:prstGeom prst="rect">
            <a:avLst/>
          </a:prstGeom>
          <a:noFill/>
        </p:spPr>
        <p:txBody>
          <a:bodyPr wrap="square" rtlCol="0">
            <a:spAutoFit/>
          </a:bodyPr>
          <a:p>
            <a:pPr indent="0" fontAlgn="auto">
              <a:lnSpc>
                <a:spcPct val="150000"/>
              </a:lnSpc>
            </a:pPr>
            <a:r>
              <a:rPr lang="en-US" altLang="zh-CN" sz="2000">
                <a:latin typeface="Times New Roman" panose="02020603050405020304" charset="0"/>
                <a:cs typeface="Times New Roman" panose="02020603050405020304" charset="0"/>
              </a:rPr>
              <a:t>About D</a:t>
            </a:r>
            <a:r>
              <a:rPr lang="zh-CN" altLang="en-US" sz="2000">
                <a:latin typeface="Times New Roman" panose="02020603050405020304" charset="0"/>
                <a:cs typeface="Times New Roman" panose="02020603050405020304" charset="0"/>
              </a:rPr>
              <a:t>:</a:t>
            </a:r>
            <a:endParaRPr lang="zh-CN" altLang="en-US" sz="2000">
              <a:latin typeface="Times New Roman" panose="02020603050405020304" charset="0"/>
              <a:cs typeface="Times New Roman" panose="02020603050405020304" charset="0"/>
            </a:endParaRPr>
          </a:p>
          <a:p>
            <a:pPr indent="457200" fontAlgn="auto">
              <a:lnSpc>
                <a:spcPct val="150000"/>
              </a:lnSpc>
            </a:pPr>
            <a:r>
              <a:rPr lang="en-US" sz="2000">
                <a:latin typeface="Times New Roman" panose="02020603050405020304" charset="0"/>
                <a:cs typeface="Times New Roman" panose="02020603050405020304" charset="0"/>
              </a:rPr>
              <a:t>Using XAI method to verify whether CNN has learned the right feature</a:t>
            </a:r>
            <a:endParaRPr lang="en-US" sz="200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文本框 5"/>
          <p:cNvSpPr txBox="1"/>
          <p:nvPr>
            <p:custDataLst>
              <p:tags r:id="rId2"/>
            </p:custDataLst>
          </p:nvPr>
        </p:nvSpPr>
        <p:spPr>
          <a:xfrm>
            <a:off x="421640" y="4485640"/>
            <a:ext cx="9829800" cy="1014730"/>
          </a:xfrm>
          <a:prstGeom prst="rect">
            <a:avLst/>
          </a:prstGeom>
          <a:noFill/>
        </p:spPr>
        <p:txBody>
          <a:bodyPr wrap="square" rtlCol="0">
            <a:spAutoFit/>
          </a:bodyPr>
          <a:p>
            <a:pPr indent="0" fontAlgn="auto">
              <a:lnSpc>
                <a:spcPct val="150000"/>
              </a:lnSpc>
            </a:pPr>
            <a:r>
              <a:rPr lang="en-US" altLang="zh-CN" sz="2000">
                <a:latin typeface="Times New Roman" panose="02020603050405020304" charset="0"/>
                <a:cs typeface="Times New Roman" panose="02020603050405020304" charset="0"/>
              </a:rPr>
              <a:t>About S</a:t>
            </a:r>
            <a:r>
              <a:rPr lang="zh-CN" altLang="en-US" sz="2000">
                <a:latin typeface="Times New Roman" panose="02020603050405020304" charset="0"/>
                <a:cs typeface="Times New Roman" panose="02020603050405020304" charset="0"/>
              </a:rPr>
              <a:t>:</a:t>
            </a:r>
            <a:endParaRPr lang="zh-CN" altLang="en-US" sz="2000">
              <a:latin typeface="Times New Roman" panose="02020603050405020304" charset="0"/>
              <a:cs typeface="Times New Roman" panose="02020603050405020304" charset="0"/>
            </a:endParaRPr>
          </a:p>
          <a:p>
            <a:pPr indent="457200" fontAlgn="auto">
              <a:lnSpc>
                <a:spcPct val="150000"/>
              </a:lnSpc>
            </a:pPr>
            <a:r>
              <a:rPr lang="en-US" sz="2000">
                <a:latin typeface="Times New Roman" panose="02020603050405020304" charset="0"/>
                <a:cs typeface="Times New Roman" panose="02020603050405020304" charset="0"/>
              </a:rPr>
              <a:t>Using </a:t>
            </a:r>
            <a:r>
              <a:rPr lang="en-US" sz="2000">
                <a:latin typeface="Times New Roman" panose="02020603050405020304" charset="0"/>
                <a:cs typeface="Times New Roman" panose="02020603050405020304" charset="0"/>
              </a:rPr>
              <a:t>Domain Adaptation method to help CNN learn the invariant feature</a:t>
            </a:r>
            <a:endParaRPr lang="en-US" sz="2000">
              <a:latin typeface="Times New Roman" panose="02020603050405020304" charset="0"/>
              <a:cs typeface="Times New Roman" panose="02020603050405020304" charset="0"/>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Work 3: Research (Perturbation-based method)</a:t>
            </a:r>
            <a:endParaRPr lang="en-US" sz="2800">
              <a:latin typeface="Times New Roman" panose="02020603050405020304" charset="0"/>
              <a:cs typeface="Times New Roman" panose="02020603050405020304" charset="0"/>
            </a:endParaRPr>
          </a:p>
        </p:txBody>
      </p:sp>
      <p:sp>
        <p:nvSpPr>
          <p:cNvPr id="2" name="文本框 1"/>
          <p:cNvSpPr txBox="1"/>
          <p:nvPr/>
        </p:nvSpPr>
        <p:spPr>
          <a:xfrm>
            <a:off x="421640" y="1494790"/>
            <a:ext cx="9829800" cy="1476375"/>
          </a:xfrm>
          <a:prstGeom prst="rect">
            <a:avLst/>
          </a:prstGeom>
          <a:noFill/>
        </p:spPr>
        <p:txBody>
          <a:bodyPr wrap="square" rtlCol="0">
            <a:spAutoFit/>
          </a:bodyPr>
          <a:p>
            <a:pPr fontAlgn="auto">
              <a:lnSpc>
                <a:spcPct val="150000"/>
              </a:lnSpc>
            </a:pPr>
            <a:r>
              <a:rPr sz="2000">
                <a:latin typeface="Times New Roman" panose="02020603050405020304" charset="0"/>
                <a:cs typeface="Times New Roman" panose="02020603050405020304" charset="0"/>
              </a:rPr>
              <a:t>Key idea: </a:t>
            </a:r>
            <a:endParaRPr sz="2000">
              <a:latin typeface="Times New Roman" panose="02020603050405020304" charset="0"/>
              <a:cs typeface="Times New Roman" panose="02020603050405020304" charset="0"/>
            </a:endParaRPr>
          </a:p>
          <a:p>
            <a:pPr indent="457200" fontAlgn="auto">
              <a:lnSpc>
                <a:spcPct val="150000"/>
              </a:lnSpc>
            </a:pPr>
            <a:r>
              <a:rPr sz="2000">
                <a:latin typeface="Times New Roman" panose="02020603050405020304" charset="0"/>
                <a:cs typeface="Times New Roman" panose="02020603050405020304" charset="0"/>
              </a:rPr>
              <a:t>Alter key features</a:t>
            </a:r>
            <a:r>
              <a:rPr lang="en-US" sz="2000">
                <a:latin typeface="Times New Roman" panose="02020603050405020304" charset="0"/>
                <a:cs typeface="Times New Roman" panose="02020603050405020304" charset="0"/>
              </a:rPr>
              <a:t> (P2/P1)</a:t>
            </a:r>
            <a:r>
              <a:rPr sz="2000">
                <a:latin typeface="Times New Roman" panose="02020603050405020304" charset="0"/>
                <a:cs typeface="Times New Roman" panose="02020603050405020304" charset="0"/>
              </a:rPr>
              <a:t>, observe the extent and trend of changes in predictive results, thereby inferring whether the model has learned the key features.</a:t>
            </a:r>
            <a:endParaRPr sz="2000">
              <a:latin typeface="Times New Roman" panose="02020603050405020304" charset="0"/>
              <a:cs typeface="Times New Roman" panose="02020603050405020304" charset="0"/>
            </a:endParaRPr>
          </a:p>
        </p:txBody>
      </p:sp>
      <p:sp>
        <p:nvSpPr>
          <p:cNvPr id="3" name="文本框 2"/>
          <p:cNvSpPr txBox="1"/>
          <p:nvPr/>
        </p:nvSpPr>
        <p:spPr>
          <a:xfrm>
            <a:off x="421640" y="3606800"/>
            <a:ext cx="9829800" cy="1938020"/>
          </a:xfrm>
          <a:prstGeom prst="rect">
            <a:avLst/>
          </a:prstGeom>
          <a:noFill/>
        </p:spPr>
        <p:txBody>
          <a:bodyPr wrap="square" rtlCol="0">
            <a:spAutoFit/>
          </a:bodyPr>
          <a:p>
            <a:pPr indent="0" fontAlgn="auto">
              <a:lnSpc>
                <a:spcPct val="150000"/>
              </a:lnSpc>
            </a:pPr>
            <a:r>
              <a:rPr lang="zh-CN" altLang="en-US" sz="2000">
                <a:latin typeface="Times New Roman" panose="02020603050405020304" charset="0"/>
                <a:cs typeface="Times New Roman" panose="02020603050405020304" charset="0"/>
              </a:rPr>
              <a:t>Experimental Design:</a:t>
            </a:r>
            <a:endParaRPr lang="zh-CN" altLang="en-US" sz="2000">
              <a:latin typeface="Times New Roman" panose="02020603050405020304" charset="0"/>
              <a:cs typeface="Times New Roman" panose="02020603050405020304" charset="0"/>
            </a:endParaRPr>
          </a:p>
          <a:p>
            <a:pPr indent="457200" fontAlgn="auto">
              <a:lnSpc>
                <a:spcPct val="150000"/>
              </a:lnSpc>
            </a:pPr>
            <a:r>
              <a:rPr lang="zh-CN" altLang="en-US" sz="2000">
                <a:latin typeface="Times New Roman" panose="02020603050405020304" charset="0"/>
                <a:cs typeface="Times New Roman" panose="02020603050405020304" charset="0"/>
              </a:rPr>
              <a:t>Increase</a:t>
            </a:r>
            <a:r>
              <a:rPr lang="en-US" altLang="zh-CN" sz="2000">
                <a:latin typeface="Times New Roman" panose="02020603050405020304" charset="0"/>
                <a:cs typeface="Times New Roman" panose="02020603050405020304" charset="0"/>
              </a:rPr>
              <a:t>(</a:t>
            </a:r>
            <a:r>
              <a:rPr lang="en-US" altLang="zh-CN" sz="2000">
                <a:latin typeface="Arial" panose="020B0604020202020204" pitchFamily="34" charset="0"/>
                <a:cs typeface="Times New Roman" panose="02020603050405020304" charset="0"/>
              </a:rPr>
              <a:t>×</a:t>
            </a:r>
            <a:r>
              <a:rPr lang="en-US" altLang="zh-CN" sz="2000">
                <a:latin typeface="Times New Roman" panose="02020603050405020304" charset="0"/>
                <a:cs typeface="Times New Roman" panose="02020603050405020304" charset="0"/>
              </a:rPr>
              <a:t>1.4)</a:t>
            </a:r>
            <a:r>
              <a:rPr lang="zh-CN" altLang="en-US" sz="2000">
                <a:latin typeface="Times New Roman" panose="02020603050405020304" charset="0"/>
                <a:cs typeface="Times New Roman" panose="02020603050405020304" charset="0"/>
              </a:rPr>
              <a:t> and decrease</a:t>
            </a:r>
            <a:r>
              <a:rPr lang="en-US" altLang="zh-CN" sz="2000">
                <a:latin typeface="Times New Roman" panose="02020603050405020304" charset="0"/>
                <a:cs typeface="Times New Roman" panose="02020603050405020304" charset="0"/>
              </a:rPr>
              <a:t>(</a:t>
            </a:r>
            <a:r>
              <a:rPr lang="en-US" altLang="zh-CN" sz="2000">
                <a:latin typeface="Arial" panose="020B0604020202020204" pitchFamily="34" charset="0"/>
                <a:cs typeface="Times New Roman" panose="02020603050405020304" charset="0"/>
              </a:rPr>
              <a:t>×</a:t>
            </a:r>
            <a:r>
              <a:rPr lang="en-US" altLang="zh-CN" sz="2000">
                <a:latin typeface="Times New Roman" panose="02020603050405020304" charset="0"/>
                <a:cs typeface="Times New Roman" panose="02020603050405020304" charset="0"/>
              </a:rPr>
              <a:t>0.7)</a:t>
            </a:r>
            <a:r>
              <a:rPr lang="zh-CN" altLang="en-US" sz="2000">
                <a:latin typeface="Times New Roman" panose="02020603050405020304" charset="0"/>
                <a:cs typeface="Times New Roman" panose="02020603050405020304" charset="0"/>
              </a:rPr>
              <a:t> the height of high peaks</a:t>
            </a:r>
            <a:endParaRPr lang="zh-CN" altLang="en-US" sz="2000">
              <a:latin typeface="Times New Roman" panose="02020603050405020304" charset="0"/>
              <a:cs typeface="Times New Roman" panose="02020603050405020304" charset="0"/>
            </a:endParaRPr>
          </a:p>
          <a:p>
            <a:pPr indent="457200" fontAlgn="auto">
              <a:lnSpc>
                <a:spcPct val="150000"/>
              </a:lnSpc>
            </a:pPr>
            <a:r>
              <a:rPr lang="en-US" altLang="zh-CN" sz="2000">
                <a:latin typeface="Times New Roman" panose="02020603050405020304" charset="0"/>
                <a:cs typeface="Times New Roman" panose="02020603050405020304" charset="0"/>
              </a:rPr>
              <a:t>Increase(</a:t>
            </a:r>
            <a:r>
              <a:rPr lang="en-US" altLang="zh-CN" sz="2000">
                <a:latin typeface="Arial" panose="020B0604020202020204" pitchFamily="34" charset="0"/>
                <a:cs typeface="Times New Roman" panose="02020603050405020304" charset="0"/>
              </a:rPr>
              <a:t>×</a:t>
            </a:r>
            <a:r>
              <a:rPr lang="en-US" altLang="zh-CN" sz="2000">
                <a:latin typeface="Times New Roman" panose="02020603050405020304" charset="0"/>
                <a:cs typeface="Times New Roman" panose="02020603050405020304" charset="0"/>
              </a:rPr>
              <a:t>1.4) the height of</a:t>
            </a:r>
            <a:r>
              <a:rPr lang="zh-CN" altLang="en-US" sz="2000">
                <a:latin typeface="Times New Roman" panose="02020603050405020304" charset="0"/>
                <a:cs typeface="Times New Roman" panose="02020603050405020304" charset="0"/>
              </a:rPr>
              <a:t> high peaks and </a:t>
            </a:r>
            <a:r>
              <a:rPr lang="zh-CN" altLang="en-US" sz="2000">
                <a:latin typeface="Times New Roman" panose="02020603050405020304" charset="0"/>
                <a:cs typeface="Times New Roman" panose="02020603050405020304" charset="0"/>
                <a:sym typeface="+mn-ea"/>
              </a:rPr>
              <a:t>decrease</a:t>
            </a:r>
            <a:r>
              <a:rPr lang="en-US" altLang="zh-CN" sz="2000">
                <a:latin typeface="Times New Roman" panose="02020603050405020304" charset="0"/>
                <a:cs typeface="Times New Roman" panose="02020603050405020304" charset="0"/>
                <a:sym typeface="+mn-ea"/>
              </a:rPr>
              <a:t>(</a:t>
            </a:r>
            <a:r>
              <a:rPr lang="en-US" altLang="zh-CN" sz="2000">
                <a:latin typeface="Arial" panose="020B0604020202020204" pitchFamily="34" charset="0"/>
                <a:cs typeface="Times New Roman" panose="02020603050405020304" charset="0"/>
                <a:sym typeface="+mn-ea"/>
              </a:rPr>
              <a:t>×</a:t>
            </a:r>
            <a:r>
              <a:rPr lang="en-US" altLang="zh-CN" sz="2000">
                <a:latin typeface="Times New Roman" panose="02020603050405020304" charset="0"/>
                <a:cs typeface="Times New Roman" panose="02020603050405020304" charset="0"/>
                <a:sym typeface="+mn-ea"/>
              </a:rPr>
              <a:t>0.7)</a:t>
            </a:r>
            <a:r>
              <a:rPr lang="zh-CN" altLang="en-US" sz="2000">
                <a:latin typeface="Times New Roman" panose="02020603050405020304" charset="0"/>
                <a:cs typeface="Times New Roman" panose="02020603050405020304" charset="0"/>
                <a:sym typeface="+mn-ea"/>
              </a:rPr>
              <a:t> the height of</a:t>
            </a:r>
            <a:r>
              <a:rPr lang="zh-CN" altLang="en-US" sz="2000">
                <a:latin typeface="Times New Roman" panose="02020603050405020304" charset="0"/>
                <a:cs typeface="Times New Roman" panose="02020603050405020304" charset="0"/>
              </a:rPr>
              <a:t> low peaks</a:t>
            </a:r>
            <a:endParaRPr lang="zh-CN" altLang="en-US" sz="2000">
              <a:latin typeface="Times New Roman" panose="02020603050405020304" charset="0"/>
              <a:cs typeface="Times New Roman" panose="02020603050405020304" charset="0"/>
            </a:endParaRPr>
          </a:p>
          <a:p>
            <a:pPr indent="457200" fontAlgn="auto">
              <a:lnSpc>
                <a:spcPct val="150000"/>
              </a:lnSpc>
            </a:pPr>
            <a:r>
              <a:rPr lang="zh-CN" altLang="en-US" sz="2000">
                <a:latin typeface="Times New Roman" panose="02020603050405020304" charset="0"/>
                <a:cs typeface="Times New Roman" panose="02020603050405020304" charset="0"/>
              </a:rPr>
              <a:t>Proportionally increase</a:t>
            </a:r>
            <a:r>
              <a:rPr lang="en-US" altLang="zh-CN" sz="2000">
                <a:latin typeface="Times New Roman" panose="02020603050405020304" charset="0"/>
                <a:cs typeface="Times New Roman" panose="02020603050405020304" charset="0"/>
              </a:rPr>
              <a:t>(</a:t>
            </a:r>
            <a:r>
              <a:rPr lang="en-US" altLang="zh-CN" sz="2000">
                <a:latin typeface="Arial" panose="020B0604020202020204" pitchFamily="34" charset="0"/>
                <a:cs typeface="Times New Roman" panose="02020603050405020304" charset="0"/>
              </a:rPr>
              <a:t>×</a:t>
            </a:r>
            <a:r>
              <a:rPr lang="en-US" altLang="zh-CN" sz="2000">
                <a:latin typeface="Times New Roman" panose="02020603050405020304" charset="0"/>
                <a:cs typeface="Times New Roman" panose="02020603050405020304" charset="0"/>
              </a:rPr>
              <a:t>1.4)</a:t>
            </a:r>
            <a:r>
              <a:rPr lang="zh-CN" altLang="en-US" sz="2000">
                <a:latin typeface="Times New Roman" panose="02020603050405020304" charset="0"/>
                <a:cs typeface="Times New Roman" panose="02020603050405020304" charset="0"/>
              </a:rPr>
              <a:t> </a:t>
            </a:r>
            <a:r>
              <a:rPr lang="en-US" altLang="zh-CN" sz="2000">
                <a:latin typeface="Times New Roman" panose="02020603050405020304" charset="0"/>
                <a:cs typeface="Times New Roman" panose="02020603050405020304" charset="0"/>
              </a:rPr>
              <a:t>the height of </a:t>
            </a:r>
            <a:r>
              <a:rPr lang="zh-CN" altLang="en-US" sz="2000">
                <a:latin typeface="Times New Roman" panose="02020603050405020304" charset="0"/>
                <a:cs typeface="Times New Roman" panose="02020603050405020304" charset="0"/>
              </a:rPr>
              <a:t>high peaks and low peaks</a:t>
            </a:r>
            <a:endParaRPr lang="zh-CN" altLang="en-US" sz="200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wm#"/>
  <p:tag name="KSO_WM_TEMPLATE_CATEGORY" val="custom"/>
  <p:tag name="KSO_WM_TEMPLATE_INDEX" val="20205081"/>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081"/>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wm#"/>
  <p:tag name="KSO_WM_TEMPLATE_CATEGORY" val="custom"/>
  <p:tag name="KSO_WM_TEMPLATE_INDEX" val="20205081"/>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wm#"/>
  <p:tag name="KSO_WM_TEMPLATE_CATEGORY" val="custom"/>
  <p:tag name="KSO_WM_TEMPLATE_INDEX" val="20205081"/>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wm#"/>
  <p:tag name="KSO_WM_TEMPLATE_CATEGORY" val="custom"/>
  <p:tag name="KSO_WM_TEMPLATE_INDEX" val="20205081"/>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wm#"/>
  <p:tag name="KSO_WM_TEMPLATE_CATEGORY" val="custom"/>
  <p:tag name="KSO_WM_TEMPLATE_INDEX" val="20205081"/>
</p:tagLst>
</file>

<file path=ppt/tags/tag124.xml><?xml version="1.0" encoding="utf-8"?>
<p:tagLst xmlns:p="http://schemas.openxmlformats.org/presentationml/2006/main">
  <p:tag name="KSO_WM_BEAUTIFY_FLAG" val="#wm#"/>
  <p:tag name="KSO_WM_TEMPLATE_CATEGORY" val="custom"/>
  <p:tag name="KSO_WM_TEMPLATE_INDEX" val="20205081"/>
</p:tagLst>
</file>

<file path=ppt/tags/tag125.xml><?xml version="1.0" encoding="utf-8"?>
<p:tagLst xmlns:p="http://schemas.openxmlformats.org/presentationml/2006/main">
  <p:tag name="COMMONDATA" val="eyJoZGlkIjoiMWRlNDUxNmQzODRiOGZjNzNhZTdkYzIyMjMxZTcyYmYifQ=="/>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wm#"/>
  <p:tag name="KSO_WM_TEMPLATE_CATEGORY" val="custom"/>
  <p:tag name="KSO_WM_TEMPLATE_INDEX" val="20205081"/>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4693</Words>
  <Application>WPS 演示</Application>
  <PresentationFormat>宽屏</PresentationFormat>
  <Paragraphs>172</Paragraphs>
  <Slides>17</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宋体</vt:lpstr>
      <vt:lpstr>Wingdings</vt:lpstr>
      <vt:lpstr>Wingdings</vt:lpstr>
      <vt:lpstr>Times New Roman</vt:lpstr>
      <vt:lpstr>微软雅黑</vt:lpstr>
      <vt:lpstr>Arial Unicode MS</vt:lpstr>
      <vt:lpstr>Calibri</vt:lpstr>
      <vt:lpstr>WPS</vt:lpstr>
      <vt:lpstr>Weekly Progress Report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张一达</cp:lastModifiedBy>
  <cp:revision>207</cp:revision>
  <dcterms:created xsi:type="dcterms:W3CDTF">2019-06-19T02:08:00Z</dcterms:created>
  <dcterms:modified xsi:type="dcterms:W3CDTF">2023-09-04T11:39:02Z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839BEAD4424C4E5F87953CFD5814D888_11</vt:lpwstr>
  </property>
</Properties>
</file>