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3" r:id="rId20"/>
    <p:sldId id="272" r:id="rId21"/>
    <p:sldId id="264" r:id="rId22"/>
    <p:sldId id="275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50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8.xml"/><Relationship Id="rId5" Type="http://schemas.openxmlformats.org/officeDocument/2006/relationships/image" Target="../media/image9.png"/><Relationship Id="rId4" Type="http://schemas.openxmlformats.org/officeDocument/2006/relationships/tags" Target="../tags/tag117.xml"/><Relationship Id="rId3" Type="http://schemas.openxmlformats.org/officeDocument/2006/relationships/image" Target="../media/image8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image" Target="../media/image12.png"/><Relationship Id="rId6" Type="http://schemas.openxmlformats.org/officeDocument/2006/relationships/tags" Target="../tags/tag122.xml"/><Relationship Id="rId5" Type="http://schemas.openxmlformats.org/officeDocument/2006/relationships/image" Target="../media/image11.png"/><Relationship Id="rId4" Type="http://schemas.openxmlformats.org/officeDocument/2006/relationships/tags" Target="../tags/tag121.xml"/><Relationship Id="rId3" Type="http://schemas.openxmlformats.org/officeDocument/2006/relationships/image" Target="../media/image10.png"/><Relationship Id="rId2" Type="http://schemas.openxmlformats.org/officeDocument/2006/relationships/tags" Target="../tags/tag12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29.xml"/><Relationship Id="rId7" Type="http://schemas.openxmlformats.org/officeDocument/2006/relationships/image" Target="../media/image14.png"/><Relationship Id="rId6" Type="http://schemas.openxmlformats.org/officeDocument/2006/relationships/tags" Target="../tags/tag128.xml"/><Relationship Id="rId5" Type="http://schemas.openxmlformats.org/officeDocument/2006/relationships/image" Target="../media/image10.png"/><Relationship Id="rId4" Type="http://schemas.openxmlformats.org/officeDocument/2006/relationships/tags" Target="../tags/tag127.xml"/><Relationship Id="rId3" Type="http://schemas.openxmlformats.org/officeDocument/2006/relationships/image" Target="../media/image13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4.xml"/><Relationship Id="rId3" Type="http://schemas.openxmlformats.org/officeDocument/2006/relationships/image" Target="../media/image15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3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0.xml"/><Relationship Id="rId5" Type="http://schemas.openxmlformats.org/officeDocument/2006/relationships/image" Target="../media/image19.png"/><Relationship Id="rId4" Type="http://schemas.openxmlformats.org/officeDocument/2006/relationships/tags" Target="../tags/tag139.xml"/><Relationship Id="rId3" Type="http://schemas.openxmlformats.org/officeDocument/2006/relationships/image" Target="../media/image18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0.xml"/><Relationship Id="rId27" Type="http://schemas.openxmlformats.org/officeDocument/2006/relationships/tags" Target="../tags/tag99.xml"/><Relationship Id="rId26" Type="http://schemas.openxmlformats.org/officeDocument/2006/relationships/tags" Target="../tags/tag98.xml"/><Relationship Id="rId25" Type="http://schemas.openxmlformats.org/officeDocument/2006/relationships/tags" Target="../tags/tag97.xml"/><Relationship Id="rId24" Type="http://schemas.openxmlformats.org/officeDocument/2006/relationships/tags" Target="../tags/tag96.xml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4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4.png"/><Relationship Id="rId1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../media/image7.png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image" Target="../media/image6.png"/><Relationship Id="rId4" Type="http://schemas.openxmlformats.org/officeDocument/2006/relationships/tags" Target="../tags/tag107.xml"/><Relationship Id="rId3" Type="http://schemas.openxmlformats.org/officeDocument/2006/relationships/image" Target="../media/image5.png"/><Relationship Id="rId2" Type="http://schemas.openxmlformats.org/officeDocument/2006/relationships/tags" Target="../tags/tag10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19530" y="2253615"/>
            <a:ext cx="9552305" cy="1033145"/>
          </a:xfrm>
        </p:spPr>
        <p:txBody>
          <a:bodyPr>
            <a:no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Weekly Progress Report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52035" y="4093210"/>
            <a:ext cx="2487930" cy="808990"/>
          </a:xfrm>
        </p:spPr>
        <p:txBody>
          <a:bodyPr>
            <a:normAutofit fontScale="25000"/>
          </a:bodyPr>
          <a:p>
            <a:r>
              <a:rPr lang="en-US" altLang="zh-CN" sz="7200">
                <a:latin typeface="Times New Roman" panose="02020603050405020304" charset="0"/>
                <a:cs typeface="Times New Roman" panose="02020603050405020304" charset="0"/>
              </a:rPr>
              <a:t>Yida Zhang</a:t>
            </a:r>
            <a:endParaRPr lang="en-US" altLang="zh-CN" sz="7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7200">
                <a:latin typeface="Times New Roman" panose="02020603050405020304" charset="0"/>
                <a:cs typeface="Times New Roman" panose="02020603050405020304" charset="0"/>
              </a:rPr>
              <a:t>2023.8.7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Respiration Signal Removal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3105" y="1576070"/>
            <a:ext cx="5010150" cy="3705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0080" y="5500370"/>
            <a:ext cx="2988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Before Respiration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Removal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train_set[244,:1000]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15050" y="1576070"/>
            <a:ext cx="4895850" cy="3714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1945" y="5500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After Respiration Removal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Noise Reduction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640" y="6138545"/>
            <a:ext cx="1061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Reference:</a:t>
            </a:r>
            <a:r>
              <a:rPr lang="en-US" altLang="zh-CN"/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Novel Signal Noise Reduction Method through Cluster Analysis, Applied to Photoplethysmography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1640" y="1036955"/>
            <a:ext cx="5659120" cy="422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63970" y="494665"/>
            <a:ext cx="3406775" cy="2620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63970" y="3304540"/>
            <a:ext cx="3536950" cy="258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9200" y="535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SCG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without Respiration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34855" y="1620520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Cluster 1: 8 signals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9634855" y="4442460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Cluster 2: 2 signals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Signal Reconstruction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75" y="1781175"/>
            <a:ext cx="3865880" cy="2933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5103495"/>
            <a:ext cx="272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Average of Cluster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03235" y="1848485"/>
            <a:ext cx="3926840" cy="2932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3635" y="5103495"/>
            <a:ext cx="260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Signal with Noise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88435" y="1781175"/>
            <a:ext cx="3891280" cy="2924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72685" y="5103495"/>
            <a:ext cx="214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Reconstructed Signal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Feature Extraction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9470" y="1513840"/>
            <a:ext cx="406400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Mean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P1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(Amplitude of Peak)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P2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P1-P2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P1/P2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D12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(Distance between P1 and P2)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D21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D11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# D12/D21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2370" y="1513840"/>
            <a:ext cx="406400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Skew1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Skew2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Kurt1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Kurt2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Variance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PeakToPeak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Zero Crossing Rate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Energy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 Number of Periods in 10 Seconds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Feature Selection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640" y="940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Pearson correlation coefficient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3915" y="1247775"/>
            <a:ext cx="9890760" cy="4890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1640" y="5487670"/>
            <a:ext cx="730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Selected Features: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D12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 D12/D21, Skew1, Skew2, Kurt1, Kurt2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 (W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ithout Feature Selection)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all_fea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95" y="2190750"/>
            <a:ext cx="3651885" cy="2743835"/>
          </a:xfrm>
          <a:prstGeom prst="rect">
            <a:avLst/>
          </a:prstGeom>
        </p:spPr>
      </p:pic>
      <p:pic>
        <p:nvPicPr>
          <p:cNvPr id="3" name="图片 2" descr="all_feature-cur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1064260"/>
            <a:ext cx="8123555" cy="5379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77375" y="5043170"/>
            <a:ext cx="148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MAE: 6.04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 (With Feature Selection)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feature_selecte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96250" y="2009140"/>
            <a:ext cx="4036695" cy="2957830"/>
          </a:xfrm>
          <a:prstGeom prst="rect">
            <a:avLst/>
          </a:prstGeom>
        </p:spPr>
      </p:pic>
      <p:pic>
        <p:nvPicPr>
          <p:cNvPr id="6" name="图片 5" descr="feature_selected_curv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1615" y="1145540"/>
            <a:ext cx="7950835" cy="4684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58960" y="5052695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MAE: 6.9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Possible Reasons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1580" y="1607185"/>
            <a:ext cx="9768840" cy="3399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spcAft>
                <a:spcPts val="4200"/>
              </a:spcAft>
              <a:buFont typeface="+mj-lt"/>
              <a:buAutoNum type="arabicPeriod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 our data, using the Pearson coefficient for feature selection is not suitable because we know that the peak value is also an important feature, but it has been filtered out.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Maybe other methods of feature selection can get better result.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Feature selection is only effective when choosing a small number of features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from many features such as select 10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1000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For a reduction from 12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features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to 6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feastures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the effect is not significant.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Study schedule (Next week)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215" y="1906270"/>
            <a:ext cx="110820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Finish reading the remaining two papers and attempt to implement their methods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Complete the course on Complex Analysis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Choose an appropriate method for feature selection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Continue studying ADSPNR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Question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0035" y="2814320"/>
            <a:ext cx="9092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Why the feature selection have a negtive effect on the result?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8490" y="1229360"/>
            <a:ext cx="115735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Complex Analysis and Integral Transformations: Two Chapters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Advanced Digital Signal Processing and Noise Reduction: One Chapter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Noise Reduction, Signal Reconstruction and Feature Selection on SCG Signal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300000"/>
              </a:lnSpc>
              <a:buFont typeface="Wingdings" panose="05000000000000000000" charset="0"/>
              <a:buChar char="ü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Two paper: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Signal Processing Techniques for Removing Noise from ECG Signals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Novel Signal Noise Reduction Method through Cluster Analysis, Applied to Photoplethysmography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90" y="584200"/>
            <a:ext cx="2446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Progress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8100" y="2967990"/>
            <a:ext cx="7035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Thanks for listening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Verification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Gaussian Process’s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probability distribution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080" y="1539875"/>
            <a:ext cx="4808220" cy="3540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26810" y="1539875"/>
            <a:ext cx="4650105" cy="3498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4955" y="5354320"/>
            <a:ext cx="1329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mean = 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std =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1560" y="5301615"/>
            <a:ext cx="2578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mean = [0, 0]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cov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= [[1, 0.5], [0.5, 1]]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Pseudo-Random Number Generators (PRNG)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640" y="1029335"/>
            <a:ext cx="5409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Mechanism of PRNG: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(1) Input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an initial N-digit seed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2880" y="2797810"/>
            <a:ext cx="9286875" cy="3457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640" y="1864995"/>
            <a:ext cx="6116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(3) 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he N middle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digits of the output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a random number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831205" y="1444625"/>
            <a:ext cx="55175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(2) 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quares the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seed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yield a 2N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 output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31205" y="1864995"/>
            <a:ext cx="58718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(4) Treat the random number as a seed and go back to Step 1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Huffman Coding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196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Input: 111233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640" y="1711325"/>
            <a:ext cx="504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Probability: 1: 3/6    2: 1/6    3: 2/6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8160" y="2596515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Prob:1/2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44345" y="269621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18160" y="372745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744345" y="3827145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518160" y="4858385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Prob:1/3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744345" y="49580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(3)</a:t>
            </a:r>
            <a:endParaRPr lang="en-US" altLang="zh-CN"/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2863850" y="439039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Prob:1/2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3119755" y="5057775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17" name="圆角矩形 16"/>
          <p:cNvSpPr/>
          <p:nvPr>
            <p:custDataLst>
              <p:tags r:id="rId8"/>
            </p:custDataLst>
          </p:nvPr>
        </p:nvSpPr>
        <p:spPr>
          <a:xfrm>
            <a:off x="4393565" y="439039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658995" y="5057775"/>
            <a:ext cx="53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19" name="圆角矩形 18"/>
          <p:cNvSpPr/>
          <p:nvPr>
            <p:custDataLst>
              <p:tags r:id="rId10"/>
            </p:custDataLst>
          </p:nvPr>
        </p:nvSpPr>
        <p:spPr>
          <a:xfrm>
            <a:off x="5596890" y="439039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Prob:1/3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5814695" y="5057775"/>
            <a:ext cx="63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(3)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>
            <a:off x="2354580" y="2260600"/>
            <a:ext cx="0" cy="34023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>
            <p:custDataLst>
              <p:tags r:id="rId12"/>
            </p:custDataLst>
          </p:nvPr>
        </p:nvSpPr>
        <p:spPr>
          <a:xfrm>
            <a:off x="5024755" y="3402965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Prob:1/2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7" idx="0"/>
            <a:endCxn id="22" idx="2"/>
          </p:cNvCxnSpPr>
          <p:nvPr/>
        </p:nvCxnSpPr>
        <p:spPr>
          <a:xfrm flipV="1">
            <a:off x="4929505" y="3970655"/>
            <a:ext cx="631190" cy="41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0"/>
            <a:endCxn id="22" idx="2"/>
          </p:cNvCxnSpPr>
          <p:nvPr/>
        </p:nvCxnSpPr>
        <p:spPr>
          <a:xfrm flipH="1" flipV="1">
            <a:off x="5560695" y="3970655"/>
            <a:ext cx="572135" cy="41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>
            <p:custDataLst>
              <p:tags r:id="rId13"/>
            </p:custDataLst>
          </p:nvPr>
        </p:nvSpPr>
        <p:spPr>
          <a:xfrm>
            <a:off x="7225665" y="439039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Prob:1/2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7503160" y="5057775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28" name="圆角矩形 27"/>
          <p:cNvSpPr/>
          <p:nvPr>
            <p:custDataLst>
              <p:tags r:id="rId15"/>
            </p:custDataLst>
          </p:nvPr>
        </p:nvSpPr>
        <p:spPr>
          <a:xfrm>
            <a:off x="8755380" y="439039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Prob:1/6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>
            <p:custDataLst>
              <p:tags r:id="rId16"/>
            </p:custDataLst>
          </p:nvPr>
        </p:nvSpPr>
        <p:spPr>
          <a:xfrm>
            <a:off x="9958705" y="439039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Prob:1/3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>
            <p:custDataLst>
              <p:tags r:id="rId17"/>
            </p:custDataLst>
          </p:nvPr>
        </p:nvSpPr>
        <p:spPr>
          <a:xfrm>
            <a:off x="9386570" y="3402965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Prob:1/2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8" idx="0"/>
            <a:endCxn id="32" idx="2"/>
          </p:cNvCxnSpPr>
          <p:nvPr>
            <p:custDataLst>
              <p:tags r:id="rId18"/>
            </p:custDataLst>
          </p:nvPr>
        </p:nvCxnSpPr>
        <p:spPr>
          <a:xfrm flipV="1">
            <a:off x="9291320" y="3970655"/>
            <a:ext cx="631190" cy="41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0" idx="0"/>
            <a:endCxn id="32" idx="2"/>
          </p:cNvCxnSpPr>
          <p:nvPr>
            <p:custDataLst>
              <p:tags r:id="rId19"/>
            </p:custDataLst>
          </p:nvPr>
        </p:nvCxnSpPr>
        <p:spPr>
          <a:xfrm flipH="1" flipV="1">
            <a:off x="9922510" y="3970655"/>
            <a:ext cx="572135" cy="41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0"/>
            </p:custDataLst>
          </p:nvPr>
        </p:nvCxnSpPr>
        <p:spPr>
          <a:xfrm>
            <a:off x="6946900" y="2260600"/>
            <a:ext cx="0" cy="34023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>
            <p:custDataLst>
              <p:tags r:id="rId21"/>
            </p:custDataLst>
          </p:nvPr>
        </p:nvSpPr>
        <p:spPr>
          <a:xfrm>
            <a:off x="8067675" y="2259330"/>
            <a:ext cx="1071245" cy="56769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Prob:1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stCxn id="26" idx="0"/>
            <a:endCxn id="36" idx="2"/>
          </p:cNvCxnSpPr>
          <p:nvPr/>
        </p:nvCxnSpPr>
        <p:spPr>
          <a:xfrm flipV="1">
            <a:off x="7761605" y="2827020"/>
            <a:ext cx="842010" cy="156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0"/>
          </p:cNvCxnSpPr>
          <p:nvPr/>
        </p:nvCxnSpPr>
        <p:spPr>
          <a:xfrm flipH="1" flipV="1">
            <a:off x="8605520" y="2832735"/>
            <a:ext cx="1316990" cy="570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22"/>
            </p:custDataLst>
          </p:nvPr>
        </p:nvSpPr>
        <p:spPr>
          <a:xfrm>
            <a:off x="9291320" y="2795905"/>
            <a:ext cx="30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3"/>
            </p:custDataLst>
          </p:nvPr>
        </p:nvSpPr>
        <p:spPr>
          <a:xfrm>
            <a:off x="10232390" y="3973195"/>
            <a:ext cx="30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797800" y="3404235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2" name="文本框 41"/>
          <p:cNvSpPr txBox="1"/>
          <p:nvPr>
            <p:custDataLst>
              <p:tags r:id="rId24"/>
            </p:custDataLst>
          </p:nvPr>
        </p:nvSpPr>
        <p:spPr>
          <a:xfrm>
            <a:off x="9368790" y="3967480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609840" y="5575935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4" name="文本框 43"/>
          <p:cNvSpPr txBox="1"/>
          <p:nvPr>
            <p:custDataLst>
              <p:tags r:id="rId25"/>
            </p:custDataLst>
          </p:nvPr>
        </p:nvSpPr>
        <p:spPr>
          <a:xfrm>
            <a:off x="9010650" y="5057775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45" name="文本框 44"/>
          <p:cNvSpPr txBox="1"/>
          <p:nvPr>
            <p:custDataLst>
              <p:tags r:id="rId26"/>
            </p:custDataLst>
          </p:nvPr>
        </p:nvSpPr>
        <p:spPr>
          <a:xfrm>
            <a:off x="10255250" y="5059045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(3)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8827770" y="5566410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7" name="文本框 46"/>
          <p:cNvSpPr txBox="1"/>
          <p:nvPr>
            <p:custDataLst>
              <p:tags r:id="rId27"/>
            </p:custDataLst>
          </p:nvPr>
        </p:nvSpPr>
        <p:spPr>
          <a:xfrm>
            <a:off x="10061575" y="557593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1640" y="5875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Output:000101111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32" t="-137" r="45424"/>
          <a:stretch>
            <a:fillRect/>
          </a:stretch>
        </p:blipFill>
        <p:spPr>
          <a:xfrm>
            <a:off x="2433955" y="2252980"/>
            <a:ext cx="7190740" cy="32448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Verification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11855" y="1526540"/>
            <a:ext cx="53682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Respiration Signal Removal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Noise Reduction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 Extraction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 Selection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Respiration Signal Removal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7815" y="1933575"/>
            <a:ext cx="3846830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230" y="49847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Pure SCG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Daubechies wavelet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44645" y="1822450"/>
            <a:ext cx="3796665" cy="2968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444875" y="4984750"/>
            <a:ext cx="4816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Respiration Signal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seg_amp*np.sin(2*np.pi*seg_fre*x_space)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70850" y="1891030"/>
            <a:ext cx="3716020" cy="2828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01610" y="4984750"/>
            <a:ext cx="4559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SCG with Respiration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SCG = Pure_SCG*(Respiration+2*seg_amp)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1640" y="418465"/>
            <a:ext cx="896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Respiration Signal Removal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640" y="1205230"/>
            <a:ext cx="10747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Assumption 1: The peaks of both peak1 and peak2 are fixed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2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Assumption 2: The respiration signal is a sinusoidal-shaped signal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2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Assumption 3: The respiration signal is added to the clean signal through multiplication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3910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peak1: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21640" y="4413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 = (P1 * Sin(wx) + 2 * P1) * P1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21640" y="4917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peak2: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21640" y="5420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 = (P2 * Sin(wx) + 2 * P1) * P2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540375" y="3910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Known: H, 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40375" y="4413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Unknown: P1, P2, w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540375" y="49174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Method: Gradient Descent</a:t>
            </a:r>
            <a:endParaRPr lang="en-US" altLang="zh-CN"/>
          </a:p>
          <a:p>
            <a:pPr marL="457200" lvl="1" indent="457200"/>
            <a:r>
              <a:rPr lang="en-US" altLang="zh-CN"/>
              <a:t>Input: x</a:t>
            </a:r>
            <a:endParaRPr lang="en-US" altLang="zh-CN"/>
          </a:p>
          <a:p>
            <a:pPr marL="457200" lvl="1" indent="457200"/>
            <a:r>
              <a:rPr lang="en-US" altLang="zh-CN"/>
              <a:t>Output: H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COMMONDATA" val="eyJoZGlkIjoiMWRlNDUxNmQzODRiOGZjNzNhZTdkYzIyMjMxZTcyYmY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演示</Application>
  <PresentationFormat>宽屏</PresentationFormat>
  <Paragraphs>219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Cambria Math</vt:lpstr>
      <vt:lpstr>WPS</vt:lpstr>
      <vt:lpstr>Weekly Progress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张一达</cp:lastModifiedBy>
  <cp:revision>165</cp:revision>
  <dcterms:created xsi:type="dcterms:W3CDTF">2019-06-19T02:08:00Z</dcterms:created>
  <dcterms:modified xsi:type="dcterms:W3CDTF">2023-08-07T07:43:02Z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839BEAD4424C4E5F87953CFD5814D888_11</vt:lpwstr>
  </property>
</Properties>
</file>