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64" r:id="rId3"/>
    <p:sldId id="265" r:id="rId4"/>
    <p:sldId id="269" r:id="rId5"/>
    <p:sldId id="270" r:id="rId6"/>
    <p:sldId id="266" r:id="rId7"/>
    <p:sldId id="267" r:id="rId8"/>
    <p:sldId id="27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p:cViewPr varScale="1">
        <p:scale>
          <a:sx n="85" d="100"/>
          <a:sy n="85" d="100"/>
        </p:scale>
        <p:origin x="59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88D5F-6ED8-4C83-80C2-1C7EA827555F}" type="datetimeFigureOut">
              <a:rPr lang="zh-CN" altLang="en-US" smtClean="0"/>
              <a:t>2024/8/23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B3950-5AB8-4988-B963-B7F3D6FCC94C}" type="slidenum">
              <a:rPr lang="zh-CN" altLang="en-US" smtClean="0"/>
              <a:t>‹#›</a:t>
            </a:fld>
            <a:endParaRPr lang="zh-CN" altLang="en-US"/>
          </a:p>
        </p:txBody>
      </p:sp>
    </p:spTree>
    <p:extLst>
      <p:ext uri="{BB962C8B-B14F-4D97-AF65-F5344CB8AC3E}">
        <p14:creationId xmlns:p14="http://schemas.microsoft.com/office/powerpoint/2010/main" val="197236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1</a:t>
            </a:fld>
            <a:endParaRPr lang="zh-CN" altLang="en-US"/>
          </a:p>
        </p:txBody>
      </p:sp>
    </p:spTree>
    <p:extLst>
      <p:ext uri="{BB962C8B-B14F-4D97-AF65-F5344CB8AC3E}">
        <p14:creationId xmlns:p14="http://schemas.microsoft.com/office/powerpoint/2010/main" val="85762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2</a:t>
            </a:fld>
            <a:endParaRPr lang="zh-CN" altLang="en-US"/>
          </a:p>
        </p:txBody>
      </p:sp>
    </p:spTree>
    <p:extLst>
      <p:ext uri="{BB962C8B-B14F-4D97-AF65-F5344CB8AC3E}">
        <p14:creationId xmlns:p14="http://schemas.microsoft.com/office/powerpoint/2010/main" val="52423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3</a:t>
            </a:fld>
            <a:endParaRPr lang="zh-CN" altLang="en-US"/>
          </a:p>
        </p:txBody>
      </p:sp>
    </p:spTree>
    <p:extLst>
      <p:ext uri="{BB962C8B-B14F-4D97-AF65-F5344CB8AC3E}">
        <p14:creationId xmlns:p14="http://schemas.microsoft.com/office/powerpoint/2010/main" val="104601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 did some ablation study to explore the effect of the training set. I first use all the training data to train, which is the left figure. Then I use only data from 90 to 140 to train. </a:t>
            </a:r>
            <a:r>
              <a:rPr lang="en-US" altLang="zh-CN" sz="1200" dirty="0">
                <a:latin typeface="Times New Roman" panose="02020603050405020304" charset="0"/>
                <a:cs typeface="Times New Roman" panose="02020603050405020304" charset="0"/>
              </a:rPr>
              <a:t>Intuitively, if the train and test set are in the same range, the result will be better. However, the result shows that when the train set is a little bigger, the result is better. Here we don’t focus on the </a:t>
            </a:r>
            <a:r>
              <a:rPr lang="en-US" altLang="zh-CN" sz="1200" dirty="0" err="1">
                <a:latin typeface="Times New Roman" panose="02020603050405020304" charset="0"/>
                <a:cs typeface="Times New Roman" panose="02020603050405020304" charset="0"/>
              </a:rPr>
              <a:t>mae</a:t>
            </a:r>
            <a:r>
              <a:rPr lang="en-US" altLang="zh-CN" sz="1200" dirty="0">
                <a:latin typeface="Times New Roman" panose="02020603050405020304" charset="0"/>
                <a:cs typeface="Times New Roman" panose="02020603050405020304" charset="0"/>
              </a:rPr>
              <a:t>, we only look at the trend. The trend of right figure is better.</a:t>
            </a:r>
          </a:p>
          <a:p>
            <a:endParaRPr lang="en-US" altLang="zh-CN" sz="1200" dirty="0">
              <a:latin typeface="Times New Roman" panose="02020603050405020304" charset="0"/>
              <a:cs typeface="Times New Roman" panose="02020603050405020304" charset="0"/>
            </a:endParaRPr>
          </a:p>
          <a:p>
            <a:r>
              <a:rPr lang="en-US" altLang="zh-CN" sz="1200" dirty="0">
                <a:latin typeface="Times New Roman" panose="02020603050405020304" charset="0"/>
                <a:cs typeface="Times New Roman" panose="02020603050405020304" charset="0"/>
              </a:rPr>
              <a:t>I think this is because the extreme value prevent the model from overfitting and then enhancing the generalization ability of the model. That’s why the right figure fits the trend better.</a:t>
            </a:r>
          </a:p>
        </p:txBody>
      </p:sp>
      <p:sp>
        <p:nvSpPr>
          <p:cNvPr id="4" name="灯片编号占位符 3"/>
          <p:cNvSpPr>
            <a:spLocks noGrp="1"/>
          </p:cNvSpPr>
          <p:nvPr>
            <p:ph type="sldNum" sz="quarter" idx="5"/>
          </p:nvPr>
        </p:nvSpPr>
        <p:spPr/>
        <p:txBody>
          <a:bodyPr/>
          <a:lstStyle/>
          <a:p>
            <a:fld id="{923B3950-5AB8-4988-B963-B7F3D6FCC94C}" type="slidenum">
              <a:rPr lang="zh-CN" altLang="en-US" smtClean="0"/>
              <a:t>4</a:t>
            </a:fld>
            <a:endParaRPr lang="zh-CN" altLang="en-US"/>
          </a:p>
        </p:txBody>
      </p:sp>
    </p:spTree>
    <p:extLst>
      <p:ext uri="{BB962C8B-B14F-4D97-AF65-F5344CB8AC3E}">
        <p14:creationId xmlns:p14="http://schemas.microsoft.com/office/powerpoint/2010/main" val="223706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 try the 5 fold experiment to verify the effectiveness and robustness of the model. In the right figure, we use fold 0 as test set and for the left figure, the test set is fold 4. We can see that</a:t>
            </a:r>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5</a:t>
            </a:fld>
            <a:endParaRPr lang="zh-CN" altLang="en-US"/>
          </a:p>
        </p:txBody>
      </p:sp>
    </p:spTree>
    <p:extLst>
      <p:ext uri="{BB962C8B-B14F-4D97-AF65-F5344CB8AC3E}">
        <p14:creationId xmlns:p14="http://schemas.microsoft.com/office/powerpoint/2010/main" val="290292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 also merged all the ICU dataset to train a big model, to see whether the generalization ability is better. And the result shows</a:t>
            </a:r>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6</a:t>
            </a:fld>
            <a:endParaRPr lang="zh-CN" altLang="en-US"/>
          </a:p>
        </p:txBody>
      </p:sp>
    </p:spTree>
    <p:extLst>
      <p:ext uri="{BB962C8B-B14F-4D97-AF65-F5344CB8AC3E}">
        <p14:creationId xmlns:p14="http://schemas.microsoft.com/office/powerpoint/2010/main" val="279060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D199B-9639-46D2-A76C-3E459E4DC9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91D91FA-D12A-48CE-AE6B-FF9BAA6CB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A8724A-D26E-4DF3-8053-F9D18500B1AD}"/>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5" name="页脚占位符 4">
            <a:extLst>
              <a:ext uri="{FF2B5EF4-FFF2-40B4-BE49-F238E27FC236}">
                <a16:creationId xmlns:a16="http://schemas.microsoft.com/office/drawing/2014/main" id="{0EB853FE-64B1-4CDC-A206-51DC9915AE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2620BE-B741-4427-9B37-504CA91B816B}"/>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47405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3A781-A260-44ED-820A-ECC4D846C6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CFBA74-F6F5-4FC2-A772-802583EE07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908D89-A1DB-4E30-88C4-0B00FD194617}"/>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5" name="页脚占位符 4">
            <a:extLst>
              <a:ext uri="{FF2B5EF4-FFF2-40B4-BE49-F238E27FC236}">
                <a16:creationId xmlns:a16="http://schemas.microsoft.com/office/drawing/2014/main" id="{5000272D-44A7-483D-B49C-CEFF5DCB23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1E63-AA4F-42F3-A8A5-D7FA462F9502}"/>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394557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1C0E45-349B-440A-A3DA-178CFFFF1E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086BC3-5428-4278-A979-002136251D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EE6347-740D-4956-95DC-264F36DA76AF}"/>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5" name="页脚占位符 4">
            <a:extLst>
              <a:ext uri="{FF2B5EF4-FFF2-40B4-BE49-F238E27FC236}">
                <a16:creationId xmlns:a16="http://schemas.microsoft.com/office/drawing/2014/main" id="{7C0ECF6E-B115-48B8-B6F6-A0CCB1C8DD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312E3-6371-40A6-A5CA-8158CBC70CB1}"/>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52910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4B38A-9B55-4274-B696-6461002A59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09113F-86C9-49B1-AC36-BECE2DC9D6D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90FCE1-2C43-4F09-9E41-72A26A6E25F4}"/>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5" name="页脚占位符 4">
            <a:extLst>
              <a:ext uri="{FF2B5EF4-FFF2-40B4-BE49-F238E27FC236}">
                <a16:creationId xmlns:a16="http://schemas.microsoft.com/office/drawing/2014/main" id="{E4B528EE-D2F3-4150-8920-291CD72433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32D055-0977-4B05-8598-84BD951033DE}"/>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82113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1824A-192B-4AA4-B78A-888121A6374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149B22-15B9-4BCC-B2B8-85B8460EF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D13931-43A0-4762-BEEB-7E41220B401D}"/>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5" name="页脚占位符 4">
            <a:extLst>
              <a:ext uri="{FF2B5EF4-FFF2-40B4-BE49-F238E27FC236}">
                <a16:creationId xmlns:a16="http://schemas.microsoft.com/office/drawing/2014/main" id="{50DD40DA-DE34-43E8-BE80-016A8A2A5F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D7B28-3CA9-45E8-BB6E-6875BF5D5B35}"/>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06659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840E0-462A-432C-9AE6-3A429F947C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BB9360-1F0B-474F-97AC-3C17AEA8F2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AF26DAE-8CB4-4C45-98E6-D07EB1671D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06C4C3-324F-4CCF-BABF-069085F7F99E}"/>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6" name="页脚占位符 5">
            <a:extLst>
              <a:ext uri="{FF2B5EF4-FFF2-40B4-BE49-F238E27FC236}">
                <a16:creationId xmlns:a16="http://schemas.microsoft.com/office/drawing/2014/main" id="{E88CE7C4-580A-402B-A116-0C41E75E0E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CD969F-B399-432C-BF66-A0946BAB0C81}"/>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29008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390A1-A61D-4AA3-8B40-14D396213C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815849A-8CB6-427E-982F-D0ED78281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5F76C3-4703-4B18-8B88-C3C580A1E7F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401574-2930-4B43-83BD-C3B3323AB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386D78-D0FC-4A53-AE9B-0FCF9CC3654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B56EB0B-3FAE-497B-BC68-91E1174C5ACA}"/>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8" name="页脚占位符 7">
            <a:extLst>
              <a:ext uri="{FF2B5EF4-FFF2-40B4-BE49-F238E27FC236}">
                <a16:creationId xmlns:a16="http://schemas.microsoft.com/office/drawing/2014/main" id="{227FED60-A0E6-4BC3-9D8A-9C87D62349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47322E-D63F-41F8-8D03-45DE6083A722}"/>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49343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38D5B-C66A-45A5-82CE-0E7FA5B53C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AF2FB8-7707-4E8A-9862-3A98219C3A33}"/>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4" name="页脚占位符 3">
            <a:extLst>
              <a:ext uri="{FF2B5EF4-FFF2-40B4-BE49-F238E27FC236}">
                <a16:creationId xmlns:a16="http://schemas.microsoft.com/office/drawing/2014/main" id="{EEDB571E-E0C2-4C10-AE81-B876525EE2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593E9-C813-4FD5-A0F6-5ED8C0EDCDB8}"/>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59128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362B18-D019-4151-9A69-3092E83FE0F0}"/>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3" name="页脚占位符 2">
            <a:extLst>
              <a:ext uri="{FF2B5EF4-FFF2-40B4-BE49-F238E27FC236}">
                <a16:creationId xmlns:a16="http://schemas.microsoft.com/office/drawing/2014/main" id="{CBDED3C6-2165-41DE-A630-EA01D48CF7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BA9D9-B9D4-44E1-9EFB-2CD2916E2133}"/>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79939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10B38-9C4E-49A0-A1EA-B7C7706C27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81A750-C81C-46CF-AD8A-E608DFD14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118DAA-7EE9-41A0-BEEB-3A7A97F51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DB39DB-EF6F-411E-B789-0ED615511482}"/>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6" name="页脚占位符 5">
            <a:extLst>
              <a:ext uri="{FF2B5EF4-FFF2-40B4-BE49-F238E27FC236}">
                <a16:creationId xmlns:a16="http://schemas.microsoft.com/office/drawing/2014/main" id="{1BA7EC14-4388-44C7-AC78-5A8000C80E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DC17F2-6FDB-49DD-BE3C-2DC92AC74A99}"/>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53602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BA155-F227-47B8-B693-3169D9CA00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4EF416-FEB3-4E3B-ACA1-3AD9DDF7D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262B15-220A-4930-B585-42C0AB78C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669454-15CA-4822-95CB-3E95ECE51A4A}"/>
              </a:ext>
            </a:extLst>
          </p:cNvPr>
          <p:cNvSpPr>
            <a:spLocks noGrp="1"/>
          </p:cNvSpPr>
          <p:nvPr>
            <p:ph type="dt" sz="half" idx="10"/>
          </p:nvPr>
        </p:nvSpPr>
        <p:spPr/>
        <p:txBody>
          <a:bodyPr/>
          <a:lstStyle/>
          <a:p>
            <a:fld id="{383F6032-6220-4DFD-8ED0-C30F09B5AA1A}" type="datetimeFigureOut">
              <a:rPr lang="zh-CN" altLang="en-US" smtClean="0"/>
              <a:t>2024/8/23</a:t>
            </a:fld>
            <a:endParaRPr lang="zh-CN" altLang="en-US"/>
          </a:p>
        </p:txBody>
      </p:sp>
      <p:sp>
        <p:nvSpPr>
          <p:cNvPr id="6" name="页脚占位符 5">
            <a:extLst>
              <a:ext uri="{FF2B5EF4-FFF2-40B4-BE49-F238E27FC236}">
                <a16:creationId xmlns:a16="http://schemas.microsoft.com/office/drawing/2014/main" id="{8A50CCF4-A754-4EF2-808C-38246F1411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B63119-E141-4F13-8660-98186259F847}"/>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74202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4070DF-C4D5-4D6C-9EE3-65299D95F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3C9538-8B7A-43A8-B203-2A261A2C2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987F45-B8FD-412A-B9EC-DF3C77EE6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F6032-6220-4DFD-8ED0-C30F09B5AA1A}" type="datetimeFigureOut">
              <a:rPr lang="zh-CN" altLang="en-US" smtClean="0"/>
              <a:t>2024/8/23</a:t>
            </a:fld>
            <a:endParaRPr lang="zh-CN" altLang="en-US"/>
          </a:p>
        </p:txBody>
      </p:sp>
      <p:sp>
        <p:nvSpPr>
          <p:cNvPr id="5" name="页脚占位符 4">
            <a:extLst>
              <a:ext uri="{FF2B5EF4-FFF2-40B4-BE49-F238E27FC236}">
                <a16:creationId xmlns:a16="http://schemas.microsoft.com/office/drawing/2014/main" id="{E056720B-F2E2-4EA8-B5AF-510A11EE6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216FE7-2315-4297-9026-F03175E1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29206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02890" y="2069465"/>
            <a:ext cx="6586220" cy="1014730"/>
          </a:xfrm>
          <a:prstGeom prst="rect">
            <a:avLst/>
          </a:prstGeom>
          <a:noFill/>
        </p:spPr>
        <p:txBody>
          <a:bodyPr wrap="square" rtlCol="0">
            <a:spAutoFit/>
          </a:bodyPr>
          <a:lstStyle/>
          <a:p>
            <a:pPr algn="ctr"/>
            <a:r>
              <a:rPr lang="en-US" altLang="zh-CN" sz="6000" dirty="0">
                <a:latin typeface="Times New Roman" panose="02020603050405020304" charset="0"/>
                <a:cs typeface="Times New Roman" panose="02020603050405020304" charset="0"/>
              </a:rPr>
              <a:t>Progress Report</a:t>
            </a:r>
          </a:p>
        </p:txBody>
      </p:sp>
      <p:sp>
        <p:nvSpPr>
          <p:cNvPr id="3" name="文本框 2"/>
          <p:cNvSpPr txBox="1"/>
          <p:nvPr/>
        </p:nvSpPr>
        <p:spPr>
          <a:xfrm>
            <a:off x="4064000" y="4575810"/>
            <a:ext cx="4064000" cy="829945"/>
          </a:xfrm>
          <a:prstGeom prst="rect">
            <a:avLst/>
          </a:prstGeom>
          <a:noFill/>
        </p:spPr>
        <p:txBody>
          <a:bodyPr wrap="square" rtlCol="0">
            <a:spAutoFit/>
          </a:bodyPr>
          <a:lstStyle/>
          <a:p>
            <a:pPr algn="ctr"/>
            <a:r>
              <a:rPr lang="en-US" altLang="zh-CN" sz="2400" dirty="0" err="1">
                <a:latin typeface="Times New Roman" panose="02020603050405020304" charset="0"/>
                <a:cs typeface="Times New Roman" panose="02020603050405020304" charset="0"/>
              </a:rPr>
              <a:t>Yida</a:t>
            </a:r>
            <a:r>
              <a:rPr lang="en-US" altLang="zh-CN" sz="2400" dirty="0">
                <a:latin typeface="Times New Roman" panose="02020603050405020304" charset="0"/>
                <a:cs typeface="Times New Roman" panose="02020603050405020304" charset="0"/>
              </a:rPr>
              <a:t> Zhang</a:t>
            </a:r>
          </a:p>
          <a:p>
            <a:pPr algn="ctr"/>
            <a:r>
              <a:rPr lang="en-US" altLang="zh-CN" sz="2400" dirty="0">
                <a:latin typeface="Times New Roman" panose="02020603050405020304" charset="0"/>
                <a:cs typeface="Times New Roman" panose="02020603050405020304" charset="0"/>
              </a:rPr>
              <a:t>8/23/2024</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34B8F-184B-441B-9B9D-EAC258FAE1ED}"/>
              </a:ext>
            </a:extLst>
          </p:cNvPr>
          <p:cNvSpPr txBox="1"/>
          <p:nvPr/>
        </p:nvSpPr>
        <p:spPr>
          <a:xfrm>
            <a:off x="0" y="514350"/>
            <a:ext cx="2707640" cy="830997"/>
          </a:xfrm>
          <a:prstGeom prst="rect">
            <a:avLst/>
          </a:prstGeom>
          <a:noFill/>
        </p:spPr>
        <p:txBody>
          <a:bodyPr wrap="square" rtlCol="0">
            <a:spAutoFit/>
          </a:bodyPr>
          <a:lstStyle/>
          <a:p>
            <a:pPr algn="ctr"/>
            <a:r>
              <a:rPr lang="en-US" altLang="zh-CN" sz="4800" dirty="0">
                <a:latin typeface="Times New Roman" panose="02020603050405020304" charset="0"/>
                <a:cs typeface="Times New Roman" panose="02020603050405020304" charset="0"/>
              </a:rPr>
              <a:t>Outline</a:t>
            </a:r>
          </a:p>
        </p:txBody>
      </p:sp>
      <p:sp>
        <p:nvSpPr>
          <p:cNvPr id="5" name="文本框 4">
            <a:extLst>
              <a:ext uri="{FF2B5EF4-FFF2-40B4-BE49-F238E27FC236}">
                <a16:creationId xmlns:a16="http://schemas.microsoft.com/office/drawing/2014/main" id="{B22C37B7-15D6-4EAA-9375-F39CBA40ABAD}"/>
              </a:ext>
            </a:extLst>
          </p:cNvPr>
          <p:cNvSpPr txBox="1"/>
          <p:nvPr/>
        </p:nvSpPr>
        <p:spPr>
          <a:xfrm>
            <a:off x="805180" y="2128900"/>
            <a:ext cx="9664700" cy="260019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5 fold and</a:t>
            </a:r>
            <a:r>
              <a:rPr lang="zh-CN" altLang="en-US" sz="2800" dirty="0">
                <a:latin typeface="Times New Roman" panose="02020603050405020304" charset="0"/>
                <a:cs typeface="Times New Roman" panose="02020603050405020304" charset="0"/>
              </a:rPr>
              <a:t> </a:t>
            </a:r>
            <a:r>
              <a:rPr lang="en-US" altLang="zh-CN" sz="2800" dirty="0">
                <a:latin typeface="Times New Roman" panose="02020603050405020304" charset="0"/>
                <a:cs typeface="Times New Roman" panose="02020603050405020304" charset="0"/>
              </a:rPr>
              <a:t>ablation</a:t>
            </a:r>
            <a:r>
              <a:rPr lang="zh-CN" altLang="en-US" sz="2800" dirty="0">
                <a:latin typeface="Times New Roman" panose="02020603050405020304" charset="0"/>
                <a:cs typeface="Times New Roman" panose="02020603050405020304" charset="0"/>
              </a:rPr>
              <a:t> </a:t>
            </a:r>
            <a:r>
              <a:rPr lang="en-US" altLang="zh-CN" sz="2800" dirty="0">
                <a:latin typeface="Times New Roman" panose="02020603050405020304" charset="0"/>
                <a:cs typeface="Times New Roman" panose="02020603050405020304" charset="0"/>
              </a:rPr>
              <a:t>study of VTCN on new STL 3AE4 dataset</a:t>
            </a:r>
          </a:p>
          <a:p>
            <a:pPr marL="914400" lvl="1"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Way of separation</a:t>
            </a:r>
          </a:p>
          <a:p>
            <a:pPr marL="914400" lvl="1"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Label range of the train set</a:t>
            </a:r>
          </a:p>
          <a:p>
            <a:pPr marL="457200"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Use all ICU dataset to train a big model</a:t>
            </a:r>
          </a:p>
        </p:txBody>
      </p:sp>
    </p:spTree>
    <p:custDataLst>
      <p:tags r:id="rId1"/>
    </p:custDataLst>
    <p:extLst>
      <p:ext uri="{BB962C8B-B14F-4D97-AF65-F5344CB8AC3E}">
        <p14:creationId xmlns:p14="http://schemas.microsoft.com/office/powerpoint/2010/main" val="93476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76E2863-8754-40E2-A4E9-56EC68518AD2}"/>
              </a:ext>
            </a:extLst>
          </p:cNvPr>
          <p:cNvSpPr txBox="1"/>
          <p:nvPr/>
        </p:nvSpPr>
        <p:spPr>
          <a:xfrm>
            <a:off x="-297180" y="182880"/>
            <a:ext cx="6195060" cy="769441"/>
          </a:xfrm>
          <a:prstGeom prst="rect">
            <a:avLst/>
          </a:prstGeom>
          <a:noFill/>
        </p:spPr>
        <p:txBody>
          <a:bodyPr wrap="square" rtlCol="0">
            <a:spAutoFit/>
          </a:bodyPr>
          <a:lstStyle/>
          <a:p>
            <a:pPr algn="ctr"/>
            <a:r>
              <a:rPr lang="en-US" altLang="zh-CN" sz="4400" dirty="0">
                <a:latin typeface="Times New Roman" panose="02020603050405020304" charset="0"/>
                <a:cs typeface="Times New Roman" panose="02020603050405020304" charset="0"/>
              </a:rPr>
              <a:t>VTCN on STL dataset</a:t>
            </a:r>
          </a:p>
        </p:txBody>
      </p:sp>
      <p:sp>
        <p:nvSpPr>
          <p:cNvPr id="7" name="文本框 6">
            <a:extLst>
              <a:ext uri="{FF2B5EF4-FFF2-40B4-BE49-F238E27FC236}">
                <a16:creationId xmlns:a16="http://schemas.microsoft.com/office/drawing/2014/main" id="{3970CEF8-1ED4-4085-B9C6-3858940BC7AC}"/>
              </a:ext>
            </a:extLst>
          </p:cNvPr>
          <p:cNvSpPr txBox="1"/>
          <p:nvPr/>
        </p:nvSpPr>
        <p:spPr>
          <a:xfrm>
            <a:off x="205739" y="1136076"/>
            <a:ext cx="11690425" cy="461665"/>
          </a:xfrm>
          <a:prstGeom prst="rect">
            <a:avLst/>
          </a:prstGeom>
          <a:noFill/>
        </p:spPr>
        <p:txBody>
          <a:bodyPr wrap="square" rtlCol="0">
            <a:spAutoFit/>
          </a:bodyPr>
          <a:lstStyle/>
          <a:p>
            <a:r>
              <a:rPr lang="en-US" altLang="zh-CN" sz="2400" dirty="0">
                <a:latin typeface="Times New Roman" panose="02020603050405020304" charset="0"/>
                <a:cs typeface="Times New Roman" panose="02020603050405020304" charset="0"/>
              </a:rPr>
              <a:t>Description: Dataset is STL 3AE4, Train/Test ratio: 6/4, </a:t>
            </a:r>
          </a:p>
        </p:txBody>
      </p:sp>
      <p:pic>
        <p:nvPicPr>
          <p:cNvPr id="3" name="图片 2">
            <a:extLst>
              <a:ext uri="{FF2B5EF4-FFF2-40B4-BE49-F238E27FC236}">
                <a16:creationId xmlns:a16="http://schemas.microsoft.com/office/drawing/2014/main" id="{B6FB1FF0-0A47-4368-BF42-E02AC7A51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985" y="1727001"/>
            <a:ext cx="5123919" cy="2952650"/>
          </a:xfrm>
          <a:prstGeom prst="rect">
            <a:avLst/>
          </a:prstGeom>
        </p:spPr>
      </p:pic>
      <p:pic>
        <p:nvPicPr>
          <p:cNvPr id="9" name="图片 8">
            <a:extLst>
              <a:ext uri="{FF2B5EF4-FFF2-40B4-BE49-F238E27FC236}">
                <a16:creationId xmlns:a16="http://schemas.microsoft.com/office/drawing/2014/main" id="{69C03114-F37B-4506-9368-C50345328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0495" y="1727001"/>
            <a:ext cx="5118846" cy="2952650"/>
          </a:xfrm>
          <a:prstGeom prst="rect">
            <a:avLst/>
          </a:prstGeom>
        </p:spPr>
      </p:pic>
      <p:sp>
        <p:nvSpPr>
          <p:cNvPr id="10" name="文本框 9">
            <a:extLst>
              <a:ext uri="{FF2B5EF4-FFF2-40B4-BE49-F238E27FC236}">
                <a16:creationId xmlns:a16="http://schemas.microsoft.com/office/drawing/2014/main" id="{8485F642-C55E-48B3-830D-688E73738441}"/>
              </a:ext>
            </a:extLst>
          </p:cNvPr>
          <p:cNvSpPr txBox="1"/>
          <p:nvPr/>
        </p:nvSpPr>
        <p:spPr>
          <a:xfrm>
            <a:off x="2015714" y="4679651"/>
            <a:ext cx="1569272" cy="338554"/>
          </a:xfrm>
          <a:prstGeom prst="rect">
            <a:avLst/>
          </a:prstGeom>
          <a:noFill/>
        </p:spPr>
        <p:txBody>
          <a:bodyPr wrap="square" rtlCol="0">
            <a:spAutoFit/>
          </a:bodyPr>
          <a:lstStyle/>
          <a:p>
            <a:pPr algn="ctr"/>
            <a:r>
              <a:rPr lang="en-US" altLang="zh-CN" sz="1600" dirty="0">
                <a:latin typeface="Times New Roman" panose="02020603050405020304" charset="0"/>
                <a:cs typeface="Times New Roman" panose="02020603050405020304" charset="0"/>
              </a:rPr>
              <a:t>Plot all test data</a:t>
            </a:r>
          </a:p>
        </p:txBody>
      </p:sp>
      <p:sp>
        <p:nvSpPr>
          <p:cNvPr id="11" name="文本框 10">
            <a:extLst>
              <a:ext uri="{FF2B5EF4-FFF2-40B4-BE49-F238E27FC236}">
                <a16:creationId xmlns:a16="http://schemas.microsoft.com/office/drawing/2014/main" id="{21C8031A-9391-49FB-909B-9783A25E8541}"/>
              </a:ext>
            </a:extLst>
          </p:cNvPr>
          <p:cNvSpPr txBox="1"/>
          <p:nvPr/>
        </p:nvSpPr>
        <p:spPr>
          <a:xfrm>
            <a:off x="6832452" y="4679651"/>
            <a:ext cx="3549128" cy="338554"/>
          </a:xfrm>
          <a:prstGeom prst="rect">
            <a:avLst/>
          </a:prstGeom>
          <a:noFill/>
        </p:spPr>
        <p:txBody>
          <a:bodyPr wrap="square" rtlCol="0">
            <a:spAutoFit/>
          </a:bodyPr>
          <a:lstStyle/>
          <a:p>
            <a:pPr algn="ctr"/>
            <a:r>
              <a:rPr lang="en-US" altLang="zh-CN" sz="1600" dirty="0">
                <a:latin typeface="Times New Roman" panose="02020603050405020304" charset="0"/>
                <a:cs typeface="Times New Roman" panose="02020603050405020304" charset="0"/>
              </a:rPr>
              <a:t>Plot test data between 90 to 140</a:t>
            </a:r>
          </a:p>
        </p:txBody>
      </p:sp>
      <p:sp>
        <p:nvSpPr>
          <p:cNvPr id="12" name="文本框 11">
            <a:extLst>
              <a:ext uri="{FF2B5EF4-FFF2-40B4-BE49-F238E27FC236}">
                <a16:creationId xmlns:a16="http://schemas.microsoft.com/office/drawing/2014/main" id="{E845FB33-4308-440E-B180-B33D72EC63AB}"/>
              </a:ext>
            </a:extLst>
          </p:cNvPr>
          <p:cNvSpPr txBox="1"/>
          <p:nvPr/>
        </p:nvSpPr>
        <p:spPr>
          <a:xfrm>
            <a:off x="205738" y="5018205"/>
            <a:ext cx="11690425" cy="1200329"/>
          </a:xfrm>
          <a:prstGeom prst="rect">
            <a:avLst/>
          </a:prstGeom>
          <a:noFill/>
        </p:spPr>
        <p:txBody>
          <a:bodyPr wrap="square" rtlCol="0">
            <a:spAutoFit/>
          </a:bodyPr>
          <a:lstStyle/>
          <a:p>
            <a:r>
              <a:rPr lang="en-US" altLang="zh-CN" sz="2400" dirty="0">
                <a:latin typeface="Times New Roman" panose="02020603050405020304" charset="0"/>
                <a:cs typeface="Times New Roman" panose="02020603050405020304" charset="0"/>
              </a:rPr>
              <a:t>Conclusion: On STL 3AE4 dataset, the VTCN can learn the trend of S from 90 to 140. The reason why it can’t fit the large and small range is the small amount of training data in those ranges.</a:t>
            </a:r>
          </a:p>
        </p:txBody>
      </p:sp>
    </p:spTree>
    <p:custDataLst>
      <p:tags r:id="rId1"/>
    </p:custDataLst>
    <p:extLst>
      <p:ext uri="{BB962C8B-B14F-4D97-AF65-F5344CB8AC3E}">
        <p14:creationId xmlns:p14="http://schemas.microsoft.com/office/powerpoint/2010/main" val="80733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76E2863-8754-40E2-A4E9-56EC68518AD2}"/>
              </a:ext>
            </a:extLst>
          </p:cNvPr>
          <p:cNvSpPr txBox="1"/>
          <p:nvPr/>
        </p:nvSpPr>
        <p:spPr>
          <a:xfrm>
            <a:off x="-297180" y="182880"/>
            <a:ext cx="6195060" cy="769441"/>
          </a:xfrm>
          <a:prstGeom prst="rect">
            <a:avLst/>
          </a:prstGeom>
          <a:noFill/>
        </p:spPr>
        <p:txBody>
          <a:bodyPr wrap="square" rtlCol="0">
            <a:spAutoFit/>
          </a:bodyPr>
          <a:lstStyle/>
          <a:p>
            <a:pPr algn="ctr"/>
            <a:r>
              <a:rPr lang="en-US" altLang="zh-CN" sz="4400" dirty="0">
                <a:latin typeface="Times New Roman" panose="02020603050405020304" charset="0"/>
                <a:cs typeface="Times New Roman" panose="02020603050405020304" charset="0"/>
              </a:rPr>
              <a:t>VTCN on STL dataset</a:t>
            </a:r>
          </a:p>
        </p:txBody>
      </p:sp>
      <p:sp>
        <p:nvSpPr>
          <p:cNvPr id="7" name="文本框 6">
            <a:extLst>
              <a:ext uri="{FF2B5EF4-FFF2-40B4-BE49-F238E27FC236}">
                <a16:creationId xmlns:a16="http://schemas.microsoft.com/office/drawing/2014/main" id="{3970CEF8-1ED4-4085-B9C6-3858940BC7AC}"/>
              </a:ext>
            </a:extLst>
          </p:cNvPr>
          <p:cNvSpPr txBox="1"/>
          <p:nvPr/>
        </p:nvSpPr>
        <p:spPr>
          <a:xfrm>
            <a:off x="205739" y="1136076"/>
            <a:ext cx="11690425" cy="830997"/>
          </a:xfrm>
          <a:prstGeom prst="rect">
            <a:avLst/>
          </a:prstGeom>
          <a:noFill/>
        </p:spPr>
        <p:txBody>
          <a:bodyPr wrap="square" rtlCol="0">
            <a:spAutoFit/>
          </a:bodyPr>
          <a:lstStyle/>
          <a:p>
            <a:r>
              <a:rPr lang="en-US" altLang="zh-CN" sz="2400" dirty="0">
                <a:latin typeface="Times New Roman" panose="02020603050405020304" charset="0"/>
                <a:cs typeface="Times New Roman" panose="02020603050405020304" charset="0"/>
              </a:rPr>
              <a:t>Description: Dataset is STL 3AE4, Train/Test ratio: 6/4, the left one uses all train data to train, while the right one uses only train data from 90 to 140 to train </a:t>
            </a:r>
          </a:p>
        </p:txBody>
      </p:sp>
      <p:sp>
        <p:nvSpPr>
          <p:cNvPr id="10" name="文本框 9">
            <a:extLst>
              <a:ext uri="{FF2B5EF4-FFF2-40B4-BE49-F238E27FC236}">
                <a16:creationId xmlns:a16="http://schemas.microsoft.com/office/drawing/2014/main" id="{8485F642-C55E-48B3-830D-688E73738441}"/>
              </a:ext>
            </a:extLst>
          </p:cNvPr>
          <p:cNvSpPr txBox="1"/>
          <p:nvPr/>
        </p:nvSpPr>
        <p:spPr>
          <a:xfrm>
            <a:off x="7269256" y="4989325"/>
            <a:ext cx="2931458" cy="338554"/>
          </a:xfrm>
          <a:prstGeom prst="rect">
            <a:avLst/>
          </a:prstGeom>
          <a:noFill/>
        </p:spPr>
        <p:txBody>
          <a:bodyPr wrap="square" rtlCol="0">
            <a:spAutoFit/>
          </a:bodyPr>
          <a:lstStyle/>
          <a:p>
            <a:pPr algn="ctr"/>
            <a:r>
              <a:rPr lang="en-US" altLang="zh-CN" sz="1600" dirty="0">
                <a:latin typeface="Times New Roman" panose="02020603050405020304" charset="0"/>
                <a:cs typeface="Times New Roman" panose="02020603050405020304" charset="0"/>
              </a:rPr>
              <a:t>Use all the train data to train</a:t>
            </a:r>
          </a:p>
        </p:txBody>
      </p:sp>
      <p:sp>
        <p:nvSpPr>
          <p:cNvPr id="11" name="文本框 10">
            <a:extLst>
              <a:ext uri="{FF2B5EF4-FFF2-40B4-BE49-F238E27FC236}">
                <a16:creationId xmlns:a16="http://schemas.microsoft.com/office/drawing/2014/main" id="{21C8031A-9391-49FB-909B-9783A25E8541}"/>
              </a:ext>
            </a:extLst>
          </p:cNvPr>
          <p:cNvSpPr txBox="1"/>
          <p:nvPr/>
        </p:nvSpPr>
        <p:spPr>
          <a:xfrm>
            <a:off x="954186" y="4989325"/>
            <a:ext cx="3549128" cy="338554"/>
          </a:xfrm>
          <a:prstGeom prst="rect">
            <a:avLst/>
          </a:prstGeom>
          <a:noFill/>
        </p:spPr>
        <p:txBody>
          <a:bodyPr wrap="square" rtlCol="0">
            <a:spAutoFit/>
          </a:bodyPr>
          <a:lstStyle/>
          <a:p>
            <a:pPr algn="ctr"/>
            <a:r>
              <a:rPr lang="en-US" altLang="zh-CN" sz="1600" dirty="0">
                <a:latin typeface="Times New Roman" panose="02020603050405020304" charset="0"/>
                <a:cs typeface="Times New Roman" panose="02020603050405020304" charset="0"/>
              </a:rPr>
              <a:t>Use train data between 90 to 140 to train</a:t>
            </a:r>
          </a:p>
        </p:txBody>
      </p:sp>
      <p:sp>
        <p:nvSpPr>
          <p:cNvPr id="12" name="文本框 11">
            <a:extLst>
              <a:ext uri="{FF2B5EF4-FFF2-40B4-BE49-F238E27FC236}">
                <a16:creationId xmlns:a16="http://schemas.microsoft.com/office/drawing/2014/main" id="{E845FB33-4308-440E-B180-B33D72EC63AB}"/>
              </a:ext>
            </a:extLst>
          </p:cNvPr>
          <p:cNvSpPr txBox="1"/>
          <p:nvPr/>
        </p:nvSpPr>
        <p:spPr>
          <a:xfrm>
            <a:off x="133123" y="5352423"/>
            <a:ext cx="11690425" cy="830997"/>
          </a:xfrm>
          <a:prstGeom prst="rect">
            <a:avLst/>
          </a:prstGeom>
          <a:noFill/>
        </p:spPr>
        <p:txBody>
          <a:bodyPr wrap="square" rtlCol="0">
            <a:spAutoFit/>
          </a:bodyPr>
          <a:lstStyle/>
          <a:p>
            <a:r>
              <a:rPr lang="en-US" altLang="zh-CN" sz="2400" dirty="0">
                <a:latin typeface="Times New Roman" panose="02020603050405020304" charset="0"/>
                <a:cs typeface="Times New Roman" panose="02020603050405020304" charset="0"/>
              </a:rPr>
              <a:t>Conclusion: Intuitively, the train and test set should have same range, but the result shows that when the train set is a little bigger, the generalization ability of the model will be enhanced.</a:t>
            </a:r>
          </a:p>
        </p:txBody>
      </p:sp>
      <p:pic>
        <p:nvPicPr>
          <p:cNvPr id="4" name="图片 3">
            <a:extLst>
              <a:ext uri="{FF2B5EF4-FFF2-40B4-BE49-F238E27FC236}">
                <a16:creationId xmlns:a16="http://schemas.microsoft.com/office/drawing/2014/main" id="{CCE7397C-8C99-4414-AB8B-FE79EF574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23" y="1989803"/>
            <a:ext cx="5191254" cy="3003612"/>
          </a:xfrm>
          <a:prstGeom prst="rect">
            <a:avLst/>
          </a:prstGeom>
        </p:spPr>
      </p:pic>
      <p:pic>
        <p:nvPicPr>
          <p:cNvPr id="14" name="图片 13">
            <a:extLst>
              <a:ext uri="{FF2B5EF4-FFF2-40B4-BE49-F238E27FC236}">
                <a16:creationId xmlns:a16="http://schemas.microsoft.com/office/drawing/2014/main" id="{846BE741-6A21-4C80-908E-73F7725AA8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7815" y="1998999"/>
            <a:ext cx="5191254" cy="2994416"/>
          </a:xfrm>
          <a:prstGeom prst="rect">
            <a:avLst/>
          </a:prstGeom>
        </p:spPr>
      </p:pic>
    </p:spTree>
    <p:custDataLst>
      <p:tags r:id="rId1"/>
    </p:custDataLst>
    <p:extLst>
      <p:ext uri="{BB962C8B-B14F-4D97-AF65-F5344CB8AC3E}">
        <p14:creationId xmlns:p14="http://schemas.microsoft.com/office/powerpoint/2010/main" val="291432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76E2863-8754-40E2-A4E9-56EC68518AD2}"/>
              </a:ext>
            </a:extLst>
          </p:cNvPr>
          <p:cNvSpPr txBox="1"/>
          <p:nvPr/>
        </p:nvSpPr>
        <p:spPr>
          <a:xfrm>
            <a:off x="-297180" y="182880"/>
            <a:ext cx="6195060" cy="769441"/>
          </a:xfrm>
          <a:prstGeom prst="rect">
            <a:avLst/>
          </a:prstGeom>
          <a:noFill/>
        </p:spPr>
        <p:txBody>
          <a:bodyPr wrap="square" rtlCol="0">
            <a:spAutoFit/>
          </a:bodyPr>
          <a:lstStyle/>
          <a:p>
            <a:pPr algn="ctr"/>
            <a:r>
              <a:rPr lang="en-US" altLang="zh-CN" sz="4400" dirty="0">
                <a:latin typeface="Times New Roman" panose="02020603050405020304" charset="0"/>
                <a:cs typeface="Times New Roman" panose="02020603050405020304" charset="0"/>
              </a:rPr>
              <a:t>VTCN on STL dataset</a:t>
            </a:r>
          </a:p>
        </p:txBody>
      </p:sp>
      <p:sp>
        <p:nvSpPr>
          <p:cNvPr id="7" name="文本框 6">
            <a:extLst>
              <a:ext uri="{FF2B5EF4-FFF2-40B4-BE49-F238E27FC236}">
                <a16:creationId xmlns:a16="http://schemas.microsoft.com/office/drawing/2014/main" id="{3970CEF8-1ED4-4085-B9C6-3858940BC7AC}"/>
              </a:ext>
            </a:extLst>
          </p:cNvPr>
          <p:cNvSpPr txBox="1"/>
          <p:nvPr/>
        </p:nvSpPr>
        <p:spPr>
          <a:xfrm>
            <a:off x="205739" y="1136076"/>
            <a:ext cx="11690425" cy="830997"/>
          </a:xfrm>
          <a:prstGeom prst="rect">
            <a:avLst/>
          </a:prstGeom>
          <a:noFill/>
        </p:spPr>
        <p:txBody>
          <a:bodyPr wrap="square" rtlCol="0">
            <a:spAutoFit/>
          </a:bodyPr>
          <a:lstStyle/>
          <a:p>
            <a:r>
              <a:rPr lang="en-US" altLang="zh-CN" sz="2400" dirty="0">
                <a:latin typeface="Times New Roman" panose="02020603050405020304" charset="0"/>
                <a:cs typeface="Times New Roman" panose="02020603050405020304" charset="0"/>
              </a:rPr>
              <a:t>Description: Dataset is STL 3AE4, Train/Test ratio: 8/2, the left one uses fold 0 as test set, while the right one uses fold 4 as test set </a:t>
            </a:r>
          </a:p>
        </p:txBody>
      </p:sp>
      <p:sp>
        <p:nvSpPr>
          <p:cNvPr id="10" name="文本框 9">
            <a:extLst>
              <a:ext uri="{FF2B5EF4-FFF2-40B4-BE49-F238E27FC236}">
                <a16:creationId xmlns:a16="http://schemas.microsoft.com/office/drawing/2014/main" id="{8485F642-C55E-48B3-830D-688E73738441}"/>
              </a:ext>
            </a:extLst>
          </p:cNvPr>
          <p:cNvSpPr txBox="1"/>
          <p:nvPr/>
        </p:nvSpPr>
        <p:spPr>
          <a:xfrm>
            <a:off x="7340848" y="4943878"/>
            <a:ext cx="2931458" cy="338554"/>
          </a:xfrm>
          <a:prstGeom prst="rect">
            <a:avLst/>
          </a:prstGeom>
          <a:noFill/>
        </p:spPr>
        <p:txBody>
          <a:bodyPr wrap="square" rtlCol="0">
            <a:spAutoFit/>
          </a:bodyPr>
          <a:lstStyle/>
          <a:p>
            <a:pPr algn="ctr"/>
            <a:r>
              <a:rPr lang="en-US" altLang="zh-CN" sz="1600" dirty="0">
                <a:latin typeface="Times New Roman" panose="02020603050405020304" charset="0"/>
                <a:cs typeface="Times New Roman" panose="02020603050405020304" charset="0"/>
              </a:rPr>
              <a:t>Fold 4</a:t>
            </a:r>
          </a:p>
        </p:txBody>
      </p:sp>
      <p:sp>
        <p:nvSpPr>
          <p:cNvPr id="11" name="文本框 10">
            <a:extLst>
              <a:ext uri="{FF2B5EF4-FFF2-40B4-BE49-F238E27FC236}">
                <a16:creationId xmlns:a16="http://schemas.microsoft.com/office/drawing/2014/main" id="{21C8031A-9391-49FB-909B-9783A25E8541}"/>
              </a:ext>
            </a:extLst>
          </p:cNvPr>
          <p:cNvSpPr txBox="1"/>
          <p:nvPr/>
        </p:nvSpPr>
        <p:spPr>
          <a:xfrm>
            <a:off x="1133480" y="4950680"/>
            <a:ext cx="3549128" cy="338554"/>
          </a:xfrm>
          <a:prstGeom prst="rect">
            <a:avLst/>
          </a:prstGeom>
          <a:noFill/>
        </p:spPr>
        <p:txBody>
          <a:bodyPr wrap="square" rtlCol="0">
            <a:spAutoFit/>
          </a:bodyPr>
          <a:lstStyle/>
          <a:p>
            <a:pPr algn="ctr"/>
            <a:r>
              <a:rPr lang="en-US" altLang="zh-CN" sz="1600" dirty="0">
                <a:latin typeface="Times New Roman" panose="02020603050405020304" charset="0"/>
                <a:cs typeface="Times New Roman" panose="02020603050405020304" charset="0"/>
              </a:rPr>
              <a:t>Fold 0</a:t>
            </a:r>
          </a:p>
        </p:txBody>
      </p:sp>
      <p:sp>
        <p:nvSpPr>
          <p:cNvPr id="12" name="文本框 11">
            <a:extLst>
              <a:ext uri="{FF2B5EF4-FFF2-40B4-BE49-F238E27FC236}">
                <a16:creationId xmlns:a16="http://schemas.microsoft.com/office/drawing/2014/main" id="{E845FB33-4308-440E-B180-B33D72EC63AB}"/>
              </a:ext>
            </a:extLst>
          </p:cNvPr>
          <p:cNvSpPr txBox="1"/>
          <p:nvPr/>
        </p:nvSpPr>
        <p:spPr>
          <a:xfrm>
            <a:off x="133123" y="5352423"/>
            <a:ext cx="11690425" cy="1200329"/>
          </a:xfrm>
          <a:prstGeom prst="rect">
            <a:avLst/>
          </a:prstGeom>
          <a:noFill/>
        </p:spPr>
        <p:txBody>
          <a:bodyPr wrap="square" rtlCol="0">
            <a:spAutoFit/>
          </a:bodyPr>
          <a:lstStyle/>
          <a:p>
            <a:r>
              <a:rPr lang="en-US" altLang="zh-CN" sz="2400" dirty="0">
                <a:latin typeface="Times New Roman" panose="02020603050405020304" charset="0"/>
                <a:cs typeface="Times New Roman" panose="02020603050405020304" charset="0"/>
              </a:rPr>
              <a:t>Conclusion: On the one hand, the two folds both fit the trend, showing the effectiveness of the model; on the other hand, the fold number will influence the result, which proves the model still depends a lot on the data distribution. </a:t>
            </a:r>
          </a:p>
        </p:txBody>
      </p:sp>
      <p:pic>
        <p:nvPicPr>
          <p:cNvPr id="3" name="图片 2">
            <a:extLst>
              <a:ext uri="{FF2B5EF4-FFF2-40B4-BE49-F238E27FC236}">
                <a16:creationId xmlns:a16="http://schemas.microsoft.com/office/drawing/2014/main" id="{6DC1D251-53DC-4FC6-9B2E-B89D66D86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443" y="1982840"/>
            <a:ext cx="5141814" cy="2990718"/>
          </a:xfrm>
          <a:prstGeom prst="rect">
            <a:avLst/>
          </a:prstGeom>
        </p:spPr>
      </p:pic>
      <p:pic>
        <p:nvPicPr>
          <p:cNvPr id="8" name="图片 7">
            <a:extLst>
              <a:ext uri="{FF2B5EF4-FFF2-40B4-BE49-F238E27FC236}">
                <a16:creationId xmlns:a16="http://schemas.microsoft.com/office/drawing/2014/main" id="{90F13B3E-23CC-4239-A46C-7E4101A8C0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437" y="1967073"/>
            <a:ext cx="5141815" cy="2987811"/>
          </a:xfrm>
          <a:prstGeom prst="rect">
            <a:avLst/>
          </a:prstGeom>
        </p:spPr>
      </p:pic>
    </p:spTree>
    <p:custDataLst>
      <p:tags r:id="rId1"/>
    </p:custDataLst>
    <p:extLst>
      <p:ext uri="{BB962C8B-B14F-4D97-AF65-F5344CB8AC3E}">
        <p14:creationId xmlns:p14="http://schemas.microsoft.com/office/powerpoint/2010/main" val="122739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FEFE2D-A783-4574-9230-CE5A50583A40}"/>
              </a:ext>
            </a:extLst>
          </p:cNvPr>
          <p:cNvSpPr txBox="1"/>
          <p:nvPr/>
        </p:nvSpPr>
        <p:spPr>
          <a:xfrm>
            <a:off x="0" y="111163"/>
            <a:ext cx="6195060" cy="769441"/>
          </a:xfrm>
          <a:prstGeom prst="rect">
            <a:avLst/>
          </a:prstGeom>
          <a:noFill/>
        </p:spPr>
        <p:txBody>
          <a:bodyPr wrap="square" rtlCol="0">
            <a:spAutoFit/>
          </a:bodyPr>
          <a:lstStyle/>
          <a:p>
            <a:pPr algn="ctr"/>
            <a:r>
              <a:rPr lang="en-US" altLang="zh-CN" sz="4400" dirty="0">
                <a:latin typeface="Times New Roman" panose="02020603050405020304" charset="0"/>
                <a:cs typeface="Times New Roman" panose="02020603050405020304" charset="0"/>
              </a:rPr>
              <a:t>VTCN on all ICU dataset</a:t>
            </a:r>
          </a:p>
        </p:txBody>
      </p:sp>
      <p:sp>
        <p:nvSpPr>
          <p:cNvPr id="4" name="文本框 3">
            <a:extLst>
              <a:ext uri="{FF2B5EF4-FFF2-40B4-BE49-F238E27FC236}">
                <a16:creationId xmlns:a16="http://schemas.microsoft.com/office/drawing/2014/main" id="{80B9DEAC-A4DC-48DB-8672-AAF2A4BFA537}"/>
              </a:ext>
            </a:extLst>
          </p:cNvPr>
          <p:cNvSpPr txBox="1"/>
          <p:nvPr/>
        </p:nvSpPr>
        <p:spPr>
          <a:xfrm>
            <a:off x="203946" y="880604"/>
            <a:ext cx="11656359" cy="461665"/>
          </a:xfrm>
          <a:prstGeom prst="rect">
            <a:avLst/>
          </a:prstGeom>
          <a:noFill/>
        </p:spPr>
        <p:txBody>
          <a:bodyPr wrap="square">
            <a:spAutoFit/>
          </a:bodyPr>
          <a:lstStyle/>
          <a:p>
            <a:r>
              <a:rPr lang="en-US" altLang="zh-CN" sz="2400" dirty="0">
                <a:latin typeface="Times New Roman" panose="02020603050405020304" charset="0"/>
                <a:cs typeface="Times New Roman" panose="02020603050405020304" charset="0"/>
              </a:rPr>
              <a:t>Description: Dataset is all ICU dataset, use two days as test set and the other as train set</a:t>
            </a:r>
            <a:endParaRPr lang="zh-CN" altLang="en-US" sz="2400" dirty="0"/>
          </a:p>
        </p:txBody>
      </p:sp>
      <p:pic>
        <p:nvPicPr>
          <p:cNvPr id="6" name="图片 5">
            <a:extLst>
              <a:ext uri="{FF2B5EF4-FFF2-40B4-BE49-F238E27FC236}">
                <a16:creationId xmlns:a16="http://schemas.microsoft.com/office/drawing/2014/main" id="{D6DFF46D-3A0C-4B20-84EF-50D7C98BF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534" y="1873623"/>
            <a:ext cx="5111823" cy="2605541"/>
          </a:xfrm>
          <a:prstGeom prst="rect">
            <a:avLst/>
          </a:prstGeom>
        </p:spPr>
      </p:pic>
      <p:sp>
        <p:nvSpPr>
          <p:cNvPr id="7" name="文本框 6">
            <a:extLst>
              <a:ext uri="{FF2B5EF4-FFF2-40B4-BE49-F238E27FC236}">
                <a16:creationId xmlns:a16="http://schemas.microsoft.com/office/drawing/2014/main" id="{AE6F4C63-77D9-4496-9A44-4355B3BFDFB9}"/>
              </a:ext>
            </a:extLst>
          </p:cNvPr>
          <p:cNvSpPr txBox="1"/>
          <p:nvPr/>
        </p:nvSpPr>
        <p:spPr>
          <a:xfrm>
            <a:off x="7833908" y="4479164"/>
            <a:ext cx="2931458" cy="338554"/>
          </a:xfrm>
          <a:prstGeom prst="rect">
            <a:avLst/>
          </a:prstGeom>
          <a:noFill/>
        </p:spPr>
        <p:txBody>
          <a:bodyPr wrap="square" rtlCol="0">
            <a:spAutoFit/>
          </a:bodyPr>
          <a:lstStyle/>
          <a:p>
            <a:pPr algn="ctr"/>
            <a:r>
              <a:rPr lang="en-US" altLang="zh-CN" sz="1600" dirty="0">
                <a:latin typeface="Times New Roman" panose="02020603050405020304" charset="0"/>
                <a:cs typeface="Times New Roman" panose="02020603050405020304" charset="0"/>
              </a:rPr>
              <a:t>8.16-8.18 as test set</a:t>
            </a:r>
          </a:p>
        </p:txBody>
      </p:sp>
      <p:sp>
        <p:nvSpPr>
          <p:cNvPr id="8" name="文本框 7">
            <a:extLst>
              <a:ext uri="{FF2B5EF4-FFF2-40B4-BE49-F238E27FC236}">
                <a16:creationId xmlns:a16="http://schemas.microsoft.com/office/drawing/2014/main" id="{1EBED032-5E72-46C7-A753-BED3AC57D858}"/>
              </a:ext>
            </a:extLst>
          </p:cNvPr>
          <p:cNvSpPr txBox="1"/>
          <p:nvPr/>
        </p:nvSpPr>
        <p:spPr>
          <a:xfrm>
            <a:off x="169880" y="5648258"/>
            <a:ext cx="11690425" cy="461665"/>
          </a:xfrm>
          <a:prstGeom prst="rect">
            <a:avLst/>
          </a:prstGeom>
          <a:noFill/>
        </p:spPr>
        <p:txBody>
          <a:bodyPr wrap="square" rtlCol="0">
            <a:spAutoFit/>
          </a:bodyPr>
          <a:lstStyle/>
          <a:p>
            <a:r>
              <a:rPr lang="en-US" altLang="zh-CN" sz="2400" dirty="0">
                <a:latin typeface="Times New Roman" panose="02020603050405020304" charset="0"/>
                <a:cs typeface="Times New Roman" panose="02020603050405020304" charset="0"/>
              </a:rPr>
              <a:t>Conclusion: The large amount data doesn’t improve the result.</a:t>
            </a:r>
          </a:p>
        </p:txBody>
      </p:sp>
      <p:pic>
        <p:nvPicPr>
          <p:cNvPr id="10" name="图片 9">
            <a:extLst>
              <a:ext uri="{FF2B5EF4-FFF2-40B4-BE49-F238E27FC236}">
                <a16:creationId xmlns:a16="http://schemas.microsoft.com/office/drawing/2014/main" id="{CF6C5B8C-B6BE-4685-8579-303E263D6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326" y="1808882"/>
            <a:ext cx="5111823" cy="2670282"/>
          </a:xfrm>
          <a:prstGeom prst="rect">
            <a:avLst/>
          </a:prstGeom>
        </p:spPr>
      </p:pic>
      <p:sp>
        <p:nvSpPr>
          <p:cNvPr id="11" name="文本框 10">
            <a:extLst>
              <a:ext uri="{FF2B5EF4-FFF2-40B4-BE49-F238E27FC236}">
                <a16:creationId xmlns:a16="http://schemas.microsoft.com/office/drawing/2014/main" id="{8D7EA211-7C76-423A-9D6F-DC806CDB33E1}"/>
              </a:ext>
            </a:extLst>
          </p:cNvPr>
          <p:cNvSpPr txBox="1"/>
          <p:nvPr/>
        </p:nvSpPr>
        <p:spPr>
          <a:xfrm>
            <a:off x="1426636" y="4479164"/>
            <a:ext cx="2931458" cy="338554"/>
          </a:xfrm>
          <a:prstGeom prst="rect">
            <a:avLst/>
          </a:prstGeom>
          <a:noFill/>
        </p:spPr>
        <p:txBody>
          <a:bodyPr wrap="square" rtlCol="0">
            <a:spAutoFit/>
          </a:bodyPr>
          <a:lstStyle/>
          <a:p>
            <a:pPr algn="ctr"/>
            <a:r>
              <a:rPr lang="en-US" altLang="zh-CN" sz="1600" dirty="0">
                <a:latin typeface="Times New Roman" panose="02020603050405020304" charset="0"/>
                <a:cs typeface="Times New Roman" panose="02020603050405020304" charset="0"/>
              </a:rPr>
              <a:t>8.6-8.8 as test set</a:t>
            </a:r>
          </a:p>
        </p:txBody>
      </p:sp>
    </p:spTree>
    <p:custDataLst>
      <p:tags r:id="rId1"/>
    </p:custDataLst>
    <p:extLst>
      <p:ext uri="{BB962C8B-B14F-4D97-AF65-F5344CB8AC3E}">
        <p14:creationId xmlns:p14="http://schemas.microsoft.com/office/powerpoint/2010/main" val="59474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53F8903-82FD-4AAD-A33D-1A84AF3EB376}"/>
              </a:ext>
            </a:extLst>
          </p:cNvPr>
          <p:cNvSpPr txBox="1"/>
          <p:nvPr/>
        </p:nvSpPr>
        <p:spPr>
          <a:xfrm>
            <a:off x="0" y="514350"/>
            <a:ext cx="2707640" cy="830997"/>
          </a:xfrm>
          <a:prstGeom prst="rect">
            <a:avLst/>
          </a:prstGeom>
          <a:noFill/>
        </p:spPr>
        <p:txBody>
          <a:bodyPr wrap="square" rtlCol="0">
            <a:spAutoFit/>
          </a:bodyPr>
          <a:lstStyle/>
          <a:p>
            <a:pPr algn="ctr"/>
            <a:r>
              <a:rPr lang="en-US" altLang="zh-CN" sz="4800" dirty="0">
                <a:latin typeface="Times New Roman" panose="02020603050405020304" charset="0"/>
                <a:cs typeface="Times New Roman" panose="02020603050405020304" charset="0"/>
              </a:rPr>
              <a:t>Outline</a:t>
            </a:r>
          </a:p>
        </p:txBody>
      </p:sp>
      <p:sp>
        <p:nvSpPr>
          <p:cNvPr id="4" name="文本框 3">
            <a:extLst>
              <a:ext uri="{FF2B5EF4-FFF2-40B4-BE49-F238E27FC236}">
                <a16:creationId xmlns:a16="http://schemas.microsoft.com/office/drawing/2014/main" id="{2B6DAC73-AEFA-40C2-8595-5DA4E4F8B6D3}"/>
              </a:ext>
            </a:extLst>
          </p:cNvPr>
          <p:cNvSpPr txBox="1"/>
          <p:nvPr/>
        </p:nvSpPr>
        <p:spPr>
          <a:xfrm>
            <a:off x="626070" y="2452066"/>
            <a:ext cx="11119728" cy="195386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Try what Prof. Zhang said about the supervised contrastive learning</a:t>
            </a:r>
          </a:p>
          <a:p>
            <a:pPr marL="457200"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Try different augmentation method</a:t>
            </a:r>
          </a:p>
          <a:p>
            <a:pPr marL="457200"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Use Feature selection layer to integrate other features into the framework</a:t>
            </a:r>
          </a:p>
        </p:txBody>
      </p:sp>
    </p:spTree>
    <p:custDataLst>
      <p:tags r:id="rId1"/>
    </p:custDataLst>
    <p:extLst>
      <p:ext uri="{BB962C8B-B14F-4D97-AF65-F5344CB8AC3E}">
        <p14:creationId xmlns:p14="http://schemas.microsoft.com/office/powerpoint/2010/main" val="10162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2EBE79-D970-4F7A-81C4-8BEBAA34CA38}"/>
              </a:ext>
            </a:extLst>
          </p:cNvPr>
          <p:cNvSpPr txBox="1"/>
          <p:nvPr/>
        </p:nvSpPr>
        <p:spPr>
          <a:xfrm>
            <a:off x="3751729" y="2967335"/>
            <a:ext cx="4688541" cy="923330"/>
          </a:xfrm>
          <a:prstGeom prst="rect">
            <a:avLst/>
          </a:prstGeom>
          <a:noFill/>
        </p:spPr>
        <p:txBody>
          <a:bodyPr wrap="square" rtlCol="0">
            <a:spAutoFit/>
          </a:bodyPr>
          <a:lstStyle/>
          <a:p>
            <a:pPr algn="ctr"/>
            <a:r>
              <a:rPr lang="en-US" altLang="zh-CN" sz="5400" dirty="0">
                <a:latin typeface="Times New Roman" panose="02020603050405020304" pitchFamily="18" charset="0"/>
                <a:cs typeface="Times New Roman" panose="02020603050405020304" pitchFamily="18" charset="0"/>
              </a:rPr>
              <a:t>Thanks</a:t>
            </a:r>
            <a:endParaRPr lang="zh-CN" altLang="en-US" sz="5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6266958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5358</TotalTime>
  <Words>862</Words>
  <Application>Microsoft Office PowerPoint</Application>
  <PresentationFormat>宽屏</PresentationFormat>
  <Paragraphs>46</Paragraphs>
  <Slides>8</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一达</dc:creator>
  <cp:lastModifiedBy>张 一达</cp:lastModifiedBy>
  <cp:revision>34</cp:revision>
  <dcterms:created xsi:type="dcterms:W3CDTF">2024-08-17T16:19:32Z</dcterms:created>
  <dcterms:modified xsi:type="dcterms:W3CDTF">2024-08-23T14:23:37Z</dcterms:modified>
</cp:coreProperties>
</file>