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4" r:id="rId3"/>
    <p:sldId id="272" r:id="rId4"/>
    <p:sldId id="281" r:id="rId5"/>
    <p:sldId id="276" r:id="rId6"/>
    <p:sldId id="283" r:id="rId7"/>
    <p:sldId id="278" r:id="rId8"/>
    <p:sldId id="284" r:id="rId9"/>
    <p:sldId id="285" r:id="rId10"/>
    <p:sldId id="277" r:id="rId11"/>
    <p:sldId id="2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8" autoAdjust="0"/>
    <p:restoredTop sz="95214" autoAdjust="0"/>
  </p:normalViewPr>
  <p:slideViewPr>
    <p:cSldViewPr snapToGrid="0">
      <p:cViewPr>
        <p:scale>
          <a:sx n="75" d="100"/>
          <a:sy n="75" d="100"/>
        </p:scale>
        <p:origin x="1908" y="9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88D5F-6ED8-4C83-80C2-1C7EA827555F}" type="datetimeFigureOut">
              <a:rPr lang="zh-CN" altLang="en-US" smtClean="0"/>
              <a:t>2024/8/24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B3950-5AB8-4988-B963-B7F3D6FCC94C}" type="slidenum">
              <a:rPr lang="zh-CN" altLang="en-US" smtClean="0"/>
              <a:t>‹#›</a:t>
            </a:fld>
            <a:endParaRPr lang="zh-CN" altLang="en-US"/>
          </a:p>
        </p:txBody>
      </p:sp>
    </p:spTree>
    <p:extLst>
      <p:ext uri="{BB962C8B-B14F-4D97-AF65-F5344CB8AC3E}">
        <p14:creationId xmlns:p14="http://schemas.microsoft.com/office/powerpoint/2010/main" val="197236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1</a:t>
            </a:fld>
            <a:endParaRPr lang="zh-CN" altLang="en-US"/>
          </a:p>
        </p:txBody>
      </p:sp>
    </p:spTree>
    <p:extLst>
      <p:ext uri="{BB962C8B-B14F-4D97-AF65-F5344CB8AC3E}">
        <p14:creationId xmlns:p14="http://schemas.microsoft.com/office/powerpoint/2010/main" val="85762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10</a:t>
            </a:fld>
            <a:endParaRPr lang="zh-CN" altLang="en-US"/>
          </a:p>
        </p:txBody>
      </p:sp>
    </p:spTree>
    <p:extLst>
      <p:ext uri="{BB962C8B-B14F-4D97-AF65-F5344CB8AC3E}">
        <p14:creationId xmlns:p14="http://schemas.microsoft.com/office/powerpoint/2010/main" val="26673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2</a:t>
            </a:fld>
            <a:endParaRPr lang="zh-CN" altLang="en-US"/>
          </a:p>
        </p:txBody>
      </p:sp>
    </p:spTree>
    <p:extLst>
      <p:ext uri="{BB962C8B-B14F-4D97-AF65-F5344CB8AC3E}">
        <p14:creationId xmlns:p14="http://schemas.microsoft.com/office/powerpoint/2010/main" val="52423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3</a:t>
            </a:fld>
            <a:endParaRPr lang="zh-CN" altLang="en-US"/>
          </a:p>
        </p:txBody>
      </p:sp>
    </p:spTree>
    <p:extLst>
      <p:ext uri="{BB962C8B-B14F-4D97-AF65-F5344CB8AC3E}">
        <p14:creationId xmlns:p14="http://schemas.microsoft.com/office/powerpoint/2010/main" val="215934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4</a:t>
            </a:fld>
            <a:endParaRPr lang="zh-CN" altLang="en-US"/>
          </a:p>
        </p:txBody>
      </p:sp>
    </p:spTree>
    <p:extLst>
      <p:ext uri="{BB962C8B-B14F-4D97-AF65-F5344CB8AC3E}">
        <p14:creationId xmlns:p14="http://schemas.microsoft.com/office/powerpoint/2010/main" val="255185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5</a:t>
            </a:fld>
            <a:endParaRPr lang="zh-CN" altLang="en-US"/>
          </a:p>
        </p:txBody>
      </p:sp>
    </p:spTree>
    <p:extLst>
      <p:ext uri="{BB962C8B-B14F-4D97-AF65-F5344CB8AC3E}">
        <p14:creationId xmlns:p14="http://schemas.microsoft.com/office/powerpoint/2010/main" val="289608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6</a:t>
            </a:fld>
            <a:endParaRPr lang="zh-CN" altLang="en-US"/>
          </a:p>
        </p:txBody>
      </p:sp>
    </p:spTree>
    <p:extLst>
      <p:ext uri="{BB962C8B-B14F-4D97-AF65-F5344CB8AC3E}">
        <p14:creationId xmlns:p14="http://schemas.microsoft.com/office/powerpoint/2010/main" val="127274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7</a:t>
            </a:fld>
            <a:endParaRPr lang="zh-CN" altLang="en-US"/>
          </a:p>
        </p:txBody>
      </p:sp>
    </p:spTree>
    <p:extLst>
      <p:ext uri="{BB962C8B-B14F-4D97-AF65-F5344CB8AC3E}">
        <p14:creationId xmlns:p14="http://schemas.microsoft.com/office/powerpoint/2010/main" val="184495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8</a:t>
            </a:fld>
            <a:endParaRPr lang="zh-CN" altLang="en-US"/>
          </a:p>
        </p:txBody>
      </p:sp>
    </p:spTree>
    <p:extLst>
      <p:ext uri="{BB962C8B-B14F-4D97-AF65-F5344CB8AC3E}">
        <p14:creationId xmlns:p14="http://schemas.microsoft.com/office/powerpoint/2010/main" val="3551750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is the result of the prediction. The dataset is STL 3AE4 and I separate it into 6 versus 4  as train and test set. The left figure is the result when I plot all the test set. And the right one is the result when we only focus on the range from 90 to 140. Look at the left one, the trend is not obvious, it doesn’t fit the small part and big part. However, when we only focus on the 90-140 part, the trend is very obvious, which shows that if the training data is sufficient, the VTCN can generalize on 3AE4. And why it doesn’t fit well here, it’s because the data amount is very small. They are almost vertical here.</a:t>
            </a:r>
            <a:endParaRPr lang="en-US" altLang="zh-CN" dirty="0"/>
          </a:p>
        </p:txBody>
      </p:sp>
      <p:sp>
        <p:nvSpPr>
          <p:cNvPr id="4" name="灯片编号占位符 3"/>
          <p:cNvSpPr>
            <a:spLocks noGrp="1"/>
          </p:cNvSpPr>
          <p:nvPr>
            <p:ph type="sldNum" sz="quarter" idx="5"/>
          </p:nvPr>
        </p:nvSpPr>
        <p:spPr/>
        <p:txBody>
          <a:bodyPr/>
          <a:lstStyle/>
          <a:p>
            <a:fld id="{923B3950-5AB8-4988-B963-B7F3D6FCC94C}" type="slidenum">
              <a:rPr lang="zh-CN" altLang="en-US" smtClean="0"/>
              <a:t>9</a:t>
            </a:fld>
            <a:endParaRPr lang="zh-CN" altLang="en-US"/>
          </a:p>
        </p:txBody>
      </p:sp>
    </p:spTree>
    <p:extLst>
      <p:ext uri="{BB962C8B-B14F-4D97-AF65-F5344CB8AC3E}">
        <p14:creationId xmlns:p14="http://schemas.microsoft.com/office/powerpoint/2010/main" val="24563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D199B-9639-46D2-A76C-3E459E4DC9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91D91FA-D12A-48CE-AE6B-FF9BAA6CB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A8724A-D26E-4DF3-8053-F9D18500B1AD}"/>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5" name="页脚占位符 4">
            <a:extLst>
              <a:ext uri="{FF2B5EF4-FFF2-40B4-BE49-F238E27FC236}">
                <a16:creationId xmlns:a16="http://schemas.microsoft.com/office/drawing/2014/main" id="{0EB853FE-64B1-4CDC-A206-51DC9915AE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2620BE-B741-4427-9B37-504CA91B816B}"/>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47405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3A781-A260-44ED-820A-ECC4D846C6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CFBA74-F6F5-4FC2-A772-802583EE07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908D89-A1DB-4E30-88C4-0B00FD194617}"/>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5" name="页脚占位符 4">
            <a:extLst>
              <a:ext uri="{FF2B5EF4-FFF2-40B4-BE49-F238E27FC236}">
                <a16:creationId xmlns:a16="http://schemas.microsoft.com/office/drawing/2014/main" id="{5000272D-44A7-483D-B49C-CEFF5DCB23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1E63-AA4F-42F3-A8A5-D7FA462F9502}"/>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394557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1C0E45-349B-440A-A3DA-178CFFFF1E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086BC3-5428-4278-A979-002136251D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E6347-740D-4956-95DC-264F36DA76AF}"/>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5" name="页脚占位符 4">
            <a:extLst>
              <a:ext uri="{FF2B5EF4-FFF2-40B4-BE49-F238E27FC236}">
                <a16:creationId xmlns:a16="http://schemas.microsoft.com/office/drawing/2014/main" id="{7C0ECF6E-B115-48B8-B6F6-A0CCB1C8DD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312E3-6371-40A6-A5CA-8158CBC70CB1}"/>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52910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4B38A-9B55-4274-B696-6461002A59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09113F-86C9-49B1-AC36-BECE2DC9D6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90FCE1-2C43-4F09-9E41-72A26A6E25F4}"/>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5" name="页脚占位符 4">
            <a:extLst>
              <a:ext uri="{FF2B5EF4-FFF2-40B4-BE49-F238E27FC236}">
                <a16:creationId xmlns:a16="http://schemas.microsoft.com/office/drawing/2014/main" id="{E4B528EE-D2F3-4150-8920-291CD7243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32D055-0977-4B05-8598-84BD951033DE}"/>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82113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1824A-192B-4AA4-B78A-888121A637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149B22-15B9-4BCC-B2B8-85B8460EF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D13931-43A0-4762-BEEB-7E41220B401D}"/>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5" name="页脚占位符 4">
            <a:extLst>
              <a:ext uri="{FF2B5EF4-FFF2-40B4-BE49-F238E27FC236}">
                <a16:creationId xmlns:a16="http://schemas.microsoft.com/office/drawing/2014/main" id="{50DD40DA-DE34-43E8-BE80-016A8A2A5F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D7B28-3CA9-45E8-BB6E-6875BF5D5B35}"/>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06659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840E0-462A-432C-9AE6-3A429F947C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BB9360-1F0B-474F-97AC-3C17AEA8F2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F26DAE-8CB4-4C45-98E6-D07EB1671D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06C4C3-324F-4CCF-BABF-069085F7F99E}"/>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6" name="页脚占位符 5">
            <a:extLst>
              <a:ext uri="{FF2B5EF4-FFF2-40B4-BE49-F238E27FC236}">
                <a16:creationId xmlns:a16="http://schemas.microsoft.com/office/drawing/2014/main" id="{E88CE7C4-580A-402B-A116-0C41E75E0E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CD969F-B399-432C-BF66-A0946BAB0C81}"/>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29008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390A1-A61D-4AA3-8B40-14D396213C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815849A-8CB6-427E-982F-D0ED78281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5F76C3-4703-4B18-8B88-C3C580A1E7F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401574-2930-4B43-83BD-C3B3323AB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386D78-D0FC-4A53-AE9B-0FCF9CC3654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56EB0B-3FAE-497B-BC68-91E1174C5ACA}"/>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8" name="页脚占位符 7">
            <a:extLst>
              <a:ext uri="{FF2B5EF4-FFF2-40B4-BE49-F238E27FC236}">
                <a16:creationId xmlns:a16="http://schemas.microsoft.com/office/drawing/2014/main" id="{227FED60-A0E6-4BC3-9D8A-9C87D62349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47322E-D63F-41F8-8D03-45DE6083A722}"/>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49343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38D5B-C66A-45A5-82CE-0E7FA5B53C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AF2FB8-7707-4E8A-9862-3A98219C3A33}"/>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4" name="页脚占位符 3">
            <a:extLst>
              <a:ext uri="{FF2B5EF4-FFF2-40B4-BE49-F238E27FC236}">
                <a16:creationId xmlns:a16="http://schemas.microsoft.com/office/drawing/2014/main" id="{EEDB571E-E0C2-4C10-AE81-B876525EE2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593E9-C813-4FD5-A0F6-5ED8C0EDCDB8}"/>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59128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362B18-D019-4151-9A69-3092E83FE0F0}"/>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3" name="页脚占位符 2">
            <a:extLst>
              <a:ext uri="{FF2B5EF4-FFF2-40B4-BE49-F238E27FC236}">
                <a16:creationId xmlns:a16="http://schemas.microsoft.com/office/drawing/2014/main" id="{CBDED3C6-2165-41DE-A630-EA01D48CF7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BA9D9-B9D4-44E1-9EFB-2CD2916E2133}"/>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79939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10B38-9C4E-49A0-A1EA-B7C7706C27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81A750-C81C-46CF-AD8A-E608DFD14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118DAA-7EE9-41A0-BEEB-3A7A97F5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DB39DB-EF6F-411E-B789-0ED615511482}"/>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6" name="页脚占位符 5">
            <a:extLst>
              <a:ext uri="{FF2B5EF4-FFF2-40B4-BE49-F238E27FC236}">
                <a16:creationId xmlns:a16="http://schemas.microsoft.com/office/drawing/2014/main" id="{1BA7EC14-4388-44C7-AC78-5A8000C80E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DC17F2-6FDB-49DD-BE3C-2DC92AC74A99}"/>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253602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BA155-F227-47B8-B693-3169D9CA00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4EF416-FEB3-4E3B-ACA1-3AD9DDF7D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262B15-220A-4930-B585-42C0AB78C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669454-15CA-4822-95CB-3E95ECE51A4A}"/>
              </a:ext>
            </a:extLst>
          </p:cNvPr>
          <p:cNvSpPr>
            <a:spLocks noGrp="1"/>
          </p:cNvSpPr>
          <p:nvPr>
            <p:ph type="dt" sz="half" idx="10"/>
          </p:nvPr>
        </p:nvSpPr>
        <p:spPr/>
        <p:txBody>
          <a:bodyPr/>
          <a:lstStyle/>
          <a:p>
            <a:fld id="{383F6032-6220-4DFD-8ED0-C30F09B5AA1A}" type="datetimeFigureOut">
              <a:rPr lang="zh-CN" altLang="en-US" smtClean="0"/>
              <a:t>2024/8/24</a:t>
            </a:fld>
            <a:endParaRPr lang="zh-CN" altLang="en-US"/>
          </a:p>
        </p:txBody>
      </p:sp>
      <p:sp>
        <p:nvSpPr>
          <p:cNvPr id="6" name="页脚占位符 5">
            <a:extLst>
              <a:ext uri="{FF2B5EF4-FFF2-40B4-BE49-F238E27FC236}">
                <a16:creationId xmlns:a16="http://schemas.microsoft.com/office/drawing/2014/main" id="{8A50CCF4-A754-4EF2-808C-38246F1411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B63119-E141-4F13-8660-98186259F847}"/>
              </a:ext>
            </a:extLst>
          </p:cNvPr>
          <p:cNvSpPr>
            <a:spLocks noGrp="1"/>
          </p:cNvSpPr>
          <p:nvPr>
            <p:ph type="sldNum" sz="quarter" idx="12"/>
          </p:nvPr>
        </p:nvSpPr>
        <p:spPr/>
        <p:txBody>
          <a:body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74202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4070DF-C4D5-4D6C-9EE3-65299D95F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3C9538-8B7A-43A8-B203-2A261A2C2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987F45-B8FD-412A-B9EC-DF3C77EE6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F6032-6220-4DFD-8ED0-C30F09B5AA1A}" type="datetimeFigureOut">
              <a:rPr lang="zh-CN" altLang="en-US" smtClean="0"/>
              <a:t>2024/8/24</a:t>
            </a:fld>
            <a:endParaRPr lang="zh-CN" altLang="en-US"/>
          </a:p>
        </p:txBody>
      </p:sp>
      <p:sp>
        <p:nvSpPr>
          <p:cNvPr id="5" name="页脚占位符 4">
            <a:extLst>
              <a:ext uri="{FF2B5EF4-FFF2-40B4-BE49-F238E27FC236}">
                <a16:creationId xmlns:a16="http://schemas.microsoft.com/office/drawing/2014/main" id="{E056720B-F2E2-4EA8-B5AF-510A11EE6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216FE7-2315-4297-9026-F03175E1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C546A-48E0-4E90-9AFB-FEBCAEAC4E65}" type="slidenum">
              <a:rPr lang="zh-CN" altLang="en-US" smtClean="0"/>
              <a:t>‹#›</a:t>
            </a:fld>
            <a:endParaRPr lang="zh-CN" altLang="en-US"/>
          </a:p>
        </p:txBody>
      </p:sp>
    </p:spTree>
    <p:extLst>
      <p:ext uri="{BB962C8B-B14F-4D97-AF65-F5344CB8AC3E}">
        <p14:creationId xmlns:p14="http://schemas.microsoft.com/office/powerpoint/2010/main" val="129206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2890" y="2069465"/>
            <a:ext cx="6586220" cy="1014730"/>
          </a:xfrm>
          <a:prstGeom prst="rect">
            <a:avLst/>
          </a:prstGeom>
          <a:noFill/>
        </p:spPr>
        <p:txBody>
          <a:bodyPr wrap="square" rtlCol="0">
            <a:spAutoFit/>
          </a:bodyPr>
          <a:lstStyle/>
          <a:p>
            <a:pPr algn="ctr"/>
            <a:r>
              <a:rPr lang="en-US" altLang="zh-CN" sz="6000" dirty="0">
                <a:latin typeface="Times New Roman" panose="02020603050405020304" charset="0"/>
                <a:cs typeface="Times New Roman" panose="02020603050405020304" charset="0"/>
              </a:rPr>
              <a:t>Progress Report</a:t>
            </a:r>
          </a:p>
        </p:txBody>
      </p:sp>
      <p:sp>
        <p:nvSpPr>
          <p:cNvPr id="3" name="文本框 2"/>
          <p:cNvSpPr txBox="1"/>
          <p:nvPr/>
        </p:nvSpPr>
        <p:spPr>
          <a:xfrm>
            <a:off x="4064000" y="4575810"/>
            <a:ext cx="4064000" cy="829945"/>
          </a:xfrm>
          <a:prstGeom prst="rect">
            <a:avLst/>
          </a:prstGeom>
          <a:noFill/>
        </p:spPr>
        <p:txBody>
          <a:bodyPr wrap="square" rtlCol="0">
            <a:spAutoFit/>
          </a:bodyPr>
          <a:lstStyle/>
          <a:p>
            <a:pPr algn="ctr"/>
            <a:r>
              <a:rPr lang="en-US" altLang="zh-CN" sz="2400" dirty="0" err="1">
                <a:latin typeface="Times New Roman" panose="02020603050405020304" charset="0"/>
                <a:cs typeface="Times New Roman" panose="02020603050405020304" charset="0"/>
              </a:rPr>
              <a:t>Yida</a:t>
            </a:r>
            <a:r>
              <a:rPr lang="en-US" altLang="zh-CN" sz="2400" dirty="0">
                <a:latin typeface="Times New Roman" panose="02020603050405020304" charset="0"/>
                <a:cs typeface="Times New Roman" panose="02020603050405020304" charset="0"/>
              </a:rPr>
              <a:t> Zhang</a:t>
            </a:r>
          </a:p>
          <a:p>
            <a:pPr algn="ctr"/>
            <a:r>
              <a:rPr lang="en-US" altLang="zh-CN" sz="2400" dirty="0">
                <a:latin typeface="Times New Roman" panose="02020603050405020304" charset="0"/>
                <a:cs typeface="Times New Roman" panose="02020603050405020304" charset="0"/>
              </a:rPr>
              <a:t>8/27/2024</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C72ABF-6065-4955-B1DA-3D5CEF34FFA8}"/>
              </a:ext>
            </a:extLst>
          </p:cNvPr>
          <p:cNvPicPr>
            <a:picLocks noChangeAspect="1"/>
          </p:cNvPicPr>
          <p:nvPr/>
        </p:nvPicPr>
        <p:blipFill>
          <a:blip r:embed="rId4"/>
          <a:stretch>
            <a:fillRect/>
          </a:stretch>
        </p:blipFill>
        <p:spPr>
          <a:xfrm>
            <a:off x="761981" y="2832582"/>
            <a:ext cx="4537680" cy="2619908"/>
          </a:xfrm>
          <a:prstGeom prst="rect">
            <a:avLst/>
          </a:prstGeom>
        </p:spPr>
      </p:pic>
      <p:sp>
        <p:nvSpPr>
          <p:cNvPr id="7" name="文本框 6">
            <a:extLst>
              <a:ext uri="{FF2B5EF4-FFF2-40B4-BE49-F238E27FC236}">
                <a16:creationId xmlns:a16="http://schemas.microsoft.com/office/drawing/2014/main" id="{2A77CE91-48A4-4F64-B218-5CEF5AA65374}"/>
              </a:ext>
            </a:extLst>
          </p:cNvPr>
          <p:cNvSpPr txBox="1"/>
          <p:nvPr/>
        </p:nvSpPr>
        <p:spPr>
          <a:xfrm>
            <a:off x="2120265" y="5566192"/>
            <a:ext cx="182111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fold 0</a:t>
            </a:r>
            <a:endParaRPr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562A7303-CA2B-4FA5-A648-C80A474EBC2B}"/>
              </a:ext>
            </a:extLst>
          </p:cNvPr>
          <p:cNvPicPr>
            <a:picLocks noChangeAspect="1"/>
          </p:cNvPicPr>
          <p:nvPr/>
        </p:nvPicPr>
        <p:blipFill>
          <a:blip r:embed="rId5"/>
          <a:stretch>
            <a:fillRect/>
          </a:stretch>
        </p:blipFill>
        <p:spPr>
          <a:xfrm>
            <a:off x="6400519" y="2827783"/>
            <a:ext cx="4537680" cy="2615109"/>
          </a:xfrm>
          <a:prstGeom prst="rect">
            <a:avLst/>
          </a:prstGeom>
        </p:spPr>
      </p:pic>
      <p:sp>
        <p:nvSpPr>
          <p:cNvPr id="10" name="文本框 9">
            <a:extLst>
              <a:ext uri="{FF2B5EF4-FFF2-40B4-BE49-F238E27FC236}">
                <a16:creationId xmlns:a16="http://schemas.microsoft.com/office/drawing/2014/main" id="{9B29850D-A729-475E-8F85-61610C603976}"/>
              </a:ext>
            </a:extLst>
          </p:cNvPr>
          <p:cNvSpPr txBox="1"/>
          <p:nvPr/>
        </p:nvSpPr>
        <p:spPr>
          <a:xfrm>
            <a:off x="8134985" y="5452490"/>
            <a:ext cx="182111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fold 4</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060B4BF-FF89-4D5D-BA61-F3EFE0D5944F}"/>
              </a:ext>
            </a:extLst>
          </p:cNvPr>
          <p:cNvSpPr txBox="1"/>
          <p:nvPr/>
        </p:nvSpPr>
        <p:spPr>
          <a:xfrm>
            <a:off x="188857" y="266737"/>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Combine other labels into the framework</a:t>
            </a:r>
            <a:endParaRPr lang="zh-CN" altLang="en-US" sz="4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32005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2EBE79-D970-4F7A-81C4-8BEBAA34CA38}"/>
              </a:ext>
            </a:extLst>
          </p:cNvPr>
          <p:cNvSpPr txBox="1"/>
          <p:nvPr/>
        </p:nvSpPr>
        <p:spPr>
          <a:xfrm>
            <a:off x="3751729" y="2967335"/>
            <a:ext cx="4688541" cy="923330"/>
          </a:xfrm>
          <a:prstGeom prst="rect">
            <a:avLst/>
          </a:prstGeom>
          <a:noFill/>
        </p:spPr>
        <p:txBody>
          <a:bodyPr wrap="square" rtlCol="0">
            <a:spAutoFit/>
          </a:bodyPr>
          <a:lstStyle/>
          <a:p>
            <a:pPr algn="ctr"/>
            <a:r>
              <a:rPr lang="en-US" altLang="zh-CN" sz="5400" dirty="0">
                <a:latin typeface="Times New Roman" panose="02020603050405020304" pitchFamily="18" charset="0"/>
                <a:cs typeface="Times New Roman" panose="02020603050405020304" pitchFamily="18" charset="0"/>
              </a:rPr>
              <a:t>Thanks</a:t>
            </a:r>
            <a:endParaRPr lang="zh-CN" altLang="en-US" sz="5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62669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934B8F-184B-441B-9B9D-EAC258FAE1ED}"/>
              </a:ext>
            </a:extLst>
          </p:cNvPr>
          <p:cNvSpPr txBox="1"/>
          <p:nvPr/>
        </p:nvSpPr>
        <p:spPr>
          <a:xfrm>
            <a:off x="0" y="514350"/>
            <a:ext cx="2707640" cy="830997"/>
          </a:xfrm>
          <a:prstGeom prst="rect">
            <a:avLst/>
          </a:prstGeom>
          <a:noFill/>
        </p:spPr>
        <p:txBody>
          <a:bodyPr wrap="square" rtlCol="0">
            <a:spAutoFit/>
          </a:bodyPr>
          <a:lstStyle/>
          <a:p>
            <a:pPr algn="ctr"/>
            <a:r>
              <a:rPr lang="en-US" altLang="zh-CN" sz="4800" dirty="0">
                <a:latin typeface="Times New Roman" panose="02020603050405020304" charset="0"/>
                <a:cs typeface="Times New Roman" panose="02020603050405020304" charset="0"/>
              </a:rPr>
              <a:t>Outline</a:t>
            </a:r>
          </a:p>
        </p:txBody>
      </p:sp>
      <p:sp>
        <p:nvSpPr>
          <p:cNvPr id="5" name="文本框 4">
            <a:extLst>
              <a:ext uri="{FF2B5EF4-FFF2-40B4-BE49-F238E27FC236}">
                <a16:creationId xmlns:a16="http://schemas.microsoft.com/office/drawing/2014/main" id="{B22C37B7-15D6-4EAA-9375-F39CBA40ABAD}"/>
              </a:ext>
            </a:extLst>
          </p:cNvPr>
          <p:cNvSpPr txBox="1"/>
          <p:nvPr/>
        </p:nvSpPr>
        <p:spPr>
          <a:xfrm>
            <a:off x="998220" y="1345347"/>
            <a:ext cx="9664700" cy="453919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Contrastive Learning</a:t>
            </a:r>
          </a:p>
          <a:p>
            <a:pPr marL="914400" lvl="1"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Threshold</a:t>
            </a:r>
          </a:p>
          <a:p>
            <a:pPr marL="914400" lvl="1"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Weighted Threshold</a:t>
            </a:r>
          </a:p>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Data Augmentation</a:t>
            </a:r>
          </a:p>
          <a:p>
            <a:pPr marL="914400" lvl="1"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Facts</a:t>
            </a:r>
          </a:p>
          <a:p>
            <a:pPr marL="914400" lvl="1" indent="-457200">
              <a:lnSpc>
                <a:spcPct val="150000"/>
              </a:lnSpc>
              <a:buFont typeface="Arial" panose="020B0604020202020204" pitchFamily="34" charset="0"/>
              <a:buChar char="•"/>
            </a:pPr>
            <a:r>
              <a:rPr lang="en-US" altLang="zh-CN" sz="2800" dirty="0" err="1">
                <a:latin typeface="Times New Roman" panose="02020603050405020304" charset="0"/>
                <a:cs typeface="Times New Roman" panose="02020603050405020304" charset="0"/>
              </a:rPr>
              <a:t>Mixup</a:t>
            </a:r>
            <a:endParaRPr lang="en-US" altLang="zh-CN" sz="2800" dirty="0">
              <a:latin typeface="Times New Roman" panose="02020603050405020304" charset="0"/>
              <a:cs typeface="Times New Roman" panose="02020603050405020304" charset="0"/>
            </a:endParaRPr>
          </a:p>
          <a:p>
            <a:pPr marL="457200" indent="-457200">
              <a:lnSpc>
                <a:spcPct val="150000"/>
              </a:lnSpc>
              <a:buFont typeface="Arial" panose="020B0604020202020204" pitchFamily="34" charset="0"/>
              <a:buChar char="•"/>
            </a:pPr>
            <a:r>
              <a:rPr lang="en-US" altLang="zh-CN" sz="2800" dirty="0">
                <a:latin typeface="Times New Roman" panose="02020603050405020304" charset="0"/>
                <a:cs typeface="Times New Roman" panose="02020603050405020304" charset="0"/>
              </a:rPr>
              <a:t>Combine other labels into the framework</a:t>
            </a:r>
          </a:p>
        </p:txBody>
      </p:sp>
    </p:spTree>
    <p:custDataLst>
      <p:tags r:id="rId1"/>
    </p:custDataLst>
    <p:extLst>
      <p:ext uri="{BB962C8B-B14F-4D97-AF65-F5344CB8AC3E}">
        <p14:creationId xmlns:p14="http://schemas.microsoft.com/office/powerpoint/2010/main" val="93476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157CF4-1639-488B-8F9B-A10671ABC9A8}"/>
              </a:ext>
            </a:extLst>
          </p:cNvPr>
          <p:cNvSpPr txBox="1"/>
          <p:nvPr/>
        </p:nvSpPr>
        <p:spPr>
          <a:xfrm>
            <a:off x="2072254" y="5422613"/>
            <a:ext cx="187233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Baseline Fold 0</a:t>
            </a:r>
          </a:p>
        </p:txBody>
      </p:sp>
      <p:pic>
        <p:nvPicPr>
          <p:cNvPr id="10" name="图片 9">
            <a:extLst>
              <a:ext uri="{FF2B5EF4-FFF2-40B4-BE49-F238E27FC236}">
                <a16:creationId xmlns:a16="http://schemas.microsoft.com/office/drawing/2014/main" id="{91F9D144-065E-4E08-A426-69E1175B77F1}"/>
              </a:ext>
            </a:extLst>
          </p:cNvPr>
          <p:cNvPicPr>
            <a:picLocks noChangeAspect="1"/>
          </p:cNvPicPr>
          <p:nvPr/>
        </p:nvPicPr>
        <p:blipFill>
          <a:blip r:embed="rId4"/>
          <a:stretch>
            <a:fillRect/>
          </a:stretch>
        </p:blipFill>
        <p:spPr>
          <a:xfrm>
            <a:off x="490151" y="2561048"/>
            <a:ext cx="4926991" cy="2887660"/>
          </a:xfrm>
          <a:prstGeom prst="rect">
            <a:avLst/>
          </a:prstGeom>
        </p:spPr>
      </p:pic>
      <p:sp>
        <p:nvSpPr>
          <p:cNvPr id="13" name="文本框 12">
            <a:extLst>
              <a:ext uri="{FF2B5EF4-FFF2-40B4-BE49-F238E27FC236}">
                <a16:creationId xmlns:a16="http://schemas.microsoft.com/office/drawing/2014/main" id="{E8BA96E3-4996-447A-9F8B-3F137A5EEC8F}"/>
              </a:ext>
            </a:extLst>
          </p:cNvPr>
          <p:cNvSpPr txBox="1"/>
          <p:nvPr/>
        </p:nvSpPr>
        <p:spPr>
          <a:xfrm>
            <a:off x="168876" y="852673"/>
            <a:ext cx="11775990"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Description: Dataset is 3AE4 ranging from 90 to 140 and separated as 5 fold by time. In a minibatch, pairs whose label difference is smaller than 5/10 are positive pairs, other pairs are negative pairs. Without contrastive learning, the MAEs of baseline are around 7.2 (fold 0) and 9.3 (fold 4)  </a:t>
            </a:r>
            <a:endParaRPr lang="zh-CN" altLang="en-US" sz="2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C8BD4D0C-7D51-4E5F-BD9C-0F9114870BA0}"/>
              </a:ext>
            </a:extLst>
          </p:cNvPr>
          <p:cNvSpPr txBox="1"/>
          <p:nvPr/>
        </p:nvSpPr>
        <p:spPr>
          <a:xfrm>
            <a:off x="168875" y="70248"/>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Threshold contrastive learning</a:t>
            </a:r>
            <a:endParaRPr lang="zh-CN" altLang="en-US" sz="4400" dirty="0">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06E5D290-8C2E-4BD8-B319-E10C3AEE706E}"/>
              </a:ext>
            </a:extLst>
          </p:cNvPr>
          <p:cNvPicPr>
            <a:picLocks noChangeAspect="1"/>
          </p:cNvPicPr>
          <p:nvPr/>
        </p:nvPicPr>
        <p:blipFill>
          <a:blip r:embed="rId5"/>
          <a:stretch>
            <a:fillRect/>
          </a:stretch>
        </p:blipFill>
        <p:spPr>
          <a:xfrm>
            <a:off x="6263153" y="2561048"/>
            <a:ext cx="4985614" cy="2861565"/>
          </a:xfrm>
          <a:prstGeom prst="rect">
            <a:avLst/>
          </a:prstGeom>
        </p:spPr>
      </p:pic>
      <p:sp>
        <p:nvSpPr>
          <p:cNvPr id="18" name="文本框 17">
            <a:extLst>
              <a:ext uri="{FF2B5EF4-FFF2-40B4-BE49-F238E27FC236}">
                <a16:creationId xmlns:a16="http://schemas.microsoft.com/office/drawing/2014/main" id="{105983F4-17AE-4FD6-B227-A208871B6FDF}"/>
              </a:ext>
            </a:extLst>
          </p:cNvPr>
          <p:cNvSpPr txBox="1"/>
          <p:nvPr/>
        </p:nvSpPr>
        <p:spPr>
          <a:xfrm>
            <a:off x="8181951" y="5448708"/>
            <a:ext cx="187233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Baseline Fold 4</a:t>
            </a:r>
          </a:p>
        </p:txBody>
      </p:sp>
      <p:sp>
        <p:nvSpPr>
          <p:cNvPr id="19" name="文本框 18">
            <a:extLst>
              <a:ext uri="{FF2B5EF4-FFF2-40B4-BE49-F238E27FC236}">
                <a16:creationId xmlns:a16="http://schemas.microsoft.com/office/drawing/2014/main" id="{486BB4C2-F903-4C53-9483-CF0CA4D48815}"/>
              </a:ext>
            </a:extLst>
          </p:cNvPr>
          <p:cNvSpPr txBox="1"/>
          <p:nvPr/>
        </p:nvSpPr>
        <p:spPr>
          <a:xfrm>
            <a:off x="168876" y="5844135"/>
            <a:ext cx="11775990"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Note: The smallest MAE may not has the best trend. Here for the convenient of comparison, we only focus on MAE. </a:t>
            </a:r>
            <a:endParaRPr lang="zh-CN" altLang="en-US" sz="2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1974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F24468-8BDE-444F-8F57-4FD55A80D94C}"/>
              </a:ext>
            </a:extLst>
          </p:cNvPr>
          <p:cNvGraphicFramePr>
            <a:graphicFrameLocks noGrp="1"/>
          </p:cNvGraphicFramePr>
          <p:nvPr>
            <p:extLst>
              <p:ext uri="{D42A27DB-BD31-4B8C-83A1-F6EECF244321}">
                <p14:modId xmlns:p14="http://schemas.microsoft.com/office/powerpoint/2010/main" val="1844692264"/>
              </p:ext>
            </p:extLst>
          </p:nvPr>
        </p:nvGraphicFramePr>
        <p:xfrm>
          <a:off x="1867807" y="873746"/>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14339244"/>
                    </a:ext>
                  </a:extLst>
                </a:gridCol>
                <a:gridCol w="1625600">
                  <a:extLst>
                    <a:ext uri="{9D8B030D-6E8A-4147-A177-3AD203B41FA5}">
                      <a16:colId xmlns:a16="http://schemas.microsoft.com/office/drawing/2014/main" val="1139889370"/>
                    </a:ext>
                  </a:extLst>
                </a:gridCol>
                <a:gridCol w="1625600">
                  <a:extLst>
                    <a:ext uri="{9D8B030D-6E8A-4147-A177-3AD203B41FA5}">
                      <a16:colId xmlns:a16="http://schemas.microsoft.com/office/drawing/2014/main" val="1395710489"/>
                    </a:ext>
                  </a:extLst>
                </a:gridCol>
                <a:gridCol w="1625600">
                  <a:extLst>
                    <a:ext uri="{9D8B030D-6E8A-4147-A177-3AD203B41FA5}">
                      <a16:colId xmlns:a16="http://schemas.microsoft.com/office/drawing/2014/main" val="366210290"/>
                    </a:ext>
                  </a:extLst>
                </a:gridCol>
                <a:gridCol w="1625600">
                  <a:extLst>
                    <a:ext uri="{9D8B030D-6E8A-4147-A177-3AD203B41FA5}">
                      <a16:colId xmlns:a16="http://schemas.microsoft.com/office/drawing/2014/main" val="264511064"/>
                    </a:ext>
                  </a:extLst>
                </a:gridCol>
              </a:tblGrid>
              <a:tr h="601228">
                <a:tc>
                  <a:txBody>
                    <a:bodyPr/>
                    <a:lstStyle/>
                    <a:p>
                      <a:r>
                        <a:rPr lang="en-US" altLang="zh-CN" dirty="0"/>
                        <a:t>             Alpha</a:t>
                      </a:r>
                    </a:p>
                    <a:p>
                      <a:r>
                        <a:rPr lang="en-US" altLang="zh-CN" dirty="0"/>
                        <a:t>Threshold</a:t>
                      </a:r>
                      <a:endParaRPr lang="zh-CN"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CN" dirty="0"/>
                        <a:t>5</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50</a:t>
                      </a:r>
                      <a:endParaRPr lang="zh-CN" altLang="en-US" dirty="0"/>
                    </a:p>
                  </a:txBody>
                  <a:tcPr anchor="ctr"/>
                </a:tc>
                <a:tc>
                  <a:txBody>
                    <a:bodyPr/>
                    <a:lstStyle/>
                    <a:p>
                      <a:pPr algn="ctr"/>
                      <a:r>
                        <a:rPr lang="en-US" altLang="zh-CN" dirty="0"/>
                        <a:t>100</a:t>
                      </a:r>
                      <a:endParaRPr lang="zh-CN" altLang="en-US" dirty="0"/>
                    </a:p>
                  </a:txBody>
                  <a:tcPr anchor="ctr"/>
                </a:tc>
                <a:extLst>
                  <a:ext uri="{0D108BD9-81ED-4DB2-BD59-A6C34878D82A}">
                    <a16:rowId xmlns:a16="http://schemas.microsoft.com/office/drawing/2014/main" val="1746232177"/>
                  </a:ext>
                </a:extLst>
              </a:tr>
              <a:tr h="370840">
                <a:tc>
                  <a:txBody>
                    <a:bodyPr/>
                    <a:lstStyle/>
                    <a:p>
                      <a:pPr algn="ctr"/>
                      <a:r>
                        <a:rPr lang="en-US" altLang="zh-CN" dirty="0"/>
                        <a:t>5</a:t>
                      </a:r>
                      <a:endParaRPr lang="zh-CN" altLang="en-US" dirty="0"/>
                    </a:p>
                  </a:txBody>
                  <a:tcPr anchor="ctr"/>
                </a:tc>
                <a:tc>
                  <a:txBody>
                    <a:bodyPr/>
                    <a:lstStyle/>
                    <a:p>
                      <a:pPr algn="ctr"/>
                      <a:r>
                        <a:rPr lang="en-US" altLang="zh-CN" dirty="0"/>
                        <a:t>7.12</a:t>
                      </a:r>
                      <a:endParaRPr lang="zh-CN" altLang="en-US" dirty="0"/>
                    </a:p>
                  </a:txBody>
                  <a:tcPr anchor="ctr"/>
                </a:tc>
                <a:tc>
                  <a:txBody>
                    <a:bodyPr/>
                    <a:lstStyle/>
                    <a:p>
                      <a:pPr algn="ctr"/>
                      <a:r>
                        <a:rPr lang="en-US" altLang="zh-CN" dirty="0"/>
                        <a:t>7.43</a:t>
                      </a:r>
                      <a:endParaRPr lang="zh-CN" altLang="en-US" dirty="0"/>
                    </a:p>
                  </a:txBody>
                  <a:tcPr anchor="ctr"/>
                </a:tc>
                <a:tc>
                  <a:txBody>
                    <a:bodyPr/>
                    <a:lstStyle/>
                    <a:p>
                      <a:pPr algn="ctr"/>
                      <a:r>
                        <a:rPr lang="en-US" altLang="zh-CN" dirty="0"/>
                        <a:t>7.61</a:t>
                      </a:r>
                      <a:endParaRPr lang="zh-CN" altLang="en-US" dirty="0"/>
                    </a:p>
                  </a:txBody>
                  <a:tcPr anchor="ctr"/>
                </a:tc>
                <a:tc>
                  <a:txBody>
                    <a:bodyPr/>
                    <a:lstStyle/>
                    <a:p>
                      <a:pPr algn="ctr"/>
                      <a:r>
                        <a:rPr lang="en-US" altLang="zh-CN" dirty="0"/>
                        <a:t>7.61</a:t>
                      </a:r>
                      <a:endParaRPr lang="zh-CN" altLang="en-US" dirty="0"/>
                    </a:p>
                  </a:txBody>
                  <a:tcPr anchor="ctr"/>
                </a:tc>
                <a:extLst>
                  <a:ext uri="{0D108BD9-81ED-4DB2-BD59-A6C34878D82A}">
                    <a16:rowId xmlns:a16="http://schemas.microsoft.com/office/drawing/2014/main" val="622312162"/>
                  </a:ext>
                </a:extLst>
              </a:tr>
              <a:tr h="370840">
                <a:tc>
                  <a:txBody>
                    <a:bodyPr/>
                    <a:lstStyle/>
                    <a:p>
                      <a:pPr algn="ctr"/>
                      <a:r>
                        <a:rPr lang="en-US" altLang="zh-CN" dirty="0"/>
                        <a:t>10</a:t>
                      </a:r>
                      <a:endParaRPr lang="zh-CN" altLang="en-US" dirty="0"/>
                    </a:p>
                  </a:txBody>
                  <a:tcPr anchor="ctr"/>
                </a:tc>
                <a:tc>
                  <a:txBody>
                    <a:bodyPr/>
                    <a:lstStyle/>
                    <a:p>
                      <a:pPr algn="ctr"/>
                      <a:r>
                        <a:rPr lang="en-US" altLang="zh-CN" dirty="0"/>
                        <a:t>7.09</a:t>
                      </a:r>
                      <a:endParaRPr lang="zh-CN" altLang="en-US" dirty="0"/>
                    </a:p>
                  </a:txBody>
                  <a:tcPr anchor="ctr"/>
                </a:tc>
                <a:tc>
                  <a:txBody>
                    <a:bodyPr/>
                    <a:lstStyle/>
                    <a:p>
                      <a:pPr algn="ctr"/>
                      <a:r>
                        <a:rPr lang="en-US" altLang="zh-CN" dirty="0"/>
                        <a:t>7.60</a:t>
                      </a:r>
                      <a:endParaRPr lang="zh-CN" altLang="en-US" dirty="0"/>
                    </a:p>
                  </a:txBody>
                  <a:tcPr anchor="ctr"/>
                </a:tc>
                <a:tc>
                  <a:txBody>
                    <a:bodyPr/>
                    <a:lstStyle/>
                    <a:p>
                      <a:pPr algn="ctr"/>
                      <a:r>
                        <a:rPr lang="en-US" altLang="zh-CN" dirty="0"/>
                        <a:t>7.28</a:t>
                      </a:r>
                      <a:endParaRPr lang="zh-CN" altLang="en-US" dirty="0"/>
                    </a:p>
                  </a:txBody>
                  <a:tcPr anchor="ctr"/>
                </a:tc>
                <a:tc>
                  <a:txBody>
                    <a:bodyPr/>
                    <a:lstStyle/>
                    <a:p>
                      <a:pPr algn="ctr"/>
                      <a:r>
                        <a:rPr lang="en-US" altLang="zh-CN" dirty="0"/>
                        <a:t>7.21</a:t>
                      </a:r>
                      <a:endParaRPr lang="zh-CN" altLang="en-US" dirty="0"/>
                    </a:p>
                  </a:txBody>
                  <a:tcPr anchor="ctr"/>
                </a:tc>
                <a:extLst>
                  <a:ext uri="{0D108BD9-81ED-4DB2-BD59-A6C34878D82A}">
                    <a16:rowId xmlns:a16="http://schemas.microsoft.com/office/drawing/2014/main" val="4138463940"/>
                  </a:ext>
                </a:extLst>
              </a:tr>
            </a:tbl>
          </a:graphicData>
        </a:graphic>
      </p:graphicFrame>
      <p:sp>
        <p:nvSpPr>
          <p:cNvPr id="3" name="文本框 2">
            <a:extLst>
              <a:ext uri="{FF2B5EF4-FFF2-40B4-BE49-F238E27FC236}">
                <a16:creationId xmlns:a16="http://schemas.microsoft.com/office/drawing/2014/main" id="{77795FD9-0781-4C2E-A0CA-7AF98E516199}"/>
              </a:ext>
            </a:extLst>
          </p:cNvPr>
          <p:cNvSpPr txBox="1"/>
          <p:nvPr/>
        </p:nvSpPr>
        <p:spPr>
          <a:xfrm>
            <a:off x="168875" y="70248"/>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Threshold contrastive learning</a:t>
            </a:r>
            <a:endParaRPr lang="zh-CN" altLang="en-US" sz="4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D652FD6-6E6D-47E8-831B-5D6EA85722E8}"/>
              </a:ext>
            </a:extLst>
          </p:cNvPr>
          <p:cNvPicPr>
            <a:picLocks noChangeAspect="1"/>
          </p:cNvPicPr>
          <p:nvPr/>
        </p:nvPicPr>
        <p:blipFill>
          <a:blip r:embed="rId4"/>
          <a:stretch>
            <a:fillRect/>
          </a:stretch>
        </p:blipFill>
        <p:spPr>
          <a:xfrm>
            <a:off x="265966" y="2964837"/>
            <a:ext cx="5372834" cy="3124420"/>
          </a:xfrm>
          <a:prstGeom prst="rect">
            <a:avLst/>
          </a:prstGeom>
        </p:spPr>
      </p:pic>
      <p:pic>
        <p:nvPicPr>
          <p:cNvPr id="5" name="图片 4">
            <a:extLst>
              <a:ext uri="{FF2B5EF4-FFF2-40B4-BE49-F238E27FC236}">
                <a16:creationId xmlns:a16="http://schemas.microsoft.com/office/drawing/2014/main" id="{B4A0BB73-7941-4E0E-AD27-0A58E2F56E43}"/>
              </a:ext>
            </a:extLst>
          </p:cNvPr>
          <p:cNvPicPr>
            <a:picLocks noChangeAspect="1"/>
          </p:cNvPicPr>
          <p:nvPr/>
        </p:nvPicPr>
        <p:blipFill>
          <a:blip r:embed="rId5"/>
          <a:stretch>
            <a:fillRect/>
          </a:stretch>
        </p:blipFill>
        <p:spPr>
          <a:xfrm>
            <a:off x="6260932" y="2964837"/>
            <a:ext cx="5320153" cy="3124420"/>
          </a:xfrm>
          <a:prstGeom prst="rect">
            <a:avLst/>
          </a:prstGeom>
        </p:spPr>
      </p:pic>
      <p:sp>
        <p:nvSpPr>
          <p:cNvPr id="6" name="文本框 5">
            <a:extLst>
              <a:ext uri="{FF2B5EF4-FFF2-40B4-BE49-F238E27FC236}">
                <a16:creationId xmlns:a16="http://schemas.microsoft.com/office/drawing/2014/main" id="{56ECC2FE-DBE6-415A-8F16-A04AF87E7330}"/>
              </a:ext>
            </a:extLst>
          </p:cNvPr>
          <p:cNvSpPr txBox="1"/>
          <p:nvPr/>
        </p:nvSpPr>
        <p:spPr>
          <a:xfrm>
            <a:off x="8358755" y="6089257"/>
            <a:ext cx="1872330"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Threshold 10</a:t>
            </a:r>
          </a:p>
          <a:p>
            <a:pPr algn="ctr"/>
            <a:r>
              <a:rPr lang="en-US" altLang="zh-CN" dirty="0">
                <a:latin typeface="Times New Roman" panose="02020603050405020304" pitchFamily="18" charset="0"/>
                <a:cs typeface="Times New Roman" panose="02020603050405020304" pitchFamily="18" charset="0"/>
              </a:rPr>
              <a:t>Alpha 5</a:t>
            </a:r>
          </a:p>
        </p:txBody>
      </p:sp>
      <p:sp>
        <p:nvSpPr>
          <p:cNvPr id="7" name="文本框 6">
            <a:extLst>
              <a:ext uri="{FF2B5EF4-FFF2-40B4-BE49-F238E27FC236}">
                <a16:creationId xmlns:a16="http://schemas.microsoft.com/office/drawing/2014/main" id="{00EF6926-BAEC-4426-AF68-2DE344D8CAFE}"/>
              </a:ext>
            </a:extLst>
          </p:cNvPr>
          <p:cNvSpPr txBox="1"/>
          <p:nvPr/>
        </p:nvSpPr>
        <p:spPr>
          <a:xfrm>
            <a:off x="2253229" y="6089256"/>
            <a:ext cx="1872330"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Threshold 5</a:t>
            </a:r>
          </a:p>
          <a:p>
            <a:pPr algn="ctr"/>
            <a:r>
              <a:rPr lang="en-US" altLang="zh-CN" dirty="0">
                <a:latin typeface="Times New Roman" panose="02020603050405020304" pitchFamily="18" charset="0"/>
                <a:cs typeface="Times New Roman" panose="02020603050405020304" pitchFamily="18" charset="0"/>
              </a:rPr>
              <a:t>Alpha 5</a:t>
            </a:r>
          </a:p>
        </p:txBody>
      </p:sp>
      <p:sp>
        <p:nvSpPr>
          <p:cNvPr id="8" name="文本框 7">
            <a:extLst>
              <a:ext uri="{FF2B5EF4-FFF2-40B4-BE49-F238E27FC236}">
                <a16:creationId xmlns:a16="http://schemas.microsoft.com/office/drawing/2014/main" id="{E7C53C2E-B2EF-48F0-80A8-EC186613D678}"/>
              </a:ext>
            </a:extLst>
          </p:cNvPr>
          <p:cNvSpPr txBox="1"/>
          <p:nvPr/>
        </p:nvSpPr>
        <p:spPr>
          <a:xfrm>
            <a:off x="1176338" y="2255506"/>
            <a:ext cx="9377361" cy="338554"/>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Threshold determines which pair is positive/negative pair; Alpha determines the strength of the contrastive loss</a:t>
            </a:r>
          </a:p>
        </p:txBody>
      </p:sp>
    </p:spTree>
    <p:custDataLst>
      <p:tags r:id="rId1"/>
    </p:custDataLst>
    <p:extLst>
      <p:ext uri="{BB962C8B-B14F-4D97-AF65-F5344CB8AC3E}">
        <p14:creationId xmlns:p14="http://schemas.microsoft.com/office/powerpoint/2010/main" val="49105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74DAE87-DE4A-4F0D-9558-1D20FDD63F92}"/>
              </a:ext>
            </a:extLst>
          </p:cNvPr>
          <p:cNvSpPr txBox="1"/>
          <p:nvPr/>
        </p:nvSpPr>
        <p:spPr>
          <a:xfrm>
            <a:off x="168875" y="70248"/>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Weighted contrastive learning</a:t>
            </a:r>
            <a:endParaRPr lang="zh-CN" altLang="en-US" sz="44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AE6ED2AF-C9EA-46C4-8E1A-669B19D8543D}"/>
              </a:ext>
            </a:extLst>
          </p:cNvPr>
          <p:cNvSpPr txBox="1"/>
          <p:nvPr/>
        </p:nvSpPr>
        <p:spPr>
          <a:xfrm>
            <a:off x="168876" y="852673"/>
            <a:ext cx="11775990" cy="120032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Description: Based on the Threshold contrastive learning, we multiple a weight to each pair when calculate the contrastive loss. The weight is determined by the difference of the label, the smaller the difference, the bigger the weight. </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10" name="表格 3">
            <a:extLst>
              <a:ext uri="{FF2B5EF4-FFF2-40B4-BE49-F238E27FC236}">
                <a16:creationId xmlns:a16="http://schemas.microsoft.com/office/drawing/2014/main" id="{FF20EC86-DA0C-4270-AC15-090AB3FE560A}"/>
              </a:ext>
            </a:extLst>
          </p:cNvPr>
          <p:cNvGraphicFramePr>
            <a:graphicFrameLocks noGrp="1"/>
          </p:cNvGraphicFramePr>
          <p:nvPr>
            <p:extLst>
              <p:ext uri="{D42A27DB-BD31-4B8C-83A1-F6EECF244321}">
                <p14:modId xmlns:p14="http://schemas.microsoft.com/office/powerpoint/2010/main" val="4225891509"/>
              </p:ext>
            </p:extLst>
          </p:nvPr>
        </p:nvGraphicFramePr>
        <p:xfrm>
          <a:off x="1992871" y="2221533"/>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14339244"/>
                    </a:ext>
                  </a:extLst>
                </a:gridCol>
                <a:gridCol w="1625600">
                  <a:extLst>
                    <a:ext uri="{9D8B030D-6E8A-4147-A177-3AD203B41FA5}">
                      <a16:colId xmlns:a16="http://schemas.microsoft.com/office/drawing/2014/main" val="1139889370"/>
                    </a:ext>
                  </a:extLst>
                </a:gridCol>
                <a:gridCol w="1625600">
                  <a:extLst>
                    <a:ext uri="{9D8B030D-6E8A-4147-A177-3AD203B41FA5}">
                      <a16:colId xmlns:a16="http://schemas.microsoft.com/office/drawing/2014/main" val="1395710489"/>
                    </a:ext>
                  </a:extLst>
                </a:gridCol>
                <a:gridCol w="1625600">
                  <a:extLst>
                    <a:ext uri="{9D8B030D-6E8A-4147-A177-3AD203B41FA5}">
                      <a16:colId xmlns:a16="http://schemas.microsoft.com/office/drawing/2014/main" val="366210290"/>
                    </a:ext>
                  </a:extLst>
                </a:gridCol>
                <a:gridCol w="1625600">
                  <a:extLst>
                    <a:ext uri="{9D8B030D-6E8A-4147-A177-3AD203B41FA5}">
                      <a16:colId xmlns:a16="http://schemas.microsoft.com/office/drawing/2014/main" val="264511064"/>
                    </a:ext>
                  </a:extLst>
                </a:gridCol>
              </a:tblGrid>
              <a:tr h="601228">
                <a:tc>
                  <a:txBody>
                    <a:bodyPr/>
                    <a:lstStyle/>
                    <a:p>
                      <a:r>
                        <a:rPr lang="en-US" altLang="zh-CN" dirty="0"/>
                        <a:t>             Alpha</a:t>
                      </a:r>
                    </a:p>
                    <a:p>
                      <a:r>
                        <a:rPr lang="en-US" altLang="zh-CN" dirty="0"/>
                        <a:t>Threshold</a:t>
                      </a:r>
                      <a:endParaRPr lang="zh-CN" altLang="en-US"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CN" dirty="0"/>
                        <a:t>5</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50</a:t>
                      </a:r>
                      <a:endParaRPr lang="zh-CN" altLang="en-US" dirty="0"/>
                    </a:p>
                  </a:txBody>
                  <a:tcPr anchor="ctr"/>
                </a:tc>
                <a:tc>
                  <a:txBody>
                    <a:bodyPr/>
                    <a:lstStyle/>
                    <a:p>
                      <a:pPr algn="ctr"/>
                      <a:r>
                        <a:rPr lang="en-US" altLang="zh-CN" dirty="0"/>
                        <a:t>100</a:t>
                      </a:r>
                      <a:endParaRPr lang="zh-CN" altLang="en-US" dirty="0"/>
                    </a:p>
                  </a:txBody>
                  <a:tcPr anchor="ctr"/>
                </a:tc>
                <a:extLst>
                  <a:ext uri="{0D108BD9-81ED-4DB2-BD59-A6C34878D82A}">
                    <a16:rowId xmlns:a16="http://schemas.microsoft.com/office/drawing/2014/main" val="1746232177"/>
                  </a:ext>
                </a:extLst>
              </a:tr>
              <a:tr h="370840">
                <a:tc>
                  <a:txBody>
                    <a:bodyPr/>
                    <a:lstStyle/>
                    <a:p>
                      <a:pPr algn="ctr"/>
                      <a:r>
                        <a:rPr lang="en-US" altLang="zh-CN" dirty="0"/>
                        <a:t>10</a:t>
                      </a:r>
                      <a:endParaRPr lang="zh-CN" altLang="en-US" dirty="0"/>
                    </a:p>
                  </a:txBody>
                  <a:tcPr anchor="ctr"/>
                </a:tc>
                <a:tc>
                  <a:txBody>
                    <a:bodyPr/>
                    <a:lstStyle/>
                    <a:p>
                      <a:pPr algn="ctr"/>
                      <a:r>
                        <a:rPr lang="en-US" altLang="zh-CN" dirty="0"/>
                        <a:t>7.54</a:t>
                      </a:r>
                      <a:endParaRPr lang="zh-CN" altLang="en-US" dirty="0"/>
                    </a:p>
                  </a:txBody>
                  <a:tcPr anchor="ctr"/>
                </a:tc>
                <a:tc>
                  <a:txBody>
                    <a:bodyPr/>
                    <a:lstStyle/>
                    <a:p>
                      <a:pPr algn="ctr"/>
                      <a:r>
                        <a:rPr lang="en-US" altLang="zh-CN" dirty="0"/>
                        <a:t>6.49/6.95</a:t>
                      </a:r>
                      <a:endParaRPr lang="zh-CN" altLang="en-US" dirty="0"/>
                    </a:p>
                  </a:txBody>
                  <a:tcPr anchor="ctr"/>
                </a:tc>
                <a:tc>
                  <a:txBody>
                    <a:bodyPr/>
                    <a:lstStyle/>
                    <a:p>
                      <a:pPr algn="ctr"/>
                      <a:r>
                        <a:rPr lang="en-US" altLang="zh-CN" dirty="0"/>
                        <a:t>7.43</a:t>
                      </a:r>
                      <a:endParaRPr lang="zh-CN" altLang="en-US" dirty="0"/>
                    </a:p>
                  </a:txBody>
                  <a:tcPr anchor="ctr"/>
                </a:tc>
                <a:tc>
                  <a:txBody>
                    <a:bodyPr/>
                    <a:lstStyle/>
                    <a:p>
                      <a:pPr algn="ctr"/>
                      <a:r>
                        <a:rPr lang="en-US" altLang="zh-CN" dirty="0"/>
                        <a:t>7.63</a:t>
                      </a:r>
                      <a:endParaRPr lang="zh-CN" altLang="en-US" dirty="0"/>
                    </a:p>
                  </a:txBody>
                  <a:tcPr anchor="ctr"/>
                </a:tc>
                <a:extLst>
                  <a:ext uri="{0D108BD9-81ED-4DB2-BD59-A6C34878D82A}">
                    <a16:rowId xmlns:a16="http://schemas.microsoft.com/office/drawing/2014/main" val="4138463940"/>
                  </a:ext>
                </a:extLst>
              </a:tr>
            </a:tbl>
          </a:graphicData>
        </a:graphic>
      </p:graphicFrame>
      <p:pic>
        <p:nvPicPr>
          <p:cNvPr id="11" name="图片 10">
            <a:extLst>
              <a:ext uri="{FF2B5EF4-FFF2-40B4-BE49-F238E27FC236}">
                <a16:creationId xmlns:a16="http://schemas.microsoft.com/office/drawing/2014/main" id="{C3B8B397-F0E4-4228-AB5B-2C16EE5EEE61}"/>
              </a:ext>
            </a:extLst>
          </p:cNvPr>
          <p:cNvPicPr>
            <a:picLocks noChangeAspect="1"/>
          </p:cNvPicPr>
          <p:nvPr/>
        </p:nvPicPr>
        <p:blipFill>
          <a:blip r:embed="rId4"/>
          <a:stretch>
            <a:fillRect/>
          </a:stretch>
        </p:blipFill>
        <p:spPr>
          <a:xfrm>
            <a:off x="822159" y="3625548"/>
            <a:ext cx="4690110" cy="2729023"/>
          </a:xfrm>
          <a:prstGeom prst="rect">
            <a:avLst/>
          </a:prstGeom>
        </p:spPr>
      </p:pic>
      <p:pic>
        <p:nvPicPr>
          <p:cNvPr id="12" name="图片 11">
            <a:extLst>
              <a:ext uri="{FF2B5EF4-FFF2-40B4-BE49-F238E27FC236}">
                <a16:creationId xmlns:a16="http://schemas.microsoft.com/office/drawing/2014/main" id="{5C6A0D32-4F87-4078-8457-1CF12032BA41}"/>
              </a:ext>
            </a:extLst>
          </p:cNvPr>
          <p:cNvPicPr>
            <a:picLocks noChangeAspect="1"/>
          </p:cNvPicPr>
          <p:nvPr/>
        </p:nvPicPr>
        <p:blipFill>
          <a:blip r:embed="rId5"/>
          <a:stretch>
            <a:fillRect/>
          </a:stretch>
        </p:blipFill>
        <p:spPr>
          <a:xfrm>
            <a:off x="6396990" y="3625548"/>
            <a:ext cx="4690110" cy="2730064"/>
          </a:xfrm>
          <a:prstGeom prst="rect">
            <a:avLst/>
          </a:prstGeom>
        </p:spPr>
      </p:pic>
    </p:spTree>
    <p:custDataLst>
      <p:tags r:id="rId1"/>
    </p:custDataLst>
    <p:extLst>
      <p:ext uri="{BB962C8B-B14F-4D97-AF65-F5344CB8AC3E}">
        <p14:creationId xmlns:p14="http://schemas.microsoft.com/office/powerpoint/2010/main" val="378500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BA409ED-AD16-45AE-B85A-1C909D8C8BE3}"/>
              </a:ext>
            </a:extLst>
          </p:cNvPr>
          <p:cNvPicPr>
            <a:picLocks noChangeAspect="1"/>
          </p:cNvPicPr>
          <p:nvPr/>
        </p:nvPicPr>
        <p:blipFill>
          <a:blip r:embed="rId4"/>
          <a:stretch>
            <a:fillRect/>
          </a:stretch>
        </p:blipFill>
        <p:spPr>
          <a:xfrm>
            <a:off x="5916206" y="2018512"/>
            <a:ext cx="5179916" cy="3013210"/>
          </a:xfrm>
          <a:prstGeom prst="rect">
            <a:avLst/>
          </a:prstGeom>
        </p:spPr>
      </p:pic>
      <p:sp>
        <p:nvSpPr>
          <p:cNvPr id="4" name="文本框 3">
            <a:extLst>
              <a:ext uri="{FF2B5EF4-FFF2-40B4-BE49-F238E27FC236}">
                <a16:creationId xmlns:a16="http://schemas.microsoft.com/office/drawing/2014/main" id="{9265E9BB-E691-46FF-966E-3625ABE4D04A}"/>
              </a:ext>
            </a:extLst>
          </p:cNvPr>
          <p:cNvSpPr txBox="1"/>
          <p:nvPr/>
        </p:nvSpPr>
        <p:spPr>
          <a:xfrm>
            <a:off x="6538912" y="5209401"/>
            <a:ext cx="449502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Fold 4 with weighted contrastive learning</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A5A76D9-B270-49E0-BD47-FF5D921DF025}"/>
              </a:ext>
            </a:extLst>
          </p:cNvPr>
          <p:cNvSpPr txBox="1"/>
          <p:nvPr/>
        </p:nvSpPr>
        <p:spPr>
          <a:xfrm>
            <a:off x="1701887" y="5209401"/>
            <a:ext cx="251666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Baseline fold 4</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315AFB7-C60B-4E21-A4F5-E986C2BD8D2E}"/>
              </a:ext>
            </a:extLst>
          </p:cNvPr>
          <p:cNvPicPr>
            <a:picLocks noChangeAspect="1"/>
          </p:cNvPicPr>
          <p:nvPr/>
        </p:nvPicPr>
        <p:blipFill>
          <a:blip r:embed="rId5"/>
          <a:stretch>
            <a:fillRect/>
          </a:stretch>
        </p:blipFill>
        <p:spPr>
          <a:xfrm>
            <a:off x="168874" y="2024570"/>
            <a:ext cx="5260375" cy="3019268"/>
          </a:xfrm>
          <a:prstGeom prst="rect">
            <a:avLst/>
          </a:prstGeom>
        </p:spPr>
      </p:pic>
      <p:sp>
        <p:nvSpPr>
          <p:cNvPr id="6" name="文本框 5">
            <a:extLst>
              <a:ext uri="{FF2B5EF4-FFF2-40B4-BE49-F238E27FC236}">
                <a16:creationId xmlns:a16="http://schemas.microsoft.com/office/drawing/2014/main" id="{00E15F95-AD90-4102-8A91-6D23C069D3F7}"/>
              </a:ext>
            </a:extLst>
          </p:cNvPr>
          <p:cNvSpPr txBox="1"/>
          <p:nvPr/>
        </p:nvSpPr>
        <p:spPr>
          <a:xfrm>
            <a:off x="168875" y="70248"/>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Weighted contrastive learning</a:t>
            </a:r>
            <a:endParaRPr lang="zh-CN" altLang="en-US" sz="4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EFE02BD-5F44-4540-AB75-AC9CAE863E39}"/>
              </a:ext>
            </a:extLst>
          </p:cNvPr>
          <p:cNvSpPr txBox="1"/>
          <p:nvPr/>
        </p:nvSpPr>
        <p:spPr>
          <a:xfrm>
            <a:off x="168875" y="1009836"/>
            <a:ext cx="1177599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Description: Same hyperparameter for fold 4</a:t>
            </a:r>
            <a:endParaRPr lang="zh-CN" altLang="en-US" sz="2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97962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2F2BC72E-C540-4769-8FDE-F96EE932A3F4}"/>
              </a:ext>
            </a:extLst>
          </p:cNvPr>
          <p:cNvSpPr txBox="1"/>
          <p:nvPr/>
        </p:nvSpPr>
        <p:spPr>
          <a:xfrm>
            <a:off x="168875" y="70248"/>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Data augmentation with Facts</a:t>
            </a:r>
            <a:endParaRPr lang="zh-CN" altLang="en-US" sz="44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1058A3D4-0870-46C9-ABBF-A98ADA3EB83A}"/>
              </a:ext>
            </a:extLst>
          </p:cNvPr>
          <p:cNvSpPr txBox="1"/>
          <p:nvPr/>
        </p:nvSpPr>
        <p:spPr>
          <a:xfrm>
            <a:off x="168875" y="1009836"/>
            <a:ext cx="1177599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Description: Mix the magnitude spectrum of the training and test sets proportionally</a:t>
            </a:r>
            <a:endParaRPr lang="zh-CN" altLang="en-US" sz="2400"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FBA5D44C-7397-4077-98DD-34CC18B93E9F}"/>
              </a:ext>
            </a:extLst>
          </p:cNvPr>
          <p:cNvPicPr>
            <a:picLocks noChangeAspect="1"/>
          </p:cNvPicPr>
          <p:nvPr/>
        </p:nvPicPr>
        <p:blipFill>
          <a:blip r:embed="rId4"/>
          <a:stretch>
            <a:fillRect/>
          </a:stretch>
        </p:blipFill>
        <p:spPr>
          <a:xfrm>
            <a:off x="2076450" y="1641648"/>
            <a:ext cx="7452480" cy="4919015"/>
          </a:xfrm>
          <a:prstGeom prst="rect">
            <a:avLst/>
          </a:prstGeom>
        </p:spPr>
      </p:pic>
    </p:spTree>
    <p:custDataLst>
      <p:tags r:id="rId1"/>
    </p:custDataLst>
    <p:extLst>
      <p:ext uri="{BB962C8B-B14F-4D97-AF65-F5344CB8AC3E}">
        <p14:creationId xmlns:p14="http://schemas.microsoft.com/office/powerpoint/2010/main" val="133590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3">
            <a:extLst>
              <a:ext uri="{FF2B5EF4-FFF2-40B4-BE49-F238E27FC236}">
                <a16:creationId xmlns:a16="http://schemas.microsoft.com/office/drawing/2014/main" id="{350DB1AE-5678-4EEE-926F-599B4F6947C7}"/>
              </a:ext>
            </a:extLst>
          </p:cNvPr>
          <p:cNvGraphicFramePr>
            <a:graphicFrameLocks noGrp="1"/>
          </p:cNvGraphicFramePr>
          <p:nvPr>
            <p:extLst>
              <p:ext uri="{D42A27DB-BD31-4B8C-83A1-F6EECF244321}">
                <p14:modId xmlns:p14="http://schemas.microsoft.com/office/powerpoint/2010/main" val="3054373516"/>
              </p:ext>
            </p:extLst>
          </p:nvPr>
        </p:nvGraphicFramePr>
        <p:xfrm>
          <a:off x="985243" y="1165629"/>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84163927"/>
                    </a:ext>
                  </a:extLst>
                </a:gridCol>
                <a:gridCol w="2032000">
                  <a:extLst>
                    <a:ext uri="{9D8B030D-6E8A-4147-A177-3AD203B41FA5}">
                      <a16:colId xmlns:a16="http://schemas.microsoft.com/office/drawing/2014/main" val="3468387404"/>
                    </a:ext>
                  </a:extLst>
                </a:gridCol>
                <a:gridCol w="2032000">
                  <a:extLst>
                    <a:ext uri="{9D8B030D-6E8A-4147-A177-3AD203B41FA5}">
                      <a16:colId xmlns:a16="http://schemas.microsoft.com/office/drawing/2014/main" val="21177176"/>
                    </a:ext>
                  </a:extLst>
                </a:gridCol>
                <a:gridCol w="2032000">
                  <a:extLst>
                    <a:ext uri="{9D8B030D-6E8A-4147-A177-3AD203B41FA5}">
                      <a16:colId xmlns:a16="http://schemas.microsoft.com/office/drawing/2014/main" val="716598152"/>
                    </a:ext>
                  </a:extLst>
                </a:gridCol>
              </a:tblGrid>
              <a:tr h="370840">
                <a:tc>
                  <a:txBody>
                    <a:bodyPr/>
                    <a:lstStyle/>
                    <a:p>
                      <a:pPr algn="ctr"/>
                      <a:r>
                        <a:rPr lang="en-US" altLang="zh-CN" dirty="0"/>
                        <a:t>Mix ratio</a:t>
                      </a:r>
                      <a:endParaRPr lang="zh-CN" altLang="en-US" dirty="0"/>
                    </a:p>
                  </a:txBody>
                  <a:tcPr anchor="ctr"/>
                </a:tc>
                <a:tc>
                  <a:txBody>
                    <a:bodyPr/>
                    <a:lstStyle/>
                    <a:p>
                      <a:pPr algn="ctr"/>
                      <a:r>
                        <a:rPr lang="en-US" altLang="zh-CN" dirty="0"/>
                        <a:t>0.2</a:t>
                      </a:r>
                      <a:endParaRPr lang="zh-CN" altLang="en-US" dirty="0"/>
                    </a:p>
                  </a:txBody>
                  <a:tcPr anchor="ctr"/>
                </a:tc>
                <a:tc>
                  <a:txBody>
                    <a:bodyPr/>
                    <a:lstStyle/>
                    <a:p>
                      <a:pPr algn="ctr"/>
                      <a:r>
                        <a:rPr lang="en-US" altLang="zh-CN" dirty="0"/>
                        <a:t>0.5</a:t>
                      </a:r>
                      <a:endParaRPr lang="zh-CN" altLang="en-US" dirty="0"/>
                    </a:p>
                  </a:txBody>
                  <a:tcPr anchor="ctr"/>
                </a:tc>
                <a:tc>
                  <a:txBody>
                    <a:bodyPr/>
                    <a:lstStyle/>
                    <a:p>
                      <a:pPr algn="ctr"/>
                      <a:r>
                        <a:rPr lang="en-US" altLang="zh-CN" dirty="0"/>
                        <a:t>0.8</a:t>
                      </a:r>
                      <a:endParaRPr lang="zh-CN" altLang="en-US" dirty="0"/>
                    </a:p>
                  </a:txBody>
                  <a:tcPr anchor="ctr"/>
                </a:tc>
                <a:extLst>
                  <a:ext uri="{0D108BD9-81ED-4DB2-BD59-A6C34878D82A}">
                    <a16:rowId xmlns:a16="http://schemas.microsoft.com/office/drawing/2014/main" val="3190970220"/>
                  </a:ext>
                </a:extLst>
              </a:tr>
              <a:tr h="370840">
                <a:tc>
                  <a:txBody>
                    <a:bodyPr/>
                    <a:lstStyle/>
                    <a:p>
                      <a:pPr algn="ctr"/>
                      <a:r>
                        <a:rPr lang="en-US" altLang="zh-CN" dirty="0"/>
                        <a:t>Fold 0</a:t>
                      </a:r>
                      <a:endParaRPr lang="zh-CN" altLang="en-US" dirty="0"/>
                    </a:p>
                  </a:txBody>
                  <a:tcPr anchor="ctr"/>
                </a:tc>
                <a:tc>
                  <a:txBody>
                    <a:bodyPr/>
                    <a:lstStyle/>
                    <a:p>
                      <a:pPr algn="ctr"/>
                      <a:r>
                        <a:rPr lang="en-US" altLang="zh-CN" dirty="0"/>
                        <a:t>7.03</a:t>
                      </a:r>
                      <a:endParaRPr lang="zh-CN" altLang="en-US" dirty="0"/>
                    </a:p>
                  </a:txBody>
                  <a:tcPr anchor="ctr"/>
                </a:tc>
                <a:tc>
                  <a:txBody>
                    <a:bodyPr/>
                    <a:lstStyle/>
                    <a:p>
                      <a:pPr algn="ctr"/>
                      <a:r>
                        <a:rPr lang="en-US" altLang="zh-CN" dirty="0"/>
                        <a:t>8.52</a:t>
                      </a:r>
                      <a:endParaRPr lang="zh-CN" altLang="en-US" dirty="0"/>
                    </a:p>
                  </a:txBody>
                  <a:tcPr anchor="ctr"/>
                </a:tc>
                <a:tc>
                  <a:txBody>
                    <a:bodyPr/>
                    <a:lstStyle/>
                    <a:p>
                      <a:pPr algn="ctr"/>
                      <a:r>
                        <a:rPr lang="en-US" altLang="zh-CN" dirty="0"/>
                        <a:t>8.63</a:t>
                      </a:r>
                      <a:endParaRPr lang="zh-CN" altLang="en-US" dirty="0"/>
                    </a:p>
                  </a:txBody>
                  <a:tcPr anchor="ctr"/>
                </a:tc>
                <a:extLst>
                  <a:ext uri="{0D108BD9-81ED-4DB2-BD59-A6C34878D82A}">
                    <a16:rowId xmlns:a16="http://schemas.microsoft.com/office/drawing/2014/main" val="3720100727"/>
                  </a:ext>
                </a:extLst>
              </a:tr>
              <a:tr h="370840">
                <a:tc>
                  <a:txBody>
                    <a:bodyPr/>
                    <a:lstStyle/>
                    <a:p>
                      <a:pPr algn="ctr"/>
                      <a:r>
                        <a:rPr lang="en-US" altLang="zh-CN" dirty="0"/>
                        <a:t>Fold 4</a:t>
                      </a:r>
                      <a:endParaRPr lang="zh-CN" altLang="en-US" dirty="0"/>
                    </a:p>
                  </a:txBody>
                  <a:tcPr anchor="ctr"/>
                </a:tc>
                <a:tc>
                  <a:txBody>
                    <a:bodyPr/>
                    <a:lstStyle/>
                    <a:p>
                      <a:pPr algn="ctr"/>
                      <a:r>
                        <a:rPr lang="en-US" altLang="zh-CN" dirty="0"/>
                        <a:t>9.90</a:t>
                      </a:r>
                      <a:endParaRPr lang="zh-CN" altLang="en-US" dirty="0"/>
                    </a:p>
                  </a:txBody>
                  <a:tcPr anchor="ctr"/>
                </a:tc>
                <a:tc>
                  <a:txBody>
                    <a:bodyPr/>
                    <a:lstStyle/>
                    <a:p>
                      <a:pPr algn="ctr"/>
                      <a:r>
                        <a:rPr lang="en-US" altLang="zh-CN" dirty="0"/>
                        <a:t>9.23</a:t>
                      </a:r>
                      <a:endParaRPr lang="zh-CN" altLang="en-US" dirty="0"/>
                    </a:p>
                  </a:txBody>
                  <a:tcPr anchor="ctr"/>
                </a:tc>
                <a:tc>
                  <a:txBody>
                    <a:bodyPr/>
                    <a:lstStyle/>
                    <a:p>
                      <a:pPr algn="ctr"/>
                      <a:r>
                        <a:rPr lang="en-US" altLang="zh-CN" dirty="0"/>
                        <a:t>8.95</a:t>
                      </a:r>
                      <a:endParaRPr lang="zh-CN" altLang="en-US" dirty="0"/>
                    </a:p>
                  </a:txBody>
                  <a:tcPr anchor="ctr"/>
                </a:tc>
                <a:extLst>
                  <a:ext uri="{0D108BD9-81ED-4DB2-BD59-A6C34878D82A}">
                    <a16:rowId xmlns:a16="http://schemas.microsoft.com/office/drawing/2014/main" val="578490560"/>
                  </a:ext>
                </a:extLst>
              </a:tr>
            </a:tbl>
          </a:graphicData>
        </a:graphic>
      </p:graphicFrame>
      <p:pic>
        <p:nvPicPr>
          <p:cNvPr id="14" name="图片 13">
            <a:extLst>
              <a:ext uri="{FF2B5EF4-FFF2-40B4-BE49-F238E27FC236}">
                <a16:creationId xmlns:a16="http://schemas.microsoft.com/office/drawing/2014/main" id="{53C2973E-9B2E-4F67-B753-E4209226B897}"/>
              </a:ext>
            </a:extLst>
          </p:cNvPr>
          <p:cNvPicPr>
            <a:picLocks noChangeAspect="1"/>
          </p:cNvPicPr>
          <p:nvPr/>
        </p:nvPicPr>
        <p:blipFill>
          <a:blip r:embed="rId4"/>
          <a:stretch>
            <a:fillRect/>
          </a:stretch>
        </p:blipFill>
        <p:spPr>
          <a:xfrm>
            <a:off x="6449356" y="2888781"/>
            <a:ext cx="4773876" cy="2793183"/>
          </a:xfrm>
          <a:prstGeom prst="rect">
            <a:avLst/>
          </a:prstGeom>
        </p:spPr>
      </p:pic>
      <p:pic>
        <p:nvPicPr>
          <p:cNvPr id="18" name="图片 17">
            <a:extLst>
              <a:ext uri="{FF2B5EF4-FFF2-40B4-BE49-F238E27FC236}">
                <a16:creationId xmlns:a16="http://schemas.microsoft.com/office/drawing/2014/main" id="{252EBB36-C70A-466F-AADA-4A1297CB0EBE}"/>
              </a:ext>
            </a:extLst>
          </p:cNvPr>
          <p:cNvPicPr>
            <a:picLocks noChangeAspect="1"/>
          </p:cNvPicPr>
          <p:nvPr/>
        </p:nvPicPr>
        <p:blipFill>
          <a:blip r:embed="rId5"/>
          <a:stretch>
            <a:fillRect/>
          </a:stretch>
        </p:blipFill>
        <p:spPr>
          <a:xfrm>
            <a:off x="422010" y="2888781"/>
            <a:ext cx="4773877" cy="2770626"/>
          </a:xfrm>
          <a:prstGeom prst="rect">
            <a:avLst/>
          </a:prstGeom>
        </p:spPr>
      </p:pic>
      <p:sp>
        <p:nvSpPr>
          <p:cNvPr id="21" name="文本框 20">
            <a:extLst>
              <a:ext uri="{FF2B5EF4-FFF2-40B4-BE49-F238E27FC236}">
                <a16:creationId xmlns:a16="http://schemas.microsoft.com/office/drawing/2014/main" id="{5B0770C6-3408-445B-9870-E1469D2438FF}"/>
              </a:ext>
            </a:extLst>
          </p:cNvPr>
          <p:cNvSpPr txBox="1"/>
          <p:nvPr/>
        </p:nvSpPr>
        <p:spPr>
          <a:xfrm>
            <a:off x="168875" y="70248"/>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Data augmentation with Facts</a:t>
            </a:r>
            <a:endParaRPr lang="zh-CN" altLang="en-US" sz="4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1B3B9C0-BEE6-4C7F-88BA-40E3BAF3E30F}"/>
              </a:ext>
            </a:extLst>
          </p:cNvPr>
          <p:cNvSpPr txBox="1"/>
          <p:nvPr/>
        </p:nvSpPr>
        <p:spPr>
          <a:xfrm>
            <a:off x="8120061" y="1398723"/>
            <a:ext cx="4200525"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Fold 0 baseline: 7.21 </a:t>
            </a:r>
          </a:p>
          <a:p>
            <a:pPr algn="ctr"/>
            <a:r>
              <a:rPr lang="en-US" altLang="zh-CN" dirty="0">
                <a:latin typeface="Times New Roman" panose="02020603050405020304" pitchFamily="18" charset="0"/>
                <a:cs typeface="Times New Roman" panose="02020603050405020304" pitchFamily="18" charset="0"/>
              </a:rPr>
              <a:t>Fold 4 baseline: 9.35</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2F5DA3A8-09C2-4359-9403-325EE2C4601B}"/>
              </a:ext>
            </a:extLst>
          </p:cNvPr>
          <p:cNvSpPr txBox="1"/>
          <p:nvPr/>
        </p:nvSpPr>
        <p:spPr>
          <a:xfrm>
            <a:off x="908710" y="5768152"/>
            <a:ext cx="4200525"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Fold 0 </a:t>
            </a:r>
          </a:p>
        </p:txBody>
      </p:sp>
      <p:sp>
        <p:nvSpPr>
          <p:cNvPr id="23" name="文本框 22">
            <a:extLst>
              <a:ext uri="{FF2B5EF4-FFF2-40B4-BE49-F238E27FC236}">
                <a16:creationId xmlns:a16="http://schemas.microsoft.com/office/drawing/2014/main" id="{6C6E6992-6D37-4F30-86E3-40CA8DDEBE86}"/>
              </a:ext>
            </a:extLst>
          </p:cNvPr>
          <p:cNvSpPr txBox="1"/>
          <p:nvPr/>
        </p:nvSpPr>
        <p:spPr>
          <a:xfrm>
            <a:off x="7128535" y="5768152"/>
            <a:ext cx="4200525"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Fold 0 </a:t>
            </a:r>
          </a:p>
        </p:txBody>
      </p:sp>
    </p:spTree>
    <p:custDataLst>
      <p:tags r:id="rId1"/>
    </p:custDataLst>
    <p:extLst>
      <p:ext uri="{BB962C8B-B14F-4D97-AF65-F5344CB8AC3E}">
        <p14:creationId xmlns:p14="http://schemas.microsoft.com/office/powerpoint/2010/main" val="216170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3">
            <a:extLst>
              <a:ext uri="{FF2B5EF4-FFF2-40B4-BE49-F238E27FC236}">
                <a16:creationId xmlns:a16="http://schemas.microsoft.com/office/drawing/2014/main" id="{350DB1AE-5678-4EEE-926F-599B4F6947C7}"/>
              </a:ext>
            </a:extLst>
          </p:cNvPr>
          <p:cNvGraphicFramePr>
            <a:graphicFrameLocks noGrp="1"/>
          </p:cNvGraphicFramePr>
          <p:nvPr>
            <p:extLst>
              <p:ext uri="{D42A27DB-BD31-4B8C-83A1-F6EECF244321}">
                <p14:modId xmlns:p14="http://schemas.microsoft.com/office/powerpoint/2010/main" val="2085838088"/>
              </p:ext>
            </p:extLst>
          </p:nvPr>
        </p:nvGraphicFramePr>
        <p:xfrm>
          <a:off x="599163" y="2110509"/>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84163927"/>
                    </a:ext>
                  </a:extLst>
                </a:gridCol>
                <a:gridCol w="2032000">
                  <a:extLst>
                    <a:ext uri="{9D8B030D-6E8A-4147-A177-3AD203B41FA5}">
                      <a16:colId xmlns:a16="http://schemas.microsoft.com/office/drawing/2014/main" val="3468387404"/>
                    </a:ext>
                  </a:extLst>
                </a:gridCol>
                <a:gridCol w="2032000">
                  <a:extLst>
                    <a:ext uri="{9D8B030D-6E8A-4147-A177-3AD203B41FA5}">
                      <a16:colId xmlns:a16="http://schemas.microsoft.com/office/drawing/2014/main" val="21177176"/>
                    </a:ext>
                  </a:extLst>
                </a:gridCol>
                <a:gridCol w="2032000">
                  <a:extLst>
                    <a:ext uri="{9D8B030D-6E8A-4147-A177-3AD203B41FA5}">
                      <a16:colId xmlns:a16="http://schemas.microsoft.com/office/drawing/2014/main" val="716598152"/>
                    </a:ext>
                  </a:extLst>
                </a:gridCol>
              </a:tblGrid>
              <a:tr h="370840">
                <a:tc>
                  <a:txBody>
                    <a:bodyPr/>
                    <a:lstStyle/>
                    <a:p>
                      <a:pPr algn="ctr"/>
                      <a:r>
                        <a:rPr lang="en-US" altLang="zh-CN" dirty="0"/>
                        <a:t>Mix ratio</a:t>
                      </a:r>
                      <a:endParaRPr lang="zh-CN" altLang="en-US" dirty="0"/>
                    </a:p>
                  </a:txBody>
                  <a:tcPr anchor="ctr"/>
                </a:tc>
                <a:tc>
                  <a:txBody>
                    <a:bodyPr/>
                    <a:lstStyle/>
                    <a:p>
                      <a:pPr algn="ctr"/>
                      <a:r>
                        <a:rPr lang="en-US" altLang="zh-CN" dirty="0"/>
                        <a:t>0.2</a:t>
                      </a:r>
                      <a:endParaRPr lang="zh-CN" altLang="en-US" dirty="0"/>
                    </a:p>
                  </a:txBody>
                  <a:tcPr anchor="ctr"/>
                </a:tc>
                <a:tc>
                  <a:txBody>
                    <a:bodyPr/>
                    <a:lstStyle/>
                    <a:p>
                      <a:pPr algn="ctr"/>
                      <a:r>
                        <a:rPr lang="en-US" altLang="zh-CN" dirty="0"/>
                        <a:t>0.5</a:t>
                      </a:r>
                      <a:endParaRPr lang="zh-CN" altLang="en-US" dirty="0"/>
                    </a:p>
                  </a:txBody>
                  <a:tcPr anchor="ctr"/>
                </a:tc>
                <a:tc>
                  <a:txBody>
                    <a:bodyPr/>
                    <a:lstStyle/>
                    <a:p>
                      <a:pPr algn="ctr"/>
                      <a:r>
                        <a:rPr lang="en-US" altLang="zh-CN" dirty="0"/>
                        <a:t>0.8</a:t>
                      </a:r>
                      <a:endParaRPr lang="zh-CN" altLang="en-US" dirty="0"/>
                    </a:p>
                  </a:txBody>
                  <a:tcPr anchor="ctr"/>
                </a:tc>
                <a:extLst>
                  <a:ext uri="{0D108BD9-81ED-4DB2-BD59-A6C34878D82A}">
                    <a16:rowId xmlns:a16="http://schemas.microsoft.com/office/drawing/2014/main" val="3190970220"/>
                  </a:ext>
                </a:extLst>
              </a:tr>
              <a:tr h="370840">
                <a:tc>
                  <a:txBody>
                    <a:bodyPr/>
                    <a:lstStyle/>
                    <a:p>
                      <a:pPr algn="ctr"/>
                      <a:r>
                        <a:rPr lang="en-US" altLang="zh-CN" dirty="0"/>
                        <a:t>Fold 0</a:t>
                      </a:r>
                      <a:endParaRPr lang="zh-CN" altLang="en-US" dirty="0"/>
                    </a:p>
                  </a:txBody>
                  <a:tcPr anchor="ctr"/>
                </a:tc>
                <a:tc>
                  <a:txBody>
                    <a:bodyPr/>
                    <a:lstStyle/>
                    <a:p>
                      <a:pPr algn="ctr"/>
                      <a:r>
                        <a:rPr lang="en-US" altLang="zh-CN" dirty="0"/>
                        <a:t>8.10</a:t>
                      </a:r>
                      <a:endParaRPr lang="zh-CN" altLang="en-US" dirty="0"/>
                    </a:p>
                  </a:txBody>
                  <a:tcPr anchor="ctr"/>
                </a:tc>
                <a:tc>
                  <a:txBody>
                    <a:bodyPr/>
                    <a:lstStyle/>
                    <a:p>
                      <a:pPr algn="ctr"/>
                      <a:r>
                        <a:rPr lang="en-US" altLang="zh-CN" dirty="0"/>
                        <a:t>7.90</a:t>
                      </a:r>
                      <a:endParaRPr lang="zh-CN" altLang="en-US" dirty="0"/>
                    </a:p>
                  </a:txBody>
                  <a:tcPr anchor="ctr"/>
                </a:tc>
                <a:tc>
                  <a:txBody>
                    <a:bodyPr/>
                    <a:lstStyle/>
                    <a:p>
                      <a:pPr algn="ctr"/>
                      <a:r>
                        <a:rPr lang="en-US" altLang="zh-CN" dirty="0"/>
                        <a:t>8.06</a:t>
                      </a:r>
                      <a:endParaRPr lang="zh-CN" altLang="en-US" dirty="0"/>
                    </a:p>
                  </a:txBody>
                  <a:tcPr anchor="ctr"/>
                </a:tc>
                <a:extLst>
                  <a:ext uri="{0D108BD9-81ED-4DB2-BD59-A6C34878D82A}">
                    <a16:rowId xmlns:a16="http://schemas.microsoft.com/office/drawing/2014/main" val="3720100727"/>
                  </a:ext>
                </a:extLst>
              </a:tr>
              <a:tr h="370840">
                <a:tc>
                  <a:txBody>
                    <a:bodyPr/>
                    <a:lstStyle/>
                    <a:p>
                      <a:pPr algn="ctr"/>
                      <a:r>
                        <a:rPr lang="en-US" altLang="zh-CN" dirty="0"/>
                        <a:t>Fold 4</a:t>
                      </a:r>
                      <a:endParaRPr lang="zh-CN" altLang="en-US" dirty="0"/>
                    </a:p>
                  </a:txBody>
                  <a:tcPr anchor="ctr"/>
                </a:tc>
                <a:tc>
                  <a:txBody>
                    <a:bodyPr/>
                    <a:lstStyle/>
                    <a:p>
                      <a:pPr algn="ctr"/>
                      <a:r>
                        <a:rPr lang="en-US" altLang="zh-CN" dirty="0"/>
                        <a:t>9.35</a:t>
                      </a:r>
                      <a:endParaRPr lang="zh-CN" altLang="en-US" dirty="0"/>
                    </a:p>
                  </a:txBody>
                  <a:tcPr anchor="ctr"/>
                </a:tc>
                <a:tc>
                  <a:txBody>
                    <a:bodyPr/>
                    <a:lstStyle/>
                    <a:p>
                      <a:pPr algn="ctr"/>
                      <a:r>
                        <a:rPr lang="en-US" altLang="zh-CN" dirty="0"/>
                        <a:t>9.18</a:t>
                      </a:r>
                      <a:endParaRPr lang="zh-CN" altLang="en-US" dirty="0"/>
                    </a:p>
                  </a:txBody>
                  <a:tcPr anchor="ctr"/>
                </a:tc>
                <a:tc>
                  <a:txBody>
                    <a:bodyPr/>
                    <a:lstStyle/>
                    <a:p>
                      <a:pPr algn="ctr"/>
                      <a:r>
                        <a:rPr lang="en-US" altLang="zh-CN" dirty="0"/>
                        <a:t>9.35</a:t>
                      </a:r>
                      <a:endParaRPr lang="zh-CN" altLang="en-US" dirty="0"/>
                    </a:p>
                  </a:txBody>
                  <a:tcPr anchor="ctr"/>
                </a:tc>
                <a:extLst>
                  <a:ext uri="{0D108BD9-81ED-4DB2-BD59-A6C34878D82A}">
                    <a16:rowId xmlns:a16="http://schemas.microsoft.com/office/drawing/2014/main" val="578490560"/>
                  </a:ext>
                </a:extLst>
              </a:tr>
            </a:tbl>
          </a:graphicData>
        </a:graphic>
      </p:graphicFrame>
      <p:sp>
        <p:nvSpPr>
          <p:cNvPr id="21" name="文本框 20">
            <a:extLst>
              <a:ext uri="{FF2B5EF4-FFF2-40B4-BE49-F238E27FC236}">
                <a16:creationId xmlns:a16="http://schemas.microsoft.com/office/drawing/2014/main" id="{5B0770C6-3408-445B-9870-E1469D2438FF}"/>
              </a:ext>
            </a:extLst>
          </p:cNvPr>
          <p:cNvSpPr txBox="1"/>
          <p:nvPr/>
        </p:nvSpPr>
        <p:spPr>
          <a:xfrm>
            <a:off x="168875" y="70248"/>
            <a:ext cx="12003143"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Data augmentation with </a:t>
            </a:r>
            <a:r>
              <a:rPr lang="en-US" altLang="zh-CN" sz="4400" dirty="0" err="1">
                <a:latin typeface="Times New Roman" panose="02020603050405020304" pitchFamily="18" charset="0"/>
                <a:cs typeface="Times New Roman" panose="02020603050405020304" pitchFamily="18" charset="0"/>
              </a:rPr>
              <a:t>Mixup</a:t>
            </a:r>
            <a:endParaRPr lang="zh-CN" altLang="en-US" sz="4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1B3B9C0-BEE6-4C7F-88BA-40E3BAF3E30F}"/>
              </a:ext>
            </a:extLst>
          </p:cNvPr>
          <p:cNvSpPr txBox="1"/>
          <p:nvPr/>
        </p:nvSpPr>
        <p:spPr>
          <a:xfrm>
            <a:off x="8727163" y="2343603"/>
            <a:ext cx="2680019"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Fold 0 baseline: 7.21 </a:t>
            </a:r>
          </a:p>
          <a:p>
            <a:pPr algn="ctr"/>
            <a:r>
              <a:rPr lang="en-US" altLang="zh-CN" dirty="0">
                <a:latin typeface="Times New Roman" panose="02020603050405020304" pitchFamily="18" charset="0"/>
                <a:cs typeface="Times New Roman" panose="02020603050405020304" pitchFamily="18" charset="0"/>
              </a:rPr>
              <a:t>Fold 4 baseline: 9.35</a:t>
            </a:r>
            <a:endParaRPr lang="zh-CN" altLang="en-US" dirty="0">
              <a:latin typeface="Times New Roman" panose="02020603050405020304" pitchFamily="18" charset="0"/>
              <a:cs typeface="Times New Roman" panose="02020603050405020304" pitchFamily="18" charset="0"/>
            </a:endParaRPr>
          </a:p>
        </p:txBody>
      </p:sp>
      <p:graphicFrame>
        <p:nvGraphicFramePr>
          <p:cNvPr id="9" name="表格 3">
            <a:extLst>
              <a:ext uri="{FF2B5EF4-FFF2-40B4-BE49-F238E27FC236}">
                <a16:creationId xmlns:a16="http://schemas.microsoft.com/office/drawing/2014/main" id="{AFE3209D-4B48-4268-92F6-527E4A6A0049}"/>
              </a:ext>
            </a:extLst>
          </p:cNvPr>
          <p:cNvGraphicFramePr>
            <a:graphicFrameLocks noGrp="1"/>
          </p:cNvGraphicFramePr>
          <p:nvPr>
            <p:extLst>
              <p:ext uri="{D42A27DB-BD31-4B8C-83A1-F6EECF244321}">
                <p14:modId xmlns:p14="http://schemas.microsoft.com/office/powerpoint/2010/main" val="4227245883"/>
              </p:ext>
            </p:extLst>
          </p:nvPr>
        </p:nvGraphicFramePr>
        <p:xfrm>
          <a:off x="599163" y="4650509"/>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84163927"/>
                    </a:ext>
                  </a:extLst>
                </a:gridCol>
                <a:gridCol w="2032000">
                  <a:extLst>
                    <a:ext uri="{9D8B030D-6E8A-4147-A177-3AD203B41FA5}">
                      <a16:colId xmlns:a16="http://schemas.microsoft.com/office/drawing/2014/main" val="3468387404"/>
                    </a:ext>
                  </a:extLst>
                </a:gridCol>
                <a:gridCol w="2032000">
                  <a:extLst>
                    <a:ext uri="{9D8B030D-6E8A-4147-A177-3AD203B41FA5}">
                      <a16:colId xmlns:a16="http://schemas.microsoft.com/office/drawing/2014/main" val="21177176"/>
                    </a:ext>
                  </a:extLst>
                </a:gridCol>
              </a:tblGrid>
              <a:tr h="370840">
                <a:tc>
                  <a:txBody>
                    <a:bodyPr/>
                    <a:lstStyle/>
                    <a:p>
                      <a:pPr algn="ctr"/>
                      <a:r>
                        <a:rPr lang="en-US" altLang="zh-CN" dirty="0"/>
                        <a:t>Mix ratio</a:t>
                      </a:r>
                      <a:endParaRPr lang="zh-CN" altLang="en-US" dirty="0"/>
                    </a:p>
                  </a:txBody>
                  <a:tcPr anchor="ctr"/>
                </a:tc>
                <a:tc>
                  <a:txBody>
                    <a:bodyPr/>
                    <a:lstStyle/>
                    <a:p>
                      <a:pPr algn="ctr"/>
                      <a:r>
                        <a:rPr lang="en-US" altLang="zh-CN" dirty="0"/>
                        <a:t>0.2</a:t>
                      </a:r>
                      <a:endParaRPr lang="zh-CN" altLang="en-US" dirty="0"/>
                    </a:p>
                  </a:txBody>
                  <a:tcPr anchor="ctr"/>
                </a:tc>
                <a:tc>
                  <a:txBody>
                    <a:bodyPr/>
                    <a:lstStyle/>
                    <a:p>
                      <a:pPr algn="ctr"/>
                      <a:r>
                        <a:rPr lang="en-US" altLang="zh-CN" dirty="0"/>
                        <a:t>0.4</a:t>
                      </a:r>
                      <a:endParaRPr lang="zh-CN" altLang="en-US" dirty="0"/>
                    </a:p>
                  </a:txBody>
                  <a:tcPr anchor="ctr"/>
                </a:tc>
                <a:extLst>
                  <a:ext uri="{0D108BD9-81ED-4DB2-BD59-A6C34878D82A}">
                    <a16:rowId xmlns:a16="http://schemas.microsoft.com/office/drawing/2014/main" val="3190970220"/>
                  </a:ext>
                </a:extLst>
              </a:tr>
              <a:tr h="370840">
                <a:tc>
                  <a:txBody>
                    <a:bodyPr/>
                    <a:lstStyle/>
                    <a:p>
                      <a:pPr algn="ctr"/>
                      <a:r>
                        <a:rPr lang="en-US" altLang="zh-CN" dirty="0"/>
                        <a:t>Fold 0</a:t>
                      </a:r>
                      <a:endParaRPr lang="zh-CN" altLang="en-US" dirty="0"/>
                    </a:p>
                  </a:txBody>
                  <a:tcPr anchor="ctr"/>
                </a:tc>
                <a:tc>
                  <a:txBody>
                    <a:bodyPr/>
                    <a:lstStyle/>
                    <a:p>
                      <a:pPr algn="ctr"/>
                      <a:r>
                        <a:rPr lang="en-US" altLang="zh-CN" dirty="0"/>
                        <a:t>8.10</a:t>
                      </a:r>
                      <a:endParaRPr lang="zh-CN" altLang="en-US" dirty="0"/>
                    </a:p>
                  </a:txBody>
                  <a:tcPr anchor="ctr"/>
                </a:tc>
                <a:tc>
                  <a:txBody>
                    <a:bodyPr/>
                    <a:lstStyle/>
                    <a:p>
                      <a:pPr algn="ctr"/>
                      <a:r>
                        <a:rPr lang="en-US" altLang="zh-CN" dirty="0"/>
                        <a:t>7.90</a:t>
                      </a:r>
                      <a:endParaRPr lang="zh-CN" altLang="en-US" dirty="0"/>
                    </a:p>
                  </a:txBody>
                  <a:tcPr anchor="ctr"/>
                </a:tc>
                <a:extLst>
                  <a:ext uri="{0D108BD9-81ED-4DB2-BD59-A6C34878D82A}">
                    <a16:rowId xmlns:a16="http://schemas.microsoft.com/office/drawing/2014/main" val="3720100727"/>
                  </a:ext>
                </a:extLst>
              </a:tr>
              <a:tr h="370840">
                <a:tc>
                  <a:txBody>
                    <a:bodyPr/>
                    <a:lstStyle/>
                    <a:p>
                      <a:pPr algn="ctr"/>
                      <a:r>
                        <a:rPr lang="en-US" altLang="zh-CN" dirty="0"/>
                        <a:t>Fold 4</a:t>
                      </a:r>
                      <a:endParaRPr lang="zh-CN" altLang="en-US" dirty="0"/>
                    </a:p>
                  </a:txBody>
                  <a:tcPr anchor="ctr"/>
                </a:tc>
                <a:tc>
                  <a:txBody>
                    <a:bodyPr/>
                    <a:lstStyle/>
                    <a:p>
                      <a:pPr algn="ctr"/>
                      <a:r>
                        <a:rPr lang="en-US" altLang="zh-CN" dirty="0"/>
                        <a:t>9.35</a:t>
                      </a:r>
                      <a:endParaRPr lang="zh-CN" altLang="en-US" dirty="0"/>
                    </a:p>
                  </a:txBody>
                  <a:tcPr anchor="ctr"/>
                </a:tc>
                <a:tc>
                  <a:txBody>
                    <a:bodyPr/>
                    <a:lstStyle/>
                    <a:p>
                      <a:pPr algn="ctr"/>
                      <a:r>
                        <a:rPr lang="en-US" altLang="zh-CN" dirty="0"/>
                        <a:t>9.18</a:t>
                      </a:r>
                      <a:endParaRPr lang="zh-CN" altLang="en-US" dirty="0"/>
                    </a:p>
                  </a:txBody>
                  <a:tcPr anchor="ctr"/>
                </a:tc>
                <a:extLst>
                  <a:ext uri="{0D108BD9-81ED-4DB2-BD59-A6C34878D82A}">
                    <a16:rowId xmlns:a16="http://schemas.microsoft.com/office/drawing/2014/main" val="578490560"/>
                  </a:ext>
                </a:extLst>
              </a:tr>
            </a:tbl>
          </a:graphicData>
        </a:graphic>
      </p:graphicFrame>
      <p:sp>
        <p:nvSpPr>
          <p:cNvPr id="12" name="文本框 11">
            <a:extLst>
              <a:ext uri="{FF2B5EF4-FFF2-40B4-BE49-F238E27FC236}">
                <a16:creationId xmlns:a16="http://schemas.microsoft.com/office/drawing/2014/main" id="{4D4E6F72-12C4-406B-BD57-09218871952D}"/>
              </a:ext>
            </a:extLst>
          </p:cNvPr>
          <p:cNvSpPr txBox="1"/>
          <p:nvPr/>
        </p:nvSpPr>
        <p:spPr>
          <a:xfrm>
            <a:off x="168875" y="1072783"/>
            <a:ext cx="1177599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Description: Mix the signal of training and test sets proportionally</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B56648E-A488-447F-9E1E-4EED6170E7D5}"/>
              </a:ext>
            </a:extLst>
          </p:cNvPr>
          <p:cNvSpPr txBox="1"/>
          <p:nvPr/>
        </p:nvSpPr>
        <p:spPr>
          <a:xfrm>
            <a:off x="168875" y="3801351"/>
            <a:ext cx="1177599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Description: Mix both signal and label of training sets proportionally</a:t>
            </a:r>
            <a:endParaRPr lang="zh-CN" altLang="en-US" sz="2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838165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10771</TotalTime>
  <Words>1624</Words>
  <Application>Microsoft Office PowerPoint</Application>
  <PresentationFormat>宽屏</PresentationFormat>
  <Paragraphs>123</Paragraphs>
  <Slides>11</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一达</dc:creator>
  <cp:lastModifiedBy>张 一达</cp:lastModifiedBy>
  <cp:revision>82</cp:revision>
  <dcterms:created xsi:type="dcterms:W3CDTF">2024-08-17T16:19:32Z</dcterms:created>
  <dcterms:modified xsi:type="dcterms:W3CDTF">2024-08-27T18:09:37Z</dcterms:modified>
</cp:coreProperties>
</file>