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4" r:id="rId3"/>
    <p:sldId id="271" r:id="rId4"/>
    <p:sldId id="274" r:id="rId5"/>
    <p:sldId id="275" r:id="rId6"/>
    <p:sldId id="276" r:id="rId7"/>
    <p:sldId id="281" r:id="rId8"/>
    <p:sldId id="277" r:id="rId9"/>
    <p:sldId id="273" r:id="rId10"/>
    <p:sldId id="28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8" autoAdjust="0"/>
    <p:restoredTop sz="81612" autoAdjust="0"/>
  </p:normalViewPr>
  <p:slideViewPr>
    <p:cSldViewPr snapToGrid="0">
      <p:cViewPr varScale="1">
        <p:scale>
          <a:sx n="95" d="100"/>
          <a:sy n="95" d="100"/>
        </p:scale>
        <p:origin x="1149"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88D5F-6ED8-4C83-80C2-1C7EA827555F}" type="datetimeFigureOut">
              <a:rPr lang="zh-CN" altLang="en-US" smtClean="0"/>
              <a:t>2024/9/6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B3950-5AB8-4988-B963-B7F3D6FCC94C}" type="slidenum">
              <a:rPr lang="zh-CN" altLang="en-US" smtClean="0"/>
              <a:t>‹#›</a:t>
            </a:fld>
            <a:endParaRPr lang="zh-CN" altLang="en-US"/>
          </a:p>
        </p:txBody>
      </p:sp>
    </p:spTree>
    <p:extLst>
      <p:ext uri="{BB962C8B-B14F-4D97-AF65-F5344CB8AC3E}">
        <p14:creationId xmlns:p14="http://schemas.microsoft.com/office/powerpoint/2010/main" val="197236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1</a:t>
            </a:fld>
            <a:endParaRPr lang="zh-CN" altLang="en-US"/>
          </a:p>
        </p:txBody>
      </p:sp>
    </p:spTree>
    <p:extLst>
      <p:ext uri="{BB962C8B-B14F-4D97-AF65-F5344CB8AC3E}">
        <p14:creationId xmlns:p14="http://schemas.microsoft.com/office/powerpoint/2010/main" val="85762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week, my main task was generating the dataset, corresponding to steps 4 and 5 in the Google document.</a:t>
            </a:r>
          </a:p>
        </p:txBody>
      </p:sp>
      <p:sp>
        <p:nvSpPr>
          <p:cNvPr id="4" name="灯片编号占位符 3"/>
          <p:cNvSpPr>
            <a:spLocks noGrp="1"/>
          </p:cNvSpPr>
          <p:nvPr>
            <p:ph type="sldNum" sz="quarter" idx="5"/>
          </p:nvPr>
        </p:nvSpPr>
        <p:spPr/>
        <p:txBody>
          <a:bodyPr/>
          <a:lstStyle/>
          <a:p>
            <a:fld id="{923B3950-5AB8-4988-B963-B7F3D6FCC94C}" type="slidenum">
              <a:rPr lang="zh-CN" altLang="en-US" smtClean="0"/>
              <a:t>2</a:t>
            </a:fld>
            <a:endParaRPr lang="zh-CN" altLang="en-US"/>
          </a:p>
        </p:txBody>
      </p:sp>
    </p:spTree>
    <p:extLst>
      <p:ext uri="{BB962C8B-B14F-4D97-AF65-F5344CB8AC3E}">
        <p14:creationId xmlns:p14="http://schemas.microsoft.com/office/powerpoint/2010/main" val="52423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Step 4 involves adding noise to the waveform. My method of adding noise is shown in this formula, and I experimented with four different noise amplitudes. To explore the effect of noise alone, I added it directly to the baseline dataset, instead of the dataset with TPR noise. The following shows the original signal and the signal after adding noise at two different amplitudes.</a:t>
            </a:r>
          </a:p>
          <a:p>
            <a:r>
              <a:rPr lang="en-US" altLang="zh-CN" dirty="0"/>
              <a:t>As can be seen, after adding high-amplitude noise, the signal completely loses its original shape, and theoretically, the deep learning (DL) model shouldn’t be able to learn the trend.</a:t>
            </a:r>
          </a:p>
        </p:txBody>
      </p:sp>
      <p:sp>
        <p:nvSpPr>
          <p:cNvPr id="4" name="灯片编号占位符 3"/>
          <p:cNvSpPr>
            <a:spLocks noGrp="1"/>
          </p:cNvSpPr>
          <p:nvPr>
            <p:ph type="sldNum" sz="quarter" idx="5"/>
          </p:nvPr>
        </p:nvSpPr>
        <p:spPr/>
        <p:txBody>
          <a:bodyPr/>
          <a:lstStyle/>
          <a:p>
            <a:fld id="{923B3950-5AB8-4988-B963-B7F3D6FCC94C}" type="slidenum">
              <a:rPr lang="zh-CN" altLang="en-US" smtClean="0"/>
              <a:t>3</a:t>
            </a:fld>
            <a:endParaRPr lang="zh-CN" altLang="en-US"/>
          </a:p>
        </p:txBody>
      </p:sp>
    </p:spTree>
    <p:extLst>
      <p:ext uri="{BB962C8B-B14F-4D97-AF65-F5344CB8AC3E}">
        <p14:creationId xmlns:p14="http://schemas.microsoft.com/office/powerpoint/2010/main" val="67706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surprisingly, the experimental results show that even when the noise amplitude is as large as 1e-3, the DL model can still learn the trend. It’s only when the amplitude increases to 1e-2 that the DL model fails. Therefore, the conclusion is that noises with an amplitude greater than 1e-2 will prevent the DL model from learning the trend. For digital signal processing (DSP), we can use a bandpass filter to remove the noise so that it can still learn the trend.</a:t>
            </a:r>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4</a:t>
            </a:fld>
            <a:endParaRPr lang="zh-CN" altLang="en-US"/>
          </a:p>
        </p:txBody>
      </p:sp>
    </p:spTree>
    <p:extLst>
      <p:ext uri="{BB962C8B-B14F-4D97-AF65-F5344CB8AC3E}">
        <p14:creationId xmlns:p14="http://schemas.microsoft.com/office/powerpoint/2010/main" val="3948235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Step 5 involves adding the effect of respiration to the waveform. Similarly to step 4, to explore the effect of respiration alone, I added it directly to the baseline dataset, instead of the dataset with TPR noise. The three images below show the original signal, the respiration component, and the signal after adding respiration. </a:t>
            </a:r>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5</a:t>
            </a:fld>
            <a:endParaRPr lang="zh-CN" altLang="en-US"/>
          </a:p>
        </p:txBody>
      </p:sp>
    </p:spTree>
    <p:extLst>
      <p:ext uri="{BB962C8B-B14F-4D97-AF65-F5344CB8AC3E}">
        <p14:creationId xmlns:p14="http://schemas.microsoft.com/office/powerpoint/2010/main" val="1859853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experiments, we found that the DL model can still learn the trend in the signal with respiration.</a:t>
            </a:r>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6</a:t>
            </a:fld>
            <a:endParaRPr lang="zh-CN" altLang="en-US"/>
          </a:p>
        </p:txBody>
      </p:sp>
    </p:spTree>
    <p:extLst>
      <p:ext uri="{BB962C8B-B14F-4D97-AF65-F5344CB8AC3E}">
        <p14:creationId xmlns:p14="http://schemas.microsoft.com/office/powerpoint/2010/main" val="2528027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I added both respiration and time-varying TPR noise to the baseline dataset. The experimental results show that neither the DL model nor the DSP method can learn the trend. For the DL model, this is reasonable since we did not provide it with any time-related information, so it cannot learn the time-varying TPR noise. However, for the DSP method, we did provide time information, so I investigated why the DSP method failed and identified three main factors.</a:t>
            </a:r>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7</a:t>
            </a:fld>
            <a:endParaRPr lang="zh-CN" altLang="en-US"/>
          </a:p>
        </p:txBody>
      </p:sp>
    </p:spTree>
    <p:extLst>
      <p:ext uri="{BB962C8B-B14F-4D97-AF65-F5344CB8AC3E}">
        <p14:creationId xmlns:p14="http://schemas.microsoft.com/office/powerpoint/2010/main" val="74597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8</a:t>
            </a:fld>
            <a:endParaRPr lang="zh-CN" altLang="en-US"/>
          </a:p>
        </p:txBody>
      </p:sp>
    </p:spTree>
    <p:extLst>
      <p:ext uri="{BB962C8B-B14F-4D97-AF65-F5344CB8AC3E}">
        <p14:creationId xmlns:p14="http://schemas.microsoft.com/office/powerpoint/2010/main" val="55016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D199B-9639-46D2-A76C-3E459E4DC9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91D91FA-D12A-48CE-AE6B-FF9BAA6CB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A8724A-D26E-4DF3-8053-F9D18500B1AD}"/>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0EB853FE-64B1-4CDC-A206-51DC9915AE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2620BE-B741-4427-9B37-504CA91B816B}"/>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47405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3A781-A260-44ED-820A-ECC4D846C6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CFBA74-F6F5-4FC2-A772-802583EE07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908D89-A1DB-4E30-88C4-0B00FD194617}"/>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5000272D-44A7-483D-B49C-CEFF5DCB23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1E63-AA4F-42F3-A8A5-D7FA462F9502}"/>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394557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1C0E45-349B-440A-A3DA-178CFFFF1E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086BC3-5428-4278-A979-002136251D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EE6347-740D-4956-95DC-264F36DA76AF}"/>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7C0ECF6E-B115-48B8-B6F6-A0CCB1C8DD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312E3-6371-40A6-A5CA-8158CBC70CB1}"/>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52910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4B38A-9B55-4274-B696-6461002A59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09113F-86C9-49B1-AC36-BECE2DC9D6D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90FCE1-2C43-4F09-9E41-72A26A6E25F4}"/>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E4B528EE-D2F3-4150-8920-291CD72433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32D055-0977-4B05-8598-84BD951033DE}"/>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82113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1824A-192B-4AA4-B78A-888121A6374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149B22-15B9-4BCC-B2B8-85B8460EF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D13931-43A0-4762-BEEB-7E41220B401D}"/>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50DD40DA-DE34-43E8-BE80-016A8A2A5F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D7B28-3CA9-45E8-BB6E-6875BF5D5B35}"/>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06659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840E0-462A-432C-9AE6-3A429F947C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BB9360-1F0B-474F-97AC-3C17AEA8F2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AF26DAE-8CB4-4C45-98E6-D07EB1671D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06C4C3-324F-4CCF-BABF-069085F7F99E}"/>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6" name="页脚占位符 5">
            <a:extLst>
              <a:ext uri="{FF2B5EF4-FFF2-40B4-BE49-F238E27FC236}">
                <a16:creationId xmlns:a16="http://schemas.microsoft.com/office/drawing/2014/main" id="{E88CE7C4-580A-402B-A116-0C41E75E0E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CD969F-B399-432C-BF66-A0946BAB0C81}"/>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29008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390A1-A61D-4AA3-8B40-14D396213C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815849A-8CB6-427E-982F-D0ED78281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5F76C3-4703-4B18-8B88-C3C580A1E7F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401574-2930-4B43-83BD-C3B3323AB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386D78-D0FC-4A53-AE9B-0FCF9CC3654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B56EB0B-3FAE-497B-BC68-91E1174C5ACA}"/>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8" name="页脚占位符 7">
            <a:extLst>
              <a:ext uri="{FF2B5EF4-FFF2-40B4-BE49-F238E27FC236}">
                <a16:creationId xmlns:a16="http://schemas.microsoft.com/office/drawing/2014/main" id="{227FED60-A0E6-4BC3-9D8A-9C87D62349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47322E-D63F-41F8-8D03-45DE6083A722}"/>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49343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38D5B-C66A-45A5-82CE-0E7FA5B53C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AF2FB8-7707-4E8A-9862-3A98219C3A33}"/>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4" name="页脚占位符 3">
            <a:extLst>
              <a:ext uri="{FF2B5EF4-FFF2-40B4-BE49-F238E27FC236}">
                <a16:creationId xmlns:a16="http://schemas.microsoft.com/office/drawing/2014/main" id="{EEDB571E-E0C2-4C10-AE81-B876525EE2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593E9-C813-4FD5-A0F6-5ED8C0EDCDB8}"/>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59128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362B18-D019-4151-9A69-3092E83FE0F0}"/>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3" name="页脚占位符 2">
            <a:extLst>
              <a:ext uri="{FF2B5EF4-FFF2-40B4-BE49-F238E27FC236}">
                <a16:creationId xmlns:a16="http://schemas.microsoft.com/office/drawing/2014/main" id="{CBDED3C6-2165-41DE-A630-EA01D48CF7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BA9D9-B9D4-44E1-9EFB-2CD2916E2133}"/>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79939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10B38-9C4E-49A0-A1EA-B7C7706C27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81A750-C81C-46CF-AD8A-E608DFD14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118DAA-7EE9-41A0-BEEB-3A7A97F51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DB39DB-EF6F-411E-B789-0ED615511482}"/>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6" name="页脚占位符 5">
            <a:extLst>
              <a:ext uri="{FF2B5EF4-FFF2-40B4-BE49-F238E27FC236}">
                <a16:creationId xmlns:a16="http://schemas.microsoft.com/office/drawing/2014/main" id="{1BA7EC14-4388-44C7-AC78-5A8000C80E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DC17F2-6FDB-49DD-BE3C-2DC92AC74A99}"/>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53602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BA155-F227-47B8-B693-3169D9CA00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4EF416-FEB3-4E3B-ACA1-3AD9DDF7D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262B15-220A-4930-B585-42C0AB78C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669454-15CA-4822-95CB-3E95ECE51A4A}"/>
              </a:ext>
            </a:extLst>
          </p:cNvPr>
          <p:cNvSpPr>
            <a:spLocks noGrp="1"/>
          </p:cNvSpPr>
          <p:nvPr>
            <p:ph type="dt" sz="half" idx="10"/>
          </p:nvPr>
        </p:nvSpPr>
        <p:spPr/>
        <p:txBody>
          <a:bodyPr/>
          <a:lstStyle/>
          <a:p>
            <a:fld id="{383F6032-6220-4DFD-8ED0-C30F09B5AA1A}" type="datetimeFigureOut">
              <a:rPr lang="zh-CN" altLang="en-US" smtClean="0"/>
              <a:t>2024/9/6</a:t>
            </a:fld>
            <a:endParaRPr lang="zh-CN" altLang="en-US"/>
          </a:p>
        </p:txBody>
      </p:sp>
      <p:sp>
        <p:nvSpPr>
          <p:cNvPr id="6" name="页脚占位符 5">
            <a:extLst>
              <a:ext uri="{FF2B5EF4-FFF2-40B4-BE49-F238E27FC236}">
                <a16:creationId xmlns:a16="http://schemas.microsoft.com/office/drawing/2014/main" id="{8A50CCF4-A754-4EF2-808C-38246F1411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B63119-E141-4F13-8660-98186259F847}"/>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74202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4070DF-C4D5-4D6C-9EE3-65299D95F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3C9538-8B7A-43A8-B203-2A261A2C2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987F45-B8FD-412A-B9EC-DF3C77EE6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F6032-6220-4DFD-8ED0-C30F09B5AA1A}" type="datetimeFigureOut">
              <a:rPr lang="zh-CN" altLang="en-US" smtClean="0"/>
              <a:t>2024/9/6</a:t>
            </a:fld>
            <a:endParaRPr lang="zh-CN" altLang="en-US"/>
          </a:p>
        </p:txBody>
      </p:sp>
      <p:sp>
        <p:nvSpPr>
          <p:cNvPr id="5" name="页脚占位符 4">
            <a:extLst>
              <a:ext uri="{FF2B5EF4-FFF2-40B4-BE49-F238E27FC236}">
                <a16:creationId xmlns:a16="http://schemas.microsoft.com/office/drawing/2014/main" id="{E056720B-F2E2-4EA8-B5AF-510A11EE6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216FE7-2315-4297-9026-F03175E1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29206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02890" y="2069465"/>
            <a:ext cx="6586220" cy="1014730"/>
          </a:xfrm>
          <a:prstGeom prst="rect">
            <a:avLst/>
          </a:prstGeom>
          <a:noFill/>
        </p:spPr>
        <p:txBody>
          <a:bodyPr wrap="square" rtlCol="0">
            <a:spAutoFit/>
          </a:bodyPr>
          <a:lstStyle/>
          <a:p>
            <a:pPr algn="ctr"/>
            <a:r>
              <a:rPr lang="en-US" altLang="zh-CN" sz="6000" dirty="0">
                <a:latin typeface="Times New Roman" panose="02020603050405020304" charset="0"/>
                <a:cs typeface="Times New Roman" panose="02020603050405020304" charset="0"/>
              </a:rPr>
              <a:t>Progress Report</a:t>
            </a:r>
          </a:p>
        </p:txBody>
      </p:sp>
      <p:sp>
        <p:nvSpPr>
          <p:cNvPr id="3" name="文本框 2"/>
          <p:cNvSpPr txBox="1"/>
          <p:nvPr/>
        </p:nvSpPr>
        <p:spPr>
          <a:xfrm>
            <a:off x="4064000" y="4575810"/>
            <a:ext cx="4064000" cy="829945"/>
          </a:xfrm>
          <a:prstGeom prst="rect">
            <a:avLst/>
          </a:prstGeom>
          <a:noFill/>
        </p:spPr>
        <p:txBody>
          <a:bodyPr wrap="square" rtlCol="0">
            <a:spAutoFit/>
          </a:bodyPr>
          <a:lstStyle/>
          <a:p>
            <a:pPr algn="ctr"/>
            <a:r>
              <a:rPr lang="en-US" altLang="zh-CN" sz="2400" dirty="0" err="1">
                <a:latin typeface="Times New Roman" panose="02020603050405020304" charset="0"/>
                <a:cs typeface="Times New Roman" panose="02020603050405020304" charset="0"/>
              </a:rPr>
              <a:t>Yida</a:t>
            </a:r>
            <a:r>
              <a:rPr lang="en-US" altLang="zh-CN" sz="2400" dirty="0">
                <a:latin typeface="Times New Roman" panose="02020603050405020304" charset="0"/>
                <a:cs typeface="Times New Roman" panose="02020603050405020304" charset="0"/>
              </a:rPr>
              <a:t> Zhang</a:t>
            </a:r>
          </a:p>
          <a:p>
            <a:pPr algn="ctr"/>
            <a:r>
              <a:rPr lang="en-US" altLang="zh-CN" sz="2400" dirty="0">
                <a:latin typeface="Times New Roman" panose="02020603050405020304" charset="0"/>
                <a:cs typeface="Times New Roman" panose="02020603050405020304" charset="0"/>
              </a:rPr>
              <a:t>9/6/2024</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2EBE79-D970-4F7A-81C4-8BEBAA34CA38}"/>
              </a:ext>
            </a:extLst>
          </p:cNvPr>
          <p:cNvSpPr txBox="1"/>
          <p:nvPr/>
        </p:nvSpPr>
        <p:spPr>
          <a:xfrm>
            <a:off x="3751729" y="2967335"/>
            <a:ext cx="4688541" cy="923330"/>
          </a:xfrm>
          <a:prstGeom prst="rect">
            <a:avLst/>
          </a:prstGeom>
          <a:noFill/>
        </p:spPr>
        <p:txBody>
          <a:bodyPr wrap="square" rtlCol="0">
            <a:spAutoFit/>
          </a:bodyPr>
          <a:lstStyle/>
          <a:p>
            <a:pPr algn="ctr"/>
            <a:r>
              <a:rPr lang="en-US" altLang="zh-CN" sz="5400" dirty="0">
                <a:latin typeface="Times New Roman" panose="02020603050405020304" pitchFamily="18" charset="0"/>
                <a:cs typeface="Times New Roman" panose="02020603050405020304" pitchFamily="18" charset="0"/>
              </a:rPr>
              <a:t>Thanks</a:t>
            </a:r>
            <a:endParaRPr lang="zh-CN" altLang="en-US" sz="5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4806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34B8F-184B-441B-9B9D-EAC258FAE1ED}"/>
              </a:ext>
            </a:extLst>
          </p:cNvPr>
          <p:cNvSpPr txBox="1"/>
          <p:nvPr/>
        </p:nvSpPr>
        <p:spPr>
          <a:xfrm>
            <a:off x="0" y="514350"/>
            <a:ext cx="2707640" cy="830997"/>
          </a:xfrm>
          <a:prstGeom prst="rect">
            <a:avLst/>
          </a:prstGeom>
          <a:noFill/>
        </p:spPr>
        <p:txBody>
          <a:bodyPr wrap="square" rtlCol="0">
            <a:spAutoFit/>
          </a:bodyPr>
          <a:lstStyle/>
          <a:p>
            <a:pPr algn="ctr"/>
            <a:r>
              <a:rPr lang="en-US" altLang="zh-CN" sz="4800" dirty="0">
                <a:latin typeface="Times New Roman" panose="02020603050405020304" charset="0"/>
                <a:cs typeface="Times New Roman" panose="02020603050405020304" charset="0"/>
              </a:rPr>
              <a:t>Outline</a:t>
            </a:r>
          </a:p>
        </p:txBody>
      </p:sp>
      <p:sp>
        <p:nvSpPr>
          <p:cNvPr id="5" name="文本框 4">
            <a:extLst>
              <a:ext uri="{FF2B5EF4-FFF2-40B4-BE49-F238E27FC236}">
                <a16:creationId xmlns:a16="http://schemas.microsoft.com/office/drawing/2014/main" id="{B22C37B7-15D6-4EAA-9375-F39CBA40ABAD}"/>
              </a:ext>
            </a:extLst>
          </p:cNvPr>
          <p:cNvSpPr txBox="1"/>
          <p:nvPr/>
        </p:nvSpPr>
        <p:spPr>
          <a:xfrm>
            <a:off x="1016149" y="2775231"/>
            <a:ext cx="9664700" cy="66120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Dataset Generation</a:t>
            </a:r>
          </a:p>
        </p:txBody>
      </p:sp>
    </p:spTree>
    <p:custDataLst>
      <p:tags r:id="rId1"/>
    </p:custDataLst>
    <p:extLst>
      <p:ext uri="{BB962C8B-B14F-4D97-AF65-F5344CB8AC3E}">
        <p14:creationId xmlns:p14="http://schemas.microsoft.com/office/powerpoint/2010/main" val="93476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8AC41631-06F9-4BBF-99CE-4F1E1A17CA4D}"/>
              </a:ext>
            </a:extLst>
          </p:cNvPr>
          <p:cNvSpPr txBox="1"/>
          <p:nvPr/>
        </p:nvSpPr>
        <p:spPr>
          <a:xfrm>
            <a:off x="143435" y="80682"/>
            <a:ext cx="650837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Dataset Generation</a:t>
            </a:r>
            <a:endParaRPr lang="zh-CN" altLang="en-US" sz="36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9DED3F85-F68D-4263-B67B-A643475213A0}"/>
              </a:ext>
            </a:extLst>
          </p:cNvPr>
          <p:cNvSpPr txBox="1"/>
          <p:nvPr/>
        </p:nvSpPr>
        <p:spPr>
          <a:xfrm>
            <a:off x="143435" y="727013"/>
            <a:ext cx="11307165" cy="960328"/>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Description: Step 4: add white noises or other noises to the waveforms.</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Implementation: Waveform + mag * </a:t>
            </a:r>
            <a:r>
              <a:rPr lang="en-US" altLang="zh-CN" sz="2000" dirty="0" err="1">
                <a:latin typeface="Times New Roman" panose="02020603050405020304" pitchFamily="18" charset="0"/>
                <a:cs typeface="Times New Roman" panose="02020603050405020304" pitchFamily="18" charset="0"/>
              </a:rPr>
              <a:t>np.random.uniform</a:t>
            </a:r>
            <a:r>
              <a:rPr lang="en-US" altLang="zh-CN" sz="2000" dirty="0">
                <a:latin typeface="Times New Roman" panose="02020603050405020304" pitchFamily="18" charset="0"/>
                <a:cs typeface="Times New Roman" panose="02020603050405020304" pitchFamily="18" charset="0"/>
              </a:rPr>
              <a:t>(-1,1,1000) mag = 1e-5/1e-4/1e-3/1e-2</a:t>
            </a:r>
          </a:p>
        </p:txBody>
      </p:sp>
      <p:pic>
        <p:nvPicPr>
          <p:cNvPr id="6" name="图片 5">
            <a:extLst>
              <a:ext uri="{FF2B5EF4-FFF2-40B4-BE49-F238E27FC236}">
                <a16:creationId xmlns:a16="http://schemas.microsoft.com/office/drawing/2014/main" id="{36A802C5-1020-4938-A202-DC28EE6DEF62}"/>
              </a:ext>
            </a:extLst>
          </p:cNvPr>
          <p:cNvPicPr>
            <a:picLocks noChangeAspect="1"/>
          </p:cNvPicPr>
          <p:nvPr/>
        </p:nvPicPr>
        <p:blipFill>
          <a:blip r:embed="rId4"/>
          <a:stretch>
            <a:fillRect/>
          </a:stretch>
        </p:blipFill>
        <p:spPr>
          <a:xfrm>
            <a:off x="2150231" y="1741659"/>
            <a:ext cx="7608510" cy="1290371"/>
          </a:xfrm>
          <a:prstGeom prst="rect">
            <a:avLst/>
          </a:prstGeom>
        </p:spPr>
      </p:pic>
      <p:pic>
        <p:nvPicPr>
          <p:cNvPr id="11" name="图片 10">
            <a:extLst>
              <a:ext uri="{FF2B5EF4-FFF2-40B4-BE49-F238E27FC236}">
                <a16:creationId xmlns:a16="http://schemas.microsoft.com/office/drawing/2014/main" id="{3C7AEDE4-5222-40DF-959D-1B27B49F3D2C}"/>
              </a:ext>
            </a:extLst>
          </p:cNvPr>
          <p:cNvPicPr>
            <a:picLocks noChangeAspect="1"/>
          </p:cNvPicPr>
          <p:nvPr/>
        </p:nvPicPr>
        <p:blipFill>
          <a:blip r:embed="rId5"/>
          <a:stretch>
            <a:fillRect/>
          </a:stretch>
        </p:blipFill>
        <p:spPr>
          <a:xfrm>
            <a:off x="1874914" y="3509295"/>
            <a:ext cx="7908169" cy="1228925"/>
          </a:xfrm>
          <a:prstGeom prst="rect">
            <a:avLst/>
          </a:prstGeom>
        </p:spPr>
      </p:pic>
      <p:pic>
        <p:nvPicPr>
          <p:cNvPr id="13" name="图片 12">
            <a:extLst>
              <a:ext uri="{FF2B5EF4-FFF2-40B4-BE49-F238E27FC236}">
                <a16:creationId xmlns:a16="http://schemas.microsoft.com/office/drawing/2014/main" id="{7FB1A822-90FD-4EF5-9CBE-1C79B3EF7299}"/>
              </a:ext>
            </a:extLst>
          </p:cNvPr>
          <p:cNvPicPr>
            <a:picLocks noChangeAspect="1"/>
          </p:cNvPicPr>
          <p:nvPr/>
        </p:nvPicPr>
        <p:blipFill>
          <a:blip r:embed="rId6"/>
          <a:stretch>
            <a:fillRect/>
          </a:stretch>
        </p:blipFill>
        <p:spPr>
          <a:xfrm>
            <a:off x="1903295" y="5226372"/>
            <a:ext cx="7844560" cy="1184605"/>
          </a:xfrm>
          <a:prstGeom prst="rect">
            <a:avLst/>
          </a:prstGeom>
        </p:spPr>
      </p:pic>
      <p:sp>
        <p:nvSpPr>
          <p:cNvPr id="24" name="文本框 23">
            <a:extLst>
              <a:ext uri="{FF2B5EF4-FFF2-40B4-BE49-F238E27FC236}">
                <a16:creationId xmlns:a16="http://schemas.microsoft.com/office/drawing/2014/main" id="{4E3D9C3B-8FB0-453D-842E-C5F08DDF82BB}"/>
              </a:ext>
            </a:extLst>
          </p:cNvPr>
          <p:cNvSpPr txBox="1"/>
          <p:nvPr/>
        </p:nvSpPr>
        <p:spPr>
          <a:xfrm>
            <a:off x="5404165" y="2970926"/>
            <a:ext cx="1383669" cy="458074"/>
          </a:xfrm>
          <a:prstGeom prst="rect">
            <a:avLst/>
          </a:prstGeom>
          <a:noFill/>
        </p:spPr>
        <p:txBody>
          <a:bodyPr wrap="square" rtlCol="0">
            <a:spAutoFit/>
          </a:bodyPr>
          <a:lstStyle/>
          <a:p>
            <a:pPr algn="ctr">
              <a:lnSpc>
                <a:spcPct val="150000"/>
              </a:lnSpc>
            </a:pPr>
            <a:r>
              <a:rPr lang="en-US" altLang="zh-CN" dirty="0">
                <a:latin typeface="Times New Roman" panose="02020603050405020304" pitchFamily="18" charset="0"/>
                <a:cs typeface="Times New Roman" panose="02020603050405020304" pitchFamily="18" charset="0"/>
              </a:rPr>
              <a:t>Baseline</a:t>
            </a:r>
          </a:p>
        </p:txBody>
      </p:sp>
      <p:sp>
        <p:nvSpPr>
          <p:cNvPr id="27" name="文本框 26">
            <a:extLst>
              <a:ext uri="{FF2B5EF4-FFF2-40B4-BE49-F238E27FC236}">
                <a16:creationId xmlns:a16="http://schemas.microsoft.com/office/drawing/2014/main" id="{1A1504A8-FF3C-409F-B317-8DA603831D7E}"/>
              </a:ext>
            </a:extLst>
          </p:cNvPr>
          <p:cNvSpPr txBox="1"/>
          <p:nvPr/>
        </p:nvSpPr>
        <p:spPr>
          <a:xfrm>
            <a:off x="5404165" y="4589478"/>
            <a:ext cx="1383669" cy="458074"/>
          </a:xfrm>
          <a:prstGeom prst="rect">
            <a:avLst/>
          </a:prstGeom>
          <a:noFill/>
        </p:spPr>
        <p:txBody>
          <a:bodyPr wrap="square" rtlCol="0">
            <a:spAutoFit/>
          </a:bodyPr>
          <a:lstStyle/>
          <a:p>
            <a:pPr algn="ctr">
              <a:lnSpc>
                <a:spcPct val="150000"/>
              </a:lnSpc>
            </a:pPr>
            <a:r>
              <a:rPr lang="en-US" altLang="zh-CN" dirty="0">
                <a:latin typeface="Times New Roman" panose="02020603050405020304" pitchFamily="18" charset="0"/>
                <a:cs typeface="Times New Roman" panose="02020603050405020304" pitchFamily="18" charset="0"/>
              </a:rPr>
              <a:t>Mag = 1e-3</a:t>
            </a:r>
          </a:p>
        </p:txBody>
      </p:sp>
      <p:sp>
        <p:nvSpPr>
          <p:cNvPr id="28" name="文本框 27">
            <a:extLst>
              <a:ext uri="{FF2B5EF4-FFF2-40B4-BE49-F238E27FC236}">
                <a16:creationId xmlns:a16="http://schemas.microsoft.com/office/drawing/2014/main" id="{F915CC62-FF4B-4FFF-8701-5D397998AAFB}"/>
              </a:ext>
            </a:extLst>
          </p:cNvPr>
          <p:cNvSpPr txBox="1"/>
          <p:nvPr/>
        </p:nvSpPr>
        <p:spPr>
          <a:xfrm>
            <a:off x="5404164" y="6319244"/>
            <a:ext cx="1383669" cy="458074"/>
          </a:xfrm>
          <a:prstGeom prst="rect">
            <a:avLst/>
          </a:prstGeom>
          <a:noFill/>
        </p:spPr>
        <p:txBody>
          <a:bodyPr wrap="square" rtlCol="0">
            <a:spAutoFit/>
          </a:bodyPr>
          <a:lstStyle/>
          <a:p>
            <a:pPr algn="ctr">
              <a:lnSpc>
                <a:spcPct val="150000"/>
              </a:lnSpc>
            </a:pPr>
            <a:r>
              <a:rPr lang="en-US" altLang="zh-CN" dirty="0">
                <a:latin typeface="Times New Roman" panose="02020603050405020304" pitchFamily="18" charset="0"/>
                <a:cs typeface="Times New Roman" panose="02020603050405020304" pitchFamily="18" charset="0"/>
              </a:rPr>
              <a:t>Mag = 1e-2</a:t>
            </a:r>
          </a:p>
        </p:txBody>
      </p:sp>
    </p:spTree>
    <p:custDataLst>
      <p:tags r:id="rId1"/>
    </p:custDataLst>
    <p:extLst>
      <p:ext uri="{BB962C8B-B14F-4D97-AF65-F5344CB8AC3E}">
        <p14:creationId xmlns:p14="http://schemas.microsoft.com/office/powerpoint/2010/main" val="362669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8AC41631-06F9-4BBF-99CE-4F1E1A17CA4D}"/>
              </a:ext>
            </a:extLst>
          </p:cNvPr>
          <p:cNvSpPr txBox="1"/>
          <p:nvPr/>
        </p:nvSpPr>
        <p:spPr>
          <a:xfrm>
            <a:off x="143435" y="80682"/>
            <a:ext cx="650837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Result of Step 4</a:t>
            </a:r>
            <a:endParaRPr lang="zh-CN" altLang="en-US" sz="36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C15839E-9A34-47AB-B933-FFCD3FA56B00}"/>
              </a:ext>
            </a:extLst>
          </p:cNvPr>
          <p:cNvSpPr txBox="1"/>
          <p:nvPr/>
        </p:nvSpPr>
        <p:spPr>
          <a:xfrm>
            <a:off x="2237856" y="4658855"/>
            <a:ext cx="1931372"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Mag = 1e-3 (DL)</a:t>
            </a:r>
            <a:endParaRPr lang="zh-CN" altLang="en-US" sz="2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5AF0DA1-5B32-445E-BF06-A3E8FB3A9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955" y="1686858"/>
            <a:ext cx="5127171" cy="2769607"/>
          </a:xfrm>
          <a:prstGeom prst="rect">
            <a:avLst/>
          </a:prstGeom>
        </p:spPr>
      </p:pic>
      <p:pic>
        <p:nvPicPr>
          <p:cNvPr id="7" name="图片 6">
            <a:extLst>
              <a:ext uri="{FF2B5EF4-FFF2-40B4-BE49-F238E27FC236}">
                <a16:creationId xmlns:a16="http://schemas.microsoft.com/office/drawing/2014/main" id="{9921BEE7-E7D6-4C5D-BD49-E4103B597B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74" y="1702199"/>
            <a:ext cx="5127172" cy="2754266"/>
          </a:xfrm>
          <a:prstGeom prst="rect">
            <a:avLst/>
          </a:prstGeom>
        </p:spPr>
      </p:pic>
      <p:sp>
        <p:nvSpPr>
          <p:cNvPr id="12" name="文本框 11">
            <a:extLst>
              <a:ext uri="{FF2B5EF4-FFF2-40B4-BE49-F238E27FC236}">
                <a16:creationId xmlns:a16="http://schemas.microsoft.com/office/drawing/2014/main" id="{251436DA-C2AD-41C5-A010-7DDBC3028D49}"/>
              </a:ext>
            </a:extLst>
          </p:cNvPr>
          <p:cNvSpPr txBox="1"/>
          <p:nvPr/>
        </p:nvSpPr>
        <p:spPr>
          <a:xfrm>
            <a:off x="8286711" y="4658855"/>
            <a:ext cx="1931372"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Mag = 1e-2 (DL)</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326CC7C5-0ABA-4C3F-9979-A283F4A0AC47}"/>
              </a:ext>
            </a:extLst>
          </p:cNvPr>
          <p:cNvSpPr txBox="1"/>
          <p:nvPr/>
        </p:nvSpPr>
        <p:spPr>
          <a:xfrm>
            <a:off x="518874" y="5480432"/>
            <a:ext cx="11307165" cy="960328"/>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Conclusion: Noises with mag greater than 1e-2 will prevent DL learning the trend. For DSP, we can use bandpass filter to remove the noise, so that it can learn the trend. </a:t>
            </a:r>
          </a:p>
        </p:txBody>
      </p:sp>
    </p:spTree>
    <p:custDataLst>
      <p:tags r:id="rId1"/>
    </p:custDataLst>
    <p:extLst>
      <p:ext uri="{BB962C8B-B14F-4D97-AF65-F5344CB8AC3E}">
        <p14:creationId xmlns:p14="http://schemas.microsoft.com/office/powerpoint/2010/main" val="73287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8AC41631-06F9-4BBF-99CE-4F1E1A17CA4D}"/>
              </a:ext>
            </a:extLst>
          </p:cNvPr>
          <p:cNvSpPr txBox="1"/>
          <p:nvPr/>
        </p:nvSpPr>
        <p:spPr>
          <a:xfrm>
            <a:off x="143435" y="80682"/>
            <a:ext cx="650837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Dataset Generation</a:t>
            </a:r>
            <a:endParaRPr lang="zh-CN" altLang="en-US" sz="36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9DED3F85-F68D-4263-B67B-A643475213A0}"/>
              </a:ext>
            </a:extLst>
          </p:cNvPr>
          <p:cNvSpPr txBox="1"/>
          <p:nvPr/>
        </p:nvSpPr>
        <p:spPr>
          <a:xfrm>
            <a:off x="143435" y="781331"/>
            <a:ext cx="1130716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Description: Step 5: add respiration effect on top of the signals from step 4</a:t>
            </a:r>
          </a:p>
        </p:txBody>
      </p:sp>
      <p:pic>
        <p:nvPicPr>
          <p:cNvPr id="4" name="图片 3">
            <a:extLst>
              <a:ext uri="{FF2B5EF4-FFF2-40B4-BE49-F238E27FC236}">
                <a16:creationId xmlns:a16="http://schemas.microsoft.com/office/drawing/2014/main" id="{2C8BF1F1-22A2-4654-8B2D-28E65009E6AF}"/>
              </a:ext>
            </a:extLst>
          </p:cNvPr>
          <p:cNvPicPr>
            <a:picLocks noChangeAspect="1"/>
          </p:cNvPicPr>
          <p:nvPr/>
        </p:nvPicPr>
        <p:blipFill>
          <a:blip r:embed="rId4"/>
          <a:stretch>
            <a:fillRect/>
          </a:stretch>
        </p:blipFill>
        <p:spPr>
          <a:xfrm>
            <a:off x="1445826" y="1353255"/>
            <a:ext cx="8997076" cy="1356264"/>
          </a:xfrm>
          <a:prstGeom prst="rect">
            <a:avLst/>
          </a:prstGeom>
        </p:spPr>
      </p:pic>
      <p:pic>
        <p:nvPicPr>
          <p:cNvPr id="7" name="图片 6">
            <a:extLst>
              <a:ext uri="{FF2B5EF4-FFF2-40B4-BE49-F238E27FC236}">
                <a16:creationId xmlns:a16="http://schemas.microsoft.com/office/drawing/2014/main" id="{41617661-EFAA-49A6-8718-7899489BE0EC}"/>
              </a:ext>
            </a:extLst>
          </p:cNvPr>
          <p:cNvPicPr>
            <a:picLocks noChangeAspect="1"/>
          </p:cNvPicPr>
          <p:nvPr/>
        </p:nvPicPr>
        <p:blipFill>
          <a:blip r:embed="rId5"/>
          <a:stretch>
            <a:fillRect/>
          </a:stretch>
        </p:blipFill>
        <p:spPr>
          <a:xfrm>
            <a:off x="1749097" y="3136483"/>
            <a:ext cx="8693805" cy="1356264"/>
          </a:xfrm>
          <a:prstGeom prst="rect">
            <a:avLst/>
          </a:prstGeom>
        </p:spPr>
      </p:pic>
      <p:pic>
        <p:nvPicPr>
          <p:cNvPr id="11" name="图片 10">
            <a:extLst>
              <a:ext uri="{FF2B5EF4-FFF2-40B4-BE49-F238E27FC236}">
                <a16:creationId xmlns:a16="http://schemas.microsoft.com/office/drawing/2014/main" id="{B69A2A57-673E-44DC-AEB4-0432D847828C}"/>
              </a:ext>
            </a:extLst>
          </p:cNvPr>
          <p:cNvPicPr>
            <a:picLocks noChangeAspect="1"/>
          </p:cNvPicPr>
          <p:nvPr/>
        </p:nvPicPr>
        <p:blipFill>
          <a:blip r:embed="rId6"/>
          <a:stretch>
            <a:fillRect/>
          </a:stretch>
        </p:blipFill>
        <p:spPr>
          <a:xfrm>
            <a:off x="1611086" y="4943326"/>
            <a:ext cx="8937229" cy="1356264"/>
          </a:xfrm>
          <a:prstGeom prst="rect">
            <a:avLst/>
          </a:prstGeom>
        </p:spPr>
      </p:pic>
      <p:sp>
        <p:nvSpPr>
          <p:cNvPr id="12" name="文本框 11">
            <a:extLst>
              <a:ext uri="{FF2B5EF4-FFF2-40B4-BE49-F238E27FC236}">
                <a16:creationId xmlns:a16="http://schemas.microsoft.com/office/drawing/2014/main" id="{19D4A679-89B3-40A1-9BD2-6344BEA9D26F}"/>
              </a:ext>
            </a:extLst>
          </p:cNvPr>
          <p:cNvSpPr txBox="1"/>
          <p:nvPr/>
        </p:nvSpPr>
        <p:spPr>
          <a:xfrm>
            <a:off x="5258759" y="2685904"/>
            <a:ext cx="1674479" cy="338554"/>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Baseline</a:t>
            </a:r>
          </a:p>
        </p:txBody>
      </p:sp>
      <p:sp>
        <p:nvSpPr>
          <p:cNvPr id="13" name="文本框 12">
            <a:extLst>
              <a:ext uri="{FF2B5EF4-FFF2-40B4-BE49-F238E27FC236}">
                <a16:creationId xmlns:a16="http://schemas.microsoft.com/office/drawing/2014/main" id="{363A9F88-4272-429B-B7C8-6B8ED5393C53}"/>
              </a:ext>
            </a:extLst>
          </p:cNvPr>
          <p:cNvSpPr txBox="1"/>
          <p:nvPr/>
        </p:nvSpPr>
        <p:spPr>
          <a:xfrm>
            <a:off x="4912643" y="6299590"/>
            <a:ext cx="2366710" cy="338554"/>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Baseline with respiration</a:t>
            </a:r>
          </a:p>
        </p:txBody>
      </p:sp>
      <p:sp>
        <p:nvSpPr>
          <p:cNvPr id="14" name="文本框 13">
            <a:extLst>
              <a:ext uri="{FF2B5EF4-FFF2-40B4-BE49-F238E27FC236}">
                <a16:creationId xmlns:a16="http://schemas.microsoft.com/office/drawing/2014/main" id="{50981FD0-2B0E-43E3-AAC8-8D6101E0D3B6}"/>
              </a:ext>
            </a:extLst>
          </p:cNvPr>
          <p:cNvSpPr txBox="1"/>
          <p:nvPr/>
        </p:nvSpPr>
        <p:spPr>
          <a:xfrm>
            <a:off x="4948065" y="4435495"/>
            <a:ext cx="2263270" cy="338554"/>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Respiration component</a:t>
            </a:r>
          </a:p>
        </p:txBody>
      </p:sp>
    </p:spTree>
    <p:custDataLst>
      <p:tags r:id="rId1"/>
    </p:custDataLst>
    <p:extLst>
      <p:ext uri="{BB962C8B-B14F-4D97-AF65-F5344CB8AC3E}">
        <p14:creationId xmlns:p14="http://schemas.microsoft.com/office/powerpoint/2010/main" val="12734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8AC41631-06F9-4BBF-99CE-4F1E1A17CA4D}"/>
              </a:ext>
            </a:extLst>
          </p:cNvPr>
          <p:cNvSpPr txBox="1"/>
          <p:nvPr/>
        </p:nvSpPr>
        <p:spPr>
          <a:xfrm>
            <a:off x="143434" y="80682"/>
            <a:ext cx="1181548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Result of Step 5</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08B5CA4A-2776-4FED-9731-4647CA390593}"/>
              </a:ext>
            </a:extLst>
          </p:cNvPr>
          <p:cNvSpPr txBox="1"/>
          <p:nvPr/>
        </p:nvSpPr>
        <p:spPr>
          <a:xfrm>
            <a:off x="4102953" y="4962105"/>
            <a:ext cx="3986092"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Result of baseline with respiration</a:t>
            </a:r>
            <a:endParaRPr lang="zh-CN" altLang="en-US" sz="2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90F681E-CB43-4ED7-ACF7-2B03C0AD0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1758" y="1099458"/>
            <a:ext cx="6848483" cy="3690257"/>
          </a:xfrm>
          <a:prstGeom prst="rect">
            <a:avLst/>
          </a:prstGeom>
        </p:spPr>
      </p:pic>
      <p:sp>
        <p:nvSpPr>
          <p:cNvPr id="13" name="文本框 12">
            <a:extLst>
              <a:ext uri="{FF2B5EF4-FFF2-40B4-BE49-F238E27FC236}">
                <a16:creationId xmlns:a16="http://schemas.microsoft.com/office/drawing/2014/main" id="{3E25BFA6-06AC-4C8F-B96F-D5DB35469CD3}"/>
              </a:ext>
            </a:extLst>
          </p:cNvPr>
          <p:cNvSpPr txBox="1"/>
          <p:nvPr/>
        </p:nvSpPr>
        <p:spPr>
          <a:xfrm>
            <a:off x="456718" y="5758542"/>
            <a:ext cx="11278561"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Conclusion: Respiration will not prevent DL learning the trend.</a:t>
            </a:r>
            <a:endParaRPr lang="zh-CN" altLang="en-US"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4758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8AC41631-06F9-4BBF-99CE-4F1E1A17CA4D}"/>
              </a:ext>
            </a:extLst>
          </p:cNvPr>
          <p:cNvSpPr txBox="1"/>
          <p:nvPr/>
        </p:nvSpPr>
        <p:spPr>
          <a:xfrm>
            <a:off x="143435" y="80682"/>
            <a:ext cx="650837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Dataset Generation</a:t>
            </a:r>
            <a:endParaRPr lang="zh-CN" altLang="en-US" sz="36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9DED3F85-F68D-4263-B67B-A643475213A0}"/>
              </a:ext>
            </a:extLst>
          </p:cNvPr>
          <p:cNvSpPr txBox="1"/>
          <p:nvPr/>
        </p:nvSpPr>
        <p:spPr>
          <a:xfrm>
            <a:off x="143435" y="781331"/>
            <a:ext cx="1130716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Description: Add noise changing with baseline and respiration</a:t>
            </a:r>
          </a:p>
        </p:txBody>
      </p:sp>
      <p:pic>
        <p:nvPicPr>
          <p:cNvPr id="3" name="图片 2">
            <a:extLst>
              <a:ext uri="{FF2B5EF4-FFF2-40B4-BE49-F238E27FC236}">
                <a16:creationId xmlns:a16="http://schemas.microsoft.com/office/drawing/2014/main" id="{44895BEC-EB30-4D18-8EC8-7E927F94B6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17" y="1743569"/>
            <a:ext cx="5621996" cy="3029373"/>
          </a:xfrm>
          <a:prstGeom prst="rect">
            <a:avLst/>
          </a:prstGeom>
        </p:spPr>
      </p:pic>
      <p:sp>
        <p:nvSpPr>
          <p:cNvPr id="15" name="文本框 14">
            <a:extLst>
              <a:ext uri="{FF2B5EF4-FFF2-40B4-BE49-F238E27FC236}">
                <a16:creationId xmlns:a16="http://schemas.microsoft.com/office/drawing/2014/main" id="{EEE09EC7-2C53-43D0-B4E8-BE3925D6B4F8}"/>
              </a:ext>
            </a:extLst>
          </p:cNvPr>
          <p:cNvSpPr txBox="1"/>
          <p:nvPr/>
        </p:nvSpPr>
        <p:spPr>
          <a:xfrm>
            <a:off x="2579914" y="4934960"/>
            <a:ext cx="1326886"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DL</a:t>
            </a:r>
          </a:p>
        </p:txBody>
      </p:sp>
      <p:pic>
        <p:nvPicPr>
          <p:cNvPr id="6" name="图片 5">
            <a:extLst>
              <a:ext uri="{FF2B5EF4-FFF2-40B4-BE49-F238E27FC236}">
                <a16:creationId xmlns:a16="http://schemas.microsoft.com/office/drawing/2014/main" id="{76B9C1D0-EFE7-4E23-AD10-40C823881BA1}"/>
              </a:ext>
            </a:extLst>
          </p:cNvPr>
          <p:cNvPicPr>
            <a:picLocks noChangeAspect="1"/>
          </p:cNvPicPr>
          <p:nvPr/>
        </p:nvPicPr>
        <p:blipFill>
          <a:blip r:embed="rId5"/>
          <a:stretch>
            <a:fillRect/>
          </a:stretch>
        </p:blipFill>
        <p:spPr>
          <a:xfrm>
            <a:off x="6096000" y="1743569"/>
            <a:ext cx="5642271" cy="3029373"/>
          </a:xfrm>
          <a:prstGeom prst="rect">
            <a:avLst/>
          </a:prstGeom>
        </p:spPr>
      </p:pic>
      <p:sp>
        <p:nvSpPr>
          <p:cNvPr id="16" name="文本框 15">
            <a:extLst>
              <a:ext uri="{FF2B5EF4-FFF2-40B4-BE49-F238E27FC236}">
                <a16:creationId xmlns:a16="http://schemas.microsoft.com/office/drawing/2014/main" id="{9014CB95-3F3F-4EC4-8753-BFFDE29E4DB5}"/>
              </a:ext>
            </a:extLst>
          </p:cNvPr>
          <p:cNvSpPr txBox="1"/>
          <p:nvPr/>
        </p:nvSpPr>
        <p:spPr>
          <a:xfrm>
            <a:off x="8545286" y="4934960"/>
            <a:ext cx="1326886"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DSP</a:t>
            </a:r>
          </a:p>
        </p:txBody>
      </p:sp>
    </p:spTree>
    <p:custDataLst>
      <p:tags r:id="rId1"/>
    </p:custDataLst>
    <p:extLst>
      <p:ext uri="{BB962C8B-B14F-4D97-AF65-F5344CB8AC3E}">
        <p14:creationId xmlns:p14="http://schemas.microsoft.com/office/powerpoint/2010/main" val="10399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8AC41631-06F9-4BBF-99CE-4F1E1A17CA4D}"/>
              </a:ext>
            </a:extLst>
          </p:cNvPr>
          <p:cNvSpPr txBox="1"/>
          <p:nvPr/>
        </p:nvSpPr>
        <p:spPr>
          <a:xfrm>
            <a:off x="143434" y="80682"/>
            <a:ext cx="8086165"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Reason why DSP can’t learn the trend</a:t>
            </a:r>
            <a:endParaRPr lang="zh-CN" altLang="en-US" sz="36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9DED3F85-F68D-4263-B67B-A643475213A0}"/>
              </a:ext>
            </a:extLst>
          </p:cNvPr>
          <p:cNvSpPr txBox="1"/>
          <p:nvPr/>
        </p:nvSpPr>
        <p:spPr>
          <a:xfrm>
            <a:off x="143434" y="704502"/>
            <a:ext cx="11307165" cy="1421992"/>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Reason1: Inaccurate envelope extraction</a:t>
            </a:r>
          </a:p>
          <a:p>
            <a:pPr>
              <a:lnSpc>
                <a:spcPct val="150000"/>
              </a:lnSpc>
            </a:pPr>
            <a:r>
              <a:rPr lang="en-US" altLang="zh-CN" sz="2000" dirty="0">
                <a:latin typeface="Times New Roman" panose="02020603050405020304" pitchFamily="18" charset="0"/>
                <a:cs typeface="Times New Roman" panose="02020603050405020304" pitchFamily="18" charset="0"/>
              </a:rPr>
              <a:t>Reason2: Wrong detection of the small valley</a:t>
            </a:r>
          </a:p>
          <a:p>
            <a:pPr>
              <a:lnSpc>
                <a:spcPct val="150000"/>
              </a:lnSpc>
            </a:pPr>
            <a:r>
              <a:rPr lang="en-US" altLang="zh-CN" sz="2000" dirty="0">
                <a:latin typeface="Times New Roman" panose="02020603050405020304" pitchFamily="18" charset="0"/>
                <a:cs typeface="Times New Roman" panose="02020603050405020304" pitchFamily="18" charset="0"/>
              </a:rPr>
              <a:t>Reason3: Hard to remove the effect of respiration by DSP</a:t>
            </a:r>
          </a:p>
        </p:txBody>
      </p:sp>
      <p:pic>
        <p:nvPicPr>
          <p:cNvPr id="12" name="图片 11">
            <a:extLst>
              <a:ext uri="{FF2B5EF4-FFF2-40B4-BE49-F238E27FC236}">
                <a16:creationId xmlns:a16="http://schemas.microsoft.com/office/drawing/2014/main" id="{B8A85DEE-1773-4A08-813E-876A11FF10D1}"/>
              </a:ext>
            </a:extLst>
          </p:cNvPr>
          <p:cNvPicPr>
            <a:picLocks noChangeAspect="1"/>
          </p:cNvPicPr>
          <p:nvPr/>
        </p:nvPicPr>
        <p:blipFill>
          <a:blip r:embed="rId4"/>
          <a:stretch>
            <a:fillRect/>
          </a:stretch>
        </p:blipFill>
        <p:spPr>
          <a:xfrm>
            <a:off x="544865" y="2126494"/>
            <a:ext cx="10813681" cy="1846588"/>
          </a:xfrm>
          <a:prstGeom prst="rect">
            <a:avLst/>
          </a:prstGeom>
        </p:spPr>
      </p:pic>
      <p:pic>
        <p:nvPicPr>
          <p:cNvPr id="14" name="图片 13">
            <a:extLst>
              <a:ext uri="{FF2B5EF4-FFF2-40B4-BE49-F238E27FC236}">
                <a16:creationId xmlns:a16="http://schemas.microsoft.com/office/drawing/2014/main" id="{5A189C63-92B6-4B18-9B66-4978FBE8365B}"/>
              </a:ext>
            </a:extLst>
          </p:cNvPr>
          <p:cNvPicPr>
            <a:picLocks noChangeAspect="1"/>
          </p:cNvPicPr>
          <p:nvPr/>
        </p:nvPicPr>
        <p:blipFill>
          <a:blip r:embed="rId5"/>
          <a:stretch>
            <a:fillRect/>
          </a:stretch>
        </p:blipFill>
        <p:spPr>
          <a:xfrm>
            <a:off x="544865" y="4357917"/>
            <a:ext cx="10813681" cy="1846589"/>
          </a:xfrm>
          <a:prstGeom prst="rect">
            <a:avLst/>
          </a:prstGeom>
        </p:spPr>
      </p:pic>
      <p:sp>
        <p:nvSpPr>
          <p:cNvPr id="15" name="文本框 14">
            <a:extLst>
              <a:ext uri="{FF2B5EF4-FFF2-40B4-BE49-F238E27FC236}">
                <a16:creationId xmlns:a16="http://schemas.microsoft.com/office/drawing/2014/main" id="{75906662-BCF7-49C0-8598-18A9DC1EFE2E}"/>
              </a:ext>
            </a:extLst>
          </p:cNvPr>
          <p:cNvSpPr txBox="1"/>
          <p:nvPr/>
        </p:nvSpPr>
        <p:spPr>
          <a:xfrm>
            <a:off x="298122" y="3857122"/>
            <a:ext cx="11307165" cy="417422"/>
          </a:xfrm>
          <a:prstGeom prst="rect">
            <a:avLst/>
          </a:prstGeom>
          <a:noFill/>
        </p:spPr>
        <p:txBody>
          <a:bodyPr wrap="square" rtlCol="0">
            <a:spAutoFit/>
          </a:bodyPr>
          <a:lstStyle/>
          <a:p>
            <a:pPr algn="ctr">
              <a:lnSpc>
                <a:spcPct val="150000"/>
              </a:lnSpc>
            </a:pPr>
            <a:r>
              <a:rPr lang="en-US" altLang="zh-CN" sz="1600" dirty="0">
                <a:latin typeface="Times New Roman" panose="02020603050405020304" pitchFamily="18" charset="0"/>
                <a:cs typeface="Times New Roman" panose="02020603050405020304" pitchFamily="18" charset="0"/>
              </a:rPr>
              <a:t>Green: Ground Truth Envelope, Orange: Calculated Envelope</a:t>
            </a:r>
          </a:p>
        </p:txBody>
      </p:sp>
      <p:sp>
        <p:nvSpPr>
          <p:cNvPr id="16" name="文本框 15">
            <a:extLst>
              <a:ext uri="{FF2B5EF4-FFF2-40B4-BE49-F238E27FC236}">
                <a16:creationId xmlns:a16="http://schemas.microsoft.com/office/drawing/2014/main" id="{0DD7BB58-A6EA-4F4A-A2F6-A0E9C6B61A47}"/>
              </a:ext>
            </a:extLst>
          </p:cNvPr>
          <p:cNvSpPr txBox="1"/>
          <p:nvPr/>
        </p:nvSpPr>
        <p:spPr>
          <a:xfrm>
            <a:off x="442417" y="6088545"/>
            <a:ext cx="11307165" cy="417422"/>
          </a:xfrm>
          <a:prstGeom prst="rect">
            <a:avLst/>
          </a:prstGeom>
          <a:noFill/>
        </p:spPr>
        <p:txBody>
          <a:bodyPr wrap="square" rtlCol="0">
            <a:spAutoFit/>
          </a:bodyPr>
          <a:lstStyle/>
          <a:p>
            <a:pPr algn="ctr">
              <a:lnSpc>
                <a:spcPct val="150000"/>
              </a:lnSpc>
            </a:pPr>
            <a:r>
              <a:rPr lang="en-US" altLang="zh-CN" sz="1600" dirty="0">
                <a:latin typeface="Times New Roman" panose="02020603050405020304" pitchFamily="18" charset="0"/>
                <a:cs typeface="Times New Roman" panose="02020603050405020304" pitchFamily="18" charset="0"/>
              </a:rPr>
              <a:t>Calculated Envelope</a:t>
            </a:r>
          </a:p>
        </p:txBody>
      </p:sp>
    </p:spTree>
    <p:custDataLst>
      <p:tags r:id="rId1"/>
    </p:custDataLst>
    <p:extLst>
      <p:ext uri="{BB962C8B-B14F-4D97-AF65-F5344CB8AC3E}">
        <p14:creationId xmlns:p14="http://schemas.microsoft.com/office/powerpoint/2010/main" val="360103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E852C1B-DDB4-4D1A-BB46-AA4AA361DA34}"/>
              </a:ext>
            </a:extLst>
          </p:cNvPr>
          <p:cNvPicPr>
            <a:picLocks noChangeAspect="1"/>
          </p:cNvPicPr>
          <p:nvPr/>
        </p:nvPicPr>
        <p:blipFill>
          <a:blip r:embed="rId3"/>
          <a:stretch>
            <a:fillRect/>
          </a:stretch>
        </p:blipFill>
        <p:spPr>
          <a:xfrm>
            <a:off x="2654982" y="1220904"/>
            <a:ext cx="6468378" cy="4829849"/>
          </a:xfrm>
          <a:prstGeom prst="rect">
            <a:avLst/>
          </a:prstGeom>
        </p:spPr>
      </p:pic>
      <p:sp>
        <p:nvSpPr>
          <p:cNvPr id="5" name="文本框 4">
            <a:extLst>
              <a:ext uri="{FF2B5EF4-FFF2-40B4-BE49-F238E27FC236}">
                <a16:creationId xmlns:a16="http://schemas.microsoft.com/office/drawing/2014/main" id="{63039FB5-426F-4B43-8D21-2ED8486F320C}"/>
              </a:ext>
            </a:extLst>
          </p:cNvPr>
          <p:cNvSpPr txBox="1"/>
          <p:nvPr/>
        </p:nvSpPr>
        <p:spPr>
          <a:xfrm>
            <a:off x="143434" y="80682"/>
            <a:ext cx="8086165"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Validation of calculation of SV</a:t>
            </a:r>
            <a:endParaRPr lang="zh-CN" altLang="en-US" sz="36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74DA1B0-320D-44DA-ADD4-BF22011AE45A}"/>
              </a:ext>
            </a:extLst>
          </p:cNvPr>
          <p:cNvSpPr txBox="1"/>
          <p:nvPr/>
        </p:nvSpPr>
        <p:spPr>
          <a:xfrm>
            <a:off x="143434" y="727013"/>
            <a:ext cx="1087290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Calculated MAP = Calculated SV * HR * TPR, where HR and TPR is the same as the label</a:t>
            </a:r>
            <a:endParaRPr lang="zh-CN" altLang="en-US" sz="20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135EA67C-58D9-40AE-BBD9-5EFE0188C8CD}"/>
              </a:ext>
            </a:extLst>
          </p:cNvPr>
          <p:cNvSpPr txBox="1"/>
          <p:nvPr/>
        </p:nvSpPr>
        <p:spPr>
          <a:xfrm>
            <a:off x="659545" y="6050753"/>
            <a:ext cx="10872909"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Blue dots are calculated MAP and Orange dots are real MAP</a:t>
            </a:r>
            <a:endParaRPr lang="zh-CN" altLang="en-US"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10706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11697</TotalTime>
  <Words>639</Words>
  <Application>Microsoft Office PowerPoint</Application>
  <PresentationFormat>宽屏</PresentationFormat>
  <Paragraphs>51</Paragraphs>
  <Slides>10</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一达</dc:creator>
  <cp:lastModifiedBy>张 一达</cp:lastModifiedBy>
  <cp:revision>113</cp:revision>
  <dcterms:created xsi:type="dcterms:W3CDTF">2024-08-17T16:19:32Z</dcterms:created>
  <dcterms:modified xsi:type="dcterms:W3CDTF">2024-09-06T14:50:22Z</dcterms:modified>
</cp:coreProperties>
</file>