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7" r:id="rId3"/>
    <p:sldId id="324" r:id="rId5"/>
    <p:sldId id="340" r:id="rId6"/>
    <p:sldId id="342" r:id="rId7"/>
    <p:sldId id="341" r:id="rId8"/>
    <p:sldId id="343" r:id="rId9"/>
    <p:sldId id="344" r:id="rId10"/>
    <p:sldId id="345" r:id="rId11"/>
    <p:sldId id="346" r:id="rId12"/>
  </p:sldIdLst>
  <p:sldSz cx="12192000" cy="6858000"/>
  <p:notesSz cx="7103745" cy="10234295"/>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98"/>
        <p:guide pos="3804"/>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44.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the last presentation, we know that when the lambda is too big, the algorithm will miss some right features. When some featuers are missed, we need to reduce the lambda mannully, so that we can get the right number of features. For example, in these two pictures, we reduce the lambda from 0.2 to 0.1, so we can capture the missed feature.</a:t>
            </a:r>
            <a:endParaRPr kumimoji="1" lang="en-US" altLang="zh-CN"/>
          </a:p>
          <a:p>
            <a:endParaRPr kumimoji="1" lang="en-US" altLang="zh-CN"/>
          </a:p>
          <a:p>
            <a:r>
              <a:rPr kumimoji="1" lang="en-US" altLang="zh-CN"/>
              <a:t>However, in real scenario, we don’t know how many features we should choose, </a:t>
            </a:r>
            <a:r>
              <a:rPr kumimoji="1" lang="en-US" altLang="zh-CN"/>
              <a:t>so we don’t know how to adjust the lambda. So lambda selection is the first problem that needs to be solved.</a:t>
            </a:r>
            <a:endParaRPr kumimoji="1" lang="en-US" altLang="zh-CN"/>
          </a:p>
          <a:p>
            <a:endParaRPr kumimoji="1" lang="en-US" altLang="zh-CN"/>
          </a:p>
          <a:p>
            <a:r>
              <a:rPr kumimoji="1" lang="en-US" altLang="zh-CN"/>
              <a:t>And the second problem is how to select features based on the weights. For example, here is the weight of the feature selection layer and this is all we know. Should we only choose the weight greater than e-2 or also choose the weight greater than e-3. </a:t>
            </a:r>
            <a:endParaRPr kumimoji="1" lang="en-US" altLang="zh-CN"/>
          </a:p>
          <a:p>
            <a:endParaRPr kumimoji="1" lang="en-US" altLang="zh-CN"/>
          </a:p>
          <a:p>
            <a:r>
              <a:rPr kumimoji="1" lang="en-US" altLang="zh-CN"/>
              <a:t>For the problems above, I design a workflow to solve them. </a:t>
            </a:r>
            <a:r>
              <a:rPr kumimoji="1" lang="en-US" altLang="zh-CN">
                <a:sym typeface="+mn-ea"/>
              </a:rPr>
              <a:t>Let’s focus on the criteria for selection first.</a:t>
            </a:r>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At beginning, I think a adaptive criteria may be suitable.</a:t>
            </a:r>
            <a:endParaRPr kumimoji="1" lang="en-US" altLang="zh-CN"/>
          </a:p>
          <a:p>
            <a:endParaRPr kumimoji="1" lang="en-US" altLang="zh-CN"/>
          </a:p>
          <a:p>
            <a:r>
              <a:rPr kumimoji="1" lang="en-US" altLang="zh-CN"/>
              <a:t>I use a proportion X as the selection criteria. The definition of a weight’s proportion is here. It denotes the location of a weight in the interval formed by the maximum weight and the minimum weight.  Due to that right features’weight are bigger than wrong features’weight. So we can use a X to separate them and use it as a selection criteria.</a:t>
            </a:r>
            <a:endParaRPr kumimoji="1" lang="en-US" altLang="zh-CN"/>
          </a:p>
          <a:p>
            <a:endParaRPr kumimoji="1" lang="en-US" altLang="zh-CN"/>
          </a:p>
          <a:p>
            <a:r>
              <a:rPr kumimoji="1" lang="en-US" altLang="zh-CN"/>
              <a:t>For example, we have some proportion of weights and we choose the X to be 50. So the selected weights are these two.</a:t>
            </a:r>
            <a:endParaRPr kumimoji="1" lang="en-US" altLang="zh-CN"/>
          </a:p>
          <a:p>
            <a:endParaRPr kumimoji="1" lang="en-US" altLang="zh-CN"/>
          </a:p>
          <a:p>
            <a:r>
              <a:rPr kumimoji="1" lang="en-US" altLang="zh-CN"/>
              <a:t>So the next thing is find a X that suitable for all the functions. I calculate minimum right weights and maximum wrong weights of all functions. And the suitable X should be smaller than min_right and bigger than max_wrong for all functions. Here I show some functions for illustration. We can find that the min_right weight of funtion 7 is smaller than the max_wrong weight of function 21, which means that we can’t get an X </a:t>
            </a:r>
            <a:r>
              <a:rPr lang="en-US" altLang="zh-CN">
                <a:latin typeface="Times New Roman" panose="02020603050405020304" charset="0"/>
                <a:cs typeface="Times New Roman" panose="02020603050405020304" charset="0"/>
                <a:sym typeface="+mn-ea"/>
              </a:rPr>
              <a:t>satisfying both function 7 and function 21. In other words, the locations of right weights vary a lot between functions, so this adaptive criteria doesn’t work.</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Then I try to find whether the constant threshold can separate the right and wrong features well.</a:t>
            </a:r>
            <a:endParaRPr kumimoji="1" lang="en-US" altLang="zh-CN"/>
          </a:p>
          <a:p>
            <a:endParaRPr kumimoji="1" lang="en-US" altLang="zh-CN"/>
          </a:p>
          <a:p>
            <a:r>
              <a:rPr kumimoji="1" lang="en-US" altLang="zh-CN"/>
              <a:t>I check all the weights in all functions and plot them. The red point means the right features and the blue point means the wrong features. Surprisingly, we can find that the value 0.01 can separate the right and wrong features in most functions. Its accuracy is far higher than the adaptive method.</a:t>
            </a:r>
            <a:endParaRPr kumimoji="1" lang="en-US" altLang="zh-CN"/>
          </a:p>
          <a:p>
            <a:endParaRPr kumimoji="1" lang="en-US" altLang="zh-CN"/>
          </a:p>
          <a:p>
            <a:r>
              <a:rPr kumimoji="1" lang="en-US" altLang="zh-CN"/>
              <a:t>So </a:t>
            </a:r>
            <a:r>
              <a:rPr kumimoji="1" lang="en-US"/>
              <a:t>I think the constant threshold works, at least in the synthetic dataset. And I use it in the later lambda selection process.</a:t>
            </a:r>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For lambda selection, I try all the lambda first and use the mae predicted by selected features as the criteria.</a:t>
            </a:r>
            <a:endParaRPr kumimoji="1" lang="en-US" altLang="zh-CN"/>
          </a:p>
          <a:p>
            <a:endParaRPr kumimoji="1" lang="en-US" altLang="zh-CN"/>
          </a:p>
          <a:p>
            <a:r>
              <a:rPr kumimoji="1" lang="en-US" altLang="zh-CN"/>
              <a:t>Here are the steps: First, we set the lambda, then we training the FCN with feature selection layer. After doing this, we can get the weight of each features. Then we use the selection criteria to choose right features. After getting the right features, we train the FCN again, but this time, we only use the right features. Finally, we use the MAE of the testset to evaluate the lambda.</a:t>
            </a:r>
            <a:endParaRPr kumimoji="1" lang="en-US" altLang="zh-CN"/>
          </a:p>
          <a:p>
            <a:endParaRPr kumimoji="1" lang="en-US" altLang="zh-CN"/>
          </a:p>
          <a:p>
            <a:r>
              <a:rPr kumimoji="1" lang="en-US" altLang="zh-CN"/>
              <a:t>Here, I listen to your advice and use a stop criteria to stop the trainining. The stop criteria includes the mae of testset increases for two consecutive [kənˈsekjətɪv] epoches , the decrease in mae is less than one percent of the previous epoch’s MAE  and the epoches reach 100. Any of them is met, the training stops.</a:t>
            </a:r>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Here we can find that the workflow can select the right features in most cases. Moreover, we can find a interesting phenomenon that is sometimes the selected subset includes some irrevelant features. This phenomenon is very obviously when the number of right features is small.  This means that when we add some wrong features into the training process, the mae of testset gets better instead.</a:t>
            </a:r>
            <a:endParaRPr kumimoji="1" lang="en-US" altLang="zh-CN"/>
          </a:p>
          <a:p>
            <a:endParaRPr kumimoji="1" lang="en-US" altLang="zh-CN"/>
          </a:p>
          <a:p>
            <a:r>
              <a:rPr kumimoji="1" lang="en-US" altLang="zh-CN"/>
              <a:t>Actually, I have observed this phenomenon when I did the technical screen. We know the right features for S is horizontal location and heart rate. But if I add some other dsp features to train the FCN, the mae can be better, even break through the low bound I derive which is about 5.</a:t>
            </a:r>
            <a:endParaRPr kumimoji="1" lang="en-US" altLang="zh-CN"/>
          </a:p>
          <a:p>
            <a:endParaRPr kumimoji="1" lang="en-US" altLang="zh-CN"/>
          </a:p>
          <a:p>
            <a:endParaRPr kumimoji="1" lang="en-US" altLang="zh-CN"/>
          </a:p>
          <a:p>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notesSlide" Target="../notesSlides/notesSlide3.xml"/><Relationship Id="rId22" Type="http://schemas.openxmlformats.org/officeDocument/2006/relationships/slideLayout" Target="../slideLayouts/slideLayout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image" Target="../media/image2.png"/><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oleObject" Target="../embeddings/oleObject2.bin"/><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9" Type="http://schemas.openxmlformats.org/officeDocument/2006/relationships/notesSlide" Target="../notesSlides/notesSlide8.xml"/><Relationship Id="rId18" Type="http://schemas.openxmlformats.org/officeDocument/2006/relationships/slideLayout" Target="../slideLayouts/slideLayout1.xml"/><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p>
            <a:pPr algn="ctr"/>
            <a:r>
              <a:rPr lang="en-US" altLang="zh-CN" sz="6000">
                <a:latin typeface="Times New Roman Regular" panose="02020603050405020304" charset="0"/>
                <a:cs typeface="Times New Roman Regular" panose="02020603050405020304" charset="0"/>
              </a:rPr>
              <a:t>Progress Report</a:t>
            </a:r>
            <a:endParaRPr lang="en-US" altLang="zh-CN" sz="6000">
              <a:latin typeface="Times New Roman Regular" panose="02020603050405020304" charset="0"/>
              <a:cs typeface="Times New Roman Regular" panose="02020603050405020304" charset="0"/>
            </a:endParaRPr>
          </a:p>
        </p:txBody>
      </p:sp>
      <p:sp>
        <p:nvSpPr>
          <p:cNvPr id="4" name="文本框 3"/>
          <p:cNvSpPr txBox="1"/>
          <p:nvPr/>
        </p:nvSpPr>
        <p:spPr>
          <a:xfrm>
            <a:off x="4064000" y="4587875"/>
            <a:ext cx="4064000" cy="101473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2024.1.22</a:t>
            </a:r>
            <a:endParaRPr lang="en-US" altLang="zh-CN" sz="2000">
              <a:latin typeface="Times New Roman Regular" panose="02020603050405020304" charset="0"/>
              <a:cs typeface="Times New Roman Regular" panose="02020603050405020304" charset="0"/>
            </a:endParaRPr>
          </a:p>
          <a:p>
            <a:pPr algn="ct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Yida Zhang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27330" y="263525"/>
            <a:ext cx="6010275"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Outline</a:t>
            </a:r>
            <a:endParaRPr lang="en-US" altLang="zh-CN" sz="3600">
              <a:latin typeface="Times New Roman Regular" panose="02020603050405020304" charset="0"/>
              <a:cs typeface="Times New Roman Regular" panose="02020603050405020304" charset="0"/>
            </a:endParaRPr>
          </a:p>
        </p:txBody>
      </p:sp>
      <p:sp>
        <p:nvSpPr>
          <p:cNvPr id="4" name="文本框 3"/>
          <p:cNvSpPr txBox="1"/>
          <p:nvPr/>
        </p:nvSpPr>
        <p:spPr>
          <a:xfrm>
            <a:off x="2237740" y="1275080"/>
            <a:ext cx="7717155" cy="4502785"/>
          </a:xfrm>
          <a:prstGeom prst="rect">
            <a:avLst/>
          </a:prstGeom>
          <a:noFill/>
        </p:spPr>
        <p:txBody>
          <a:bodyPr wrap="square" rtlCol="0">
            <a:noAutofit/>
          </a:bodyPr>
          <a:p>
            <a:pPr marL="342900" indent="-342900" fontAlgn="auto">
              <a:lnSpc>
                <a:spcPct val="300000"/>
              </a:lnSpc>
              <a:buAutoNum type="arabicPeriod"/>
            </a:pPr>
            <a:r>
              <a:rPr lang="en-US" altLang="zh-CN" sz="2400">
                <a:latin typeface="Times New Roman Regular" panose="02020603050405020304" charset="0"/>
                <a:cs typeface="Times New Roman Regular" panose="02020603050405020304" charset="0"/>
              </a:rPr>
              <a:t>Workflow to choose right lambda and features</a:t>
            </a:r>
            <a:endParaRPr lang="en-US" altLang="zh-CN" sz="2400">
              <a:latin typeface="Times New Roman Regular" panose="02020603050405020304" charset="0"/>
              <a:cs typeface="Times New Roman Regular" panose="02020603050405020304" charset="0"/>
            </a:endParaRPr>
          </a:p>
          <a:p>
            <a:pPr marL="342900" indent="-342900" fontAlgn="auto">
              <a:lnSpc>
                <a:spcPct val="300000"/>
              </a:lnSpc>
              <a:buAutoNum type="arabicPeriod"/>
            </a:pPr>
            <a:r>
              <a:rPr lang="en-US" altLang="zh-CN" sz="2400">
                <a:latin typeface="Times New Roman Regular" panose="02020603050405020304" charset="0"/>
                <a:cs typeface="Times New Roman Regular" panose="02020603050405020304" charset="0"/>
              </a:rPr>
              <a:t>An idea to get the proper representation in DL</a:t>
            </a:r>
            <a:endParaRPr lang="en-US" altLang="zh-CN" sz="2400">
              <a:latin typeface="Times New Roman Regular" panose="02020603050405020304" charset="0"/>
              <a:cs typeface="Times New Roman Regular" panose="02020603050405020304" charset="0"/>
            </a:endParaRPr>
          </a:p>
          <a:p>
            <a:pPr marL="342900" indent="-342900" fontAlgn="auto">
              <a:lnSpc>
                <a:spcPct val="300000"/>
              </a:lnSpc>
              <a:buAutoNum type="arabicPeriod"/>
            </a:pPr>
            <a:r>
              <a:rPr lang="en-US" altLang="zh-CN" sz="2400">
                <a:latin typeface="Times New Roman Regular" panose="02020603050405020304" charset="0"/>
                <a:cs typeface="Times New Roman Regular" panose="02020603050405020304" charset="0"/>
              </a:rPr>
              <a:t>Questions</a:t>
            </a:r>
            <a:endParaRPr lang="en-US" altLang="zh-CN" sz="240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截屏2024-01-20 16.18.52"/>
          <p:cNvPicPr>
            <a:picLocks noChangeAspect="1"/>
          </p:cNvPicPr>
          <p:nvPr/>
        </p:nvPicPr>
        <p:blipFill>
          <a:blip r:embed="rId1"/>
          <a:stretch>
            <a:fillRect/>
          </a:stretch>
        </p:blipFill>
        <p:spPr>
          <a:xfrm>
            <a:off x="202565" y="2162810"/>
            <a:ext cx="5892800" cy="1066800"/>
          </a:xfrm>
          <a:prstGeom prst="rect">
            <a:avLst/>
          </a:prstGeom>
        </p:spPr>
      </p:pic>
      <p:pic>
        <p:nvPicPr>
          <p:cNvPr id="4" name="图片 3" descr="截屏2024-01-20 16.19.27"/>
          <p:cNvPicPr>
            <a:picLocks noChangeAspect="1"/>
          </p:cNvPicPr>
          <p:nvPr/>
        </p:nvPicPr>
        <p:blipFill>
          <a:blip r:embed="rId2"/>
          <a:stretch>
            <a:fillRect/>
          </a:stretch>
        </p:blipFill>
        <p:spPr>
          <a:xfrm>
            <a:off x="6486525" y="2212975"/>
            <a:ext cx="5680075" cy="1016635"/>
          </a:xfrm>
          <a:prstGeom prst="rect">
            <a:avLst/>
          </a:prstGeom>
        </p:spPr>
      </p:pic>
      <p:sp>
        <p:nvSpPr>
          <p:cNvPr id="5" name="文本框 4"/>
          <p:cNvSpPr txBox="1"/>
          <p:nvPr/>
        </p:nvSpPr>
        <p:spPr>
          <a:xfrm>
            <a:off x="99060" y="142875"/>
            <a:ext cx="4064000"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Two Problems</a:t>
            </a:r>
            <a:endParaRPr lang="en-US" altLang="zh-CN" sz="3600">
              <a:latin typeface="Times New Roman Regular" panose="02020603050405020304" charset="0"/>
              <a:cs typeface="Times New Roman Regular" panose="02020603050405020304" charset="0"/>
            </a:endParaRPr>
          </a:p>
        </p:txBody>
      </p:sp>
      <p:sp>
        <p:nvSpPr>
          <p:cNvPr id="6" name="文本框 5"/>
          <p:cNvSpPr txBox="1"/>
          <p:nvPr/>
        </p:nvSpPr>
        <p:spPr>
          <a:xfrm>
            <a:off x="202565" y="1108710"/>
            <a:ext cx="4064000" cy="398780"/>
          </a:xfrm>
          <a:prstGeom prst="rect">
            <a:avLst/>
          </a:prstGeom>
          <a:noFill/>
        </p:spPr>
        <p:txBody>
          <a:bodyPr wrap="square" rtlCol="0">
            <a:spAutoFit/>
          </a:bodyPr>
          <a:p>
            <a:pPr marL="285750" indent="-285750">
              <a:buFont typeface="Wingdings" panose="05000000000000000000" charset="0"/>
              <a:buChar char=""/>
            </a:pPr>
            <a:r>
              <a:rPr lang="en-US" altLang="zh-CN" sz="2000">
                <a:latin typeface="Times New Roman Regular" panose="02020603050405020304" charset="0"/>
                <a:cs typeface="Times New Roman Regular" panose="02020603050405020304" charset="0"/>
              </a:rPr>
              <a:t>Lambda selection </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nvSpPr>
        <p:spPr>
          <a:xfrm>
            <a:off x="1116965" y="322961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lambda = 0.2</a:t>
            </a:r>
            <a:endParaRPr lang="en-US" altLang="zh-CN">
              <a:latin typeface="Times New Roman Regular" panose="02020603050405020304" charset="0"/>
              <a:cs typeface="Times New Roman Regular" panose="02020603050405020304" charset="0"/>
            </a:endParaRPr>
          </a:p>
        </p:txBody>
      </p:sp>
      <p:sp>
        <p:nvSpPr>
          <p:cNvPr id="8" name="文本框 7"/>
          <p:cNvSpPr txBox="1"/>
          <p:nvPr>
            <p:custDataLst>
              <p:tags r:id="rId3"/>
            </p:custDataLst>
          </p:nvPr>
        </p:nvSpPr>
        <p:spPr>
          <a:xfrm>
            <a:off x="7294880" y="3229610"/>
            <a:ext cx="4064000" cy="368300"/>
          </a:xfrm>
          <a:prstGeom prst="rect">
            <a:avLst/>
          </a:prstGeom>
          <a:noFill/>
        </p:spPr>
        <p:txBody>
          <a:bodyPr wrap="square" rtlCol="0">
            <a:spAutoFit/>
          </a:bodyPr>
          <a:p>
            <a:pPr algn="ctr"/>
            <a:r>
              <a:rPr lang="en-US" altLang="zh-CN">
                <a:latin typeface="Times New Roman Regular" panose="02020603050405020304" charset="0"/>
                <a:cs typeface="Times New Roman Regular" panose="02020603050405020304" charset="0"/>
              </a:rPr>
              <a:t>lambda = 0.1</a:t>
            </a:r>
            <a:endParaRPr lang="en-US" altLang="zh-CN">
              <a:latin typeface="Times New Roman Regular" panose="02020603050405020304" charset="0"/>
              <a:cs typeface="Times New Roman Regular" panose="02020603050405020304" charset="0"/>
            </a:endParaRPr>
          </a:p>
        </p:txBody>
      </p:sp>
      <p:sp>
        <p:nvSpPr>
          <p:cNvPr id="10" name="矩形 9"/>
          <p:cNvSpPr/>
          <p:nvPr>
            <p:custDataLst>
              <p:tags r:id="rId4"/>
            </p:custDataLst>
          </p:nvPr>
        </p:nvSpPr>
        <p:spPr>
          <a:xfrm>
            <a:off x="2951480" y="2364740"/>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5"/>
            </p:custDataLst>
          </p:nvPr>
        </p:nvSpPr>
        <p:spPr>
          <a:xfrm>
            <a:off x="2951480" y="2511425"/>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15"/>
          <p:cNvSpPr/>
          <p:nvPr>
            <p:custDataLst>
              <p:tags r:id="rId6"/>
            </p:custDataLst>
          </p:nvPr>
        </p:nvSpPr>
        <p:spPr>
          <a:xfrm>
            <a:off x="2951480" y="2658110"/>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7"/>
            </p:custDataLst>
          </p:nvPr>
        </p:nvSpPr>
        <p:spPr>
          <a:xfrm>
            <a:off x="2951480" y="2842895"/>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custDataLst>
              <p:tags r:id="rId8"/>
            </p:custDataLst>
          </p:nvPr>
        </p:nvSpPr>
        <p:spPr>
          <a:xfrm>
            <a:off x="1953260" y="2366645"/>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custDataLst>
              <p:tags r:id="rId9"/>
            </p:custDataLst>
          </p:nvPr>
        </p:nvSpPr>
        <p:spPr>
          <a:xfrm>
            <a:off x="1953260" y="2833370"/>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10"/>
            </p:custDataLst>
          </p:nvPr>
        </p:nvSpPr>
        <p:spPr>
          <a:xfrm>
            <a:off x="3977005" y="2513330"/>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custDataLst>
              <p:tags r:id="rId11"/>
            </p:custDataLst>
          </p:nvPr>
        </p:nvSpPr>
        <p:spPr>
          <a:xfrm>
            <a:off x="9126855" y="2399030"/>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矩形 21"/>
          <p:cNvSpPr/>
          <p:nvPr>
            <p:custDataLst>
              <p:tags r:id="rId12"/>
            </p:custDataLst>
          </p:nvPr>
        </p:nvSpPr>
        <p:spPr>
          <a:xfrm>
            <a:off x="9126855" y="2545715"/>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custDataLst>
              <p:tags r:id="rId13"/>
            </p:custDataLst>
          </p:nvPr>
        </p:nvSpPr>
        <p:spPr>
          <a:xfrm>
            <a:off x="9126855" y="2692400"/>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custDataLst>
              <p:tags r:id="rId14"/>
            </p:custDataLst>
          </p:nvPr>
        </p:nvSpPr>
        <p:spPr>
          <a:xfrm>
            <a:off x="9126855" y="2877185"/>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custDataLst>
              <p:tags r:id="rId15"/>
            </p:custDataLst>
          </p:nvPr>
        </p:nvSpPr>
        <p:spPr>
          <a:xfrm>
            <a:off x="8128635" y="2400935"/>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custDataLst>
              <p:tags r:id="rId16"/>
            </p:custDataLst>
          </p:nvPr>
        </p:nvSpPr>
        <p:spPr>
          <a:xfrm>
            <a:off x="8128635" y="2867660"/>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17"/>
            </p:custDataLst>
          </p:nvPr>
        </p:nvSpPr>
        <p:spPr>
          <a:xfrm>
            <a:off x="10116185" y="2547620"/>
            <a:ext cx="920750" cy="146685"/>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custDataLst>
              <p:tags r:id="rId18"/>
            </p:custDataLst>
          </p:nvPr>
        </p:nvSpPr>
        <p:spPr>
          <a:xfrm>
            <a:off x="7130415" y="2696845"/>
            <a:ext cx="920750" cy="180340"/>
          </a:xfrm>
          <a:prstGeom prst="rect">
            <a:avLst/>
          </a:prstGeom>
          <a:noFill/>
          <a:ln w="25400" cap="flat" cmpd="sng">
            <a:solidFill>
              <a:srgbClr val="FF000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矩形 35"/>
          <p:cNvSpPr/>
          <p:nvPr>
            <p:custDataLst>
              <p:tags r:id="rId19"/>
            </p:custDataLst>
          </p:nvPr>
        </p:nvSpPr>
        <p:spPr>
          <a:xfrm>
            <a:off x="955040" y="2675255"/>
            <a:ext cx="920750" cy="180340"/>
          </a:xfrm>
          <a:prstGeom prst="rect">
            <a:avLst/>
          </a:prstGeom>
          <a:noFill/>
          <a:ln w="25400" cap="flat" cmpd="sng">
            <a:solidFill>
              <a:srgbClr val="92D050">
                <a:alpha val="99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文本框 36"/>
          <p:cNvSpPr txBox="1"/>
          <p:nvPr>
            <p:custDataLst>
              <p:tags r:id="rId20"/>
            </p:custDataLst>
          </p:nvPr>
        </p:nvSpPr>
        <p:spPr>
          <a:xfrm>
            <a:off x="202565" y="4088130"/>
            <a:ext cx="4064000" cy="398780"/>
          </a:xfrm>
          <a:prstGeom prst="rect">
            <a:avLst/>
          </a:prstGeom>
          <a:noFill/>
        </p:spPr>
        <p:txBody>
          <a:bodyPr wrap="square" rtlCol="0">
            <a:spAutoFit/>
          </a:bodyPr>
          <a:p>
            <a:pPr marL="285750" indent="-285750">
              <a:buFont typeface="Wingdings" panose="05000000000000000000" charset="0"/>
              <a:buChar char=""/>
            </a:pPr>
            <a:r>
              <a:rPr lang="en-US" altLang="zh-CN" sz="2000">
                <a:latin typeface="Times New Roman Regular" panose="02020603050405020304" charset="0"/>
                <a:cs typeface="Times New Roman Regular" panose="02020603050405020304" charset="0"/>
              </a:rPr>
              <a:t>Criteria for selection</a:t>
            </a:r>
            <a:endParaRPr lang="en-US" altLang="zh-CN" sz="2000">
              <a:latin typeface="Times New Roman Regular" panose="02020603050405020304" charset="0"/>
              <a:cs typeface="Times New Roman Regular" panose="02020603050405020304" charset="0"/>
            </a:endParaRPr>
          </a:p>
        </p:txBody>
      </p:sp>
      <p:pic>
        <p:nvPicPr>
          <p:cNvPr id="38" name="图片 37" descr="截屏2024-01-20 16.19.27"/>
          <p:cNvPicPr>
            <a:picLocks noChangeAspect="1"/>
          </p:cNvPicPr>
          <p:nvPr>
            <p:custDataLst>
              <p:tags r:id="rId21"/>
            </p:custDataLst>
          </p:nvPr>
        </p:nvPicPr>
        <p:blipFill>
          <a:blip r:embed="rId2"/>
          <a:srcRect t="3151"/>
          <a:stretch>
            <a:fillRect/>
          </a:stretch>
        </p:blipFill>
        <p:spPr>
          <a:xfrm>
            <a:off x="99060" y="4708525"/>
            <a:ext cx="5966460" cy="1034415"/>
          </a:xfrm>
          <a:prstGeom prst="rect">
            <a:avLst/>
          </a:prstGeom>
        </p:spPr>
      </p:pic>
      <p:sp>
        <p:nvSpPr>
          <p:cNvPr id="41" name="文本框 40"/>
          <p:cNvSpPr txBox="1"/>
          <p:nvPr/>
        </p:nvSpPr>
        <p:spPr>
          <a:xfrm>
            <a:off x="6486525" y="4674870"/>
            <a:ext cx="5527675" cy="1476375"/>
          </a:xfrm>
          <a:prstGeom prst="rect">
            <a:avLst/>
          </a:prstGeom>
          <a:noFill/>
        </p:spPr>
        <p:txBody>
          <a:bodyPr wrap="square" rtlCol="0">
            <a:spAutoFit/>
          </a:bodyPr>
          <a:p>
            <a:pPr indent="0" fontAlgn="auto">
              <a:lnSpc>
                <a:spcPct val="150000"/>
              </a:lnSpc>
            </a:pPr>
            <a:r>
              <a:rPr lang="en-US" altLang="zh-CN" sz="2000">
                <a:latin typeface="Times New Roman Regular" panose="02020603050405020304" charset="0"/>
                <a:cs typeface="Times New Roman Regular" panose="02020603050405020304" charset="0"/>
              </a:rPr>
              <a:t>How to determine which feature to be chosen?</a:t>
            </a:r>
            <a:endParaRPr lang="en-US" altLang="zh-CN" sz="2000">
              <a:latin typeface="Times New Roman Regular" panose="02020603050405020304" charset="0"/>
              <a:cs typeface="Times New Roman Regular" panose="02020603050405020304" charset="0"/>
            </a:endParaRPr>
          </a:p>
          <a:p>
            <a:pPr indent="0" fontAlgn="auto">
              <a:lnSpc>
                <a:spcPct val="150000"/>
              </a:lnSpc>
            </a:pPr>
            <a:r>
              <a:rPr lang="en-US" altLang="zh-CN" sz="2000">
                <a:latin typeface="Times New Roman Regular" panose="02020603050405020304" charset="0"/>
                <a:cs typeface="Times New Roman Regular" panose="02020603050405020304" charset="0"/>
              </a:rPr>
              <a:t>Choose weights greater than e-2 or greater than e-3?</a:t>
            </a:r>
            <a:endParaRPr lang="en-US" altLang="zh-CN" sz="2000">
              <a:latin typeface="Times New Roman Regular" panose="02020603050405020304" charset="0"/>
              <a:cs typeface="Times New Roman Regular" panose="02020603050405020304" charset="0"/>
            </a:endParaRPr>
          </a:p>
          <a:p>
            <a:pPr indent="0" fontAlgn="auto">
              <a:lnSpc>
                <a:spcPct val="150000"/>
              </a:lnSpc>
            </a:pPr>
            <a:endParaRPr lang="en-US" altLang="zh-CN" sz="2000">
              <a:latin typeface="Times New Roman Regular" panose="02020603050405020304" charset="0"/>
              <a:cs typeface="Times New Roman Regular" panose="02020603050405020304" charset="0"/>
            </a:endParaRPr>
          </a:p>
        </p:txBody>
      </p:sp>
      <p:sp>
        <p:nvSpPr>
          <p:cNvPr id="42" name="文本框 41"/>
          <p:cNvSpPr txBox="1"/>
          <p:nvPr/>
        </p:nvSpPr>
        <p:spPr>
          <a:xfrm>
            <a:off x="202565" y="1579245"/>
            <a:ext cx="8126095" cy="398780"/>
          </a:xfrm>
          <a:prstGeom prst="rect">
            <a:avLst/>
          </a:prstGeom>
          <a:noFill/>
        </p:spPr>
        <p:txBody>
          <a:bodyPr wrap="square" rtlCol="0">
            <a:spAutoFit/>
          </a:bodyPr>
          <a:p>
            <a:r>
              <a:rPr lang="en-US" altLang="zh-CN" sz="2000">
                <a:latin typeface="Times New Roman Regular" panose="02020603050405020304" charset="0"/>
                <a:cs typeface="Times New Roman Regular" panose="02020603050405020304" charset="0"/>
              </a:rPr>
              <a:t>The index of right features are: [1, 2, 7, 8, 10, 12, 16, 17]</a:t>
            </a:r>
            <a:endParaRPr lang="zh-CN" altLang="en-US" sz="200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555" y="135890"/>
            <a:ext cx="4064000"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Adaptive Criteria</a:t>
            </a:r>
            <a:endParaRPr lang="en-US" altLang="zh-CN" sz="3600">
              <a:latin typeface="Times New Roman Regular" panose="02020603050405020304" charset="0"/>
              <a:cs typeface="Times New Roman Regular" panose="02020603050405020304" charset="0"/>
            </a:endParaRPr>
          </a:p>
        </p:txBody>
      </p:sp>
      <p:graphicFrame>
        <p:nvGraphicFramePr>
          <p:cNvPr id="7" name="表格 6"/>
          <p:cNvGraphicFramePr/>
          <p:nvPr>
            <p:custDataLst>
              <p:tags r:id="rId1"/>
            </p:custDataLst>
          </p:nvPr>
        </p:nvGraphicFramePr>
        <p:xfrm>
          <a:off x="207645" y="3852545"/>
          <a:ext cx="11628120" cy="1143000"/>
        </p:xfrm>
        <a:graphic>
          <a:graphicData uri="http://schemas.openxmlformats.org/drawingml/2006/table">
            <a:tbl>
              <a:tblPr firstRow="1" bandRow="1">
                <a:tableStyleId>{5C22544A-7EE6-4342-B048-85BDC9FD1C3A}</a:tableStyleId>
              </a:tblPr>
              <a:tblGrid>
                <a:gridCol w="1875790"/>
                <a:gridCol w="1446530"/>
                <a:gridCol w="1661160"/>
                <a:gridCol w="1661160"/>
                <a:gridCol w="1661160"/>
                <a:gridCol w="1661160"/>
                <a:gridCol w="1661160"/>
              </a:tblGrid>
              <a:tr h="381000">
                <a:tc>
                  <a:txBody>
                    <a:bodyPr/>
                    <a:p>
                      <a:pPr algn="ctr">
                        <a:buNone/>
                      </a:pPr>
                      <a:r>
                        <a:rPr lang="en-US" altLang="zh-CN" b="0">
                          <a:latin typeface="Times New Roman Regular" panose="02020603050405020304" charset="0"/>
                          <a:cs typeface="Times New Roman Regular" panose="02020603050405020304" charset="0"/>
                        </a:rPr>
                        <a:t>Idx of function</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18</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20</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21</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22</a:t>
                      </a:r>
                      <a:endParaRPr lang="en-US" altLang="zh-CN" b="0">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b="0">
                          <a:latin typeface="Times New Roman Regular" panose="02020603050405020304" charset="0"/>
                          <a:cs typeface="Times New Roman Regular" panose="02020603050405020304" charset="0"/>
                        </a:rPr>
                        <a:t>min_right</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39%</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37%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69%</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73%</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15%</a:t>
                      </a:r>
                      <a:endParaRPr lang="en-US" altLang="zh-CN" b="0">
                        <a:latin typeface="Times New Roman Regular" panose="02020603050405020304" charset="0"/>
                        <a:cs typeface="Times New Roman Regular" panose="02020603050405020304" charset="0"/>
                      </a:endParaRPr>
                    </a:p>
                  </a:txBody>
                  <a:tcPr anchor="ctr" anchorCtr="0"/>
                </a:tc>
              </a:tr>
              <a:tr h="381000">
                <a:tc>
                  <a:txBody>
                    <a:bodyPr/>
                    <a:p>
                      <a:pPr algn="ctr">
                        <a:buNone/>
                      </a:pPr>
                      <a:r>
                        <a:rPr lang="en-US" altLang="zh-CN" b="0">
                          <a:latin typeface="Times New Roman Regular" panose="02020603050405020304" charset="0"/>
                          <a:cs typeface="Times New Roman Regular" panose="02020603050405020304" charset="0"/>
                        </a:rPr>
                        <a:t>max_wrong</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4%</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19%</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17%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7%</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21%</a:t>
                      </a:r>
                      <a:endParaRPr lang="en-US" altLang="zh-CN" b="0">
                        <a:latin typeface="Times New Roman Regular" panose="02020603050405020304" charset="0"/>
                        <a:cs typeface="Times New Roman Regular" panose="02020603050405020304" charset="0"/>
                      </a:endParaRPr>
                    </a:p>
                  </a:txBody>
                  <a:tcPr anchor="ctr" anchorCtr="0"/>
                </a:tc>
                <a:tc>
                  <a:txBody>
                    <a:bodyPr/>
                    <a:p>
                      <a:pPr algn="ctr">
                        <a:buNone/>
                      </a:pPr>
                      <a:r>
                        <a:rPr lang="en-US" altLang="zh-CN" b="0">
                          <a:latin typeface="Times New Roman Regular" panose="02020603050405020304" charset="0"/>
                          <a:cs typeface="Times New Roman Regular" panose="02020603050405020304" charset="0"/>
                        </a:rPr>
                        <a:t>5%</a:t>
                      </a:r>
                      <a:endParaRPr lang="en-US" altLang="zh-CN" b="0">
                        <a:latin typeface="Times New Roman Regular" panose="02020603050405020304" charset="0"/>
                        <a:cs typeface="Times New Roman Regular" panose="02020603050405020304" charset="0"/>
                      </a:endParaRPr>
                    </a:p>
                  </a:txBody>
                  <a:tcPr anchor="ctr" anchorCtr="0"/>
                </a:tc>
              </a:tr>
            </a:tbl>
          </a:graphicData>
        </a:graphic>
      </p:graphicFrame>
      <p:sp>
        <p:nvSpPr>
          <p:cNvPr id="3" name="文本框 2"/>
          <p:cNvSpPr txBox="1"/>
          <p:nvPr/>
        </p:nvSpPr>
        <p:spPr>
          <a:xfrm>
            <a:off x="122555" y="1097915"/>
            <a:ext cx="8648065" cy="92202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Use a proportion </a:t>
            </a:r>
            <a:r>
              <a:rPr lang="en-US" altLang="zh-CN">
                <a:latin typeface="Times New Roman" panose="02020603050405020304" charset="0"/>
                <a:cs typeface="Times New Roman" panose="02020603050405020304" charset="0"/>
              </a:rPr>
              <a:t>X as the selection criteria</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The proportion of i-th weight: </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6" name="" r:id="rId4" imgW="114300" imgH="215900" progId="Equation.KSEE3">
                  <p:embed/>
                </p:oleObj>
              </mc:Choice>
              <mc:Fallback>
                <p:oleObj name="" r:id="rId4" imgW="114300" imgH="215900" progId="Equation.KSEE3">
                  <p:embed/>
                  <p:pic>
                    <p:nvPicPr>
                      <p:cNvPr id="0" name="图片 1025"/>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5" name="图片 4" descr="屏幕截图 2024-01-22 164827"/>
          <p:cNvPicPr>
            <a:picLocks noChangeAspect="1"/>
          </p:cNvPicPr>
          <p:nvPr/>
        </p:nvPicPr>
        <p:blipFill>
          <a:blip r:embed="rId5"/>
          <a:stretch>
            <a:fillRect/>
          </a:stretch>
        </p:blipFill>
        <p:spPr>
          <a:xfrm>
            <a:off x="2943860" y="1559560"/>
            <a:ext cx="2152015" cy="563880"/>
          </a:xfrm>
          <a:prstGeom prst="rect">
            <a:avLst/>
          </a:prstGeom>
        </p:spPr>
      </p:pic>
      <p:sp>
        <p:nvSpPr>
          <p:cNvPr id="6" name="文本框 5"/>
          <p:cNvSpPr txBox="1"/>
          <p:nvPr/>
        </p:nvSpPr>
        <p:spPr>
          <a:xfrm>
            <a:off x="122555" y="2336800"/>
            <a:ext cx="6060440" cy="119888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Example:</a:t>
            </a:r>
            <a:endParaRPr lang="en-US" altLang="zh-CN" b="1">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Proportion of weights: 0%, 17%, 23%, 35%, 44%, 73%, 100%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X: 50%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Selected weights: 73%, 100%</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122555" y="5480685"/>
            <a:ext cx="11713210" cy="645160"/>
          </a:xfrm>
          <a:prstGeom prst="rect">
            <a:avLst/>
          </a:prstGeom>
          <a:noFill/>
        </p:spPr>
        <p:txBody>
          <a:bodyPr wrap="square" rtlCol="0">
            <a:spAutoFit/>
          </a:bodyPr>
          <a:p>
            <a:pPr indent="457200"/>
            <a:r>
              <a:rPr lang="en-US" altLang="zh-CN">
                <a:latin typeface="Times New Roman" panose="02020603050405020304" charset="0"/>
                <a:cs typeface="Times New Roman" panose="02020603050405020304" charset="0"/>
              </a:rPr>
              <a:t>We can’t get an X satisfying both function 7 and function 21. In other words, the locations of right weights vary a lot between functions, so that we can’t use proportion to determine them.</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截图 2024-01-18 142132"/>
          <p:cNvPicPr>
            <a:picLocks noChangeAspect="1"/>
          </p:cNvPicPr>
          <p:nvPr>
            <p:custDataLst>
              <p:tags r:id="rId1"/>
            </p:custDataLst>
          </p:nvPr>
        </p:nvPicPr>
        <p:blipFill>
          <a:blip r:embed="rId2"/>
          <a:stretch>
            <a:fillRect/>
          </a:stretch>
        </p:blipFill>
        <p:spPr>
          <a:xfrm>
            <a:off x="1901190" y="839470"/>
            <a:ext cx="8390255" cy="5811520"/>
          </a:xfrm>
          <a:prstGeom prst="rect">
            <a:avLst/>
          </a:prstGeom>
        </p:spPr>
      </p:pic>
      <p:sp>
        <p:nvSpPr>
          <p:cNvPr id="3" name="文本框 2"/>
          <p:cNvSpPr txBox="1"/>
          <p:nvPr/>
        </p:nvSpPr>
        <p:spPr>
          <a:xfrm>
            <a:off x="162560" y="149225"/>
            <a:ext cx="406400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Constant threshold</a:t>
            </a:r>
            <a:endParaRPr lang="en-US" altLang="zh-CN" sz="3200">
              <a:latin typeface="Times New Roman" panose="02020603050405020304" charset="0"/>
              <a:cs typeface="Times New Roman" panose="02020603050405020304" charset="0"/>
            </a:endParaRPr>
          </a:p>
        </p:txBody>
      </p:sp>
      <p:sp>
        <p:nvSpPr>
          <p:cNvPr id="4" name="文本框 3"/>
          <p:cNvSpPr txBox="1"/>
          <p:nvPr/>
        </p:nvSpPr>
        <p:spPr>
          <a:xfrm>
            <a:off x="2184400" y="5735320"/>
            <a:ext cx="548640" cy="337185"/>
          </a:xfrm>
          <a:prstGeom prst="rect">
            <a:avLst/>
          </a:prstGeom>
          <a:noFill/>
        </p:spPr>
        <p:txBody>
          <a:bodyPr wrap="square" rtlCol="0">
            <a:spAutoFit/>
          </a:bodyPr>
          <a:p>
            <a:r>
              <a:rPr lang="en-US" altLang="zh-CN" sz="1600"/>
              <a:t>0.01</a:t>
            </a:r>
            <a:endParaRPr lang="en-US" altLang="zh-CN" sz="1600"/>
          </a:p>
        </p:txBody>
      </p:sp>
      <p:sp>
        <p:nvSpPr>
          <p:cNvPr id="5" name="文本框 4"/>
          <p:cNvSpPr txBox="1"/>
          <p:nvPr/>
        </p:nvSpPr>
        <p:spPr>
          <a:xfrm>
            <a:off x="2463165" y="1005205"/>
            <a:ext cx="4064000" cy="645160"/>
          </a:xfrm>
          <a:prstGeom prst="rect">
            <a:avLst/>
          </a:prstGeom>
          <a:noFill/>
        </p:spPr>
        <p:txBody>
          <a:bodyPr wrap="square" rtlCol="0">
            <a:spAutoFit/>
          </a:bodyPr>
          <a:p>
            <a:r>
              <a:rPr lang="en-US" altLang="zh-CN">
                <a:solidFill>
                  <a:srgbClr val="FF0000"/>
                </a:solidFill>
              </a:rPr>
              <a:t>Red:</a:t>
            </a:r>
            <a:r>
              <a:rPr lang="en-US" altLang="zh-CN"/>
              <a:t> Right features</a:t>
            </a:r>
            <a:endParaRPr lang="en-US" altLang="zh-CN"/>
          </a:p>
          <a:p>
            <a:r>
              <a:rPr lang="en-US" altLang="zh-CN">
                <a:solidFill>
                  <a:srgbClr val="0070C0"/>
                </a:solidFill>
              </a:rPr>
              <a:t>Blue:</a:t>
            </a:r>
            <a:r>
              <a:rPr lang="en-US" altLang="zh-CN"/>
              <a:t> Wrong features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2560" y="149225"/>
            <a:ext cx="406400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Lambda Selection</a:t>
            </a:r>
            <a:endParaRPr lang="en-US" altLang="zh-CN" sz="3200">
              <a:latin typeface="Times New Roman" panose="02020603050405020304" charset="0"/>
              <a:cs typeface="Times New Roman" panose="02020603050405020304" charset="0"/>
            </a:endParaRPr>
          </a:p>
        </p:txBody>
      </p:sp>
      <p:sp>
        <p:nvSpPr>
          <p:cNvPr id="2" name="文本框 1"/>
          <p:cNvSpPr txBox="1"/>
          <p:nvPr/>
        </p:nvSpPr>
        <p:spPr>
          <a:xfrm>
            <a:off x="162560" y="1934845"/>
            <a:ext cx="6687820" cy="332295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Set Lambda as 0</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Training with the feature selection layer to get the weight</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Use the selection criteria to get the right feature</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Only use the right features as input and train FCN</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Use the MAE of test set to evaluate Lambda</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Lambda += 0.01</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Goto the second step</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162560" y="1474470"/>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Steps:</a:t>
            </a:r>
            <a:endParaRPr lang="en-US" altLang="zh-CN" sz="2400">
              <a:latin typeface="Times New Roman" panose="02020603050405020304" charset="0"/>
              <a:cs typeface="Times New Roman" panose="02020603050405020304" charset="0"/>
            </a:endParaRPr>
          </a:p>
        </p:txBody>
      </p:sp>
      <p:sp>
        <p:nvSpPr>
          <p:cNvPr id="5" name="文本框 4"/>
          <p:cNvSpPr txBox="1"/>
          <p:nvPr>
            <p:custDataLst>
              <p:tags r:id="rId2"/>
            </p:custDataLst>
          </p:nvPr>
        </p:nvSpPr>
        <p:spPr>
          <a:xfrm>
            <a:off x="6850380" y="1474470"/>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Stop Criteria:</a:t>
            </a:r>
            <a:endParaRPr lang="en-US" altLang="zh-CN" sz="2400">
              <a:latin typeface="Times New Roman" panose="02020603050405020304" charset="0"/>
              <a:cs typeface="Times New Roman" panose="02020603050405020304" charset="0"/>
            </a:endParaRPr>
          </a:p>
        </p:txBody>
      </p:sp>
      <p:sp>
        <p:nvSpPr>
          <p:cNvPr id="6" name="文本框 5"/>
          <p:cNvSpPr txBox="1"/>
          <p:nvPr/>
        </p:nvSpPr>
        <p:spPr>
          <a:xfrm>
            <a:off x="6850380" y="1934845"/>
            <a:ext cx="5107305" cy="239966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MAE increases for two consecutive epoches</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The decrease in MAE is less than 1% of the previous epoch’s MAE for two consecutive epoches</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Wingdings" panose="05000000000000000000" charset="0"/>
              <a:buChar char="Ø"/>
            </a:pPr>
            <a:r>
              <a:rPr lang="en-US" altLang="zh-CN" sz="2000">
                <a:latin typeface="Times New Roman" panose="02020603050405020304" charset="0"/>
                <a:cs typeface="Times New Roman" panose="02020603050405020304" charset="0"/>
              </a:rPr>
              <a:t>The number of epoch reaches 100</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2560" y="149225"/>
            <a:ext cx="406400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Result Analysis</a:t>
            </a:r>
            <a:endParaRPr lang="en-US" altLang="zh-CN" sz="3200">
              <a:latin typeface="Times New Roman" panose="02020603050405020304" charset="0"/>
              <a:cs typeface="Times New Roman" panose="02020603050405020304" charset="0"/>
            </a:endParaRPr>
          </a:p>
        </p:txBody>
      </p:sp>
      <p:pic>
        <p:nvPicPr>
          <p:cNvPr id="2" name="图片 1" descr="linear"/>
          <p:cNvPicPr>
            <a:picLocks noChangeAspect="1"/>
          </p:cNvPicPr>
          <p:nvPr/>
        </p:nvPicPr>
        <p:blipFill>
          <a:blip r:embed="rId2"/>
          <a:stretch>
            <a:fillRect/>
          </a:stretch>
        </p:blipFill>
        <p:spPr>
          <a:xfrm>
            <a:off x="71120" y="888365"/>
            <a:ext cx="3392805" cy="2698115"/>
          </a:xfrm>
          <a:prstGeom prst="rect">
            <a:avLst/>
          </a:prstGeom>
        </p:spPr>
      </p:pic>
      <p:pic>
        <p:nvPicPr>
          <p:cNvPr id="4" name="图片 3" descr="屏幕截图 2024-01-22 202310"/>
          <p:cNvPicPr>
            <a:picLocks noChangeAspect="1"/>
          </p:cNvPicPr>
          <p:nvPr/>
        </p:nvPicPr>
        <p:blipFill>
          <a:blip r:embed="rId3"/>
          <a:srcRect l="235" r="-235" b="55111"/>
          <a:stretch>
            <a:fillRect/>
          </a:stretch>
        </p:blipFill>
        <p:spPr>
          <a:xfrm>
            <a:off x="3794760" y="888365"/>
            <a:ext cx="4033520" cy="2698115"/>
          </a:xfrm>
          <a:prstGeom prst="rect">
            <a:avLst/>
          </a:prstGeom>
        </p:spPr>
      </p:pic>
      <p:pic>
        <p:nvPicPr>
          <p:cNvPr id="11" name="图片 10" descr="屏幕截图 2024-01-22 212416"/>
          <p:cNvPicPr>
            <a:picLocks noChangeAspect="1"/>
          </p:cNvPicPr>
          <p:nvPr/>
        </p:nvPicPr>
        <p:blipFill>
          <a:blip r:embed="rId4"/>
          <a:srcRect b="40012"/>
          <a:stretch>
            <a:fillRect/>
          </a:stretch>
        </p:blipFill>
        <p:spPr>
          <a:xfrm>
            <a:off x="71120" y="3896995"/>
            <a:ext cx="4175125" cy="2593975"/>
          </a:xfrm>
          <a:prstGeom prst="rect">
            <a:avLst/>
          </a:prstGeom>
        </p:spPr>
      </p:pic>
      <p:pic>
        <p:nvPicPr>
          <p:cNvPr id="12" name="图片 11" descr="屏幕截图 2024-01-22 212512"/>
          <p:cNvPicPr>
            <a:picLocks noChangeAspect="1"/>
          </p:cNvPicPr>
          <p:nvPr/>
        </p:nvPicPr>
        <p:blipFill>
          <a:blip r:embed="rId5"/>
          <a:stretch>
            <a:fillRect/>
          </a:stretch>
        </p:blipFill>
        <p:spPr>
          <a:xfrm>
            <a:off x="7828280" y="888365"/>
            <a:ext cx="3753485" cy="2818130"/>
          </a:xfrm>
          <a:prstGeom prst="rect">
            <a:avLst/>
          </a:prstGeom>
        </p:spPr>
      </p:pic>
      <p:pic>
        <p:nvPicPr>
          <p:cNvPr id="13" name="图片 12" descr="屏幕截图 2024-01-22 212416"/>
          <p:cNvPicPr>
            <a:picLocks noChangeAspect="1"/>
          </p:cNvPicPr>
          <p:nvPr/>
        </p:nvPicPr>
        <p:blipFill>
          <a:blip r:embed="rId4"/>
          <a:srcRect t="61715" b="3249"/>
          <a:stretch>
            <a:fillRect/>
          </a:stretch>
        </p:blipFill>
        <p:spPr>
          <a:xfrm>
            <a:off x="3794760" y="3896995"/>
            <a:ext cx="4059555" cy="1473200"/>
          </a:xfrm>
          <a:prstGeom prst="rect">
            <a:avLst/>
          </a:prstGeom>
        </p:spPr>
      </p:pic>
      <p:sp>
        <p:nvSpPr>
          <p:cNvPr id="14" name="文本框 13"/>
          <p:cNvSpPr txBox="1"/>
          <p:nvPr/>
        </p:nvSpPr>
        <p:spPr>
          <a:xfrm>
            <a:off x="7828280" y="3906520"/>
            <a:ext cx="4064000" cy="2584450"/>
          </a:xfrm>
          <a:prstGeom prst="rect">
            <a:avLst/>
          </a:prstGeom>
          <a:noFill/>
        </p:spPr>
        <p:txBody>
          <a:bodyPr wrap="square" rtlCol="0">
            <a:spAutoFit/>
          </a:bodyPr>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Phenomenon: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Adding unrelated features will make the prediction result better.</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My explanation: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The unrelated features will distract the Neural network, making it no</a:t>
            </a:r>
            <a:r>
              <a:rPr lang="en-US" altLang="zh-CN">
                <a:latin typeface="Times New Roman" panose="02020603050405020304" charset="0"/>
                <a:cs typeface="Times New Roman" panose="02020603050405020304" charset="0"/>
              </a:rPr>
              <a:t>t focus on specific feature, so that prevent the overfit and increase the generalization ability.  </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2560" y="149225"/>
            <a:ext cx="406400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AutoEncoder</a:t>
            </a:r>
            <a:endParaRPr lang="en-US" altLang="zh-CN" sz="3200">
              <a:latin typeface="Times New Roman" panose="02020603050405020304" charset="0"/>
              <a:cs typeface="Times New Roman" panose="02020603050405020304" charset="0"/>
            </a:endParaRPr>
          </a:p>
        </p:txBody>
      </p:sp>
      <p:sp>
        <p:nvSpPr>
          <p:cNvPr id="4" name="矩形 3"/>
          <p:cNvSpPr/>
          <p:nvPr/>
        </p:nvSpPr>
        <p:spPr>
          <a:xfrm>
            <a:off x="4226560" y="115252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2"/>
            </p:custDataLst>
          </p:nvPr>
        </p:nvSpPr>
        <p:spPr>
          <a:xfrm>
            <a:off x="4226560" y="372808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3"/>
            </p:custDataLst>
          </p:nvPr>
        </p:nvSpPr>
        <p:spPr>
          <a:xfrm>
            <a:off x="4226560" y="308419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4"/>
            </p:custDataLst>
          </p:nvPr>
        </p:nvSpPr>
        <p:spPr>
          <a:xfrm>
            <a:off x="5546725" y="179641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5"/>
            </p:custDataLst>
          </p:nvPr>
        </p:nvSpPr>
        <p:spPr>
          <a:xfrm>
            <a:off x="4226560" y="179641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6"/>
            </p:custDataLst>
          </p:nvPr>
        </p:nvSpPr>
        <p:spPr>
          <a:xfrm>
            <a:off x="5546725" y="244030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7"/>
            </p:custDataLst>
          </p:nvPr>
        </p:nvSpPr>
        <p:spPr>
          <a:xfrm>
            <a:off x="5546725" y="3084195"/>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4226560" y="2451100"/>
            <a:ext cx="613410" cy="368300"/>
          </a:xfrm>
          <a:prstGeom prst="rect">
            <a:avLst/>
          </a:prstGeom>
          <a:noFill/>
        </p:spPr>
        <p:txBody>
          <a:bodyPr vert="eaVert" wrap="square" rtlCol="0">
            <a:spAutoFit/>
          </a:bodyPr>
          <a:p>
            <a:r>
              <a:rPr lang="en-US" altLang="zh-CN" sz="2800"/>
              <a:t>...</a:t>
            </a:r>
            <a:endParaRPr lang="en-US" altLang="zh-CN" sz="2800"/>
          </a:p>
        </p:txBody>
      </p:sp>
      <p:sp>
        <p:nvSpPr>
          <p:cNvPr id="12" name="矩形 11"/>
          <p:cNvSpPr/>
          <p:nvPr>
            <p:custDataLst>
              <p:tags r:id="rId8"/>
            </p:custDataLst>
          </p:nvPr>
        </p:nvSpPr>
        <p:spPr>
          <a:xfrm>
            <a:off x="6866890" y="1158240"/>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9"/>
            </p:custDataLst>
          </p:nvPr>
        </p:nvSpPr>
        <p:spPr>
          <a:xfrm>
            <a:off x="6866890" y="3733800"/>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custDataLst>
              <p:tags r:id="rId10"/>
            </p:custDataLst>
          </p:nvPr>
        </p:nvSpPr>
        <p:spPr>
          <a:xfrm>
            <a:off x="6866890" y="3089910"/>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11"/>
            </p:custDataLst>
          </p:nvPr>
        </p:nvSpPr>
        <p:spPr>
          <a:xfrm>
            <a:off x="6866890" y="1802130"/>
            <a:ext cx="410210" cy="38989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custDataLst>
              <p:tags r:id="rId12"/>
            </p:custDataLst>
          </p:nvPr>
        </p:nvSpPr>
        <p:spPr>
          <a:xfrm>
            <a:off x="6866890" y="2456815"/>
            <a:ext cx="613410" cy="368300"/>
          </a:xfrm>
          <a:prstGeom prst="rect">
            <a:avLst/>
          </a:prstGeom>
          <a:noFill/>
        </p:spPr>
        <p:txBody>
          <a:bodyPr vert="eaVert" wrap="square" rtlCol="0">
            <a:spAutoFit/>
          </a:bodyPr>
          <a:p>
            <a:r>
              <a:rPr lang="en-US" altLang="zh-CN" sz="2800"/>
              <a:t>...</a:t>
            </a:r>
            <a:endParaRPr lang="en-US" altLang="zh-CN" sz="2800"/>
          </a:p>
        </p:txBody>
      </p:sp>
      <p:sp>
        <p:nvSpPr>
          <p:cNvPr id="17" name="文本框 16"/>
          <p:cNvSpPr txBox="1"/>
          <p:nvPr/>
        </p:nvSpPr>
        <p:spPr>
          <a:xfrm>
            <a:off x="1150620" y="4758055"/>
            <a:ext cx="9202420" cy="1198880"/>
          </a:xfrm>
          <a:prstGeom prst="rect">
            <a:avLst/>
          </a:prstGeom>
          <a:noFill/>
        </p:spPr>
        <p:txBody>
          <a:bodyPr wrap="square" rtlCol="0">
            <a:spAutoFit/>
          </a:bodyPr>
          <a:p>
            <a:pPr indent="457200"/>
            <a:r>
              <a:rPr lang="en-US" altLang="zh-CN">
                <a:latin typeface="Times New Roman" panose="02020603050405020304" charset="0"/>
                <a:cs typeface="Times New Roman" panose="02020603050405020304" charset="0"/>
              </a:rPr>
              <a:t>It uses the Encoder to compress the input data and then uses the Decoder to recover the input. Finally the difference of input and output will be the loss.</a:t>
            </a:r>
            <a:endParaRPr lang="en-US" altLang="zh-CN">
              <a:latin typeface="Times New Roman" panose="02020603050405020304" charset="0"/>
              <a:cs typeface="Times New Roman" panose="02020603050405020304" charset="0"/>
            </a:endParaRPr>
          </a:p>
          <a:p>
            <a:pPr indent="457200"/>
            <a:r>
              <a:rPr lang="en-US" altLang="zh-CN">
                <a:latin typeface="Times New Roman" panose="02020603050405020304" charset="0"/>
                <a:cs typeface="Times New Roman" panose="02020603050405020304" charset="0"/>
              </a:rPr>
              <a:t>If we only measures the difference of what we care, we can use the output of encoder as a representation which contains the information we care.</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a:off x="4845685" y="2009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custDataLst>
              <p:tags r:id="rId13"/>
            </p:custDataLst>
          </p:nvPr>
        </p:nvCxnSpPr>
        <p:spPr>
          <a:xfrm>
            <a:off x="4839970" y="2644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p:nvPr>
            <p:custDataLst>
              <p:tags r:id="rId14"/>
            </p:custDataLst>
          </p:nvPr>
        </p:nvCxnSpPr>
        <p:spPr>
          <a:xfrm>
            <a:off x="4845685" y="3279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p:nvPr>
            <p:custDataLst>
              <p:tags r:id="rId15"/>
            </p:custDataLst>
          </p:nvPr>
        </p:nvCxnSpPr>
        <p:spPr>
          <a:xfrm>
            <a:off x="6102350" y="2009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custDataLst>
              <p:tags r:id="rId16"/>
            </p:custDataLst>
          </p:nvPr>
        </p:nvCxnSpPr>
        <p:spPr>
          <a:xfrm>
            <a:off x="6102350" y="3279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custDataLst>
              <p:tags r:id="rId17"/>
            </p:custDataLst>
          </p:nvPr>
        </p:nvCxnSpPr>
        <p:spPr>
          <a:xfrm>
            <a:off x="6102350" y="2644140"/>
            <a:ext cx="61976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62560" y="149225"/>
            <a:ext cx="4064000"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Questions:</a:t>
            </a:r>
            <a:endParaRPr lang="en-US" altLang="zh-CN" sz="3200">
              <a:latin typeface="Times New Roman" panose="02020603050405020304" charset="0"/>
              <a:cs typeface="Times New Roman" panose="02020603050405020304" charset="0"/>
            </a:endParaRPr>
          </a:p>
        </p:txBody>
      </p:sp>
      <p:sp>
        <p:nvSpPr>
          <p:cNvPr id="2" name="文本框 1"/>
          <p:cNvSpPr txBox="1"/>
          <p:nvPr/>
        </p:nvSpPr>
        <p:spPr>
          <a:xfrm>
            <a:off x="1866265" y="2506980"/>
            <a:ext cx="7682865" cy="922020"/>
          </a:xfrm>
          <a:prstGeom prst="rect">
            <a:avLst/>
          </a:prstGeom>
          <a:noFill/>
        </p:spPr>
        <p:txBody>
          <a:bodyPr wrap="square" rtlCol="0">
            <a:spAutoFit/>
          </a:bodyPr>
          <a:p>
            <a:pPr indent="0" fontAlgn="auto">
              <a:lnSpc>
                <a:spcPct val="150000"/>
              </a:lnSpc>
            </a:pPr>
            <a:r>
              <a:rPr lang="en-US" altLang="zh-CN"/>
              <a:t>1. What is model guided neural network? </a:t>
            </a:r>
            <a:endParaRPr lang="en-US" altLang="zh-CN"/>
          </a:p>
          <a:p>
            <a:pPr indent="0" fontAlgn="auto">
              <a:lnSpc>
                <a:spcPct val="150000"/>
              </a:lnSpc>
            </a:pPr>
            <a:r>
              <a:rPr lang="en-US" altLang="zh-CN"/>
              <a:t>2. What is BSG signal? And what’s the difference between BSG and SCG and BCG</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TABLE_ENDDRAG_ORIGIN_RECT" val="915*110"/>
  <p:tag name="TABLE_ENDDRAG_RECT" val="16*225*915*110"/>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oZGlkIjoiMWRlNDUxNmQzODRiOGZjNzNhZTdkYzIyMjMxZTcyYmY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WPS 演示</Application>
  <PresentationFormat>宽屏</PresentationFormat>
  <Paragraphs>130</Paragraphs>
  <Slides>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21" baseType="lpstr">
      <vt:lpstr>Arial</vt:lpstr>
      <vt:lpstr>宋体</vt:lpstr>
      <vt:lpstr>Wingdings</vt:lpstr>
      <vt:lpstr>Times New Roman Regular</vt:lpstr>
      <vt:lpstr>Times New Roman</vt:lpstr>
      <vt:lpstr>Wingdings</vt:lpstr>
      <vt:lpstr>微软雅黑</vt:lpstr>
      <vt:lpstr>Arial Unicode MS</vt:lpstr>
      <vt:lpstr>Calibri</vt:lpstr>
      <vt:lpstr>WPS</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张一达</cp:lastModifiedBy>
  <cp:revision>111</cp:revision>
  <dcterms:created xsi:type="dcterms:W3CDTF">2024-01-21T03:51:00Z</dcterms:created>
  <dcterms:modified xsi:type="dcterms:W3CDTF">2024-01-22T13:52:33Z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6D3FFEFB3F4B46D1A3E341B4E47BE3F7_13</vt:lpwstr>
  </property>
</Properties>
</file>