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0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4.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7" r:id="rId3"/>
    <p:sldId id="324" r:id="rId5"/>
    <p:sldId id="326" r:id="rId6"/>
    <p:sldId id="327" r:id="rId7"/>
    <p:sldId id="328" r:id="rId8"/>
    <p:sldId id="329" r:id="rId9"/>
    <p:sldId id="332" r:id="rId10"/>
    <p:sldId id="335" r:id="rId11"/>
    <p:sldId id="334" r:id="rId12"/>
    <p:sldId id="333" r:id="rId13"/>
    <p:sldId id="331" r:id="rId14"/>
    <p:sldId id="339" r:id="rId15"/>
  </p:sldIdLst>
  <p:sldSz cx="12192000" cy="6858000"/>
  <p:notesSz cx="7103745" cy="10234295"/>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26"/>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204.xml"/><Relationship Id="rId21" Type="http://schemas.openxmlformats.org/officeDocument/2006/relationships/customXml" Target="../customXml/item1.xml"/><Relationship Id="rId20" Type="http://schemas.openxmlformats.org/officeDocument/2006/relationships/customXmlProps" Target="../customXml/itemProps20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Here is the result of the combination functions. All of them select the right features. However, look at the mae, it is kind of big, because other mae are all below 1. Actually, it is caused by the same reasons as the polynomial function.</a:t>
            </a:r>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The result why the algorithm can’t select the right features, or in other words, why the neural network can’t learn the right function is, the data shift.</a:t>
            </a:r>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sym typeface="+mn-ea"/>
              </a:rPr>
              <a:t>Here are the outline of the presentation.</a:t>
            </a:r>
            <a:endParaRPr kumimoji="1" lang="en-US" altLang="zh-CN">
              <a:sym typeface="+mn-ea"/>
            </a:endParaRPr>
          </a:p>
          <a:p>
            <a:endParaRPr kumimoji="1" lang="en-US" altLang="zh-CN">
              <a:sym typeface="+mn-ea"/>
            </a:endParaRPr>
          </a:p>
          <a:p>
            <a:r>
              <a:rPr kumimoji="1" lang="en-US" altLang="zh-CN">
                <a:sym typeface="+mn-ea"/>
              </a:rPr>
              <a:t>First, I wanna discuss with you about the equation of S, because it is the foundation of the subsequent research and I think we have some misunderstanding about it. And at the same time, I will also do some error analysis to explain why I said it is very hard to get the mae under 1 on the wechat.</a:t>
            </a:r>
            <a:endParaRPr kumimoji="1" lang="en-US" altLang="zh-CN">
              <a:sym typeface="+mn-ea"/>
            </a:endParaRPr>
          </a:p>
          <a:p>
            <a:endParaRPr kumimoji="1" lang="zh-CN" altLang="en-US"/>
          </a:p>
          <a:p>
            <a:r>
              <a:rPr kumimoji="1" lang="en-US" altLang="zh-CN"/>
              <a:t>The second thing is to analysize the result of the feature selection experiment. After that, I will talk about some thoughts about the universal approximation theorem.</a:t>
            </a:r>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The first thing to discuss is the misunderstanding on the equation of S. </a:t>
            </a:r>
            <a:endParaRPr kumimoji="1" lang="en-US" altLang="zh-CN"/>
          </a:p>
          <a:p>
            <a:endParaRPr kumimoji="1" lang="en-US" altLang="zh-CN"/>
          </a:p>
          <a:p>
            <a:r>
              <a:rPr kumimoji="1" lang="en-US" altLang="zh-CN"/>
              <a:t>About two months ago, you send me an email and mentioned that the equation of S is this one. This is different from what I derived. Since this equation is very important, so I plan to go through the scg generation process very quickly and reach an agreement with you on the equation of S.</a:t>
            </a:r>
            <a:endParaRPr kumimoji="1" lang="en-US" altLang="zh-CN"/>
          </a:p>
          <a:p>
            <a:endParaRPr kumimoji="1" lang="en-US" altLang="zh-CN"/>
          </a:p>
          <a:p>
            <a:r>
              <a:rPr kumimoji="1" lang="en-US" altLang="zh-CN"/>
              <a:t>This equation is what I derived. So next, I will use jupyter notebook to illustrate the process. </a:t>
            </a:r>
            <a:endParaRPr kumimoji="1" lang="en-US" altLang="zh-CN"/>
          </a:p>
          <a:p>
            <a:endParaRPr kumimoji="1" lang="en-US" altLang="zh-CN"/>
          </a:p>
          <a:p>
            <a:r>
              <a:rPr kumimoji="1" lang="en-US" altLang="zh-CN"/>
              <a:t>All the code here is copied from the datasim. First, we need to import some packages and define some functions that will be used later. Then we need to define some variables. For the convenience of illustration, I fix the s, d and heart rate. in the real generation process, they are random. Here we set s as one hundred and eighty.</a:t>
            </a:r>
            <a:endParaRPr kumimoji="1" lang="en-US" altLang="zh-CN"/>
          </a:p>
          <a:p>
            <a:endParaRPr kumimoji="1" lang="en-US" altLang="zh-CN"/>
          </a:p>
          <a:p>
            <a:r>
              <a:rPr kumimoji="1" lang="en-US" altLang="zh-CN"/>
              <a:t>Here we use the daubechies wavelet to generate the basic waveform and the only difference of cardiac_s and cardiac_d is the height which depends on d. Then we resample them to 100 timestamps. We can plot them to see what they look like. Their length is 100 and difference is height.</a:t>
            </a:r>
            <a:endParaRPr kumimoji="1" lang="en-US" altLang="zh-CN"/>
          </a:p>
          <a:p>
            <a:endParaRPr kumimoji="1" lang="en-US" altLang="zh-CN"/>
          </a:p>
          <a:p>
            <a:r>
              <a:rPr kumimoji="1" lang="en-US" altLang="zh-CN"/>
              <a:t>Then we take the first 40 timestamps as cardiac_s and generate a gap between cardiac_s and cardiac_d. The length of the gap depends on S. Finally, we concatenate the three parts. </a:t>
            </a:r>
            <a:r>
              <a:rPr kumimoji="1" lang="en-US" altLang="zh-CN"/>
              <a:t>Until now, we have generated a cycle. And this is a very important time point, we can it time point 1.</a:t>
            </a:r>
            <a:endParaRPr kumimoji="1" lang="en-US" altLang="zh-CN"/>
          </a:p>
          <a:p>
            <a:endParaRPr kumimoji="1" lang="en-US" altLang="zh-CN"/>
          </a:p>
          <a:p>
            <a:r>
              <a:rPr kumimoji="1" lang="en-US" altLang="zh-CN"/>
              <a:t>Then we need to determine how many cycles we have in 10 seconds which depends on heart rate. So we calculate how many beats in 10 seconds, because we set the heart rate to be 70, so the number of beat is 11. Finally, we resample it to make sure the total length is 1000. We can find that there are 11 cycles in 10 seconds. Here I don’t add the respiratory signal, because it won’t influence the equation of S and D.</a:t>
            </a:r>
            <a:endParaRPr kumimoji="1" lang="en-US" altLang="zh-CN"/>
          </a:p>
          <a:p>
            <a:endParaRPr kumimoji="1" lang="en-US" altLang="zh-CN"/>
          </a:p>
          <a:p>
            <a:r>
              <a:rPr kumimoji="1" lang="en-US" altLang="zh-CN"/>
              <a:t>Now we have to time point. The proportion remains the same no matter at which time point, because the resampling won’t change the proportion.</a:t>
            </a:r>
            <a:endParaRPr kumimoji="1" lang="en-US" altLang="zh-CN"/>
          </a:p>
          <a:p>
            <a:endParaRPr kumimoji="1" lang="en-US" altLang="zh-CN"/>
          </a:p>
          <a:p>
            <a:r>
              <a:rPr kumimoji="1" lang="en-US" altLang="zh-CN"/>
              <a:t>Next, I will verify this equation by coding. This is train data, and this is x2-x1, I have already extract them. Then I use the d21 and heart rate to calculate the S.</a:t>
            </a:r>
            <a:endParaRPr kumimoji="1" lang="en-US" altLang="zh-CN"/>
          </a:p>
          <a:p>
            <a:endParaRPr kumimoji="1" lang="en-US" altLang="zh-CN"/>
          </a:p>
          <a:p>
            <a:r>
              <a:rPr kumimoji="1" lang="en-US" altLang="zh-CN"/>
              <a:t>The blue line is the true S, and the orange one is what we calculate use the equation. It fits the trend which proves that the equation is right. And if I use the function in email. Here is the result which shows the equation is not right.</a:t>
            </a:r>
            <a:endParaRPr kumimoji="1" lang="en-US" altLang="zh-CN"/>
          </a:p>
          <a:p>
            <a:endParaRPr kumimoji="1" lang="en-US" altLang="zh-CN"/>
          </a:p>
          <a:p>
            <a:r>
              <a:rPr kumimoji="1" lang="en-US" altLang="zh-CN"/>
              <a:t>However, we also find that the calculated S is not very accurate. The orange point is around the blue line, and there are some points above the blue line. This inaccurate predictions are caused by the error in the data generation process. </a:t>
            </a:r>
            <a:endParaRPr kumimoji="1" lang="en-US" altLang="zh-CN"/>
          </a:p>
          <a:p>
            <a:endParaRPr kumimoji="1" lang="en-US" altLang="zh-CN"/>
          </a:p>
          <a:p>
            <a:r>
              <a:rPr kumimoji="1" lang="en-US" altLang="zh-CN"/>
              <a:t>That’s all for this part. Do you have any comment or something you don’t agree?</a:t>
            </a:r>
            <a:endParaRPr kumimoji="1" lang="en-US" altLang="zh-CN"/>
          </a:p>
          <a:p>
            <a:endParaRPr kumimoji="1" lang="en-US" altLang="zh-CN"/>
          </a:p>
          <a:p>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The first error is the resampling error. Let’s look at the figure. We just repeat the cycle, so every cycle should be same. However, we can find that in this figure, the cycle is different. It is obvious that the height of every peak is different. This is caused by the resampling.</a:t>
            </a:r>
            <a:endParaRPr kumimoji="1" lang="en-US" altLang="zh-CN"/>
          </a:p>
          <a:p>
            <a:endParaRPr kumimoji="1" lang="en-US" altLang="zh-CN"/>
          </a:p>
          <a:p>
            <a:r>
              <a:rPr kumimoji="1" lang="en-US" altLang="zh-CN"/>
              <a:t>When we resample to fit the required length, we will change the location of peak slightly. For example in this figure, before resampling, the peak should be this point. But after resampling, the peak is this point. Both of the vertical and horizontal location change. And this is the first error. </a:t>
            </a:r>
            <a:endParaRPr kumimoji="1" lang="en-US" altLang="zh-CN"/>
          </a:p>
          <a:p>
            <a:endParaRPr kumimoji="1" lang="en-US" altLang="zh-CN"/>
          </a:p>
          <a:p>
            <a:r>
              <a:rPr kumimoji="1" lang="en-US" altLang="zh-CN"/>
              <a:t>The second error is caused by the int function here when we calculate the number of beats in 10 seconds. If the number is 4.9, it will be the 4, the error is twenty percent which is very big. But we can just use the int function in our equation. So that we can eliminate this error. We can find if we use the int function in our equation, the mae will be smaller. </a:t>
            </a:r>
            <a:endParaRPr kumimoji="1" lang="en-US" altLang="zh-CN"/>
          </a:p>
          <a:p>
            <a:endParaRPr kumimoji="1" lang="en-US" altLang="zh-CN"/>
          </a:p>
          <a:p>
            <a:r>
              <a:rPr kumimoji="1" lang="en-US" altLang="zh-CN"/>
              <a:t>The third error is the peak detection error. Because my algorithm to detect the peak may not works in some signal. And the points above is caused by this error. But this number of them is very small, only 1000 scg signals.</a:t>
            </a:r>
            <a:endParaRPr kumimoji="1" lang="en-US" altLang="zh-CN"/>
          </a:p>
          <a:p>
            <a:endParaRPr kumimoji="1" lang="en-US" altLang="zh-CN"/>
          </a:p>
          <a:p>
            <a:r>
              <a:rPr kumimoji="1" lang="en-US" altLang="zh-CN"/>
              <a:t>And the mae of equation is about 5. This means that even the network learns the right feature and right function, the mae is hard to be lower than 5.</a:t>
            </a:r>
            <a:endParaRPr kumimoji="1" lang="en-US" altLang="zh-CN"/>
          </a:p>
          <a:p>
            <a:endParaRPr kumimoji="1" lang="en-US" altLang="zh-CN"/>
          </a:p>
          <a:p>
            <a:r>
              <a:rPr kumimoji="1" lang="en-US" altLang="zh-CN"/>
              <a:t>And for the new dataset, the equation remains the same. But the peak detection error may be greater, because the resonance noise will influence the peak detection a lot.</a:t>
            </a:r>
            <a:endParaRPr kumimoji="1" lang="en-US" altLang="zh-CN"/>
          </a:p>
          <a:p>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The second part is the feature selection and synthesis experiment with the feature selction layer.</a:t>
            </a:r>
            <a:endParaRPr kumimoji="1" lang="en-US" altLang="zh-CN"/>
          </a:p>
          <a:p>
            <a:r>
              <a:rPr kumimoji="1" lang="en-US" altLang="zh-CN"/>
              <a:t>First I</a:t>
            </a:r>
            <a:r>
              <a:rPr kumimoji="1" lang="zh-CN" altLang="en-US"/>
              <a:t>’</a:t>
            </a:r>
            <a:r>
              <a:rPr kumimoji="1" lang="en-US" altLang="zh-CN"/>
              <a:t>d like to introduce the experiment data I generate.</a:t>
            </a:r>
            <a:endParaRPr kumimoji="1" lang="en-US" altLang="zh-CN"/>
          </a:p>
          <a:p>
            <a:r>
              <a:rPr kumimoji="1" lang="en-US" altLang="zh-CN"/>
              <a:t>The shape of the dataset is 2000*20,2000 means the number of samples and 20 means the number of features. They are all the random number.</a:t>
            </a:r>
            <a:endParaRPr kumimoji="1" lang="en-US" altLang="zh-CN"/>
          </a:p>
          <a:p>
            <a:endParaRPr kumimoji="1" lang="en-US" altLang="zh-CN"/>
          </a:p>
          <a:p>
            <a:r>
              <a:rPr kumimoji="1" lang="en-US" altLang="zh-CN"/>
              <a:t>And the function between data and label has five types. In each type of function, the number of selected feature is here. And they are randomly choosed among the 20 features. All the cofficients here which is a and b are all random number. So I totally tested 23 functions.</a:t>
            </a:r>
            <a:endParaRPr kumimoji="1" lang="en-US" altLang="zh-CN"/>
          </a:p>
          <a:p>
            <a:endParaRPr kumimoji="1" lang="en-US" altLang="zh-CN"/>
          </a:p>
          <a:p>
            <a:r>
              <a:rPr kumimoji="1" lang="en-US" altLang="zh-CN"/>
              <a:t>And here are some other experiment settings. The lambda is a key hyperparameters, it indicates the degree of the selection process.</a:t>
            </a:r>
            <a:endParaRPr kumimoji="1" lang="en-US" altLang="zh-CN"/>
          </a:p>
          <a:p>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And here are the results of linear function. The 20 numbers here are the weight of feature selection layer which indicates how important the features is. And the red square means the feature is selected. Because the weight of this feature is much bigger than others. And the green square means it is the right feature, but its weight is small, so the algorithm miss this feature. And the blue square means the algorithm select some features which are not right features.</a:t>
            </a:r>
            <a:endParaRPr kumimoji="1" lang="en-US" altLang="zh-CN"/>
          </a:p>
          <a:p>
            <a:endParaRPr kumimoji="1" lang="en-US" altLang="zh-CN"/>
          </a:p>
          <a:p>
            <a:r>
              <a:rPr kumimoji="1" lang="en-US" altLang="zh-CN"/>
              <a:t>By looking at the result, we can find that only one the number of features is 10, the algorithm miss a feature. If we miss features, that means the degree of the selection is too high, so we reduce the lambda to 0.01. And now, the algorithm can select it. </a:t>
            </a:r>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Here are the result of polynomial function. The result is bad, because all the weights are similar. And we can also find that the mae is huge. I will discuss this situation detailly later.</a:t>
            </a:r>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And this is the result of exponential. Still, when the lambda is 0.1, it will miss some features, but when reduce it to 0.01, the algorithm works.</a:t>
            </a:r>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And here is the result of log. It works too.</a:t>
            </a:r>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8.png"/><Relationship Id="rId7" Type="http://schemas.openxmlformats.org/officeDocument/2006/relationships/tags" Target="../tags/tag182.xml"/><Relationship Id="rId6" Type="http://schemas.openxmlformats.org/officeDocument/2006/relationships/image" Target="../media/image7.png"/><Relationship Id="rId5" Type="http://schemas.openxmlformats.org/officeDocument/2006/relationships/tags" Target="../tags/tag181.xml"/><Relationship Id="rId4" Type="http://schemas.openxmlformats.org/officeDocument/2006/relationships/image" Target="../media/image6.png"/><Relationship Id="rId3" Type="http://schemas.openxmlformats.org/officeDocument/2006/relationships/tags" Target="../tags/tag180.xml"/><Relationship Id="rId27" Type="http://schemas.openxmlformats.org/officeDocument/2006/relationships/notesSlide" Target="../notesSlides/notesSlide10.xml"/><Relationship Id="rId26" Type="http://schemas.openxmlformats.org/officeDocument/2006/relationships/slideLayout" Target="../slideLayouts/slideLayout1.xml"/><Relationship Id="rId25" Type="http://schemas.openxmlformats.org/officeDocument/2006/relationships/tags" Target="../tags/tag197.xml"/><Relationship Id="rId24" Type="http://schemas.openxmlformats.org/officeDocument/2006/relationships/tags" Target="../tags/tag196.xml"/><Relationship Id="rId23" Type="http://schemas.openxmlformats.org/officeDocument/2006/relationships/tags" Target="../tags/tag195.xml"/><Relationship Id="rId22" Type="http://schemas.openxmlformats.org/officeDocument/2006/relationships/tags" Target="../tags/tag194.xml"/><Relationship Id="rId21" Type="http://schemas.openxmlformats.org/officeDocument/2006/relationships/tags" Target="../tags/tag193.xml"/><Relationship Id="rId20" Type="http://schemas.openxmlformats.org/officeDocument/2006/relationships/tags" Target="../tags/tag192.xml"/><Relationship Id="rId2" Type="http://schemas.openxmlformats.org/officeDocument/2006/relationships/image" Target="../media/image29.png"/><Relationship Id="rId19" Type="http://schemas.openxmlformats.org/officeDocument/2006/relationships/tags" Target="../tags/tag191.xml"/><Relationship Id="rId18" Type="http://schemas.openxmlformats.org/officeDocument/2006/relationships/tags" Target="../tags/tag190.xml"/><Relationship Id="rId17" Type="http://schemas.openxmlformats.org/officeDocument/2006/relationships/tags" Target="../tags/tag189.xml"/><Relationship Id="rId16" Type="http://schemas.openxmlformats.org/officeDocument/2006/relationships/tags" Target="../tags/tag188.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image" Target="../media/image31.png"/><Relationship Id="rId1" Type="http://schemas.openxmlformats.org/officeDocument/2006/relationships/tags" Target="../tags/tag179.xml"/></Relationships>
</file>

<file path=ppt/slides/_rels/slide11.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image" Target="../media/image7.png"/><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tags" Target="../tags/tag198.xml"/><Relationship Id="rId2" Type="http://schemas.openxmlformats.org/officeDocument/2006/relationships/image" Target="../media/image33.png"/><Relationship Id="rId12" Type="http://schemas.openxmlformats.org/officeDocument/2006/relationships/notesSlide" Target="../notesSlides/notesSlide11.xml"/><Relationship Id="rId11" Type="http://schemas.openxmlformats.org/officeDocument/2006/relationships/slideLayout" Target="../slideLayouts/slideLayout1.xml"/><Relationship Id="rId10" Type="http://schemas.openxmlformats.org/officeDocument/2006/relationships/tags" Target="../tags/tag202.xml"/><Relationship Id="rId1"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3" Type="http://schemas.openxmlformats.org/officeDocument/2006/relationships/notesSlide" Target="../notesSlides/notesSlide4.xml"/><Relationship Id="rId12" Type="http://schemas.openxmlformats.org/officeDocument/2006/relationships/slideLayout" Target="../slideLayouts/slideLayout1.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notesSlide" Target="../notesSlides/notesSlide5.xml"/><Relationship Id="rId10" Type="http://schemas.openxmlformats.org/officeDocument/2006/relationships/slideLayout" Target="../slideLayouts/slideLayout1.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18.xml"/><Relationship Id="rId7" Type="http://schemas.openxmlformats.org/officeDocument/2006/relationships/image" Target="../media/image12.png"/><Relationship Id="rId6" Type="http://schemas.openxmlformats.org/officeDocument/2006/relationships/tags" Target="../tags/tag17.xml"/><Relationship Id="rId5" Type="http://schemas.openxmlformats.org/officeDocument/2006/relationships/tags" Target="../tags/tag16.xml"/><Relationship Id="rId45" Type="http://schemas.openxmlformats.org/officeDocument/2006/relationships/notesSlide" Target="../notesSlides/notesSlide6.xml"/><Relationship Id="rId44" Type="http://schemas.openxmlformats.org/officeDocument/2006/relationships/slideLayout" Target="../slideLayouts/slideLayout1.xml"/><Relationship Id="rId43" Type="http://schemas.openxmlformats.org/officeDocument/2006/relationships/tags" Target="../tags/tag52.xml"/><Relationship Id="rId42" Type="http://schemas.openxmlformats.org/officeDocument/2006/relationships/tags" Target="../tags/tag51.xml"/><Relationship Id="rId41" Type="http://schemas.openxmlformats.org/officeDocument/2006/relationships/tags" Target="../tags/tag50.xml"/><Relationship Id="rId40" Type="http://schemas.openxmlformats.org/officeDocument/2006/relationships/tags" Target="../tags/tag49.xml"/><Relationship Id="rId4" Type="http://schemas.openxmlformats.org/officeDocument/2006/relationships/image" Target="../media/image11.png"/><Relationship Id="rId39" Type="http://schemas.openxmlformats.org/officeDocument/2006/relationships/tags" Target="../tags/tag48.xml"/><Relationship Id="rId38" Type="http://schemas.openxmlformats.org/officeDocument/2006/relationships/tags" Target="../tags/tag47.xml"/><Relationship Id="rId37" Type="http://schemas.openxmlformats.org/officeDocument/2006/relationships/tags" Target="../tags/tag46.xml"/><Relationship Id="rId36" Type="http://schemas.openxmlformats.org/officeDocument/2006/relationships/tags" Target="../tags/tag45.xml"/><Relationship Id="rId35" Type="http://schemas.openxmlformats.org/officeDocument/2006/relationships/tags" Target="../tags/tag44.xml"/><Relationship Id="rId34" Type="http://schemas.openxmlformats.org/officeDocument/2006/relationships/tags" Target="../tags/tag43.xml"/><Relationship Id="rId33" Type="http://schemas.openxmlformats.org/officeDocument/2006/relationships/tags" Target="../tags/tag42.xml"/><Relationship Id="rId32" Type="http://schemas.openxmlformats.org/officeDocument/2006/relationships/tags" Target="../tags/tag41.xml"/><Relationship Id="rId31" Type="http://schemas.openxmlformats.org/officeDocument/2006/relationships/tags" Target="../tags/tag40.xml"/><Relationship Id="rId30" Type="http://schemas.openxmlformats.org/officeDocument/2006/relationships/tags" Target="../tags/tag39.xml"/><Relationship Id="rId3" Type="http://schemas.openxmlformats.org/officeDocument/2006/relationships/image" Target="../media/image10.png"/><Relationship Id="rId29" Type="http://schemas.openxmlformats.org/officeDocument/2006/relationships/tags" Target="../tags/tag38.xml"/><Relationship Id="rId28" Type="http://schemas.openxmlformats.org/officeDocument/2006/relationships/tags" Target="../tags/tag37.xml"/><Relationship Id="rId27" Type="http://schemas.openxmlformats.org/officeDocument/2006/relationships/tags" Target="../tags/tag36.xml"/><Relationship Id="rId26" Type="http://schemas.openxmlformats.org/officeDocument/2006/relationships/tags" Target="../tags/tag35.xml"/><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tags" Target="../tags/tag31.xml"/><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image" Target="../media/image9.png"/><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tags" Target="../tags/tag57.xml"/><Relationship Id="rId48" Type="http://schemas.openxmlformats.org/officeDocument/2006/relationships/notesSlide" Target="../notesSlides/notesSlide7.xml"/><Relationship Id="rId47" Type="http://schemas.openxmlformats.org/officeDocument/2006/relationships/slideLayout" Target="../slideLayouts/slideLayout1.xml"/><Relationship Id="rId46" Type="http://schemas.openxmlformats.org/officeDocument/2006/relationships/tags" Target="../tags/tag93.xml"/><Relationship Id="rId45" Type="http://schemas.openxmlformats.org/officeDocument/2006/relationships/tags" Target="../tags/tag92.xml"/><Relationship Id="rId44" Type="http://schemas.openxmlformats.org/officeDocument/2006/relationships/tags" Target="../tags/tag91.xml"/><Relationship Id="rId43" Type="http://schemas.openxmlformats.org/officeDocument/2006/relationships/tags" Target="../tags/tag90.xml"/><Relationship Id="rId42" Type="http://schemas.openxmlformats.org/officeDocument/2006/relationships/tags" Target="../tags/tag89.xml"/><Relationship Id="rId41" Type="http://schemas.openxmlformats.org/officeDocument/2006/relationships/tags" Target="../tags/tag88.xml"/><Relationship Id="rId40" Type="http://schemas.openxmlformats.org/officeDocument/2006/relationships/tags" Target="../tags/tag87.xml"/><Relationship Id="rId4" Type="http://schemas.openxmlformats.org/officeDocument/2006/relationships/tags" Target="../tags/tag56.xml"/><Relationship Id="rId39" Type="http://schemas.openxmlformats.org/officeDocument/2006/relationships/tags" Target="../tags/tag86.xml"/><Relationship Id="rId38" Type="http://schemas.openxmlformats.org/officeDocument/2006/relationships/tags" Target="../tags/tag85.xml"/><Relationship Id="rId37" Type="http://schemas.openxmlformats.org/officeDocument/2006/relationships/tags" Target="../tags/tag84.xml"/><Relationship Id="rId36" Type="http://schemas.openxmlformats.org/officeDocument/2006/relationships/tags" Target="../tags/tag83.xml"/><Relationship Id="rId35" Type="http://schemas.openxmlformats.org/officeDocument/2006/relationships/tags" Target="../tags/tag82.xml"/><Relationship Id="rId34" Type="http://schemas.openxmlformats.org/officeDocument/2006/relationships/tags" Target="../tags/tag81.xml"/><Relationship Id="rId33" Type="http://schemas.openxmlformats.org/officeDocument/2006/relationships/tags" Target="../tags/tag80.xml"/><Relationship Id="rId32" Type="http://schemas.openxmlformats.org/officeDocument/2006/relationships/tags" Target="../tags/tag79.xml"/><Relationship Id="rId31" Type="http://schemas.openxmlformats.org/officeDocument/2006/relationships/tags" Target="../tags/tag78.xml"/><Relationship Id="rId30" Type="http://schemas.openxmlformats.org/officeDocument/2006/relationships/tags" Target="../tags/tag77.xml"/><Relationship Id="rId3" Type="http://schemas.openxmlformats.org/officeDocument/2006/relationships/tags" Target="../tags/tag55.xml"/><Relationship Id="rId29" Type="http://schemas.openxmlformats.org/officeDocument/2006/relationships/tags" Target="../tags/tag76.xml"/><Relationship Id="rId28" Type="http://schemas.openxmlformats.org/officeDocument/2006/relationships/tags" Target="../tags/tag75.xml"/><Relationship Id="rId27" Type="http://schemas.openxmlformats.org/officeDocument/2006/relationships/tags" Target="../tags/tag74.xml"/><Relationship Id="rId26" Type="http://schemas.openxmlformats.org/officeDocument/2006/relationships/tags" Target="../tags/tag73.xml"/><Relationship Id="rId25" Type="http://schemas.openxmlformats.org/officeDocument/2006/relationships/tags" Target="../tags/tag72.xml"/><Relationship Id="rId24" Type="http://schemas.openxmlformats.org/officeDocument/2006/relationships/tags" Target="../tags/tag71.xml"/><Relationship Id="rId23" Type="http://schemas.openxmlformats.org/officeDocument/2006/relationships/tags" Target="../tags/tag70.xml"/><Relationship Id="rId22" Type="http://schemas.openxmlformats.org/officeDocument/2006/relationships/tags" Target="../tags/tag69.xml"/><Relationship Id="rId21" Type="http://schemas.openxmlformats.org/officeDocument/2006/relationships/tags" Target="../tags/tag68.xml"/><Relationship Id="rId20" Type="http://schemas.openxmlformats.org/officeDocument/2006/relationships/tags" Target="../tags/tag67.xml"/><Relationship Id="rId2" Type="http://schemas.openxmlformats.org/officeDocument/2006/relationships/tags" Target="../tags/tag54.xml"/><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image" Target="../media/image18.png"/><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1" Type="http://schemas.openxmlformats.org/officeDocument/2006/relationships/notesSlide" Target="../notesSlides/notesSlide8.xml"/><Relationship Id="rId50" Type="http://schemas.openxmlformats.org/officeDocument/2006/relationships/slideLayout" Target="../slideLayouts/slideLayout1.xml"/><Relationship Id="rId5" Type="http://schemas.openxmlformats.org/officeDocument/2006/relationships/tags" Target="../tags/tag98.xml"/><Relationship Id="rId49" Type="http://schemas.openxmlformats.org/officeDocument/2006/relationships/tags" Target="../tags/tag137.xml"/><Relationship Id="rId48" Type="http://schemas.openxmlformats.org/officeDocument/2006/relationships/tags" Target="../tags/tag136.xml"/><Relationship Id="rId47" Type="http://schemas.openxmlformats.org/officeDocument/2006/relationships/tags" Target="../tags/tag135.xml"/><Relationship Id="rId46" Type="http://schemas.openxmlformats.org/officeDocument/2006/relationships/tags" Target="../tags/tag134.xml"/><Relationship Id="rId45" Type="http://schemas.openxmlformats.org/officeDocument/2006/relationships/tags" Target="../tags/tag133.xml"/><Relationship Id="rId44" Type="http://schemas.openxmlformats.org/officeDocument/2006/relationships/tags" Target="../tags/tag132.xml"/><Relationship Id="rId43" Type="http://schemas.openxmlformats.org/officeDocument/2006/relationships/tags" Target="../tags/tag131.xml"/><Relationship Id="rId42" Type="http://schemas.openxmlformats.org/officeDocument/2006/relationships/tags" Target="../tags/tag130.xml"/><Relationship Id="rId41" Type="http://schemas.openxmlformats.org/officeDocument/2006/relationships/tags" Target="../tags/tag129.xml"/><Relationship Id="rId40" Type="http://schemas.openxmlformats.org/officeDocument/2006/relationships/tags" Target="../tags/tag128.xml"/><Relationship Id="rId4" Type="http://schemas.openxmlformats.org/officeDocument/2006/relationships/tags" Target="../tags/tag97.xml"/><Relationship Id="rId39" Type="http://schemas.openxmlformats.org/officeDocument/2006/relationships/tags" Target="../tags/tag127.xml"/><Relationship Id="rId38" Type="http://schemas.openxmlformats.org/officeDocument/2006/relationships/tags" Target="../tags/tag126.xml"/><Relationship Id="rId37" Type="http://schemas.openxmlformats.org/officeDocument/2006/relationships/tags" Target="../tags/tag125.xml"/><Relationship Id="rId36" Type="http://schemas.openxmlformats.org/officeDocument/2006/relationships/tags" Target="../tags/tag124.xml"/><Relationship Id="rId35" Type="http://schemas.openxmlformats.org/officeDocument/2006/relationships/tags" Target="../tags/tag123.xml"/><Relationship Id="rId34" Type="http://schemas.openxmlformats.org/officeDocument/2006/relationships/tags" Target="../tags/tag122.xml"/><Relationship Id="rId33" Type="http://schemas.openxmlformats.org/officeDocument/2006/relationships/tags" Target="../tags/tag121.xml"/><Relationship Id="rId32" Type="http://schemas.openxmlformats.org/officeDocument/2006/relationships/tags" Target="../tags/tag120.xml"/><Relationship Id="rId31" Type="http://schemas.openxmlformats.org/officeDocument/2006/relationships/tags" Target="../tags/tag119.xml"/><Relationship Id="rId30" Type="http://schemas.openxmlformats.org/officeDocument/2006/relationships/tags" Target="../tags/tag118.xml"/><Relationship Id="rId3" Type="http://schemas.openxmlformats.org/officeDocument/2006/relationships/tags" Target="../tags/tag96.xml"/><Relationship Id="rId29" Type="http://schemas.openxmlformats.org/officeDocument/2006/relationships/tags" Target="../tags/tag117.xml"/><Relationship Id="rId28" Type="http://schemas.openxmlformats.org/officeDocument/2006/relationships/tags" Target="../tags/tag116.xml"/><Relationship Id="rId27" Type="http://schemas.openxmlformats.org/officeDocument/2006/relationships/tags" Target="../tags/tag115.xml"/><Relationship Id="rId26" Type="http://schemas.openxmlformats.org/officeDocument/2006/relationships/tags" Target="../tags/tag114.xml"/><Relationship Id="rId25" Type="http://schemas.openxmlformats.org/officeDocument/2006/relationships/tags" Target="../tags/tag113.xml"/><Relationship Id="rId24" Type="http://schemas.openxmlformats.org/officeDocument/2006/relationships/tags" Target="../tags/tag112.xml"/><Relationship Id="rId23" Type="http://schemas.openxmlformats.org/officeDocument/2006/relationships/tags" Target="../tags/tag111.xml"/><Relationship Id="rId22" Type="http://schemas.openxmlformats.org/officeDocument/2006/relationships/tags" Target="../tags/tag110.xml"/><Relationship Id="rId21" Type="http://schemas.openxmlformats.org/officeDocument/2006/relationships/tags" Target="../tags/tag109.xml"/><Relationship Id="rId20" Type="http://schemas.openxmlformats.org/officeDocument/2006/relationships/tags" Target="../tags/tag108.xml"/><Relationship Id="rId2" Type="http://schemas.openxmlformats.org/officeDocument/2006/relationships/tags" Target="../tags/tag95.xml"/><Relationship Id="rId19" Type="http://schemas.openxmlformats.org/officeDocument/2006/relationships/tags" Target="../tags/tag107.xml"/><Relationship Id="rId18" Type="http://schemas.openxmlformats.org/officeDocument/2006/relationships/tags" Target="../tags/tag106.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image" Target="../media/image23.png"/><Relationship Id="rId1" Type="http://schemas.openxmlformats.org/officeDocument/2006/relationships/tags" Target="../tags/tag94.xml"/></Relationships>
</file>

<file path=ppt/slides/_rels/slide9.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tags" Target="../tags/tag142.xml"/><Relationship Id="rId48" Type="http://schemas.openxmlformats.org/officeDocument/2006/relationships/notesSlide" Target="../notesSlides/notesSlide9.xml"/><Relationship Id="rId47" Type="http://schemas.openxmlformats.org/officeDocument/2006/relationships/slideLayout" Target="../slideLayouts/slideLayout1.xml"/><Relationship Id="rId46" Type="http://schemas.openxmlformats.org/officeDocument/2006/relationships/tags" Target="../tags/tag178.xml"/><Relationship Id="rId45" Type="http://schemas.openxmlformats.org/officeDocument/2006/relationships/tags" Target="../tags/tag177.xml"/><Relationship Id="rId44" Type="http://schemas.openxmlformats.org/officeDocument/2006/relationships/tags" Target="../tags/tag176.xml"/><Relationship Id="rId43" Type="http://schemas.openxmlformats.org/officeDocument/2006/relationships/tags" Target="../tags/tag175.xml"/><Relationship Id="rId42" Type="http://schemas.openxmlformats.org/officeDocument/2006/relationships/tags" Target="../tags/tag174.xml"/><Relationship Id="rId41" Type="http://schemas.openxmlformats.org/officeDocument/2006/relationships/tags" Target="../tags/tag173.xml"/><Relationship Id="rId40" Type="http://schemas.openxmlformats.org/officeDocument/2006/relationships/tags" Target="../tags/tag172.xml"/><Relationship Id="rId4" Type="http://schemas.openxmlformats.org/officeDocument/2006/relationships/tags" Target="../tags/tag141.xml"/><Relationship Id="rId39" Type="http://schemas.openxmlformats.org/officeDocument/2006/relationships/tags" Target="../tags/tag171.xml"/><Relationship Id="rId38" Type="http://schemas.openxmlformats.org/officeDocument/2006/relationships/tags" Target="../tags/tag170.xml"/><Relationship Id="rId37" Type="http://schemas.openxmlformats.org/officeDocument/2006/relationships/tags" Target="../tags/tag169.xml"/><Relationship Id="rId36" Type="http://schemas.openxmlformats.org/officeDocument/2006/relationships/tags" Target="../tags/tag168.xml"/><Relationship Id="rId35" Type="http://schemas.openxmlformats.org/officeDocument/2006/relationships/tags" Target="../tags/tag167.xml"/><Relationship Id="rId34" Type="http://schemas.openxmlformats.org/officeDocument/2006/relationships/tags" Target="../tags/tag166.xml"/><Relationship Id="rId33" Type="http://schemas.openxmlformats.org/officeDocument/2006/relationships/tags" Target="../tags/tag165.xml"/><Relationship Id="rId32" Type="http://schemas.openxmlformats.org/officeDocument/2006/relationships/tags" Target="../tags/tag164.xml"/><Relationship Id="rId31" Type="http://schemas.openxmlformats.org/officeDocument/2006/relationships/tags" Target="../tags/tag163.xml"/><Relationship Id="rId30" Type="http://schemas.openxmlformats.org/officeDocument/2006/relationships/tags" Target="../tags/tag162.xml"/><Relationship Id="rId3" Type="http://schemas.openxmlformats.org/officeDocument/2006/relationships/tags" Target="../tags/tag140.xml"/><Relationship Id="rId29" Type="http://schemas.openxmlformats.org/officeDocument/2006/relationships/tags" Target="../tags/tag161.xml"/><Relationship Id="rId28" Type="http://schemas.openxmlformats.org/officeDocument/2006/relationships/tags" Target="../tags/tag160.xml"/><Relationship Id="rId27" Type="http://schemas.openxmlformats.org/officeDocument/2006/relationships/tags" Target="../tags/tag159.xml"/><Relationship Id="rId26" Type="http://schemas.openxmlformats.org/officeDocument/2006/relationships/tags" Target="../tags/tag158.xml"/><Relationship Id="rId25" Type="http://schemas.openxmlformats.org/officeDocument/2006/relationships/tags" Target="../tags/tag157.xml"/><Relationship Id="rId24" Type="http://schemas.openxmlformats.org/officeDocument/2006/relationships/tags" Target="../tags/tag156.xml"/><Relationship Id="rId23" Type="http://schemas.openxmlformats.org/officeDocument/2006/relationships/tags" Target="../tags/tag155.xml"/><Relationship Id="rId22" Type="http://schemas.openxmlformats.org/officeDocument/2006/relationships/tags" Target="../tags/tag154.xml"/><Relationship Id="rId21" Type="http://schemas.openxmlformats.org/officeDocument/2006/relationships/tags" Target="../tags/tag153.xml"/><Relationship Id="rId20" Type="http://schemas.openxmlformats.org/officeDocument/2006/relationships/tags" Target="../tags/tag152.xml"/><Relationship Id="rId2" Type="http://schemas.openxmlformats.org/officeDocument/2006/relationships/tags" Target="../tags/tag139.xml"/><Relationship Id="rId19" Type="http://schemas.openxmlformats.org/officeDocument/2006/relationships/tags" Target="../tags/tag151.xml"/><Relationship Id="rId18" Type="http://schemas.openxmlformats.org/officeDocument/2006/relationships/tags" Target="../tags/tag150.xml"/><Relationship Id="rId17" Type="http://schemas.openxmlformats.org/officeDocument/2006/relationships/tags" Target="../tags/tag149.xml"/><Relationship Id="rId16" Type="http://schemas.openxmlformats.org/officeDocument/2006/relationships/tags" Target="../tags/tag148.xml"/><Relationship Id="rId15" Type="http://schemas.openxmlformats.org/officeDocument/2006/relationships/tags" Target="../tags/tag147.xml"/><Relationship Id="rId14" Type="http://schemas.openxmlformats.org/officeDocument/2006/relationships/tags" Target="../tags/tag146.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image" Target="../media/image28.png"/><Relationship Id="rId1" Type="http://schemas.openxmlformats.org/officeDocument/2006/relationships/tags" Target="../tags/tag1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73730" y="2143760"/>
            <a:ext cx="5844540" cy="1014730"/>
          </a:xfrm>
          <a:prstGeom prst="rect">
            <a:avLst/>
          </a:prstGeom>
          <a:noFill/>
        </p:spPr>
        <p:txBody>
          <a:bodyPr wrap="square" rtlCol="0">
            <a:spAutoFit/>
          </a:bodyPr>
          <a:p>
            <a:pPr algn="ctr"/>
            <a:r>
              <a:rPr lang="en-US" altLang="zh-CN" sz="6000">
                <a:latin typeface="Times New Roman Regular" panose="02020603050405020304" charset="0"/>
                <a:cs typeface="Times New Roman Regular" panose="02020603050405020304" charset="0"/>
              </a:rPr>
              <a:t>Progress Report</a:t>
            </a:r>
            <a:endParaRPr lang="en-US" altLang="zh-CN" sz="6000">
              <a:latin typeface="Times New Roman Regular" panose="02020603050405020304" charset="0"/>
              <a:cs typeface="Times New Roman Regular" panose="02020603050405020304" charset="0"/>
            </a:endParaRPr>
          </a:p>
        </p:txBody>
      </p:sp>
      <p:sp>
        <p:nvSpPr>
          <p:cNvPr id="4" name="文本框 3"/>
          <p:cNvSpPr txBox="1"/>
          <p:nvPr/>
        </p:nvSpPr>
        <p:spPr>
          <a:xfrm>
            <a:off x="4064000" y="4587875"/>
            <a:ext cx="4064000" cy="101473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2024.1.8</a:t>
            </a:r>
            <a:endParaRPr lang="en-US" altLang="zh-CN" sz="2000">
              <a:latin typeface="Times New Roman Regular" panose="02020603050405020304" charset="0"/>
              <a:cs typeface="Times New Roman Regular" panose="02020603050405020304" charset="0"/>
            </a:endParaRPr>
          </a:p>
          <a:p>
            <a:pPr algn="ctr"/>
            <a:endParaRPr lang="en-US" altLang="zh-CN" sz="2000">
              <a:latin typeface="Times New Roman Regular" panose="02020603050405020304" charset="0"/>
              <a:cs typeface="Times New Roman Regular" panose="02020603050405020304" charset="0"/>
            </a:endParaRPr>
          </a:p>
          <a:p>
            <a:pPr algn="ctr"/>
            <a:r>
              <a:rPr lang="en-US" altLang="zh-CN" sz="2000">
                <a:latin typeface="Times New Roman Regular" panose="02020603050405020304" charset="0"/>
                <a:cs typeface="Times New Roman Regular" panose="02020603050405020304" charset="0"/>
              </a:rPr>
              <a:t>Yida Zhang</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27330" y="263525"/>
            <a:ext cx="716407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Experiment of Feature Selection Layer: Combination</a:t>
            </a:r>
            <a:endParaRPr lang="en-US" altLang="zh-CN" sz="2400">
              <a:latin typeface="Times New Roman Regular" panose="02020603050405020304" charset="0"/>
              <a:cs typeface="Times New Roman Regular" panose="02020603050405020304" charset="0"/>
            </a:endParaRPr>
          </a:p>
        </p:txBody>
      </p:sp>
      <p:pic>
        <p:nvPicPr>
          <p:cNvPr id="2" name="图片 1" descr="截屏2024-01-04 20.41.49"/>
          <p:cNvPicPr>
            <a:picLocks noChangeAspect="1"/>
          </p:cNvPicPr>
          <p:nvPr/>
        </p:nvPicPr>
        <p:blipFill>
          <a:blip r:embed="rId2"/>
          <a:stretch>
            <a:fillRect/>
          </a:stretch>
        </p:blipFill>
        <p:spPr>
          <a:xfrm>
            <a:off x="0" y="813435"/>
            <a:ext cx="7569200" cy="1803400"/>
          </a:xfrm>
          <a:prstGeom prst="rect">
            <a:avLst/>
          </a:prstGeom>
        </p:spPr>
      </p:pic>
      <p:pic>
        <p:nvPicPr>
          <p:cNvPr id="12" name="334E55B0-647D-440b-865C-3EC943EB4CBC-8" descr="wpsoffice"/>
          <p:cNvPicPr>
            <a:picLocks noChangeAspect="1"/>
          </p:cNvPicPr>
          <p:nvPr>
            <p:custDataLst>
              <p:tags r:id="rId3"/>
            </p:custDataLst>
          </p:nvPr>
        </p:nvPicPr>
        <p:blipFill>
          <a:blip r:embed="rId4"/>
          <a:stretch>
            <a:fillRect/>
          </a:stretch>
        </p:blipFill>
        <p:spPr>
          <a:xfrm>
            <a:off x="7918450" y="813435"/>
            <a:ext cx="719455" cy="566420"/>
          </a:xfrm>
          <a:prstGeom prst="rect">
            <a:avLst/>
          </a:prstGeom>
        </p:spPr>
      </p:pic>
      <p:pic>
        <p:nvPicPr>
          <p:cNvPr id="15" name="334E55B0-647D-440b-865C-3EC943EB4CBC-9" descr="wpsoffice"/>
          <p:cNvPicPr>
            <a:picLocks noChangeAspect="1"/>
          </p:cNvPicPr>
          <p:nvPr>
            <p:custDataLst>
              <p:tags r:id="rId5"/>
            </p:custDataLst>
          </p:nvPr>
        </p:nvPicPr>
        <p:blipFill>
          <a:blip r:embed="rId6"/>
          <a:stretch>
            <a:fillRect/>
          </a:stretch>
        </p:blipFill>
        <p:spPr>
          <a:xfrm>
            <a:off x="7918450" y="3176270"/>
            <a:ext cx="1908175" cy="814070"/>
          </a:xfrm>
          <a:prstGeom prst="rect">
            <a:avLst/>
          </a:prstGeom>
        </p:spPr>
      </p:pic>
      <p:pic>
        <p:nvPicPr>
          <p:cNvPr id="16" name="334E55B0-647D-440b-865C-3EC943EB4CBC-10" descr="wpsoffice"/>
          <p:cNvPicPr>
            <a:picLocks noChangeAspect="1"/>
          </p:cNvPicPr>
          <p:nvPr>
            <p:custDataLst>
              <p:tags r:id="rId7"/>
            </p:custDataLst>
          </p:nvPr>
        </p:nvPicPr>
        <p:blipFill>
          <a:blip r:embed="rId8"/>
          <a:stretch>
            <a:fillRect/>
          </a:stretch>
        </p:blipFill>
        <p:spPr>
          <a:xfrm>
            <a:off x="7918450" y="4965700"/>
            <a:ext cx="3281680" cy="824230"/>
          </a:xfrm>
          <a:prstGeom prst="rect">
            <a:avLst/>
          </a:prstGeom>
        </p:spPr>
      </p:pic>
      <p:pic>
        <p:nvPicPr>
          <p:cNvPr id="17" name="图片 16" descr="截屏2024-01-04 20.42.38"/>
          <p:cNvPicPr>
            <a:picLocks noChangeAspect="1"/>
          </p:cNvPicPr>
          <p:nvPr/>
        </p:nvPicPr>
        <p:blipFill>
          <a:blip r:embed="rId9"/>
          <a:srcRect b="63664"/>
          <a:stretch>
            <a:fillRect/>
          </a:stretch>
        </p:blipFill>
        <p:spPr>
          <a:xfrm>
            <a:off x="0" y="2800350"/>
            <a:ext cx="7363460" cy="1711960"/>
          </a:xfrm>
          <a:prstGeom prst="rect">
            <a:avLst/>
          </a:prstGeom>
        </p:spPr>
      </p:pic>
      <p:pic>
        <p:nvPicPr>
          <p:cNvPr id="18" name="图片 17" descr="截屏2024-01-04 20.43.14"/>
          <p:cNvPicPr>
            <a:picLocks noChangeAspect="1"/>
          </p:cNvPicPr>
          <p:nvPr/>
        </p:nvPicPr>
        <p:blipFill>
          <a:blip r:embed="rId10"/>
          <a:stretch>
            <a:fillRect/>
          </a:stretch>
        </p:blipFill>
        <p:spPr>
          <a:xfrm>
            <a:off x="0" y="4965700"/>
            <a:ext cx="7391400" cy="1751965"/>
          </a:xfrm>
          <a:prstGeom prst="rect">
            <a:avLst/>
          </a:prstGeom>
        </p:spPr>
      </p:pic>
      <p:sp>
        <p:nvSpPr>
          <p:cNvPr id="43" name="矩形 42"/>
          <p:cNvSpPr/>
          <p:nvPr>
            <p:custDataLst>
              <p:tags r:id="rId11"/>
            </p:custDataLst>
          </p:nvPr>
        </p:nvSpPr>
        <p:spPr>
          <a:xfrm>
            <a:off x="3426460" y="5577205"/>
            <a:ext cx="1185545" cy="2381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矩形 3"/>
          <p:cNvSpPr/>
          <p:nvPr>
            <p:custDataLst>
              <p:tags r:id="rId12"/>
            </p:custDataLst>
          </p:nvPr>
        </p:nvSpPr>
        <p:spPr>
          <a:xfrm>
            <a:off x="5972810" y="5577205"/>
            <a:ext cx="1185545" cy="23812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custDataLst>
              <p:tags r:id="rId13"/>
            </p:custDataLst>
          </p:nvPr>
        </p:nvSpPr>
        <p:spPr>
          <a:xfrm>
            <a:off x="3426460" y="5815330"/>
            <a:ext cx="1185545" cy="2381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14"/>
            </p:custDataLst>
          </p:nvPr>
        </p:nvSpPr>
        <p:spPr>
          <a:xfrm>
            <a:off x="2172335" y="5996305"/>
            <a:ext cx="1185545" cy="2381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custDataLst>
              <p:tags r:id="rId15"/>
            </p:custDataLst>
          </p:nvPr>
        </p:nvSpPr>
        <p:spPr>
          <a:xfrm>
            <a:off x="2172335" y="6234430"/>
            <a:ext cx="1185545" cy="2381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custDataLst>
              <p:tags r:id="rId16"/>
            </p:custDataLst>
          </p:nvPr>
        </p:nvSpPr>
        <p:spPr>
          <a:xfrm>
            <a:off x="3426460" y="6234430"/>
            <a:ext cx="1185545" cy="2381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custDataLst>
              <p:tags r:id="rId17"/>
            </p:custDataLst>
          </p:nvPr>
        </p:nvSpPr>
        <p:spPr>
          <a:xfrm>
            <a:off x="3519170" y="1684020"/>
            <a:ext cx="1185545" cy="2381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custDataLst>
              <p:tags r:id="rId18"/>
            </p:custDataLst>
          </p:nvPr>
        </p:nvSpPr>
        <p:spPr>
          <a:xfrm>
            <a:off x="975360" y="1899285"/>
            <a:ext cx="1185545" cy="2381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49" name="直接箭头连接符 48"/>
          <p:cNvCxnSpPr>
            <a:endCxn id="4" idx="3"/>
          </p:cNvCxnSpPr>
          <p:nvPr>
            <p:custDataLst>
              <p:tags r:id="rId19"/>
            </p:custDataLst>
          </p:nvPr>
        </p:nvCxnSpPr>
        <p:spPr>
          <a:xfrm flipH="1" flipV="1">
            <a:off x="7158355" y="5696585"/>
            <a:ext cx="679450" cy="597535"/>
          </a:xfrm>
          <a:prstGeom prst="straightConnector1">
            <a:avLst/>
          </a:prstGeom>
          <a:ln w="19050">
            <a:solidFill>
              <a:schemeClr val="tx2"/>
            </a:solidFill>
            <a:tailEnd type="arrow"/>
          </a:ln>
        </p:spPr>
        <p:style>
          <a:lnRef idx="2">
            <a:schemeClr val="accent1"/>
          </a:lnRef>
          <a:fillRef idx="0">
            <a:srgbClr val="FFFFFF"/>
          </a:fillRef>
          <a:effectRef idx="0">
            <a:srgbClr val="FFFFFF"/>
          </a:effectRef>
          <a:fontRef idx="minor">
            <a:schemeClr val="tx1"/>
          </a:fontRef>
        </p:style>
      </p:cxnSp>
      <p:sp>
        <p:nvSpPr>
          <p:cNvPr id="50" name="文本框 49"/>
          <p:cNvSpPr txBox="1"/>
          <p:nvPr>
            <p:custDataLst>
              <p:tags r:id="rId20"/>
            </p:custDataLst>
          </p:nvPr>
        </p:nvSpPr>
        <p:spPr>
          <a:xfrm>
            <a:off x="7918450" y="6104255"/>
            <a:ext cx="4064000" cy="368300"/>
          </a:xfrm>
          <a:prstGeom prst="rect">
            <a:avLst/>
          </a:prstGeom>
          <a:noFill/>
        </p:spPr>
        <p:txBody>
          <a:bodyPr wrap="square" rtlCol="0">
            <a:spAutoFit/>
          </a:bodyPr>
          <a:p>
            <a:r>
              <a:rPr lang="en-US" altLang="zh-CN">
                <a:latin typeface="Times New Roman Regular" panose="02020603050405020304" charset="0"/>
                <a:ea typeface="宋体" panose="02010600030101010101" pitchFamily="2" charset="-122"/>
                <a:cs typeface="Times New Roman Regular" panose="02020603050405020304" charset="0"/>
              </a:rPr>
              <a:t>selected when lambda is 0.05</a:t>
            </a:r>
            <a:endParaRPr lang="en-US" altLang="zh-CN">
              <a:latin typeface="Times New Roman Regular" panose="02020603050405020304" charset="0"/>
              <a:ea typeface="宋体" panose="02010600030101010101" pitchFamily="2" charset="-122"/>
              <a:cs typeface="Times New Roman Regular" panose="02020603050405020304" charset="0"/>
            </a:endParaRPr>
          </a:p>
        </p:txBody>
      </p:sp>
      <p:sp>
        <p:nvSpPr>
          <p:cNvPr id="11" name="矩形 10"/>
          <p:cNvSpPr/>
          <p:nvPr>
            <p:custDataLst>
              <p:tags r:id="rId21"/>
            </p:custDataLst>
          </p:nvPr>
        </p:nvSpPr>
        <p:spPr>
          <a:xfrm>
            <a:off x="5692140" y="3815715"/>
            <a:ext cx="1186180" cy="2381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custDataLst>
              <p:tags r:id="rId22"/>
            </p:custDataLst>
          </p:nvPr>
        </p:nvSpPr>
        <p:spPr>
          <a:xfrm>
            <a:off x="3277870" y="4053840"/>
            <a:ext cx="1186180" cy="2381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custDataLst>
              <p:tags r:id="rId23"/>
            </p:custDataLst>
          </p:nvPr>
        </p:nvSpPr>
        <p:spPr>
          <a:xfrm>
            <a:off x="4502785" y="4053840"/>
            <a:ext cx="1186180" cy="2381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custDataLst>
              <p:tags r:id="rId24"/>
            </p:custDataLst>
          </p:nvPr>
        </p:nvSpPr>
        <p:spPr>
          <a:xfrm>
            <a:off x="5688965" y="4053840"/>
            <a:ext cx="1186180" cy="2381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custDataLst>
              <p:tags r:id="rId25"/>
            </p:custDataLst>
          </p:nvPr>
        </p:nvSpPr>
        <p:spPr>
          <a:xfrm>
            <a:off x="1597025" y="2800350"/>
            <a:ext cx="4719955" cy="460375"/>
          </a:xfrm>
          <a:prstGeom prst="rect">
            <a:avLst/>
          </a:prstGeom>
          <a:noFill/>
          <a:ln w="254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截图 2024-01-08 212032"/>
          <p:cNvPicPr>
            <a:picLocks noChangeAspect="1"/>
          </p:cNvPicPr>
          <p:nvPr/>
        </p:nvPicPr>
        <p:blipFill>
          <a:blip r:embed="rId1"/>
          <a:stretch>
            <a:fillRect/>
          </a:stretch>
        </p:blipFill>
        <p:spPr>
          <a:xfrm>
            <a:off x="175895" y="236855"/>
            <a:ext cx="5401310" cy="2934335"/>
          </a:xfrm>
          <a:prstGeom prst="rect">
            <a:avLst/>
          </a:prstGeom>
        </p:spPr>
      </p:pic>
      <p:sp>
        <p:nvSpPr>
          <p:cNvPr id="3" name="文本框 2"/>
          <p:cNvSpPr txBox="1"/>
          <p:nvPr/>
        </p:nvSpPr>
        <p:spPr>
          <a:xfrm>
            <a:off x="854710" y="3244850"/>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The label of one polynomial function</a:t>
            </a:r>
            <a:endParaRPr lang="en-US" altLang="zh-CN">
              <a:latin typeface="Times New Roman" panose="02020603050405020304" charset="0"/>
              <a:cs typeface="Times New Roman" panose="02020603050405020304" charset="0"/>
            </a:endParaRPr>
          </a:p>
        </p:txBody>
      </p:sp>
      <p:pic>
        <p:nvPicPr>
          <p:cNvPr id="4" name="图片 3" descr="屏幕截图 2024-01-08 212141"/>
          <p:cNvPicPr>
            <a:picLocks noChangeAspect="1"/>
          </p:cNvPicPr>
          <p:nvPr/>
        </p:nvPicPr>
        <p:blipFill>
          <a:blip r:embed="rId2"/>
          <a:stretch>
            <a:fillRect/>
          </a:stretch>
        </p:blipFill>
        <p:spPr>
          <a:xfrm>
            <a:off x="6049010" y="236855"/>
            <a:ext cx="5495290" cy="2884170"/>
          </a:xfrm>
          <a:prstGeom prst="rect">
            <a:avLst/>
          </a:prstGeom>
        </p:spPr>
      </p:pic>
      <p:sp>
        <p:nvSpPr>
          <p:cNvPr id="5" name="文本框 4"/>
          <p:cNvSpPr txBox="1"/>
          <p:nvPr>
            <p:custDataLst>
              <p:tags r:id="rId3"/>
            </p:custDataLst>
          </p:nvPr>
        </p:nvSpPr>
        <p:spPr>
          <a:xfrm>
            <a:off x="6702425" y="3121025"/>
            <a:ext cx="4064000"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The label of one polynomial function</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(limit the y-axis from 0 to 10000)</a:t>
            </a:r>
            <a:endParaRPr lang="en-US" altLang="zh-CN">
              <a:latin typeface="Times New Roman" panose="02020603050405020304" charset="0"/>
              <a:cs typeface="Times New Roman" panose="02020603050405020304" charset="0"/>
            </a:endParaRPr>
          </a:p>
        </p:txBody>
      </p:sp>
      <p:pic>
        <p:nvPicPr>
          <p:cNvPr id="6" name="图片 5" descr="屏幕截图 2024-01-08 212610"/>
          <p:cNvPicPr>
            <a:picLocks noChangeAspect="1"/>
          </p:cNvPicPr>
          <p:nvPr/>
        </p:nvPicPr>
        <p:blipFill>
          <a:blip r:embed="rId4"/>
          <a:stretch>
            <a:fillRect/>
          </a:stretch>
        </p:blipFill>
        <p:spPr>
          <a:xfrm>
            <a:off x="175895" y="3686810"/>
            <a:ext cx="5426075" cy="2893695"/>
          </a:xfrm>
          <a:prstGeom prst="rect">
            <a:avLst/>
          </a:prstGeom>
        </p:spPr>
      </p:pic>
      <p:pic>
        <p:nvPicPr>
          <p:cNvPr id="7" name="图片 6" descr="屏幕截图 2024-01-08 212643"/>
          <p:cNvPicPr>
            <a:picLocks noChangeAspect="1"/>
          </p:cNvPicPr>
          <p:nvPr/>
        </p:nvPicPr>
        <p:blipFill>
          <a:blip r:embed="rId5"/>
          <a:stretch>
            <a:fillRect/>
          </a:stretch>
        </p:blipFill>
        <p:spPr>
          <a:xfrm>
            <a:off x="6049010" y="3686810"/>
            <a:ext cx="5495290" cy="2925445"/>
          </a:xfrm>
          <a:prstGeom prst="rect">
            <a:avLst/>
          </a:prstGeom>
        </p:spPr>
      </p:pic>
      <p:sp>
        <p:nvSpPr>
          <p:cNvPr id="8" name="文本框 7"/>
          <p:cNvSpPr txBox="1"/>
          <p:nvPr>
            <p:custDataLst>
              <p:tags r:id="rId6"/>
            </p:custDataLst>
          </p:nvPr>
        </p:nvSpPr>
        <p:spPr>
          <a:xfrm>
            <a:off x="101600" y="6489700"/>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The label of </a:t>
            </a:r>
            <a:endParaRPr lang="en-US" altLang="zh-CN">
              <a:latin typeface="Times New Roman" panose="02020603050405020304" charset="0"/>
              <a:cs typeface="Times New Roman" panose="02020603050405020304" charset="0"/>
            </a:endParaRPr>
          </a:p>
        </p:txBody>
      </p:sp>
      <p:pic>
        <p:nvPicPr>
          <p:cNvPr id="15" name="334E55B0-647D-440b-865C-3EC943EB4CBC-11" descr="wpsoffice"/>
          <p:cNvPicPr>
            <a:picLocks noChangeAspect="1"/>
          </p:cNvPicPr>
          <p:nvPr>
            <p:custDataLst>
              <p:tags r:id="rId7"/>
            </p:custDataLst>
          </p:nvPr>
        </p:nvPicPr>
        <p:blipFill>
          <a:blip r:embed="rId8"/>
          <a:stretch>
            <a:fillRect/>
          </a:stretch>
        </p:blipFill>
        <p:spPr>
          <a:xfrm>
            <a:off x="2865755" y="6440170"/>
            <a:ext cx="979805" cy="417830"/>
          </a:xfrm>
          <a:prstGeom prst="rect">
            <a:avLst/>
          </a:prstGeom>
        </p:spPr>
      </p:pic>
      <p:sp>
        <p:nvSpPr>
          <p:cNvPr id="9" name="文本框 8"/>
          <p:cNvSpPr txBox="1"/>
          <p:nvPr>
            <p:custDataLst>
              <p:tags r:id="rId9"/>
            </p:custDataLst>
          </p:nvPr>
        </p:nvSpPr>
        <p:spPr>
          <a:xfrm>
            <a:off x="6363970" y="650049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The label of </a:t>
            </a:r>
            <a:endParaRPr lang="en-US" altLang="zh-CN">
              <a:latin typeface="Times New Roman" panose="02020603050405020304" charset="0"/>
              <a:cs typeface="Times New Roman" panose="02020603050405020304" charset="0"/>
            </a:endParaRPr>
          </a:p>
        </p:txBody>
      </p:sp>
      <p:pic>
        <p:nvPicPr>
          <p:cNvPr id="10" name="334E55B0-647D-440b-865C-3EC943EB4CBC-12" descr="wpsoffice"/>
          <p:cNvPicPr>
            <a:picLocks noChangeAspect="1"/>
          </p:cNvPicPr>
          <p:nvPr>
            <p:custDataLst>
              <p:tags r:id="rId10"/>
            </p:custDataLst>
          </p:nvPr>
        </p:nvPicPr>
        <p:blipFill>
          <a:blip r:embed="rId8"/>
          <a:stretch>
            <a:fillRect/>
          </a:stretch>
        </p:blipFill>
        <p:spPr>
          <a:xfrm>
            <a:off x="9128125" y="6450965"/>
            <a:ext cx="979805" cy="4178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屏幕截图 2024-01-08 213236"/>
          <p:cNvPicPr>
            <a:picLocks noChangeAspect="1"/>
          </p:cNvPicPr>
          <p:nvPr/>
        </p:nvPicPr>
        <p:blipFill>
          <a:blip r:embed="rId1"/>
          <a:stretch>
            <a:fillRect/>
          </a:stretch>
        </p:blipFill>
        <p:spPr>
          <a:xfrm>
            <a:off x="339725" y="1010920"/>
            <a:ext cx="7019290" cy="4697730"/>
          </a:xfrm>
          <a:prstGeom prst="rect">
            <a:avLst/>
          </a:prstGeom>
        </p:spPr>
      </p:pic>
      <p:sp>
        <p:nvSpPr>
          <p:cNvPr id="8" name="文本框 7"/>
          <p:cNvSpPr txBox="1"/>
          <p:nvPr/>
        </p:nvSpPr>
        <p:spPr>
          <a:xfrm>
            <a:off x="8011795" y="1261745"/>
            <a:ext cx="4064000" cy="156845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Equation: y = x</a:t>
            </a:r>
            <a:r>
              <a:rPr lang="en-US" altLang="zh-CN" sz="3200" baseline="30000">
                <a:latin typeface="Times New Roman" panose="02020603050405020304" charset="0"/>
                <a:cs typeface="Times New Roman" panose="02020603050405020304" charset="0"/>
              </a:rPr>
              <a:t>2</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train on [0,10]</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test on [0,20]</a:t>
            </a:r>
            <a:endParaRPr lang="en-US" altLang="zh-CN" sz="3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27330" y="263525"/>
            <a:ext cx="6010275" cy="645160"/>
          </a:xfrm>
          <a:prstGeom prst="rect">
            <a:avLst/>
          </a:prstGeom>
          <a:noFill/>
        </p:spPr>
        <p:txBody>
          <a:bodyPr wrap="square" rtlCol="0">
            <a:spAutoFit/>
          </a:bodyPr>
          <a:p>
            <a:r>
              <a:rPr lang="en-US" altLang="zh-CN" sz="3600">
                <a:latin typeface="Times New Roman Regular" panose="02020603050405020304" charset="0"/>
                <a:cs typeface="Times New Roman Regular" panose="02020603050405020304" charset="0"/>
              </a:rPr>
              <a:t>Outline</a:t>
            </a:r>
            <a:endParaRPr lang="en-US" altLang="zh-CN" sz="3600">
              <a:latin typeface="Times New Roman Regular" panose="02020603050405020304" charset="0"/>
              <a:cs typeface="Times New Roman Regular" panose="02020603050405020304" charset="0"/>
            </a:endParaRPr>
          </a:p>
        </p:txBody>
      </p:sp>
      <p:sp>
        <p:nvSpPr>
          <p:cNvPr id="4" name="文本框 3"/>
          <p:cNvSpPr txBox="1"/>
          <p:nvPr/>
        </p:nvSpPr>
        <p:spPr>
          <a:xfrm>
            <a:off x="227330" y="2202815"/>
            <a:ext cx="7717155" cy="2452370"/>
          </a:xfrm>
          <a:prstGeom prst="rect">
            <a:avLst/>
          </a:prstGeom>
          <a:noFill/>
        </p:spPr>
        <p:txBody>
          <a:bodyPr wrap="square" rtlCol="0">
            <a:noAutofit/>
          </a:bodyPr>
          <a:p>
            <a:pPr marL="342900" indent="-342900" fontAlgn="auto">
              <a:lnSpc>
                <a:spcPct val="200000"/>
              </a:lnSpc>
              <a:buAutoNum type="arabicPeriod"/>
            </a:pPr>
            <a:r>
              <a:rPr lang="en-US" altLang="zh-CN" sz="2400">
                <a:latin typeface="Times New Roman Regular" panose="02020603050405020304" charset="0"/>
                <a:cs typeface="Times New Roman Regular" panose="02020603050405020304" charset="0"/>
              </a:rPr>
              <a:t>Equation of S and error analysis</a:t>
            </a:r>
            <a:endParaRPr lang="en-US" altLang="zh-CN" sz="2400">
              <a:latin typeface="Times New Roman Regular" panose="02020603050405020304" charset="0"/>
              <a:cs typeface="Times New Roman Regular" panose="02020603050405020304" charset="0"/>
            </a:endParaRPr>
          </a:p>
          <a:p>
            <a:pPr marL="342900" indent="-342900" fontAlgn="auto">
              <a:lnSpc>
                <a:spcPct val="200000"/>
              </a:lnSpc>
              <a:buAutoNum type="arabicPeriod"/>
            </a:pPr>
            <a:r>
              <a:rPr lang="en-US" altLang="zh-CN" sz="2400">
                <a:latin typeface="Times New Roman Regular" panose="02020603050405020304" charset="0"/>
                <a:cs typeface="Times New Roman Regular" panose="02020603050405020304" charset="0"/>
              </a:rPr>
              <a:t>Experiment on Feature selection layer</a:t>
            </a:r>
            <a:endParaRPr lang="en-US" altLang="zh-CN" sz="2400">
              <a:latin typeface="Times New Roman Regular" panose="02020603050405020304" charset="0"/>
              <a:cs typeface="Times New Roman Regular" panose="02020603050405020304" charset="0"/>
            </a:endParaRPr>
          </a:p>
          <a:p>
            <a:pPr marL="342900" indent="-342900" fontAlgn="auto">
              <a:lnSpc>
                <a:spcPct val="200000"/>
              </a:lnSpc>
              <a:buAutoNum type="arabicPeriod"/>
            </a:pPr>
            <a:r>
              <a:rPr lang="en-US" altLang="zh-CN" sz="2400">
                <a:latin typeface="Times New Roman Regular" panose="02020603050405020304" charset="0"/>
                <a:cs typeface="Times New Roman Regular" panose="02020603050405020304" charset="0"/>
              </a:rPr>
              <a:t>Thoughs on Universal Approximation Theorem</a:t>
            </a:r>
            <a:endParaRPr lang="en-US" altLang="zh-CN" sz="240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截屏2024-01-04 14.36.55"/>
          <p:cNvPicPr>
            <a:picLocks noChangeAspect="1"/>
          </p:cNvPicPr>
          <p:nvPr/>
        </p:nvPicPr>
        <p:blipFill>
          <a:blip r:embed="rId1"/>
          <a:srcRect t="51805" r="27"/>
          <a:stretch>
            <a:fillRect/>
          </a:stretch>
        </p:blipFill>
        <p:spPr>
          <a:xfrm>
            <a:off x="99060" y="1280160"/>
            <a:ext cx="11994515" cy="2526030"/>
          </a:xfrm>
          <a:prstGeom prst="rect">
            <a:avLst/>
          </a:prstGeom>
        </p:spPr>
      </p:pic>
      <p:sp>
        <p:nvSpPr>
          <p:cNvPr id="3" name="文本框 2"/>
          <p:cNvSpPr txBox="1"/>
          <p:nvPr/>
        </p:nvSpPr>
        <p:spPr>
          <a:xfrm>
            <a:off x="227330" y="263525"/>
            <a:ext cx="601027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Equation of S and </a:t>
            </a:r>
            <a:r>
              <a:rPr lang="en-US" altLang="zh-CN" sz="2400">
                <a:latin typeface="Times New Roman Regular" panose="02020603050405020304" charset="0"/>
                <a:cs typeface="Times New Roman Regular" panose="02020603050405020304" charset="0"/>
              </a:rPr>
              <a:t>Error Analysis</a:t>
            </a:r>
            <a:endParaRPr lang="en-US" altLang="zh-CN" sz="2400">
              <a:latin typeface="Times New Roman Regular" panose="02020603050405020304" charset="0"/>
              <a:cs typeface="Times New Roman Regular" panose="02020603050405020304" charset="0"/>
            </a:endParaRPr>
          </a:p>
        </p:txBody>
      </p:sp>
      <p:sp>
        <p:nvSpPr>
          <p:cNvPr id="4" name="文本框 3"/>
          <p:cNvSpPr txBox="1"/>
          <p:nvPr/>
        </p:nvSpPr>
        <p:spPr>
          <a:xfrm>
            <a:off x="227330" y="4029075"/>
            <a:ext cx="7583170" cy="398780"/>
          </a:xfrm>
          <a:prstGeom prst="rect">
            <a:avLst/>
          </a:prstGeom>
          <a:noFill/>
        </p:spPr>
        <p:txBody>
          <a:bodyPr wrap="square" rtlCol="0">
            <a:spAutoFit/>
          </a:bodyPr>
          <a:p>
            <a:pPr algn="l"/>
            <a:r>
              <a:rPr lang="en-US" altLang="zh-CN" sz="2000">
                <a:latin typeface="Times New Roman Regular" panose="02020603050405020304" charset="0"/>
                <a:cs typeface="Times New Roman Regular" panose="02020603050405020304" charset="0"/>
                <a:sym typeface="+mn-ea"/>
              </a:rPr>
              <a:t>The equation I derived:           </a:t>
            </a:r>
            <a:r>
              <a:rPr lang="zh-CN" altLang="en-US" sz="2000">
                <a:latin typeface="Times New Roman Regular" panose="02020603050405020304" charset="0"/>
                <a:cs typeface="Times New Roman Regular" panose="02020603050405020304" charset="0"/>
              </a:rPr>
              <a:t>S = 320 + 600000 / (</a:t>
            </a:r>
            <a:r>
              <a:rPr lang="en-US" altLang="zh-CN" sz="2000">
                <a:latin typeface="Times New Roman Regular" panose="02020603050405020304" charset="0"/>
                <a:cs typeface="Times New Roman Regular" panose="02020603050405020304" charset="0"/>
              </a:rPr>
              <a:t>(x2 - x1)</a:t>
            </a:r>
            <a:r>
              <a:rPr lang="zh-CN" altLang="en-US" sz="2000">
                <a:latin typeface="Times New Roman Regular" panose="02020603050405020304" charset="0"/>
                <a:cs typeface="Times New Roman Regular" panose="02020603050405020304" charset="0"/>
              </a:rPr>
              <a:t> * hr - 6000)</a:t>
            </a:r>
            <a:endParaRPr lang="zh-CN" altLang="en-US" sz="2000">
              <a:latin typeface="Times New Roman Regular" panose="02020603050405020304" charset="0"/>
              <a:cs typeface="Times New Roman Regular" panose="02020603050405020304" charset="0"/>
            </a:endParaRPr>
          </a:p>
        </p:txBody>
      </p:sp>
      <p:sp>
        <p:nvSpPr>
          <p:cNvPr id="5" name="矩形 4"/>
          <p:cNvSpPr/>
          <p:nvPr/>
        </p:nvSpPr>
        <p:spPr>
          <a:xfrm>
            <a:off x="9923780" y="1861820"/>
            <a:ext cx="1898650" cy="227965"/>
          </a:xfrm>
          <a:prstGeom prst="rect">
            <a:avLst/>
          </a:prstGeom>
          <a:noFill/>
          <a:ln w="25400" cap="flat" cmpd="sng">
            <a:solidFill>
              <a:srgbClr val="FF000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227330" y="4770120"/>
            <a:ext cx="11391900" cy="101473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Error Analysis: (1) Resampling Error  </a:t>
            </a:r>
            <a:endParaRPr lang="en-US" altLang="zh-CN" sz="2000">
              <a:latin typeface="Times New Roman Regular" panose="02020603050405020304" charset="0"/>
              <a:cs typeface="Times New Roman Regular" panose="02020603050405020304" charset="0"/>
            </a:endParaRPr>
          </a:p>
          <a:p>
            <a:r>
              <a:rPr lang="en-US" altLang="zh-CN" sz="2000">
                <a:latin typeface="Times New Roman Regular" panose="02020603050405020304" charset="0"/>
                <a:cs typeface="Times New Roman Regular" panose="02020603050405020304" charset="0"/>
              </a:rPr>
              <a:t>     	           (2) Int Error </a:t>
            </a:r>
            <a:endParaRPr lang="en-US" altLang="zh-CN" sz="2000">
              <a:latin typeface="Times New Roman Regular" panose="02020603050405020304" charset="0"/>
              <a:cs typeface="Times New Roman Regular" panose="02020603050405020304" charset="0"/>
            </a:endParaRPr>
          </a:p>
          <a:p>
            <a:pPr marL="457200" lvl="1" indent="457200"/>
            <a:r>
              <a:rPr lang="en-US" altLang="zh-CN" sz="2000">
                <a:latin typeface="Times New Roman Regular" panose="02020603050405020304" charset="0"/>
                <a:cs typeface="Times New Roman Regular" panose="02020603050405020304" charset="0"/>
              </a:rPr>
              <a:t>           (3) Peak Detection Error</a:t>
            </a:r>
            <a:endParaRPr lang="en-US" altLang="zh-CN" sz="2000">
              <a:latin typeface="Times New Roman Regular" panose="02020603050405020304" charset="0"/>
              <a:cs typeface="Times New Roman Regular" panose="02020603050405020304" charset="0"/>
            </a:endParaRPr>
          </a:p>
        </p:txBody>
      </p:sp>
      <p:sp>
        <p:nvSpPr>
          <p:cNvPr id="9" name="文本框 8"/>
          <p:cNvSpPr txBox="1"/>
          <p:nvPr/>
        </p:nvSpPr>
        <p:spPr>
          <a:xfrm>
            <a:off x="227330" y="5916930"/>
            <a:ext cx="7980680"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The three systematic error limit the low bound of MAE to be around 5</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27330" y="263525"/>
            <a:ext cx="601027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Illustration of Resampling Error</a:t>
            </a:r>
            <a:endParaRPr lang="en-US" altLang="zh-CN" sz="2400">
              <a:latin typeface="Times New Roman Regular" panose="02020603050405020304" charset="0"/>
              <a:cs typeface="Times New Roman Regular" panose="02020603050405020304" charset="0"/>
            </a:endParaRPr>
          </a:p>
        </p:txBody>
      </p:sp>
      <p:sp>
        <p:nvSpPr>
          <p:cNvPr id="6" name="任意多边形 5"/>
          <p:cNvSpPr/>
          <p:nvPr/>
        </p:nvSpPr>
        <p:spPr>
          <a:xfrm>
            <a:off x="3343910" y="1732280"/>
            <a:ext cx="3797935" cy="3590925"/>
          </a:xfrm>
          <a:custGeom>
            <a:avLst/>
            <a:gdLst>
              <a:gd name="connisteX0" fmla="*/ 0 w 4050030"/>
              <a:gd name="connsiteY0" fmla="*/ 1851072 h 1851072"/>
              <a:gd name="connisteX1" fmla="*/ 1742440 w 4050030"/>
              <a:gd name="connsiteY1" fmla="*/ 47 h 1851072"/>
              <a:gd name="connisteX2" fmla="*/ 4050030 w 4050030"/>
              <a:gd name="connsiteY2" fmla="*/ 1802812 h 1851072"/>
            </a:gdLst>
            <a:ahLst/>
            <a:cxnLst>
              <a:cxn ang="0">
                <a:pos x="connisteX0" y="connsiteY0"/>
              </a:cxn>
              <a:cxn ang="0">
                <a:pos x="connisteX1" y="connsiteY1"/>
              </a:cxn>
              <a:cxn ang="0">
                <a:pos x="connisteX2" y="connsiteY2"/>
              </a:cxn>
            </a:cxnLst>
            <a:rect l="l" t="t" r="r" b="b"/>
            <a:pathLst>
              <a:path w="4050030" h="1851073">
                <a:moveTo>
                  <a:pt x="0" y="1851073"/>
                </a:moveTo>
                <a:cubicBezTo>
                  <a:pt x="302260" y="1444673"/>
                  <a:pt x="932180" y="9573"/>
                  <a:pt x="1742440" y="48"/>
                </a:cubicBezTo>
                <a:cubicBezTo>
                  <a:pt x="2552700" y="-9477"/>
                  <a:pt x="3623310" y="1405303"/>
                  <a:pt x="4050030" y="1802813"/>
                </a:cubicBezTo>
              </a:path>
            </a:pathLst>
          </a:cu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7" name="直接连接符 6"/>
          <p:cNvCxnSpPr/>
          <p:nvPr/>
        </p:nvCxnSpPr>
        <p:spPr>
          <a:xfrm>
            <a:off x="3924300" y="1344930"/>
            <a:ext cx="0" cy="4365625"/>
          </a:xfrm>
          <a:prstGeom prst="line">
            <a:avLst/>
          </a:prstGeom>
          <a:ln w="22225">
            <a:solidFill>
              <a:srgbClr val="FF0000"/>
            </a:solidFill>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nvCxnSpPr>
        <p:spPr>
          <a:xfrm>
            <a:off x="2566035" y="4097020"/>
            <a:ext cx="7084060" cy="75565"/>
          </a:xfrm>
          <a:prstGeom prst="straightConnector1">
            <a:avLst/>
          </a:prstGeom>
          <a:ln w="28575">
            <a:solidFill>
              <a:srgbClr val="202020"/>
            </a:solidFill>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8511540" y="3728720"/>
            <a:ext cx="4064000" cy="36830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X axis</a:t>
            </a:r>
            <a:endParaRPr lang="en-US" altLang="zh-CN">
              <a:latin typeface="Times New Roman Regular" panose="02020603050405020304" charset="0"/>
              <a:cs typeface="Times New Roman Regular" panose="02020603050405020304" charset="0"/>
            </a:endParaRPr>
          </a:p>
        </p:txBody>
      </p:sp>
      <p:cxnSp>
        <p:nvCxnSpPr>
          <p:cNvPr id="10" name="直接连接符 9"/>
          <p:cNvCxnSpPr/>
          <p:nvPr>
            <p:custDataLst>
              <p:tags r:id="rId2"/>
            </p:custDataLst>
          </p:nvPr>
        </p:nvCxnSpPr>
        <p:spPr>
          <a:xfrm>
            <a:off x="4579620" y="1344930"/>
            <a:ext cx="0" cy="4365625"/>
          </a:xfrm>
          <a:prstGeom prst="line">
            <a:avLst/>
          </a:prstGeom>
          <a:ln w="22225">
            <a:solidFill>
              <a:srgbClr val="FF0000"/>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3"/>
            </p:custDataLst>
          </p:nvPr>
        </p:nvCxnSpPr>
        <p:spPr>
          <a:xfrm>
            <a:off x="5234940" y="1344930"/>
            <a:ext cx="0" cy="4365625"/>
          </a:xfrm>
          <a:prstGeom prst="line">
            <a:avLst/>
          </a:prstGeom>
          <a:ln w="22225">
            <a:solidFill>
              <a:srgbClr val="FF0000"/>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4"/>
            </p:custDataLst>
          </p:nvPr>
        </p:nvCxnSpPr>
        <p:spPr>
          <a:xfrm>
            <a:off x="5890260" y="1344930"/>
            <a:ext cx="0" cy="4365625"/>
          </a:xfrm>
          <a:prstGeom prst="line">
            <a:avLst/>
          </a:prstGeom>
          <a:ln w="22225">
            <a:solidFill>
              <a:srgbClr val="FF0000"/>
            </a:solidFill>
          </a:ln>
        </p:spPr>
        <p:style>
          <a:lnRef idx="2">
            <a:schemeClr val="accent1"/>
          </a:lnRef>
          <a:fillRef idx="0">
            <a:srgbClr val="FFFFFF"/>
          </a:fillRef>
          <a:effectRef idx="0">
            <a:srgbClr val="FFFFFF"/>
          </a:effectRef>
          <a:fontRef idx="minor">
            <a:schemeClr val="tx1"/>
          </a:fontRef>
        </p:style>
      </p:cxnSp>
      <p:cxnSp>
        <p:nvCxnSpPr>
          <p:cNvPr id="13" name="直接连接符 12"/>
          <p:cNvCxnSpPr/>
          <p:nvPr>
            <p:custDataLst>
              <p:tags r:id="rId5"/>
            </p:custDataLst>
          </p:nvPr>
        </p:nvCxnSpPr>
        <p:spPr>
          <a:xfrm>
            <a:off x="6545580" y="1344930"/>
            <a:ext cx="0" cy="4365625"/>
          </a:xfrm>
          <a:prstGeom prst="line">
            <a:avLst/>
          </a:prstGeom>
          <a:ln w="22225">
            <a:solidFill>
              <a:srgbClr val="FF0000"/>
            </a:solidFill>
          </a:ln>
        </p:spPr>
        <p:style>
          <a:lnRef idx="2">
            <a:schemeClr val="accent1"/>
          </a:lnRef>
          <a:fillRef idx="0">
            <a:srgbClr val="FFFFFF"/>
          </a:fillRef>
          <a:effectRef idx="0">
            <a:srgbClr val="FFFFFF"/>
          </a:effectRef>
          <a:fontRef idx="minor">
            <a:schemeClr val="tx1"/>
          </a:fontRef>
        </p:style>
      </p:cxnSp>
      <p:sp>
        <p:nvSpPr>
          <p:cNvPr id="15" name="椭圆 14"/>
          <p:cNvSpPr/>
          <p:nvPr>
            <p:custDataLst>
              <p:tags r:id="rId6"/>
            </p:custDataLst>
          </p:nvPr>
        </p:nvSpPr>
        <p:spPr>
          <a:xfrm>
            <a:off x="6515735" y="3870960"/>
            <a:ext cx="75565" cy="83820"/>
          </a:xfrm>
          <a:prstGeom prst="ellipse">
            <a:avLst/>
          </a:prstGeom>
          <a:solidFill>
            <a:schemeClr val="tx1"/>
          </a:solidFill>
          <a:ln>
            <a:solidFill>
              <a:schemeClr val="tx1">
                <a:lumMod val="85000"/>
                <a:lumOff val="1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椭圆 15"/>
          <p:cNvSpPr/>
          <p:nvPr>
            <p:custDataLst>
              <p:tags r:id="rId7"/>
            </p:custDataLst>
          </p:nvPr>
        </p:nvSpPr>
        <p:spPr>
          <a:xfrm>
            <a:off x="5851525" y="2596515"/>
            <a:ext cx="75565" cy="83820"/>
          </a:xfrm>
          <a:prstGeom prst="ellipse">
            <a:avLst/>
          </a:prstGeom>
          <a:solidFill>
            <a:schemeClr val="tx1"/>
          </a:solidFill>
          <a:ln>
            <a:solidFill>
              <a:schemeClr val="tx1">
                <a:lumMod val="85000"/>
                <a:lumOff val="1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椭圆 16"/>
          <p:cNvSpPr/>
          <p:nvPr>
            <p:custDataLst>
              <p:tags r:id="rId8"/>
            </p:custDataLst>
          </p:nvPr>
        </p:nvSpPr>
        <p:spPr>
          <a:xfrm>
            <a:off x="5205095" y="1781810"/>
            <a:ext cx="75565" cy="83820"/>
          </a:xfrm>
          <a:prstGeom prst="ellipse">
            <a:avLst/>
          </a:prstGeom>
          <a:solidFill>
            <a:schemeClr val="tx1"/>
          </a:solidFill>
          <a:ln>
            <a:solidFill>
              <a:schemeClr val="tx1">
                <a:lumMod val="85000"/>
                <a:lumOff val="1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椭圆 17"/>
          <p:cNvSpPr/>
          <p:nvPr>
            <p:custDataLst>
              <p:tags r:id="rId9"/>
            </p:custDataLst>
          </p:nvPr>
        </p:nvSpPr>
        <p:spPr>
          <a:xfrm>
            <a:off x="4542790" y="1962785"/>
            <a:ext cx="75565" cy="83820"/>
          </a:xfrm>
          <a:prstGeom prst="ellipse">
            <a:avLst/>
          </a:prstGeom>
          <a:solidFill>
            <a:schemeClr val="tx1"/>
          </a:solidFill>
          <a:ln>
            <a:solidFill>
              <a:schemeClr val="tx1">
                <a:lumMod val="85000"/>
                <a:lumOff val="1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椭圆 18"/>
          <p:cNvSpPr/>
          <p:nvPr>
            <p:custDataLst>
              <p:tags r:id="rId10"/>
            </p:custDataLst>
          </p:nvPr>
        </p:nvSpPr>
        <p:spPr>
          <a:xfrm>
            <a:off x="3878580" y="3387090"/>
            <a:ext cx="75565" cy="83820"/>
          </a:xfrm>
          <a:prstGeom prst="ellipse">
            <a:avLst/>
          </a:prstGeom>
          <a:solidFill>
            <a:schemeClr val="tx1"/>
          </a:solidFill>
          <a:ln>
            <a:solidFill>
              <a:schemeClr val="tx1">
                <a:lumMod val="85000"/>
                <a:lumOff val="1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椭圆 19"/>
          <p:cNvSpPr/>
          <p:nvPr>
            <p:custDataLst>
              <p:tags r:id="rId11"/>
            </p:custDataLst>
          </p:nvPr>
        </p:nvSpPr>
        <p:spPr>
          <a:xfrm>
            <a:off x="4943475" y="1703070"/>
            <a:ext cx="75565" cy="83820"/>
          </a:xfrm>
          <a:prstGeom prst="ellipse">
            <a:avLst/>
          </a:prstGeom>
          <a:solidFill>
            <a:schemeClr val="tx1"/>
          </a:solidFill>
          <a:ln>
            <a:solidFill>
              <a:schemeClr val="tx1">
                <a:lumMod val="85000"/>
                <a:lumOff val="1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27330" y="263525"/>
            <a:ext cx="601027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Experiment of Feature Selection Layer</a:t>
            </a:r>
            <a:endParaRPr lang="en-US" altLang="zh-CN" sz="2400">
              <a:latin typeface="Times New Roman Regular" panose="02020603050405020304" charset="0"/>
              <a:cs typeface="Times New Roman Regular" panose="02020603050405020304" charset="0"/>
            </a:endParaRPr>
          </a:p>
        </p:txBody>
      </p:sp>
      <p:sp>
        <p:nvSpPr>
          <p:cNvPr id="2" name="文本框 1"/>
          <p:cNvSpPr txBox="1"/>
          <p:nvPr/>
        </p:nvSpPr>
        <p:spPr>
          <a:xfrm>
            <a:off x="227330" y="948055"/>
            <a:ext cx="4895215"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Data Generation: 2000 * 20 random numbers </a:t>
            </a:r>
            <a:endParaRPr lang="en-US" altLang="zh-CN" sz="2000">
              <a:latin typeface="Times New Roman Regular" panose="02020603050405020304" charset="0"/>
              <a:cs typeface="Times New Roman Regular" panose="02020603050405020304" charset="0"/>
            </a:endParaRPr>
          </a:p>
        </p:txBody>
      </p:sp>
      <p:sp>
        <p:nvSpPr>
          <p:cNvPr id="4" name="文本框 3"/>
          <p:cNvSpPr txBox="1"/>
          <p:nvPr/>
        </p:nvSpPr>
        <p:spPr>
          <a:xfrm>
            <a:off x="227330" y="1346835"/>
            <a:ext cx="2766695" cy="3476625"/>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Five types of functions:</a:t>
            </a:r>
            <a:endParaRPr lang="en-US" altLang="zh-CN" sz="2000">
              <a:latin typeface="Times New Roman Regular" panose="02020603050405020304" charset="0"/>
              <a:cs typeface="Times New Roman Regular" panose="02020603050405020304" charset="0"/>
            </a:endParaRPr>
          </a:p>
          <a:p>
            <a:endParaRPr lang="en-US" altLang="zh-CN" sz="2000">
              <a:latin typeface="Times New Roman Regular" panose="02020603050405020304" charset="0"/>
              <a:cs typeface="Times New Roman Regular" panose="02020603050405020304" charset="0"/>
            </a:endParaRPr>
          </a:p>
          <a:p>
            <a:pPr indent="457200"/>
            <a:r>
              <a:rPr lang="en-US" altLang="zh-CN" sz="2000">
                <a:latin typeface="Times New Roman Regular" panose="02020603050405020304" charset="0"/>
                <a:cs typeface="Times New Roman Regular" panose="02020603050405020304" charset="0"/>
              </a:rPr>
              <a:t>1. Linear: </a:t>
            </a:r>
            <a:endParaRPr lang="en-US" altLang="zh-CN" sz="2000">
              <a:latin typeface="Times New Roman Regular" panose="02020603050405020304" charset="0"/>
              <a:cs typeface="Times New Roman Regular" panose="02020603050405020304" charset="0"/>
            </a:endParaRPr>
          </a:p>
          <a:p>
            <a:pPr indent="457200"/>
            <a:endParaRPr lang="en-US" altLang="zh-CN" sz="2000">
              <a:latin typeface="Times New Roman Regular" panose="02020603050405020304" charset="0"/>
              <a:cs typeface="Times New Roman Regular" panose="02020603050405020304" charset="0"/>
            </a:endParaRPr>
          </a:p>
          <a:p>
            <a:pPr indent="457200"/>
            <a:r>
              <a:rPr lang="en-US" altLang="zh-CN" sz="2000">
                <a:latin typeface="Times New Roman Regular" panose="02020603050405020304" charset="0"/>
                <a:cs typeface="Times New Roman Regular" panose="02020603050405020304" charset="0"/>
              </a:rPr>
              <a:t>2. Polynomial:</a:t>
            </a:r>
            <a:endParaRPr lang="en-US" altLang="zh-CN" sz="2000">
              <a:latin typeface="Times New Roman Regular" panose="02020603050405020304" charset="0"/>
              <a:cs typeface="Times New Roman Regular" panose="02020603050405020304" charset="0"/>
            </a:endParaRPr>
          </a:p>
          <a:p>
            <a:pPr indent="457200"/>
            <a:endParaRPr lang="en-US" altLang="zh-CN" sz="2000">
              <a:latin typeface="Times New Roman Regular" panose="02020603050405020304" charset="0"/>
              <a:cs typeface="Times New Roman Regular" panose="02020603050405020304" charset="0"/>
            </a:endParaRPr>
          </a:p>
          <a:p>
            <a:pPr indent="457200"/>
            <a:r>
              <a:rPr lang="en-US" altLang="zh-CN" sz="2000">
                <a:latin typeface="Times New Roman Regular" panose="02020603050405020304" charset="0"/>
                <a:cs typeface="Times New Roman Regular" panose="02020603050405020304" charset="0"/>
              </a:rPr>
              <a:t>3. Exponential:</a:t>
            </a:r>
            <a:endParaRPr lang="en-US" altLang="zh-CN" sz="2000">
              <a:latin typeface="Times New Roman Regular" panose="02020603050405020304" charset="0"/>
              <a:cs typeface="Times New Roman Regular" panose="02020603050405020304" charset="0"/>
            </a:endParaRPr>
          </a:p>
          <a:p>
            <a:pPr indent="457200"/>
            <a:endParaRPr lang="en-US" altLang="zh-CN" sz="2000">
              <a:latin typeface="Times New Roman Regular" panose="02020603050405020304" charset="0"/>
              <a:cs typeface="Times New Roman Regular" panose="02020603050405020304" charset="0"/>
            </a:endParaRPr>
          </a:p>
          <a:p>
            <a:pPr indent="457200"/>
            <a:r>
              <a:rPr lang="en-US" altLang="zh-CN" sz="2000">
                <a:latin typeface="Times New Roman Regular" panose="02020603050405020304" charset="0"/>
                <a:cs typeface="Times New Roman Regular" panose="02020603050405020304" charset="0"/>
              </a:rPr>
              <a:t>4. Log:</a:t>
            </a:r>
            <a:endParaRPr lang="en-US" altLang="zh-CN" sz="2000">
              <a:latin typeface="Times New Roman Regular" panose="02020603050405020304" charset="0"/>
              <a:cs typeface="Times New Roman Regular" panose="02020603050405020304" charset="0"/>
            </a:endParaRPr>
          </a:p>
          <a:p>
            <a:pPr indent="457200"/>
            <a:endParaRPr lang="en-US" altLang="zh-CN" sz="2000">
              <a:latin typeface="Times New Roman Regular" panose="02020603050405020304" charset="0"/>
              <a:cs typeface="Times New Roman Regular" panose="02020603050405020304" charset="0"/>
            </a:endParaRPr>
          </a:p>
          <a:p>
            <a:pPr indent="457200"/>
            <a:r>
              <a:rPr lang="en-US" altLang="zh-CN" sz="2000">
                <a:latin typeface="Times New Roman Regular" panose="02020603050405020304" charset="0"/>
                <a:cs typeface="Times New Roman Regular" panose="02020603050405020304" charset="0"/>
              </a:rPr>
              <a:t>5. Combination:</a:t>
            </a:r>
            <a:endParaRPr lang="en-US" altLang="zh-CN" sz="2000">
              <a:latin typeface="Times New Roman Regular" panose="02020603050405020304" charset="0"/>
              <a:cs typeface="Times New Roman Regular" panose="02020603050405020304" charset="0"/>
            </a:endParaRPr>
          </a:p>
        </p:txBody>
      </p:sp>
      <p:pic>
        <p:nvPicPr>
          <p:cNvPr id="5" name="334E55B0-647D-440b-865C-3EC943EB4CBC-1" descr="wpsoffice"/>
          <p:cNvPicPr>
            <a:picLocks noChangeAspect="1"/>
          </p:cNvPicPr>
          <p:nvPr/>
        </p:nvPicPr>
        <p:blipFill>
          <a:blip r:embed="rId2"/>
          <a:stretch>
            <a:fillRect/>
          </a:stretch>
        </p:blipFill>
        <p:spPr>
          <a:xfrm>
            <a:off x="1955165" y="2037715"/>
            <a:ext cx="4271010" cy="255905"/>
          </a:xfrm>
          <a:prstGeom prst="rect">
            <a:avLst/>
          </a:prstGeom>
        </p:spPr>
      </p:pic>
      <p:pic>
        <p:nvPicPr>
          <p:cNvPr id="6" name="334E55B0-647D-440b-865C-3EC943EB4CBC-2" descr="wpsoffice"/>
          <p:cNvPicPr>
            <a:picLocks noChangeAspect="1"/>
          </p:cNvPicPr>
          <p:nvPr/>
        </p:nvPicPr>
        <p:blipFill>
          <a:blip r:embed="rId3"/>
          <a:stretch>
            <a:fillRect/>
          </a:stretch>
        </p:blipFill>
        <p:spPr>
          <a:xfrm>
            <a:off x="2478405" y="2587625"/>
            <a:ext cx="3899535" cy="321945"/>
          </a:xfrm>
          <a:prstGeom prst="rect">
            <a:avLst/>
          </a:prstGeom>
        </p:spPr>
      </p:pic>
      <p:pic>
        <p:nvPicPr>
          <p:cNvPr id="7" name="334E55B0-647D-440b-865C-3EC943EB4CBC-3" descr="wpsoffice"/>
          <p:cNvPicPr>
            <a:picLocks noChangeAspect="1"/>
          </p:cNvPicPr>
          <p:nvPr/>
        </p:nvPicPr>
        <p:blipFill>
          <a:blip r:embed="rId4"/>
          <a:stretch>
            <a:fillRect/>
          </a:stretch>
        </p:blipFill>
        <p:spPr>
          <a:xfrm>
            <a:off x="2478405" y="3203575"/>
            <a:ext cx="3898900" cy="301625"/>
          </a:xfrm>
          <a:prstGeom prst="rect">
            <a:avLst/>
          </a:prstGeom>
        </p:spPr>
      </p:pic>
      <p:pic>
        <p:nvPicPr>
          <p:cNvPr id="8" name="334E55B0-647D-440b-865C-3EC943EB4CBC-4" descr="wpsoffice"/>
          <p:cNvPicPr>
            <a:picLocks noChangeAspect="1"/>
          </p:cNvPicPr>
          <p:nvPr/>
        </p:nvPicPr>
        <p:blipFill>
          <a:blip r:embed="rId5"/>
          <a:stretch>
            <a:fillRect/>
          </a:stretch>
        </p:blipFill>
        <p:spPr>
          <a:xfrm>
            <a:off x="1801495" y="3874770"/>
            <a:ext cx="4271645" cy="266065"/>
          </a:xfrm>
          <a:prstGeom prst="rect">
            <a:avLst/>
          </a:prstGeom>
        </p:spPr>
      </p:pic>
      <p:pic>
        <p:nvPicPr>
          <p:cNvPr id="9" name="334E55B0-647D-440b-865C-3EC943EB4CBC-5" descr="wpsoffice"/>
          <p:cNvPicPr>
            <a:picLocks noChangeAspect="1"/>
          </p:cNvPicPr>
          <p:nvPr/>
        </p:nvPicPr>
        <p:blipFill>
          <a:blip r:embed="rId6"/>
          <a:stretch>
            <a:fillRect/>
          </a:stretch>
        </p:blipFill>
        <p:spPr>
          <a:xfrm>
            <a:off x="2628265" y="4449445"/>
            <a:ext cx="382270" cy="300990"/>
          </a:xfrm>
          <a:prstGeom prst="rect">
            <a:avLst/>
          </a:prstGeom>
        </p:spPr>
      </p:pic>
      <p:pic>
        <p:nvPicPr>
          <p:cNvPr id="10" name="334E55B0-647D-440b-865C-3EC943EB4CBC-6" descr="wpsoffice"/>
          <p:cNvPicPr>
            <a:picLocks noChangeAspect="1"/>
          </p:cNvPicPr>
          <p:nvPr/>
        </p:nvPicPr>
        <p:blipFill>
          <a:blip r:embed="rId7"/>
          <a:stretch>
            <a:fillRect/>
          </a:stretch>
        </p:blipFill>
        <p:spPr>
          <a:xfrm>
            <a:off x="3255010" y="4340225"/>
            <a:ext cx="1186180" cy="506095"/>
          </a:xfrm>
          <a:prstGeom prst="rect">
            <a:avLst/>
          </a:prstGeom>
        </p:spPr>
      </p:pic>
      <p:pic>
        <p:nvPicPr>
          <p:cNvPr id="11" name="334E55B0-647D-440b-865C-3EC943EB4CBC-7" descr="wpsoffice"/>
          <p:cNvPicPr>
            <a:picLocks noChangeAspect="1"/>
          </p:cNvPicPr>
          <p:nvPr/>
        </p:nvPicPr>
        <p:blipFill>
          <a:blip r:embed="rId8"/>
          <a:stretch>
            <a:fillRect/>
          </a:stretch>
        </p:blipFill>
        <p:spPr>
          <a:xfrm>
            <a:off x="4776470" y="4310380"/>
            <a:ext cx="2134235" cy="535940"/>
          </a:xfrm>
          <a:prstGeom prst="rect">
            <a:avLst/>
          </a:prstGeom>
        </p:spPr>
      </p:pic>
      <p:sp>
        <p:nvSpPr>
          <p:cNvPr id="12" name="文本框 11"/>
          <p:cNvSpPr txBox="1"/>
          <p:nvPr/>
        </p:nvSpPr>
        <p:spPr>
          <a:xfrm>
            <a:off x="227330" y="5106035"/>
            <a:ext cx="4760595"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Number of selected feature: [2,4,6,8,10]</a:t>
            </a:r>
            <a:endParaRPr lang="en-US" altLang="zh-CN" sz="2000">
              <a:latin typeface="Times New Roman Regular" panose="02020603050405020304" charset="0"/>
              <a:cs typeface="Times New Roman Regular" panose="02020603050405020304" charset="0"/>
            </a:endParaRPr>
          </a:p>
        </p:txBody>
      </p:sp>
      <p:sp>
        <p:nvSpPr>
          <p:cNvPr id="13" name="文本框 12"/>
          <p:cNvSpPr txBox="1"/>
          <p:nvPr/>
        </p:nvSpPr>
        <p:spPr>
          <a:xfrm>
            <a:off x="227330" y="5565775"/>
            <a:ext cx="4064000"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Lambda of feature selection layer: 0.1</a:t>
            </a:r>
            <a:endParaRPr lang="en-US" altLang="zh-CN" sz="2000">
              <a:latin typeface="Times New Roman Regular" panose="02020603050405020304" charset="0"/>
              <a:cs typeface="Times New Roman Regular" panose="02020603050405020304" charset="0"/>
            </a:endParaRPr>
          </a:p>
        </p:txBody>
      </p:sp>
      <p:sp>
        <p:nvSpPr>
          <p:cNvPr id="14" name="文本框 13"/>
          <p:cNvSpPr txBox="1"/>
          <p:nvPr/>
        </p:nvSpPr>
        <p:spPr>
          <a:xfrm>
            <a:off x="5728970" y="5106035"/>
            <a:ext cx="6010910"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Model: 2 hidden layers FCN with Feature selection layer </a:t>
            </a:r>
            <a:endParaRPr lang="en-US" altLang="zh-CN" sz="2000">
              <a:latin typeface="Times New Roman Regular" panose="02020603050405020304" charset="0"/>
              <a:cs typeface="Times New Roman Regular" panose="02020603050405020304" charset="0"/>
            </a:endParaRPr>
          </a:p>
        </p:txBody>
      </p:sp>
      <p:sp>
        <p:nvSpPr>
          <p:cNvPr id="15" name="文本框 14"/>
          <p:cNvSpPr txBox="1"/>
          <p:nvPr>
            <p:custDataLst>
              <p:tags r:id="rId9"/>
            </p:custDataLst>
          </p:nvPr>
        </p:nvSpPr>
        <p:spPr>
          <a:xfrm>
            <a:off x="5728970" y="5504815"/>
            <a:ext cx="6010910"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Epoches: 100</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27330" y="263525"/>
            <a:ext cx="601027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Experiment of Feature Selection Layer: Linear</a:t>
            </a:r>
            <a:endParaRPr lang="en-US" altLang="zh-CN" sz="2400">
              <a:latin typeface="Times New Roman Regular" panose="02020603050405020304" charset="0"/>
              <a:cs typeface="Times New Roman Regular" panose="02020603050405020304" charset="0"/>
            </a:endParaRPr>
          </a:p>
        </p:txBody>
      </p:sp>
      <p:pic>
        <p:nvPicPr>
          <p:cNvPr id="4" name="图片 3" descr="截屏2024-01-04 20.14.48"/>
          <p:cNvPicPr>
            <a:picLocks noChangeAspect="1"/>
          </p:cNvPicPr>
          <p:nvPr/>
        </p:nvPicPr>
        <p:blipFill>
          <a:blip r:embed="rId2"/>
          <a:stretch>
            <a:fillRect/>
          </a:stretch>
        </p:blipFill>
        <p:spPr>
          <a:xfrm>
            <a:off x="0" y="1089025"/>
            <a:ext cx="5842635" cy="1426210"/>
          </a:xfrm>
          <a:prstGeom prst="rect">
            <a:avLst/>
          </a:prstGeom>
        </p:spPr>
      </p:pic>
      <p:pic>
        <p:nvPicPr>
          <p:cNvPr id="5" name="图片 4" descr="截屏2024-01-04 20.15.36"/>
          <p:cNvPicPr>
            <a:picLocks noChangeAspect="1"/>
          </p:cNvPicPr>
          <p:nvPr/>
        </p:nvPicPr>
        <p:blipFill>
          <a:blip r:embed="rId3"/>
          <a:stretch>
            <a:fillRect/>
          </a:stretch>
        </p:blipFill>
        <p:spPr>
          <a:xfrm>
            <a:off x="5969000" y="1074420"/>
            <a:ext cx="5986145" cy="1440815"/>
          </a:xfrm>
          <a:prstGeom prst="rect">
            <a:avLst/>
          </a:prstGeom>
        </p:spPr>
      </p:pic>
      <p:pic>
        <p:nvPicPr>
          <p:cNvPr id="6" name="图片 5" descr="截屏2024-01-04 20.16.48"/>
          <p:cNvPicPr>
            <a:picLocks noChangeAspect="1"/>
          </p:cNvPicPr>
          <p:nvPr/>
        </p:nvPicPr>
        <p:blipFill>
          <a:blip r:embed="rId4"/>
          <a:stretch>
            <a:fillRect/>
          </a:stretch>
        </p:blipFill>
        <p:spPr>
          <a:xfrm>
            <a:off x="0" y="3006725"/>
            <a:ext cx="5969000" cy="1444625"/>
          </a:xfrm>
          <a:prstGeom prst="rect">
            <a:avLst/>
          </a:prstGeom>
        </p:spPr>
      </p:pic>
      <p:sp>
        <p:nvSpPr>
          <p:cNvPr id="7" name="文本框 6"/>
          <p:cNvSpPr txBox="1"/>
          <p:nvPr/>
        </p:nvSpPr>
        <p:spPr>
          <a:xfrm>
            <a:off x="0" y="2638425"/>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6 selected features</a:t>
            </a:r>
            <a:endParaRPr lang="en-US" altLang="zh-CN">
              <a:latin typeface="Times New Roman Regular" panose="02020603050405020304" charset="0"/>
              <a:cs typeface="Times New Roman Regular" panose="02020603050405020304" charset="0"/>
            </a:endParaRPr>
          </a:p>
        </p:txBody>
      </p:sp>
      <p:sp>
        <p:nvSpPr>
          <p:cNvPr id="8" name="文本框 7"/>
          <p:cNvSpPr txBox="1"/>
          <p:nvPr>
            <p:custDataLst>
              <p:tags r:id="rId5"/>
            </p:custDataLst>
          </p:nvPr>
        </p:nvSpPr>
        <p:spPr>
          <a:xfrm>
            <a:off x="0" y="72390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2 selected features</a:t>
            </a:r>
            <a:endParaRPr lang="en-US" altLang="zh-CN">
              <a:latin typeface="Times New Roman Regular" panose="02020603050405020304" charset="0"/>
              <a:cs typeface="Times New Roman Regular" panose="02020603050405020304" charset="0"/>
            </a:endParaRPr>
          </a:p>
        </p:txBody>
      </p:sp>
      <p:sp>
        <p:nvSpPr>
          <p:cNvPr id="9" name="文本框 8"/>
          <p:cNvSpPr txBox="1"/>
          <p:nvPr>
            <p:custDataLst>
              <p:tags r:id="rId6"/>
            </p:custDataLst>
          </p:nvPr>
        </p:nvSpPr>
        <p:spPr>
          <a:xfrm>
            <a:off x="5969000" y="70612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4 selected features</a:t>
            </a:r>
            <a:endParaRPr lang="en-US" altLang="zh-CN">
              <a:latin typeface="Times New Roman Regular" panose="02020603050405020304" charset="0"/>
              <a:cs typeface="Times New Roman Regular" panose="02020603050405020304" charset="0"/>
            </a:endParaRPr>
          </a:p>
        </p:txBody>
      </p:sp>
      <p:pic>
        <p:nvPicPr>
          <p:cNvPr id="10" name="图片 9" descr="截屏2024-01-04 20.20.16"/>
          <p:cNvPicPr>
            <a:picLocks noChangeAspect="1"/>
          </p:cNvPicPr>
          <p:nvPr/>
        </p:nvPicPr>
        <p:blipFill>
          <a:blip r:embed="rId7"/>
          <a:stretch>
            <a:fillRect/>
          </a:stretch>
        </p:blipFill>
        <p:spPr>
          <a:xfrm>
            <a:off x="5969000" y="3006725"/>
            <a:ext cx="6010275" cy="1439545"/>
          </a:xfrm>
          <a:prstGeom prst="rect">
            <a:avLst/>
          </a:prstGeom>
        </p:spPr>
      </p:pic>
      <p:sp>
        <p:nvSpPr>
          <p:cNvPr id="11" name="文本框 10"/>
          <p:cNvSpPr txBox="1"/>
          <p:nvPr>
            <p:custDataLst>
              <p:tags r:id="rId8"/>
            </p:custDataLst>
          </p:nvPr>
        </p:nvSpPr>
        <p:spPr>
          <a:xfrm>
            <a:off x="5969000" y="2638425"/>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8 selected features</a:t>
            </a:r>
            <a:endParaRPr lang="en-US" altLang="zh-CN">
              <a:latin typeface="Times New Roman Regular" panose="02020603050405020304" charset="0"/>
              <a:cs typeface="Times New Roman Regular" panose="02020603050405020304" charset="0"/>
            </a:endParaRPr>
          </a:p>
        </p:txBody>
      </p:sp>
      <p:pic>
        <p:nvPicPr>
          <p:cNvPr id="13" name="图片 12" descr="截屏2024-01-04 20.22.01"/>
          <p:cNvPicPr>
            <a:picLocks noChangeAspect="1"/>
          </p:cNvPicPr>
          <p:nvPr/>
        </p:nvPicPr>
        <p:blipFill>
          <a:blip r:embed="rId9"/>
          <a:stretch>
            <a:fillRect/>
          </a:stretch>
        </p:blipFill>
        <p:spPr>
          <a:xfrm>
            <a:off x="0" y="4942840"/>
            <a:ext cx="5969000" cy="1424305"/>
          </a:xfrm>
          <a:prstGeom prst="rect">
            <a:avLst/>
          </a:prstGeom>
        </p:spPr>
      </p:pic>
      <p:sp>
        <p:nvSpPr>
          <p:cNvPr id="14" name="文本框 13"/>
          <p:cNvSpPr txBox="1"/>
          <p:nvPr>
            <p:custDataLst>
              <p:tags r:id="rId10"/>
            </p:custDataLst>
          </p:nvPr>
        </p:nvSpPr>
        <p:spPr>
          <a:xfrm>
            <a:off x="0" y="457454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10 selected features</a:t>
            </a:r>
            <a:endParaRPr lang="en-US" altLang="zh-CN">
              <a:latin typeface="Times New Roman Regular" panose="02020603050405020304" charset="0"/>
              <a:cs typeface="Times New Roman Regular" panose="02020603050405020304" charset="0"/>
            </a:endParaRPr>
          </a:p>
        </p:txBody>
      </p:sp>
      <p:sp>
        <p:nvSpPr>
          <p:cNvPr id="2" name="矩形 1"/>
          <p:cNvSpPr/>
          <p:nvPr/>
        </p:nvSpPr>
        <p:spPr>
          <a:xfrm>
            <a:off x="1790700" y="195897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custDataLst>
              <p:tags r:id="rId11"/>
            </p:custDataLst>
          </p:nvPr>
        </p:nvSpPr>
        <p:spPr>
          <a:xfrm>
            <a:off x="1793875" y="213169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custDataLst>
              <p:tags r:id="rId12"/>
            </p:custDataLst>
          </p:nvPr>
        </p:nvSpPr>
        <p:spPr>
          <a:xfrm>
            <a:off x="6749415" y="179451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矩形 15"/>
          <p:cNvSpPr/>
          <p:nvPr>
            <p:custDataLst>
              <p:tags r:id="rId13"/>
            </p:custDataLst>
          </p:nvPr>
        </p:nvSpPr>
        <p:spPr>
          <a:xfrm>
            <a:off x="8791575" y="196977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custDataLst>
              <p:tags r:id="rId14"/>
            </p:custDataLst>
          </p:nvPr>
        </p:nvSpPr>
        <p:spPr>
          <a:xfrm>
            <a:off x="6749415" y="197294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custDataLst>
              <p:tags r:id="rId15"/>
            </p:custDataLst>
          </p:nvPr>
        </p:nvSpPr>
        <p:spPr>
          <a:xfrm>
            <a:off x="10848340" y="213995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custDataLst>
              <p:tags r:id="rId16"/>
            </p:custDataLst>
          </p:nvPr>
        </p:nvSpPr>
        <p:spPr>
          <a:xfrm>
            <a:off x="4854575" y="35648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custDataLst>
              <p:tags r:id="rId17"/>
            </p:custDataLst>
          </p:nvPr>
        </p:nvSpPr>
        <p:spPr>
          <a:xfrm>
            <a:off x="2749550" y="373189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custDataLst>
              <p:tags r:id="rId18"/>
            </p:custDataLst>
          </p:nvPr>
        </p:nvSpPr>
        <p:spPr>
          <a:xfrm>
            <a:off x="1790700" y="390588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custDataLst>
              <p:tags r:id="rId19"/>
            </p:custDataLst>
          </p:nvPr>
        </p:nvSpPr>
        <p:spPr>
          <a:xfrm>
            <a:off x="3801745" y="390588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custDataLst>
              <p:tags r:id="rId20"/>
            </p:custDataLst>
          </p:nvPr>
        </p:nvSpPr>
        <p:spPr>
          <a:xfrm>
            <a:off x="725805" y="40728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custDataLst>
              <p:tags r:id="rId21"/>
            </p:custDataLst>
          </p:nvPr>
        </p:nvSpPr>
        <p:spPr>
          <a:xfrm>
            <a:off x="1793875" y="40728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custDataLst>
              <p:tags r:id="rId22"/>
            </p:custDataLst>
          </p:nvPr>
        </p:nvSpPr>
        <p:spPr>
          <a:xfrm>
            <a:off x="9746615" y="355155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custDataLst>
              <p:tags r:id="rId23"/>
            </p:custDataLst>
          </p:nvPr>
        </p:nvSpPr>
        <p:spPr>
          <a:xfrm>
            <a:off x="10808335" y="355155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24"/>
            </p:custDataLst>
          </p:nvPr>
        </p:nvSpPr>
        <p:spPr>
          <a:xfrm>
            <a:off x="7759700" y="389890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custDataLst>
              <p:tags r:id="rId25"/>
            </p:custDataLst>
          </p:nvPr>
        </p:nvSpPr>
        <p:spPr>
          <a:xfrm>
            <a:off x="8791575" y="389255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custDataLst>
              <p:tags r:id="rId26"/>
            </p:custDataLst>
          </p:nvPr>
        </p:nvSpPr>
        <p:spPr>
          <a:xfrm>
            <a:off x="9775190" y="389255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custDataLst>
              <p:tags r:id="rId27"/>
            </p:custDataLst>
          </p:nvPr>
        </p:nvSpPr>
        <p:spPr>
          <a:xfrm>
            <a:off x="10818495" y="389255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矩形 30"/>
          <p:cNvSpPr/>
          <p:nvPr>
            <p:custDataLst>
              <p:tags r:id="rId28"/>
            </p:custDataLst>
          </p:nvPr>
        </p:nvSpPr>
        <p:spPr>
          <a:xfrm>
            <a:off x="7759700" y="40728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矩形 31"/>
          <p:cNvSpPr/>
          <p:nvPr>
            <p:custDataLst>
              <p:tags r:id="rId29"/>
            </p:custDataLst>
          </p:nvPr>
        </p:nvSpPr>
        <p:spPr>
          <a:xfrm>
            <a:off x="10818495" y="40728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矩形 32"/>
          <p:cNvSpPr/>
          <p:nvPr>
            <p:custDataLst>
              <p:tags r:id="rId30"/>
            </p:custDataLst>
          </p:nvPr>
        </p:nvSpPr>
        <p:spPr>
          <a:xfrm>
            <a:off x="2749550" y="546544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矩形 33"/>
          <p:cNvSpPr/>
          <p:nvPr>
            <p:custDataLst>
              <p:tags r:id="rId31"/>
            </p:custDataLst>
          </p:nvPr>
        </p:nvSpPr>
        <p:spPr>
          <a:xfrm>
            <a:off x="3788410" y="546354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矩形 34"/>
          <p:cNvSpPr/>
          <p:nvPr>
            <p:custDataLst>
              <p:tags r:id="rId32"/>
            </p:custDataLst>
          </p:nvPr>
        </p:nvSpPr>
        <p:spPr>
          <a:xfrm>
            <a:off x="4768850" y="546354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矩形 35"/>
          <p:cNvSpPr/>
          <p:nvPr>
            <p:custDataLst>
              <p:tags r:id="rId33"/>
            </p:custDataLst>
          </p:nvPr>
        </p:nvSpPr>
        <p:spPr>
          <a:xfrm>
            <a:off x="1790700" y="564007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矩形 36"/>
          <p:cNvSpPr/>
          <p:nvPr>
            <p:custDataLst>
              <p:tags r:id="rId34"/>
            </p:custDataLst>
          </p:nvPr>
        </p:nvSpPr>
        <p:spPr>
          <a:xfrm>
            <a:off x="2752090" y="5630545"/>
            <a:ext cx="915035"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矩形 37"/>
          <p:cNvSpPr/>
          <p:nvPr>
            <p:custDataLst>
              <p:tags r:id="rId35"/>
            </p:custDataLst>
          </p:nvPr>
        </p:nvSpPr>
        <p:spPr>
          <a:xfrm>
            <a:off x="3781425" y="564007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矩形 38"/>
          <p:cNvSpPr/>
          <p:nvPr>
            <p:custDataLst>
              <p:tags r:id="rId36"/>
            </p:custDataLst>
          </p:nvPr>
        </p:nvSpPr>
        <p:spPr>
          <a:xfrm>
            <a:off x="4768850" y="580707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矩形 39"/>
          <p:cNvSpPr/>
          <p:nvPr>
            <p:custDataLst>
              <p:tags r:id="rId37"/>
            </p:custDataLst>
          </p:nvPr>
        </p:nvSpPr>
        <p:spPr>
          <a:xfrm>
            <a:off x="725805" y="597408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矩形 40"/>
          <p:cNvSpPr/>
          <p:nvPr>
            <p:custDataLst>
              <p:tags r:id="rId38"/>
            </p:custDataLst>
          </p:nvPr>
        </p:nvSpPr>
        <p:spPr>
          <a:xfrm>
            <a:off x="1790700" y="597979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矩形 41"/>
          <p:cNvSpPr/>
          <p:nvPr>
            <p:custDataLst>
              <p:tags r:id="rId39"/>
            </p:custDataLst>
          </p:nvPr>
        </p:nvSpPr>
        <p:spPr>
          <a:xfrm>
            <a:off x="3781425" y="597979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矩形 42"/>
          <p:cNvSpPr/>
          <p:nvPr>
            <p:custDataLst>
              <p:tags r:id="rId40"/>
            </p:custDataLst>
          </p:nvPr>
        </p:nvSpPr>
        <p:spPr>
          <a:xfrm>
            <a:off x="6627495" y="494284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矩形 43"/>
          <p:cNvSpPr/>
          <p:nvPr>
            <p:custDataLst>
              <p:tags r:id="rId41"/>
            </p:custDataLst>
          </p:nvPr>
        </p:nvSpPr>
        <p:spPr>
          <a:xfrm>
            <a:off x="6627495" y="5396865"/>
            <a:ext cx="915035"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矩形 44"/>
          <p:cNvSpPr/>
          <p:nvPr>
            <p:custDataLst>
              <p:tags r:id="rId42"/>
            </p:custDataLst>
          </p:nvPr>
        </p:nvSpPr>
        <p:spPr>
          <a:xfrm>
            <a:off x="6627495" y="5812790"/>
            <a:ext cx="915035" cy="167005"/>
          </a:xfrm>
          <a:prstGeom prst="rect">
            <a:avLst/>
          </a:prstGeom>
          <a:noFill/>
          <a:ln w="25400">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文本框 45"/>
          <p:cNvSpPr txBox="1"/>
          <p:nvPr/>
        </p:nvSpPr>
        <p:spPr>
          <a:xfrm>
            <a:off x="7891145" y="4841875"/>
            <a:ext cx="4064000" cy="36830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right select</a:t>
            </a:r>
            <a:endParaRPr lang="en-US" altLang="zh-CN">
              <a:latin typeface="Times New Roman Regular" panose="02020603050405020304" charset="0"/>
              <a:cs typeface="Times New Roman Regular" panose="02020603050405020304" charset="0"/>
            </a:endParaRPr>
          </a:p>
        </p:txBody>
      </p:sp>
      <p:sp>
        <p:nvSpPr>
          <p:cNvPr id="47" name="文本框 46"/>
          <p:cNvSpPr txBox="1"/>
          <p:nvPr/>
        </p:nvSpPr>
        <p:spPr>
          <a:xfrm>
            <a:off x="7891145" y="5271770"/>
            <a:ext cx="4064000" cy="36830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miss (It should be selected, but not)</a:t>
            </a:r>
            <a:endParaRPr lang="zh-CN" altLang="en-US">
              <a:latin typeface="Times New Roman Regular" panose="02020603050405020304" charset="0"/>
              <a:cs typeface="Times New Roman Regular" panose="02020603050405020304" charset="0"/>
            </a:endParaRPr>
          </a:p>
        </p:txBody>
      </p:sp>
      <p:sp>
        <p:nvSpPr>
          <p:cNvPr id="48" name="文本框 47"/>
          <p:cNvSpPr txBox="1"/>
          <p:nvPr>
            <p:custDataLst>
              <p:tags r:id="rId43"/>
            </p:custDataLst>
          </p:nvPr>
        </p:nvSpPr>
        <p:spPr>
          <a:xfrm>
            <a:off x="7891145" y="5693410"/>
            <a:ext cx="4064000" cy="64516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redundant (It should not be selected, </a:t>
            </a:r>
            <a:endParaRPr lang="en-US" altLang="zh-CN">
              <a:latin typeface="Times New Roman Regular" panose="02020603050405020304" charset="0"/>
              <a:cs typeface="Times New Roman Regular" panose="02020603050405020304" charset="0"/>
            </a:endParaRPr>
          </a:p>
          <a:p>
            <a:pPr marL="1828800" lvl="4" indent="457200"/>
            <a:r>
              <a:rPr lang="en-US" altLang="zh-CN">
                <a:latin typeface="Times New Roman Regular" panose="02020603050405020304" charset="0"/>
                <a:cs typeface="Times New Roman Regular" panose="02020603050405020304" charset="0"/>
              </a:rPr>
              <a:t>but selected)</a:t>
            </a:r>
            <a:endParaRPr lang="zh-CN" altLang="en-US">
              <a:latin typeface="Times New Roman Regular" panose="02020603050405020304" charset="0"/>
              <a:cs typeface="Times New Roman Regular" panose="02020603050405020304" charset="0"/>
            </a:endParaRPr>
          </a:p>
        </p:txBody>
      </p:sp>
      <p:cxnSp>
        <p:nvCxnSpPr>
          <p:cNvPr id="49" name="直接箭头连接符 48"/>
          <p:cNvCxnSpPr>
            <a:endCxn id="37" idx="3"/>
          </p:cNvCxnSpPr>
          <p:nvPr/>
        </p:nvCxnSpPr>
        <p:spPr>
          <a:xfrm flipH="1">
            <a:off x="3667125" y="4704715"/>
            <a:ext cx="1194435" cy="1009650"/>
          </a:xfrm>
          <a:prstGeom prst="straightConnector1">
            <a:avLst/>
          </a:prstGeom>
          <a:ln w="19050">
            <a:solidFill>
              <a:schemeClr val="tx2"/>
            </a:solidFill>
            <a:tailEnd type="arrow"/>
          </a:ln>
        </p:spPr>
        <p:style>
          <a:lnRef idx="2">
            <a:schemeClr val="accent1"/>
          </a:lnRef>
          <a:fillRef idx="0">
            <a:srgbClr val="FFFFFF"/>
          </a:fillRef>
          <a:effectRef idx="0">
            <a:srgbClr val="FFFFFF"/>
          </a:effectRef>
          <a:fontRef idx="minor">
            <a:schemeClr val="tx1"/>
          </a:fontRef>
        </p:style>
      </p:cxnSp>
      <p:sp>
        <p:nvSpPr>
          <p:cNvPr id="50" name="文本框 49"/>
          <p:cNvSpPr txBox="1"/>
          <p:nvPr/>
        </p:nvSpPr>
        <p:spPr>
          <a:xfrm>
            <a:off x="4861560" y="4446270"/>
            <a:ext cx="4064000" cy="368300"/>
          </a:xfrm>
          <a:prstGeom prst="rect">
            <a:avLst/>
          </a:prstGeom>
          <a:noFill/>
        </p:spPr>
        <p:txBody>
          <a:bodyPr wrap="square" rtlCol="0">
            <a:spAutoFit/>
          </a:bodyPr>
          <a:p>
            <a:r>
              <a:rPr lang="en-US" altLang="zh-CN">
                <a:latin typeface="Times New Roman Regular" panose="02020603050405020304" charset="0"/>
                <a:ea typeface="宋体" panose="02010600030101010101" pitchFamily="2" charset="-122"/>
                <a:cs typeface="Times New Roman Regular" panose="02020603050405020304" charset="0"/>
              </a:rPr>
              <a:t>selected when lambda is 0.01</a:t>
            </a:r>
            <a:endParaRPr lang="en-US" altLang="zh-CN">
              <a:latin typeface="Times New Roman Regular" panose="02020603050405020304" charset="0"/>
              <a:ea typeface="宋体" panose="02010600030101010101" pitchFamily="2" charset="-122"/>
              <a:cs typeface="Times New Roman Regular"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27330" y="263525"/>
            <a:ext cx="7487920"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Experiment of Feature Selection Layer: Polynomial</a:t>
            </a:r>
            <a:endParaRPr lang="en-US" altLang="zh-CN" sz="2400">
              <a:latin typeface="Times New Roman Regular" panose="02020603050405020304" charset="0"/>
              <a:cs typeface="Times New Roman Regular" panose="02020603050405020304" charset="0"/>
            </a:endParaRPr>
          </a:p>
        </p:txBody>
      </p:sp>
      <p:sp>
        <p:nvSpPr>
          <p:cNvPr id="7" name="文本框 6"/>
          <p:cNvSpPr txBox="1"/>
          <p:nvPr/>
        </p:nvSpPr>
        <p:spPr>
          <a:xfrm>
            <a:off x="0" y="2638425"/>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6 selected features</a:t>
            </a:r>
            <a:endParaRPr lang="en-US" altLang="zh-CN">
              <a:latin typeface="Times New Roman Regular" panose="02020603050405020304" charset="0"/>
              <a:cs typeface="Times New Roman Regular" panose="02020603050405020304" charset="0"/>
            </a:endParaRPr>
          </a:p>
        </p:txBody>
      </p:sp>
      <p:sp>
        <p:nvSpPr>
          <p:cNvPr id="8" name="文本框 7"/>
          <p:cNvSpPr txBox="1"/>
          <p:nvPr>
            <p:custDataLst>
              <p:tags r:id="rId2"/>
            </p:custDataLst>
          </p:nvPr>
        </p:nvSpPr>
        <p:spPr>
          <a:xfrm>
            <a:off x="0" y="72390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2 selected features</a:t>
            </a:r>
            <a:endParaRPr lang="en-US" altLang="zh-CN">
              <a:latin typeface="Times New Roman Regular" panose="02020603050405020304" charset="0"/>
              <a:cs typeface="Times New Roman Regular" panose="02020603050405020304" charset="0"/>
            </a:endParaRPr>
          </a:p>
        </p:txBody>
      </p:sp>
      <p:sp>
        <p:nvSpPr>
          <p:cNvPr id="9" name="文本框 8"/>
          <p:cNvSpPr txBox="1"/>
          <p:nvPr>
            <p:custDataLst>
              <p:tags r:id="rId3"/>
            </p:custDataLst>
          </p:nvPr>
        </p:nvSpPr>
        <p:spPr>
          <a:xfrm>
            <a:off x="5969000" y="70612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4 selected features</a:t>
            </a:r>
            <a:endParaRPr lang="en-US" altLang="zh-CN">
              <a:latin typeface="Times New Roman Regular" panose="02020603050405020304" charset="0"/>
              <a:cs typeface="Times New Roman Regular" panose="02020603050405020304" charset="0"/>
            </a:endParaRPr>
          </a:p>
        </p:txBody>
      </p:sp>
      <p:sp>
        <p:nvSpPr>
          <p:cNvPr id="11" name="文本框 10"/>
          <p:cNvSpPr txBox="1"/>
          <p:nvPr>
            <p:custDataLst>
              <p:tags r:id="rId4"/>
            </p:custDataLst>
          </p:nvPr>
        </p:nvSpPr>
        <p:spPr>
          <a:xfrm>
            <a:off x="5969000" y="2638425"/>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8 selected features</a:t>
            </a:r>
            <a:endParaRPr lang="en-US" altLang="zh-CN">
              <a:latin typeface="Times New Roman Regular" panose="02020603050405020304" charset="0"/>
              <a:cs typeface="Times New Roman Regular" panose="02020603050405020304" charset="0"/>
            </a:endParaRPr>
          </a:p>
        </p:txBody>
      </p:sp>
      <p:sp>
        <p:nvSpPr>
          <p:cNvPr id="14" name="文本框 13"/>
          <p:cNvSpPr txBox="1"/>
          <p:nvPr>
            <p:custDataLst>
              <p:tags r:id="rId5"/>
            </p:custDataLst>
          </p:nvPr>
        </p:nvSpPr>
        <p:spPr>
          <a:xfrm>
            <a:off x="0" y="457454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10 selected features</a:t>
            </a:r>
            <a:endParaRPr lang="en-US" altLang="zh-CN">
              <a:latin typeface="Times New Roman Regular" panose="02020603050405020304" charset="0"/>
              <a:cs typeface="Times New Roman Regular" panose="02020603050405020304" charset="0"/>
            </a:endParaRPr>
          </a:p>
        </p:txBody>
      </p:sp>
      <p:pic>
        <p:nvPicPr>
          <p:cNvPr id="2" name="图片 1" descr="截屏2024-01-04 20.23.43"/>
          <p:cNvPicPr>
            <a:picLocks noChangeAspect="1"/>
          </p:cNvPicPr>
          <p:nvPr/>
        </p:nvPicPr>
        <p:blipFill>
          <a:blip r:embed="rId6"/>
          <a:stretch>
            <a:fillRect/>
          </a:stretch>
        </p:blipFill>
        <p:spPr>
          <a:xfrm>
            <a:off x="0" y="1081405"/>
            <a:ext cx="5982970" cy="1177925"/>
          </a:xfrm>
          <a:prstGeom prst="rect">
            <a:avLst/>
          </a:prstGeom>
        </p:spPr>
      </p:pic>
      <p:pic>
        <p:nvPicPr>
          <p:cNvPr id="12" name="图片 11" descr="截屏2024-01-04 20.25.22"/>
          <p:cNvPicPr>
            <a:picLocks noChangeAspect="1"/>
          </p:cNvPicPr>
          <p:nvPr/>
        </p:nvPicPr>
        <p:blipFill>
          <a:blip r:embed="rId7"/>
          <a:stretch>
            <a:fillRect/>
          </a:stretch>
        </p:blipFill>
        <p:spPr>
          <a:xfrm>
            <a:off x="5969000" y="1080770"/>
            <a:ext cx="6010910" cy="1179830"/>
          </a:xfrm>
          <a:prstGeom prst="rect">
            <a:avLst/>
          </a:prstGeom>
        </p:spPr>
      </p:pic>
      <p:pic>
        <p:nvPicPr>
          <p:cNvPr id="15" name="图片 14" descr="截屏2024-01-04 20.26.28"/>
          <p:cNvPicPr>
            <a:picLocks noChangeAspect="1"/>
          </p:cNvPicPr>
          <p:nvPr/>
        </p:nvPicPr>
        <p:blipFill>
          <a:blip r:embed="rId8"/>
          <a:stretch>
            <a:fillRect/>
          </a:stretch>
        </p:blipFill>
        <p:spPr>
          <a:xfrm>
            <a:off x="0" y="3006725"/>
            <a:ext cx="5969635" cy="1417320"/>
          </a:xfrm>
          <a:prstGeom prst="rect">
            <a:avLst/>
          </a:prstGeom>
        </p:spPr>
      </p:pic>
      <p:pic>
        <p:nvPicPr>
          <p:cNvPr id="16" name="图片 15" descr="截屏2024-01-04 20.27.26"/>
          <p:cNvPicPr>
            <a:picLocks noChangeAspect="1"/>
          </p:cNvPicPr>
          <p:nvPr/>
        </p:nvPicPr>
        <p:blipFill>
          <a:blip r:embed="rId9"/>
          <a:stretch>
            <a:fillRect/>
          </a:stretch>
        </p:blipFill>
        <p:spPr>
          <a:xfrm>
            <a:off x="5982970" y="3006725"/>
            <a:ext cx="5882640" cy="1189355"/>
          </a:xfrm>
          <a:prstGeom prst="rect">
            <a:avLst/>
          </a:prstGeom>
        </p:spPr>
      </p:pic>
      <p:pic>
        <p:nvPicPr>
          <p:cNvPr id="17" name="图片 16" descr="截屏2024-01-04 20.32.35"/>
          <p:cNvPicPr>
            <a:picLocks noChangeAspect="1"/>
          </p:cNvPicPr>
          <p:nvPr/>
        </p:nvPicPr>
        <p:blipFill>
          <a:blip r:embed="rId10"/>
          <a:stretch>
            <a:fillRect/>
          </a:stretch>
        </p:blipFill>
        <p:spPr>
          <a:xfrm>
            <a:off x="0" y="4950460"/>
            <a:ext cx="5969000" cy="1414780"/>
          </a:xfrm>
          <a:prstGeom prst="rect">
            <a:avLst/>
          </a:prstGeom>
        </p:spPr>
      </p:pic>
      <p:sp>
        <p:nvSpPr>
          <p:cNvPr id="43" name="矩形 42"/>
          <p:cNvSpPr/>
          <p:nvPr>
            <p:custDataLst>
              <p:tags r:id="rId11"/>
            </p:custDataLst>
          </p:nvPr>
        </p:nvSpPr>
        <p:spPr>
          <a:xfrm>
            <a:off x="6627495" y="494284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矩形 43"/>
          <p:cNvSpPr/>
          <p:nvPr>
            <p:custDataLst>
              <p:tags r:id="rId12"/>
            </p:custDataLst>
          </p:nvPr>
        </p:nvSpPr>
        <p:spPr>
          <a:xfrm>
            <a:off x="6627495" y="5396865"/>
            <a:ext cx="915035"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矩形 44"/>
          <p:cNvSpPr/>
          <p:nvPr>
            <p:custDataLst>
              <p:tags r:id="rId13"/>
            </p:custDataLst>
          </p:nvPr>
        </p:nvSpPr>
        <p:spPr>
          <a:xfrm>
            <a:off x="6627495" y="5812790"/>
            <a:ext cx="915035" cy="167005"/>
          </a:xfrm>
          <a:prstGeom prst="rect">
            <a:avLst/>
          </a:prstGeom>
          <a:noFill/>
          <a:ln w="25400">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文本框 45"/>
          <p:cNvSpPr txBox="1"/>
          <p:nvPr>
            <p:custDataLst>
              <p:tags r:id="rId14"/>
            </p:custDataLst>
          </p:nvPr>
        </p:nvSpPr>
        <p:spPr>
          <a:xfrm>
            <a:off x="7891145" y="4841875"/>
            <a:ext cx="4064000" cy="36830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right select</a:t>
            </a:r>
            <a:endParaRPr lang="en-US" altLang="zh-CN">
              <a:latin typeface="Times New Roman Regular" panose="02020603050405020304" charset="0"/>
              <a:cs typeface="Times New Roman Regular" panose="02020603050405020304" charset="0"/>
            </a:endParaRPr>
          </a:p>
        </p:txBody>
      </p:sp>
      <p:sp>
        <p:nvSpPr>
          <p:cNvPr id="47" name="文本框 46"/>
          <p:cNvSpPr txBox="1"/>
          <p:nvPr>
            <p:custDataLst>
              <p:tags r:id="rId15"/>
            </p:custDataLst>
          </p:nvPr>
        </p:nvSpPr>
        <p:spPr>
          <a:xfrm>
            <a:off x="7891145" y="5271770"/>
            <a:ext cx="4064000" cy="36830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miss (It should be selected, but not)</a:t>
            </a:r>
            <a:endParaRPr lang="zh-CN" altLang="en-US">
              <a:latin typeface="Times New Roman Regular" panose="02020603050405020304" charset="0"/>
              <a:cs typeface="Times New Roman Regular" panose="02020603050405020304" charset="0"/>
            </a:endParaRPr>
          </a:p>
        </p:txBody>
      </p:sp>
      <p:sp>
        <p:nvSpPr>
          <p:cNvPr id="48" name="文本框 47"/>
          <p:cNvSpPr txBox="1"/>
          <p:nvPr>
            <p:custDataLst>
              <p:tags r:id="rId16"/>
            </p:custDataLst>
          </p:nvPr>
        </p:nvSpPr>
        <p:spPr>
          <a:xfrm>
            <a:off x="7891145" y="5693410"/>
            <a:ext cx="4064000" cy="64516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redundant (It should not be selected, </a:t>
            </a:r>
            <a:endParaRPr lang="en-US" altLang="zh-CN">
              <a:latin typeface="Times New Roman Regular" panose="02020603050405020304" charset="0"/>
              <a:cs typeface="Times New Roman Regular" panose="02020603050405020304" charset="0"/>
            </a:endParaRPr>
          </a:p>
          <a:p>
            <a:pPr marL="1828800" lvl="4" indent="457200"/>
            <a:r>
              <a:rPr lang="en-US" altLang="zh-CN">
                <a:latin typeface="Times New Roman Regular" panose="02020603050405020304" charset="0"/>
                <a:cs typeface="Times New Roman Regular" panose="02020603050405020304" charset="0"/>
              </a:rPr>
              <a:t>but selected)</a:t>
            </a:r>
            <a:endParaRPr lang="zh-CN" altLang="en-US">
              <a:latin typeface="Times New Roman Regular" panose="02020603050405020304" charset="0"/>
              <a:cs typeface="Times New Roman Regular" panose="02020603050405020304" charset="0"/>
            </a:endParaRPr>
          </a:p>
        </p:txBody>
      </p:sp>
      <p:sp>
        <p:nvSpPr>
          <p:cNvPr id="4" name="矩形 3"/>
          <p:cNvSpPr/>
          <p:nvPr>
            <p:custDataLst>
              <p:tags r:id="rId17"/>
            </p:custDataLst>
          </p:nvPr>
        </p:nvSpPr>
        <p:spPr>
          <a:xfrm>
            <a:off x="2684145" y="1569085"/>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custDataLst>
              <p:tags r:id="rId18"/>
            </p:custDataLst>
          </p:nvPr>
        </p:nvSpPr>
        <p:spPr>
          <a:xfrm>
            <a:off x="669925" y="1736090"/>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19"/>
            </p:custDataLst>
          </p:nvPr>
        </p:nvSpPr>
        <p:spPr>
          <a:xfrm>
            <a:off x="7329805" y="1579880"/>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custDataLst>
              <p:tags r:id="rId20"/>
            </p:custDataLst>
          </p:nvPr>
        </p:nvSpPr>
        <p:spPr>
          <a:xfrm>
            <a:off x="10560050" y="1569085"/>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custDataLst>
              <p:tags r:id="rId21"/>
            </p:custDataLst>
          </p:nvPr>
        </p:nvSpPr>
        <p:spPr>
          <a:xfrm>
            <a:off x="6654165" y="1734820"/>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custDataLst>
              <p:tags r:id="rId22"/>
            </p:custDataLst>
          </p:nvPr>
        </p:nvSpPr>
        <p:spPr>
          <a:xfrm>
            <a:off x="7938770" y="1892935"/>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custDataLst>
              <p:tags r:id="rId23"/>
            </p:custDataLst>
          </p:nvPr>
        </p:nvSpPr>
        <p:spPr>
          <a:xfrm>
            <a:off x="6627495" y="3495040"/>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custDataLst>
              <p:tags r:id="rId24"/>
            </p:custDataLst>
          </p:nvPr>
        </p:nvSpPr>
        <p:spPr>
          <a:xfrm>
            <a:off x="9234170" y="3495040"/>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custDataLst>
              <p:tags r:id="rId25"/>
            </p:custDataLst>
          </p:nvPr>
        </p:nvSpPr>
        <p:spPr>
          <a:xfrm>
            <a:off x="10500360" y="3495040"/>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custDataLst>
              <p:tags r:id="rId26"/>
            </p:custDataLst>
          </p:nvPr>
        </p:nvSpPr>
        <p:spPr>
          <a:xfrm>
            <a:off x="11122660" y="3495040"/>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custDataLst>
              <p:tags r:id="rId27"/>
            </p:custDataLst>
          </p:nvPr>
        </p:nvSpPr>
        <p:spPr>
          <a:xfrm>
            <a:off x="6627495" y="3662045"/>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custDataLst>
              <p:tags r:id="rId28"/>
            </p:custDataLst>
          </p:nvPr>
        </p:nvSpPr>
        <p:spPr>
          <a:xfrm>
            <a:off x="9234170" y="3662045"/>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custDataLst>
              <p:tags r:id="rId29"/>
            </p:custDataLst>
          </p:nvPr>
        </p:nvSpPr>
        <p:spPr>
          <a:xfrm>
            <a:off x="11122660" y="3662045"/>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custDataLst>
              <p:tags r:id="rId30"/>
            </p:custDataLst>
          </p:nvPr>
        </p:nvSpPr>
        <p:spPr>
          <a:xfrm>
            <a:off x="7907655" y="3793490"/>
            <a:ext cx="62230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31"/>
            </p:custDataLst>
          </p:nvPr>
        </p:nvSpPr>
        <p:spPr>
          <a:xfrm>
            <a:off x="768985" y="3528695"/>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custDataLst>
              <p:tags r:id="rId32"/>
            </p:custDataLst>
          </p:nvPr>
        </p:nvSpPr>
        <p:spPr>
          <a:xfrm>
            <a:off x="3738245" y="3525520"/>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custDataLst>
              <p:tags r:id="rId33"/>
            </p:custDataLst>
          </p:nvPr>
        </p:nvSpPr>
        <p:spPr>
          <a:xfrm>
            <a:off x="2790190" y="3695700"/>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custDataLst>
              <p:tags r:id="rId34"/>
            </p:custDataLst>
          </p:nvPr>
        </p:nvSpPr>
        <p:spPr>
          <a:xfrm>
            <a:off x="4811395" y="3695700"/>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矩形 30"/>
          <p:cNvSpPr/>
          <p:nvPr>
            <p:custDataLst>
              <p:tags r:id="rId35"/>
            </p:custDataLst>
          </p:nvPr>
        </p:nvSpPr>
        <p:spPr>
          <a:xfrm>
            <a:off x="768985" y="3873500"/>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矩形 31"/>
          <p:cNvSpPr/>
          <p:nvPr>
            <p:custDataLst>
              <p:tags r:id="rId36"/>
            </p:custDataLst>
          </p:nvPr>
        </p:nvSpPr>
        <p:spPr>
          <a:xfrm>
            <a:off x="2790190" y="4040505"/>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矩形 32"/>
          <p:cNvSpPr/>
          <p:nvPr>
            <p:custDataLst>
              <p:tags r:id="rId37"/>
            </p:custDataLst>
          </p:nvPr>
        </p:nvSpPr>
        <p:spPr>
          <a:xfrm>
            <a:off x="3756025" y="5476240"/>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矩形 33"/>
          <p:cNvSpPr/>
          <p:nvPr>
            <p:custDataLst>
              <p:tags r:id="rId38"/>
            </p:custDataLst>
          </p:nvPr>
        </p:nvSpPr>
        <p:spPr>
          <a:xfrm>
            <a:off x="4793615" y="5476240"/>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矩形 34"/>
          <p:cNvSpPr/>
          <p:nvPr>
            <p:custDataLst>
              <p:tags r:id="rId39"/>
            </p:custDataLst>
          </p:nvPr>
        </p:nvSpPr>
        <p:spPr>
          <a:xfrm>
            <a:off x="687705" y="5650230"/>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矩形 35"/>
          <p:cNvSpPr/>
          <p:nvPr>
            <p:custDataLst>
              <p:tags r:id="rId40"/>
            </p:custDataLst>
          </p:nvPr>
        </p:nvSpPr>
        <p:spPr>
          <a:xfrm>
            <a:off x="4793615" y="5650230"/>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矩形 36"/>
          <p:cNvSpPr/>
          <p:nvPr>
            <p:custDataLst>
              <p:tags r:id="rId41"/>
            </p:custDataLst>
          </p:nvPr>
        </p:nvSpPr>
        <p:spPr>
          <a:xfrm>
            <a:off x="687705" y="5817235"/>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矩形 37"/>
          <p:cNvSpPr/>
          <p:nvPr>
            <p:custDataLst>
              <p:tags r:id="rId42"/>
            </p:custDataLst>
          </p:nvPr>
        </p:nvSpPr>
        <p:spPr>
          <a:xfrm>
            <a:off x="2754630" y="5817235"/>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矩形 38"/>
          <p:cNvSpPr/>
          <p:nvPr>
            <p:custDataLst>
              <p:tags r:id="rId43"/>
            </p:custDataLst>
          </p:nvPr>
        </p:nvSpPr>
        <p:spPr>
          <a:xfrm>
            <a:off x="3756025" y="5817235"/>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矩形 39"/>
          <p:cNvSpPr/>
          <p:nvPr>
            <p:custDataLst>
              <p:tags r:id="rId44"/>
            </p:custDataLst>
          </p:nvPr>
        </p:nvSpPr>
        <p:spPr>
          <a:xfrm>
            <a:off x="1759585" y="5993130"/>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矩形 40"/>
          <p:cNvSpPr/>
          <p:nvPr>
            <p:custDataLst>
              <p:tags r:id="rId45"/>
            </p:custDataLst>
          </p:nvPr>
        </p:nvSpPr>
        <p:spPr>
          <a:xfrm>
            <a:off x="3756025" y="5984240"/>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矩形 41"/>
          <p:cNvSpPr/>
          <p:nvPr>
            <p:custDataLst>
              <p:tags r:id="rId46"/>
            </p:custDataLst>
          </p:nvPr>
        </p:nvSpPr>
        <p:spPr>
          <a:xfrm>
            <a:off x="4793615" y="5970905"/>
            <a:ext cx="915670"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27330" y="263525"/>
            <a:ext cx="728408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Experiment of Feature Selection Layer: Exponential</a:t>
            </a:r>
            <a:endParaRPr lang="en-US" altLang="zh-CN" sz="2400">
              <a:latin typeface="Times New Roman Regular" panose="02020603050405020304" charset="0"/>
              <a:cs typeface="Times New Roman Regular" panose="02020603050405020304" charset="0"/>
            </a:endParaRPr>
          </a:p>
        </p:txBody>
      </p:sp>
      <p:sp>
        <p:nvSpPr>
          <p:cNvPr id="7" name="文本框 6"/>
          <p:cNvSpPr txBox="1"/>
          <p:nvPr/>
        </p:nvSpPr>
        <p:spPr>
          <a:xfrm>
            <a:off x="0" y="2638425"/>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6 selected features</a:t>
            </a:r>
            <a:endParaRPr lang="en-US" altLang="zh-CN">
              <a:latin typeface="Times New Roman Regular" panose="02020603050405020304" charset="0"/>
              <a:cs typeface="Times New Roman Regular" panose="02020603050405020304" charset="0"/>
            </a:endParaRPr>
          </a:p>
        </p:txBody>
      </p:sp>
      <p:sp>
        <p:nvSpPr>
          <p:cNvPr id="8" name="文本框 7"/>
          <p:cNvSpPr txBox="1"/>
          <p:nvPr>
            <p:custDataLst>
              <p:tags r:id="rId2"/>
            </p:custDataLst>
          </p:nvPr>
        </p:nvSpPr>
        <p:spPr>
          <a:xfrm>
            <a:off x="0" y="72390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2 selected features</a:t>
            </a:r>
            <a:endParaRPr lang="en-US" altLang="zh-CN">
              <a:latin typeface="Times New Roman Regular" panose="02020603050405020304" charset="0"/>
              <a:cs typeface="Times New Roman Regular" panose="02020603050405020304" charset="0"/>
            </a:endParaRPr>
          </a:p>
        </p:txBody>
      </p:sp>
      <p:sp>
        <p:nvSpPr>
          <p:cNvPr id="9" name="文本框 8"/>
          <p:cNvSpPr txBox="1"/>
          <p:nvPr>
            <p:custDataLst>
              <p:tags r:id="rId3"/>
            </p:custDataLst>
          </p:nvPr>
        </p:nvSpPr>
        <p:spPr>
          <a:xfrm>
            <a:off x="5969000" y="70612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4 selected features</a:t>
            </a:r>
            <a:endParaRPr lang="en-US" altLang="zh-CN">
              <a:latin typeface="Times New Roman Regular" panose="02020603050405020304" charset="0"/>
              <a:cs typeface="Times New Roman Regular" panose="02020603050405020304" charset="0"/>
            </a:endParaRPr>
          </a:p>
        </p:txBody>
      </p:sp>
      <p:sp>
        <p:nvSpPr>
          <p:cNvPr id="11" name="文本框 10"/>
          <p:cNvSpPr txBox="1"/>
          <p:nvPr>
            <p:custDataLst>
              <p:tags r:id="rId4"/>
            </p:custDataLst>
          </p:nvPr>
        </p:nvSpPr>
        <p:spPr>
          <a:xfrm>
            <a:off x="5969000" y="2638425"/>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8 selected features</a:t>
            </a:r>
            <a:endParaRPr lang="en-US" altLang="zh-CN">
              <a:latin typeface="Times New Roman Regular" panose="02020603050405020304" charset="0"/>
              <a:cs typeface="Times New Roman Regular" panose="02020603050405020304" charset="0"/>
            </a:endParaRPr>
          </a:p>
        </p:txBody>
      </p:sp>
      <p:sp>
        <p:nvSpPr>
          <p:cNvPr id="14" name="文本框 13"/>
          <p:cNvSpPr txBox="1"/>
          <p:nvPr>
            <p:custDataLst>
              <p:tags r:id="rId5"/>
            </p:custDataLst>
          </p:nvPr>
        </p:nvSpPr>
        <p:spPr>
          <a:xfrm>
            <a:off x="0" y="457454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10 selected features</a:t>
            </a:r>
            <a:endParaRPr lang="en-US" altLang="zh-CN">
              <a:latin typeface="Times New Roman Regular" panose="02020603050405020304" charset="0"/>
              <a:cs typeface="Times New Roman Regular" panose="02020603050405020304" charset="0"/>
            </a:endParaRPr>
          </a:p>
        </p:txBody>
      </p:sp>
      <p:pic>
        <p:nvPicPr>
          <p:cNvPr id="2" name="图片 1" descr="截屏2024-01-04 20.34.45"/>
          <p:cNvPicPr>
            <a:picLocks noChangeAspect="1"/>
          </p:cNvPicPr>
          <p:nvPr/>
        </p:nvPicPr>
        <p:blipFill>
          <a:blip r:embed="rId6"/>
          <a:stretch>
            <a:fillRect/>
          </a:stretch>
        </p:blipFill>
        <p:spPr>
          <a:xfrm>
            <a:off x="0" y="1069340"/>
            <a:ext cx="5969635" cy="1410335"/>
          </a:xfrm>
          <a:prstGeom prst="rect">
            <a:avLst/>
          </a:prstGeom>
        </p:spPr>
      </p:pic>
      <p:pic>
        <p:nvPicPr>
          <p:cNvPr id="12" name="图片 11" descr="截屏2024-01-04 20.35.37"/>
          <p:cNvPicPr>
            <a:picLocks noChangeAspect="1"/>
          </p:cNvPicPr>
          <p:nvPr/>
        </p:nvPicPr>
        <p:blipFill>
          <a:blip r:embed="rId7"/>
          <a:stretch>
            <a:fillRect/>
          </a:stretch>
        </p:blipFill>
        <p:spPr>
          <a:xfrm>
            <a:off x="5969000" y="1069340"/>
            <a:ext cx="6020435" cy="1424305"/>
          </a:xfrm>
          <a:prstGeom prst="rect">
            <a:avLst/>
          </a:prstGeom>
        </p:spPr>
      </p:pic>
      <p:pic>
        <p:nvPicPr>
          <p:cNvPr id="15" name="图片 14" descr="截屏2024-01-04 20.36.13"/>
          <p:cNvPicPr>
            <a:picLocks noChangeAspect="1"/>
          </p:cNvPicPr>
          <p:nvPr/>
        </p:nvPicPr>
        <p:blipFill>
          <a:blip r:embed="rId8"/>
          <a:stretch>
            <a:fillRect/>
          </a:stretch>
        </p:blipFill>
        <p:spPr>
          <a:xfrm>
            <a:off x="0" y="3006725"/>
            <a:ext cx="5969000" cy="1412875"/>
          </a:xfrm>
          <a:prstGeom prst="rect">
            <a:avLst/>
          </a:prstGeom>
        </p:spPr>
      </p:pic>
      <p:pic>
        <p:nvPicPr>
          <p:cNvPr id="16" name="图片 15" descr="截屏2024-01-04 20.36.40"/>
          <p:cNvPicPr>
            <a:picLocks noChangeAspect="1"/>
          </p:cNvPicPr>
          <p:nvPr/>
        </p:nvPicPr>
        <p:blipFill>
          <a:blip r:embed="rId9"/>
          <a:stretch>
            <a:fillRect/>
          </a:stretch>
        </p:blipFill>
        <p:spPr>
          <a:xfrm>
            <a:off x="5969000" y="3006725"/>
            <a:ext cx="6020435" cy="1431290"/>
          </a:xfrm>
          <a:prstGeom prst="rect">
            <a:avLst/>
          </a:prstGeom>
        </p:spPr>
      </p:pic>
      <p:pic>
        <p:nvPicPr>
          <p:cNvPr id="17" name="图片 16" descr="截屏2024-01-04 20.37.07"/>
          <p:cNvPicPr>
            <a:picLocks noChangeAspect="1"/>
          </p:cNvPicPr>
          <p:nvPr/>
        </p:nvPicPr>
        <p:blipFill>
          <a:blip r:embed="rId10"/>
          <a:stretch>
            <a:fillRect/>
          </a:stretch>
        </p:blipFill>
        <p:spPr>
          <a:xfrm>
            <a:off x="0" y="4921250"/>
            <a:ext cx="5968365" cy="1405890"/>
          </a:xfrm>
          <a:prstGeom prst="rect">
            <a:avLst/>
          </a:prstGeom>
        </p:spPr>
      </p:pic>
      <p:sp>
        <p:nvSpPr>
          <p:cNvPr id="43" name="矩形 42"/>
          <p:cNvSpPr/>
          <p:nvPr>
            <p:custDataLst>
              <p:tags r:id="rId11"/>
            </p:custDataLst>
          </p:nvPr>
        </p:nvSpPr>
        <p:spPr>
          <a:xfrm>
            <a:off x="6627495" y="494284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矩形 43"/>
          <p:cNvSpPr/>
          <p:nvPr>
            <p:custDataLst>
              <p:tags r:id="rId12"/>
            </p:custDataLst>
          </p:nvPr>
        </p:nvSpPr>
        <p:spPr>
          <a:xfrm>
            <a:off x="6627495" y="5396865"/>
            <a:ext cx="915035"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矩形 44"/>
          <p:cNvSpPr/>
          <p:nvPr>
            <p:custDataLst>
              <p:tags r:id="rId13"/>
            </p:custDataLst>
          </p:nvPr>
        </p:nvSpPr>
        <p:spPr>
          <a:xfrm>
            <a:off x="6627495" y="5812790"/>
            <a:ext cx="915035" cy="167005"/>
          </a:xfrm>
          <a:prstGeom prst="rect">
            <a:avLst/>
          </a:prstGeom>
          <a:noFill/>
          <a:ln w="25400">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文本框 45"/>
          <p:cNvSpPr txBox="1"/>
          <p:nvPr>
            <p:custDataLst>
              <p:tags r:id="rId14"/>
            </p:custDataLst>
          </p:nvPr>
        </p:nvSpPr>
        <p:spPr>
          <a:xfrm>
            <a:off x="7891145" y="4841875"/>
            <a:ext cx="4064000" cy="36830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right select</a:t>
            </a:r>
            <a:endParaRPr lang="en-US" altLang="zh-CN">
              <a:latin typeface="Times New Roman Regular" panose="02020603050405020304" charset="0"/>
              <a:cs typeface="Times New Roman Regular" panose="02020603050405020304" charset="0"/>
            </a:endParaRPr>
          </a:p>
        </p:txBody>
      </p:sp>
      <p:sp>
        <p:nvSpPr>
          <p:cNvPr id="47" name="文本框 46"/>
          <p:cNvSpPr txBox="1"/>
          <p:nvPr>
            <p:custDataLst>
              <p:tags r:id="rId15"/>
            </p:custDataLst>
          </p:nvPr>
        </p:nvSpPr>
        <p:spPr>
          <a:xfrm>
            <a:off x="7891145" y="5271770"/>
            <a:ext cx="4064000" cy="36830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miss (It should be selected, but not)</a:t>
            </a:r>
            <a:endParaRPr lang="zh-CN" altLang="en-US">
              <a:latin typeface="Times New Roman Regular" panose="02020603050405020304" charset="0"/>
              <a:cs typeface="Times New Roman Regular" panose="02020603050405020304" charset="0"/>
            </a:endParaRPr>
          </a:p>
        </p:txBody>
      </p:sp>
      <p:sp>
        <p:nvSpPr>
          <p:cNvPr id="48" name="文本框 47"/>
          <p:cNvSpPr txBox="1"/>
          <p:nvPr>
            <p:custDataLst>
              <p:tags r:id="rId16"/>
            </p:custDataLst>
          </p:nvPr>
        </p:nvSpPr>
        <p:spPr>
          <a:xfrm>
            <a:off x="7891145" y="5693410"/>
            <a:ext cx="4064000" cy="64516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redundant (It should not be selected, </a:t>
            </a:r>
            <a:endParaRPr lang="en-US" altLang="zh-CN">
              <a:latin typeface="Times New Roman Regular" panose="02020603050405020304" charset="0"/>
              <a:cs typeface="Times New Roman Regular" panose="02020603050405020304" charset="0"/>
            </a:endParaRPr>
          </a:p>
          <a:p>
            <a:pPr marL="1828800" lvl="4" indent="457200"/>
            <a:r>
              <a:rPr lang="en-US" altLang="zh-CN">
                <a:latin typeface="Times New Roman Regular" panose="02020603050405020304" charset="0"/>
                <a:cs typeface="Times New Roman Regular" panose="02020603050405020304" charset="0"/>
              </a:rPr>
              <a:t>but selected)</a:t>
            </a:r>
            <a:endParaRPr lang="zh-CN" altLang="en-US">
              <a:latin typeface="Times New Roman Regular" panose="02020603050405020304" charset="0"/>
              <a:cs typeface="Times New Roman Regular" panose="02020603050405020304" charset="0"/>
            </a:endParaRPr>
          </a:p>
        </p:txBody>
      </p:sp>
      <p:sp>
        <p:nvSpPr>
          <p:cNvPr id="4" name="矩形 3"/>
          <p:cNvSpPr/>
          <p:nvPr>
            <p:custDataLst>
              <p:tags r:id="rId17"/>
            </p:custDataLst>
          </p:nvPr>
        </p:nvSpPr>
        <p:spPr>
          <a:xfrm>
            <a:off x="2734310" y="159575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custDataLst>
              <p:tags r:id="rId18"/>
            </p:custDataLst>
          </p:nvPr>
        </p:nvSpPr>
        <p:spPr>
          <a:xfrm>
            <a:off x="3818255" y="177292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19"/>
            </p:custDataLst>
          </p:nvPr>
        </p:nvSpPr>
        <p:spPr>
          <a:xfrm>
            <a:off x="7776845" y="176593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custDataLst>
              <p:tags r:id="rId20"/>
            </p:custDataLst>
          </p:nvPr>
        </p:nvSpPr>
        <p:spPr>
          <a:xfrm>
            <a:off x="10775950" y="177292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custDataLst>
              <p:tags r:id="rId21"/>
            </p:custDataLst>
          </p:nvPr>
        </p:nvSpPr>
        <p:spPr>
          <a:xfrm>
            <a:off x="6738620" y="193611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custDataLst>
              <p:tags r:id="rId22"/>
            </p:custDataLst>
          </p:nvPr>
        </p:nvSpPr>
        <p:spPr>
          <a:xfrm>
            <a:off x="10775950" y="193992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custDataLst>
              <p:tags r:id="rId23"/>
            </p:custDataLst>
          </p:nvPr>
        </p:nvSpPr>
        <p:spPr>
          <a:xfrm>
            <a:off x="2734310" y="352933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custDataLst>
              <p:tags r:id="rId24"/>
            </p:custDataLst>
          </p:nvPr>
        </p:nvSpPr>
        <p:spPr>
          <a:xfrm>
            <a:off x="3738880" y="352933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custDataLst>
              <p:tags r:id="rId25"/>
            </p:custDataLst>
          </p:nvPr>
        </p:nvSpPr>
        <p:spPr>
          <a:xfrm>
            <a:off x="1760855" y="388048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custDataLst>
              <p:tags r:id="rId26"/>
            </p:custDataLst>
          </p:nvPr>
        </p:nvSpPr>
        <p:spPr>
          <a:xfrm>
            <a:off x="1760855" y="40474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custDataLst>
              <p:tags r:id="rId27"/>
            </p:custDataLst>
          </p:nvPr>
        </p:nvSpPr>
        <p:spPr>
          <a:xfrm>
            <a:off x="2734310" y="40474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custDataLst>
              <p:tags r:id="rId28"/>
            </p:custDataLst>
          </p:nvPr>
        </p:nvSpPr>
        <p:spPr>
          <a:xfrm>
            <a:off x="3739515" y="40474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custDataLst>
              <p:tags r:id="rId29"/>
            </p:custDataLst>
          </p:nvPr>
        </p:nvSpPr>
        <p:spPr>
          <a:xfrm>
            <a:off x="8748395" y="353758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custDataLst>
              <p:tags r:id="rId30"/>
            </p:custDataLst>
          </p:nvPr>
        </p:nvSpPr>
        <p:spPr>
          <a:xfrm>
            <a:off x="9776460" y="353758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31"/>
            </p:custDataLst>
          </p:nvPr>
        </p:nvSpPr>
        <p:spPr>
          <a:xfrm>
            <a:off x="6683375" y="370522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custDataLst>
              <p:tags r:id="rId32"/>
            </p:custDataLst>
          </p:nvPr>
        </p:nvSpPr>
        <p:spPr>
          <a:xfrm>
            <a:off x="10871835" y="371284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custDataLst>
              <p:tags r:id="rId33"/>
            </p:custDataLst>
          </p:nvPr>
        </p:nvSpPr>
        <p:spPr>
          <a:xfrm>
            <a:off x="7776845" y="370522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custDataLst>
              <p:tags r:id="rId34"/>
            </p:custDataLst>
          </p:nvPr>
        </p:nvSpPr>
        <p:spPr>
          <a:xfrm>
            <a:off x="8748395" y="388048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矩形 30"/>
          <p:cNvSpPr/>
          <p:nvPr>
            <p:custDataLst>
              <p:tags r:id="rId35"/>
            </p:custDataLst>
          </p:nvPr>
        </p:nvSpPr>
        <p:spPr>
          <a:xfrm>
            <a:off x="9776460" y="388048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矩形 31"/>
          <p:cNvSpPr/>
          <p:nvPr>
            <p:custDataLst>
              <p:tags r:id="rId36"/>
            </p:custDataLst>
          </p:nvPr>
        </p:nvSpPr>
        <p:spPr>
          <a:xfrm>
            <a:off x="8748395" y="4047490"/>
            <a:ext cx="915035"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矩形 32"/>
          <p:cNvSpPr/>
          <p:nvPr>
            <p:custDataLst>
              <p:tags r:id="rId37"/>
            </p:custDataLst>
          </p:nvPr>
        </p:nvSpPr>
        <p:spPr>
          <a:xfrm>
            <a:off x="3718560" y="5452745"/>
            <a:ext cx="915035"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矩形 33"/>
          <p:cNvSpPr/>
          <p:nvPr>
            <p:custDataLst>
              <p:tags r:id="rId38"/>
            </p:custDataLst>
          </p:nvPr>
        </p:nvSpPr>
        <p:spPr>
          <a:xfrm>
            <a:off x="4733290" y="545211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矩形 34"/>
          <p:cNvSpPr/>
          <p:nvPr>
            <p:custDataLst>
              <p:tags r:id="rId39"/>
            </p:custDataLst>
          </p:nvPr>
        </p:nvSpPr>
        <p:spPr>
          <a:xfrm>
            <a:off x="1699260" y="562419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矩形 35"/>
          <p:cNvSpPr/>
          <p:nvPr>
            <p:custDataLst>
              <p:tags r:id="rId40"/>
            </p:custDataLst>
          </p:nvPr>
        </p:nvSpPr>
        <p:spPr>
          <a:xfrm>
            <a:off x="698500" y="579882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矩形 36"/>
          <p:cNvSpPr/>
          <p:nvPr>
            <p:custDataLst>
              <p:tags r:id="rId41"/>
            </p:custDataLst>
          </p:nvPr>
        </p:nvSpPr>
        <p:spPr>
          <a:xfrm>
            <a:off x="1699260" y="579120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矩形 37"/>
          <p:cNvSpPr/>
          <p:nvPr>
            <p:custDataLst>
              <p:tags r:id="rId42"/>
            </p:custDataLst>
          </p:nvPr>
        </p:nvSpPr>
        <p:spPr>
          <a:xfrm>
            <a:off x="3718560" y="579120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矩形 38"/>
          <p:cNvSpPr/>
          <p:nvPr>
            <p:custDataLst>
              <p:tags r:id="rId43"/>
            </p:custDataLst>
          </p:nvPr>
        </p:nvSpPr>
        <p:spPr>
          <a:xfrm>
            <a:off x="3718560" y="595820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矩形 39"/>
          <p:cNvSpPr/>
          <p:nvPr>
            <p:custDataLst>
              <p:tags r:id="rId44"/>
            </p:custDataLst>
          </p:nvPr>
        </p:nvSpPr>
        <p:spPr>
          <a:xfrm>
            <a:off x="2734310" y="596582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矩形 40"/>
          <p:cNvSpPr/>
          <p:nvPr>
            <p:custDataLst>
              <p:tags r:id="rId45"/>
            </p:custDataLst>
          </p:nvPr>
        </p:nvSpPr>
        <p:spPr>
          <a:xfrm>
            <a:off x="4733290" y="595820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矩形 41"/>
          <p:cNvSpPr/>
          <p:nvPr>
            <p:custDataLst>
              <p:tags r:id="rId46"/>
            </p:custDataLst>
          </p:nvPr>
        </p:nvSpPr>
        <p:spPr>
          <a:xfrm>
            <a:off x="4733290" y="579120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文本框 49"/>
          <p:cNvSpPr txBox="1"/>
          <p:nvPr>
            <p:custDataLst>
              <p:tags r:id="rId47"/>
            </p:custDataLst>
          </p:nvPr>
        </p:nvSpPr>
        <p:spPr>
          <a:xfrm>
            <a:off x="4861560" y="4446270"/>
            <a:ext cx="4064000" cy="368300"/>
          </a:xfrm>
          <a:prstGeom prst="rect">
            <a:avLst/>
          </a:prstGeom>
          <a:noFill/>
        </p:spPr>
        <p:txBody>
          <a:bodyPr wrap="square" rtlCol="0">
            <a:spAutoFit/>
          </a:bodyPr>
          <a:p>
            <a:r>
              <a:rPr lang="en-US" altLang="zh-CN">
                <a:latin typeface="Times New Roman Regular" panose="02020603050405020304" charset="0"/>
                <a:ea typeface="宋体" panose="02010600030101010101" pitchFamily="2" charset="-122"/>
                <a:cs typeface="Times New Roman Regular" panose="02020603050405020304" charset="0"/>
              </a:rPr>
              <a:t>selected when lambda is 0.01</a:t>
            </a:r>
            <a:endParaRPr lang="en-US" altLang="zh-CN">
              <a:latin typeface="Times New Roman Regular" panose="02020603050405020304" charset="0"/>
              <a:ea typeface="宋体" panose="02010600030101010101" pitchFamily="2" charset="-122"/>
              <a:cs typeface="Times New Roman Regular" panose="02020603050405020304" charset="0"/>
            </a:endParaRPr>
          </a:p>
        </p:txBody>
      </p:sp>
      <p:cxnSp>
        <p:nvCxnSpPr>
          <p:cNvPr id="49" name="直接箭头连接符 48"/>
          <p:cNvCxnSpPr>
            <a:endCxn id="33" idx="0"/>
          </p:cNvCxnSpPr>
          <p:nvPr>
            <p:custDataLst>
              <p:tags r:id="rId48"/>
            </p:custDataLst>
          </p:nvPr>
        </p:nvCxnSpPr>
        <p:spPr>
          <a:xfrm flipH="1">
            <a:off x="4176395" y="4704715"/>
            <a:ext cx="685165" cy="748030"/>
          </a:xfrm>
          <a:prstGeom prst="straightConnector1">
            <a:avLst/>
          </a:prstGeom>
          <a:ln w="19050">
            <a:solidFill>
              <a:schemeClr val="tx2"/>
            </a:solidFill>
            <a:tailEnd type="arrow"/>
          </a:ln>
        </p:spPr>
        <p:style>
          <a:lnRef idx="2">
            <a:schemeClr val="accent1"/>
          </a:lnRef>
          <a:fillRef idx="0">
            <a:srgbClr val="FFFFFF"/>
          </a:fillRef>
          <a:effectRef idx="0">
            <a:srgbClr val="FFFFFF"/>
          </a:effectRef>
          <a:fontRef idx="minor">
            <a:schemeClr val="tx1"/>
          </a:fontRef>
        </p:style>
      </p:cxnSp>
      <p:cxnSp>
        <p:nvCxnSpPr>
          <p:cNvPr id="51" name="直接箭头连接符 50"/>
          <p:cNvCxnSpPr>
            <a:endCxn id="32" idx="2"/>
          </p:cNvCxnSpPr>
          <p:nvPr>
            <p:custDataLst>
              <p:tags r:id="rId49"/>
            </p:custDataLst>
          </p:nvPr>
        </p:nvCxnSpPr>
        <p:spPr>
          <a:xfrm flipV="1">
            <a:off x="7776845" y="4214495"/>
            <a:ext cx="1429385" cy="360045"/>
          </a:xfrm>
          <a:prstGeom prst="straightConnector1">
            <a:avLst/>
          </a:prstGeom>
          <a:ln w="19050">
            <a:solidFill>
              <a:schemeClr val="tx2"/>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27330" y="263525"/>
            <a:ext cx="6010275" cy="460375"/>
          </a:xfrm>
          <a:prstGeom prst="rect">
            <a:avLst/>
          </a:prstGeom>
          <a:noFill/>
        </p:spPr>
        <p:txBody>
          <a:bodyPr wrap="square" rtlCol="0">
            <a:spAutoFit/>
          </a:bodyPr>
          <a:p>
            <a:r>
              <a:rPr lang="en-US" altLang="zh-CN" sz="2400">
                <a:latin typeface="Times New Roman Regular" panose="02020603050405020304" charset="0"/>
                <a:cs typeface="Times New Roman Regular" panose="02020603050405020304" charset="0"/>
              </a:rPr>
              <a:t>Experiment of Feature Selection Layer: Log</a:t>
            </a:r>
            <a:endParaRPr lang="en-US" altLang="zh-CN" sz="2400">
              <a:latin typeface="Times New Roman Regular" panose="02020603050405020304" charset="0"/>
              <a:cs typeface="Times New Roman Regular" panose="02020603050405020304" charset="0"/>
            </a:endParaRPr>
          </a:p>
        </p:txBody>
      </p:sp>
      <p:sp>
        <p:nvSpPr>
          <p:cNvPr id="7" name="文本框 6"/>
          <p:cNvSpPr txBox="1"/>
          <p:nvPr/>
        </p:nvSpPr>
        <p:spPr>
          <a:xfrm>
            <a:off x="0" y="2638425"/>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6 selected features</a:t>
            </a:r>
            <a:endParaRPr lang="en-US" altLang="zh-CN">
              <a:latin typeface="Times New Roman Regular" panose="02020603050405020304" charset="0"/>
              <a:cs typeface="Times New Roman Regular" panose="02020603050405020304" charset="0"/>
            </a:endParaRPr>
          </a:p>
        </p:txBody>
      </p:sp>
      <p:sp>
        <p:nvSpPr>
          <p:cNvPr id="8" name="文本框 7"/>
          <p:cNvSpPr txBox="1"/>
          <p:nvPr>
            <p:custDataLst>
              <p:tags r:id="rId2"/>
            </p:custDataLst>
          </p:nvPr>
        </p:nvSpPr>
        <p:spPr>
          <a:xfrm>
            <a:off x="0" y="72390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2 selected features</a:t>
            </a:r>
            <a:endParaRPr lang="en-US" altLang="zh-CN">
              <a:latin typeface="Times New Roman Regular" panose="02020603050405020304" charset="0"/>
              <a:cs typeface="Times New Roman Regular" panose="02020603050405020304" charset="0"/>
            </a:endParaRPr>
          </a:p>
        </p:txBody>
      </p:sp>
      <p:sp>
        <p:nvSpPr>
          <p:cNvPr id="9" name="文本框 8"/>
          <p:cNvSpPr txBox="1"/>
          <p:nvPr>
            <p:custDataLst>
              <p:tags r:id="rId3"/>
            </p:custDataLst>
          </p:nvPr>
        </p:nvSpPr>
        <p:spPr>
          <a:xfrm>
            <a:off x="5969000" y="70612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4 selected features</a:t>
            </a:r>
            <a:endParaRPr lang="en-US" altLang="zh-CN">
              <a:latin typeface="Times New Roman Regular" panose="02020603050405020304" charset="0"/>
              <a:cs typeface="Times New Roman Regular" panose="02020603050405020304" charset="0"/>
            </a:endParaRPr>
          </a:p>
        </p:txBody>
      </p:sp>
      <p:sp>
        <p:nvSpPr>
          <p:cNvPr id="11" name="文本框 10"/>
          <p:cNvSpPr txBox="1"/>
          <p:nvPr>
            <p:custDataLst>
              <p:tags r:id="rId4"/>
            </p:custDataLst>
          </p:nvPr>
        </p:nvSpPr>
        <p:spPr>
          <a:xfrm>
            <a:off x="5969000" y="2638425"/>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8 selected features</a:t>
            </a:r>
            <a:endParaRPr lang="en-US" altLang="zh-CN">
              <a:latin typeface="Times New Roman Regular" panose="02020603050405020304" charset="0"/>
              <a:cs typeface="Times New Roman Regular" panose="02020603050405020304" charset="0"/>
            </a:endParaRPr>
          </a:p>
        </p:txBody>
      </p:sp>
      <p:sp>
        <p:nvSpPr>
          <p:cNvPr id="14" name="文本框 13"/>
          <p:cNvSpPr txBox="1"/>
          <p:nvPr>
            <p:custDataLst>
              <p:tags r:id="rId5"/>
            </p:custDataLst>
          </p:nvPr>
        </p:nvSpPr>
        <p:spPr>
          <a:xfrm>
            <a:off x="0" y="4574540"/>
            <a:ext cx="2225675" cy="368300"/>
          </a:xfrm>
          <a:prstGeom prst="rect">
            <a:avLst/>
          </a:prstGeom>
          <a:noFill/>
        </p:spPr>
        <p:txBody>
          <a:bodyPr wrap="square" rtlCol="0">
            <a:spAutoFit/>
          </a:bodyPr>
          <a:p>
            <a:pPr algn="l"/>
            <a:r>
              <a:rPr lang="en-US" altLang="zh-CN">
                <a:latin typeface="Times New Roman Regular" panose="02020603050405020304" charset="0"/>
                <a:cs typeface="Times New Roman Regular" panose="02020603050405020304" charset="0"/>
              </a:rPr>
              <a:t>10 selected features</a:t>
            </a:r>
            <a:endParaRPr lang="en-US" altLang="zh-CN">
              <a:latin typeface="Times New Roman Regular" panose="02020603050405020304" charset="0"/>
              <a:cs typeface="Times New Roman Regular" panose="02020603050405020304" charset="0"/>
            </a:endParaRPr>
          </a:p>
        </p:txBody>
      </p:sp>
      <p:pic>
        <p:nvPicPr>
          <p:cNvPr id="2" name="图片 1" descr="截屏2024-01-04 20.38.32"/>
          <p:cNvPicPr>
            <a:picLocks noChangeAspect="1"/>
          </p:cNvPicPr>
          <p:nvPr/>
        </p:nvPicPr>
        <p:blipFill>
          <a:blip r:embed="rId6"/>
          <a:stretch>
            <a:fillRect/>
          </a:stretch>
        </p:blipFill>
        <p:spPr>
          <a:xfrm>
            <a:off x="0" y="1077595"/>
            <a:ext cx="5968365" cy="1399540"/>
          </a:xfrm>
          <a:prstGeom prst="rect">
            <a:avLst/>
          </a:prstGeom>
        </p:spPr>
      </p:pic>
      <p:pic>
        <p:nvPicPr>
          <p:cNvPr id="12" name="图片 11" descr="截屏2024-01-04 20.39.06"/>
          <p:cNvPicPr>
            <a:picLocks noChangeAspect="1"/>
          </p:cNvPicPr>
          <p:nvPr/>
        </p:nvPicPr>
        <p:blipFill>
          <a:blip r:embed="rId7"/>
          <a:stretch>
            <a:fillRect/>
          </a:stretch>
        </p:blipFill>
        <p:spPr>
          <a:xfrm>
            <a:off x="5968365" y="1069340"/>
            <a:ext cx="5970270" cy="1424940"/>
          </a:xfrm>
          <a:prstGeom prst="rect">
            <a:avLst/>
          </a:prstGeom>
        </p:spPr>
      </p:pic>
      <p:pic>
        <p:nvPicPr>
          <p:cNvPr id="15" name="图片 14" descr="截屏2024-01-04 20.39.54"/>
          <p:cNvPicPr>
            <a:picLocks noChangeAspect="1"/>
          </p:cNvPicPr>
          <p:nvPr/>
        </p:nvPicPr>
        <p:blipFill>
          <a:blip r:embed="rId8"/>
          <a:stretch>
            <a:fillRect/>
          </a:stretch>
        </p:blipFill>
        <p:spPr>
          <a:xfrm>
            <a:off x="0" y="3006725"/>
            <a:ext cx="5968365" cy="1414780"/>
          </a:xfrm>
          <a:prstGeom prst="rect">
            <a:avLst/>
          </a:prstGeom>
        </p:spPr>
      </p:pic>
      <p:pic>
        <p:nvPicPr>
          <p:cNvPr id="16" name="图片 15" descr="截屏2024-01-04 20.40.23"/>
          <p:cNvPicPr>
            <a:picLocks noChangeAspect="1"/>
          </p:cNvPicPr>
          <p:nvPr/>
        </p:nvPicPr>
        <p:blipFill>
          <a:blip r:embed="rId9"/>
          <a:stretch>
            <a:fillRect/>
          </a:stretch>
        </p:blipFill>
        <p:spPr>
          <a:xfrm>
            <a:off x="5969000" y="3006725"/>
            <a:ext cx="5970905" cy="1427480"/>
          </a:xfrm>
          <a:prstGeom prst="rect">
            <a:avLst/>
          </a:prstGeom>
        </p:spPr>
      </p:pic>
      <p:pic>
        <p:nvPicPr>
          <p:cNvPr id="17" name="图片 16" descr="截屏2024-01-04 20.40.56"/>
          <p:cNvPicPr>
            <a:picLocks noChangeAspect="1"/>
          </p:cNvPicPr>
          <p:nvPr/>
        </p:nvPicPr>
        <p:blipFill>
          <a:blip r:embed="rId10"/>
          <a:stretch>
            <a:fillRect/>
          </a:stretch>
        </p:blipFill>
        <p:spPr>
          <a:xfrm>
            <a:off x="0" y="4921250"/>
            <a:ext cx="5968365" cy="1406525"/>
          </a:xfrm>
          <a:prstGeom prst="rect">
            <a:avLst/>
          </a:prstGeom>
        </p:spPr>
      </p:pic>
      <p:sp>
        <p:nvSpPr>
          <p:cNvPr id="43" name="矩形 42"/>
          <p:cNvSpPr/>
          <p:nvPr>
            <p:custDataLst>
              <p:tags r:id="rId11"/>
            </p:custDataLst>
          </p:nvPr>
        </p:nvSpPr>
        <p:spPr>
          <a:xfrm>
            <a:off x="6627495" y="494284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矩形 43"/>
          <p:cNvSpPr/>
          <p:nvPr>
            <p:custDataLst>
              <p:tags r:id="rId12"/>
            </p:custDataLst>
          </p:nvPr>
        </p:nvSpPr>
        <p:spPr>
          <a:xfrm>
            <a:off x="6627495" y="5396865"/>
            <a:ext cx="915035" cy="167005"/>
          </a:xfrm>
          <a:prstGeom prst="rect">
            <a:avLst/>
          </a:prstGeom>
          <a:noFill/>
          <a:ln w="25400">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矩形 44"/>
          <p:cNvSpPr/>
          <p:nvPr>
            <p:custDataLst>
              <p:tags r:id="rId13"/>
            </p:custDataLst>
          </p:nvPr>
        </p:nvSpPr>
        <p:spPr>
          <a:xfrm>
            <a:off x="6627495" y="5812790"/>
            <a:ext cx="915035" cy="167005"/>
          </a:xfrm>
          <a:prstGeom prst="rect">
            <a:avLst/>
          </a:prstGeom>
          <a:noFill/>
          <a:ln w="25400">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文本框 45"/>
          <p:cNvSpPr txBox="1"/>
          <p:nvPr>
            <p:custDataLst>
              <p:tags r:id="rId14"/>
            </p:custDataLst>
          </p:nvPr>
        </p:nvSpPr>
        <p:spPr>
          <a:xfrm>
            <a:off x="7891145" y="4841875"/>
            <a:ext cx="4064000" cy="36830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right select</a:t>
            </a:r>
            <a:endParaRPr lang="en-US" altLang="zh-CN">
              <a:latin typeface="Times New Roman Regular" panose="02020603050405020304" charset="0"/>
              <a:cs typeface="Times New Roman Regular" panose="02020603050405020304" charset="0"/>
            </a:endParaRPr>
          </a:p>
        </p:txBody>
      </p:sp>
      <p:sp>
        <p:nvSpPr>
          <p:cNvPr id="47" name="文本框 46"/>
          <p:cNvSpPr txBox="1"/>
          <p:nvPr>
            <p:custDataLst>
              <p:tags r:id="rId15"/>
            </p:custDataLst>
          </p:nvPr>
        </p:nvSpPr>
        <p:spPr>
          <a:xfrm>
            <a:off x="7891145" y="5271770"/>
            <a:ext cx="4064000" cy="36830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miss (It should be selected, but not)</a:t>
            </a:r>
            <a:endParaRPr lang="zh-CN" altLang="en-US">
              <a:latin typeface="Times New Roman Regular" panose="02020603050405020304" charset="0"/>
              <a:cs typeface="Times New Roman Regular" panose="02020603050405020304" charset="0"/>
            </a:endParaRPr>
          </a:p>
        </p:txBody>
      </p:sp>
      <p:sp>
        <p:nvSpPr>
          <p:cNvPr id="48" name="文本框 47"/>
          <p:cNvSpPr txBox="1"/>
          <p:nvPr>
            <p:custDataLst>
              <p:tags r:id="rId16"/>
            </p:custDataLst>
          </p:nvPr>
        </p:nvSpPr>
        <p:spPr>
          <a:xfrm>
            <a:off x="7891145" y="5693410"/>
            <a:ext cx="4064000" cy="645160"/>
          </a:xfrm>
          <a:prstGeom prst="rect">
            <a:avLst/>
          </a:prstGeom>
          <a:noFill/>
        </p:spPr>
        <p:txBody>
          <a:bodyPr wrap="square" rtlCol="0">
            <a:spAutoFit/>
          </a:bodyPr>
          <a:p>
            <a:r>
              <a:rPr lang="en-US" altLang="zh-CN">
                <a:latin typeface="Times New Roman Regular" panose="02020603050405020304" charset="0"/>
                <a:cs typeface="Times New Roman Regular" panose="02020603050405020304" charset="0"/>
              </a:rPr>
              <a:t>redundant (It should not be selected, </a:t>
            </a:r>
            <a:endParaRPr lang="en-US" altLang="zh-CN">
              <a:latin typeface="Times New Roman Regular" panose="02020603050405020304" charset="0"/>
              <a:cs typeface="Times New Roman Regular" panose="02020603050405020304" charset="0"/>
            </a:endParaRPr>
          </a:p>
          <a:p>
            <a:pPr marL="1828800" lvl="4" indent="457200"/>
            <a:r>
              <a:rPr lang="en-US" altLang="zh-CN">
                <a:latin typeface="Times New Roman Regular" panose="02020603050405020304" charset="0"/>
                <a:cs typeface="Times New Roman Regular" panose="02020603050405020304" charset="0"/>
              </a:rPr>
              <a:t>but selected)</a:t>
            </a:r>
            <a:endParaRPr lang="zh-CN" altLang="en-US">
              <a:latin typeface="Times New Roman Regular" panose="02020603050405020304" charset="0"/>
              <a:cs typeface="Times New Roman Regular" panose="02020603050405020304" charset="0"/>
            </a:endParaRPr>
          </a:p>
        </p:txBody>
      </p:sp>
      <p:sp>
        <p:nvSpPr>
          <p:cNvPr id="4" name="矩形 3"/>
          <p:cNvSpPr/>
          <p:nvPr>
            <p:custDataLst>
              <p:tags r:id="rId17"/>
            </p:custDataLst>
          </p:nvPr>
        </p:nvSpPr>
        <p:spPr>
          <a:xfrm>
            <a:off x="704215" y="192722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custDataLst>
              <p:tags r:id="rId18"/>
            </p:custDataLst>
          </p:nvPr>
        </p:nvSpPr>
        <p:spPr>
          <a:xfrm>
            <a:off x="3749040" y="209423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19"/>
            </p:custDataLst>
          </p:nvPr>
        </p:nvSpPr>
        <p:spPr>
          <a:xfrm>
            <a:off x="6721475" y="159829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custDataLst>
              <p:tags r:id="rId20"/>
            </p:custDataLst>
          </p:nvPr>
        </p:nvSpPr>
        <p:spPr>
          <a:xfrm>
            <a:off x="10817225" y="17741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custDataLst>
              <p:tags r:id="rId21"/>
            </p:custDataLst>
          </p:nvPr>
        </p:nvSpPr>
        <p:spPr>
          <a:xfrm>
            <a:off x="10817225" y="194119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custDataLst>
              <p:tags r:id="rId22"/>
            </p:custDataLst>
          </p:nvPr>
        </p:nvSpPr>
        <p:spPr>
          <a:xfrm>
            <a:off x="9775190" y="21170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custDataLst>
              <p:tags r:id="rId23"/>
            </p:custDataLst>
          </p:nvPr>
        </p:nvSpPr>
        <p:spPr>
          <a:xfrm>
            <a:off x="3740150" y="353568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custDataLst>
              <p:tags r:id="rId24"/>
            </p:custDataLst>
          </p:nvPr>
        </p:nvSpPr>
        <p:spPr>
          <a:xfrm>
            <a:off x="3740150" y="370268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custDataLst>
              <p:tags r:id="rId25"/>
            </p:custDataLst>
          </p:nvPr>
        </p:nvSpPr>
        <p:spPr>
          <a:xfrm>
            <a:off x="4721225" y="370268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custDataLst>
              <p:tags r:id="rId26"/>
            </p:custDataLst>
          </p:nvPr>
        </p:nvSpPr>
        <p:spPr>
          <a:xfrm>
            <a:off x="1745615" y="38696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custDataLst>
              <p:tags r:id="rId27"/>
            </p:custDataLst>
          </p:nvPr>
        </p:nvSpPr>
        <p:spPr>
          <a:xfrm>
            <a:off x="4721225" y="38696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custDataLst>
              <p:tags r:id="rId28"/>
            </p:custDataLst>
          </p:nvPr>
        </p:nvSpPr>
        <p:spPr>
          <a:xfrm>
            <a:off x="3740785" y="405066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custDataLst>
              <p:tags r:id="rId29"/>
            </p:custDataLst>
          </p:nvPr>
        </p:nvSpPr>
        <p:spPr>
          <a:xfrm>
            <a:off x="7705725" y="353568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custDataLst>
              <p:tags r:id="rId30"/>
            </p:custDataLst>
          </p:nvPr>
        </p:nvSpPr>
        <p:spPr>
          <a:xfrm>
            <a:off x="9775190" y="354266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31"/>
            </p:custDataLst>
          </p:nvPr>
        </p:nvSpPr>
        <p:spPr>
          <a:xfrm>
            <a:off x="10817225" y="353187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custDataLst>
              <p:tags r:id="rId32"/>
            </p:custDataLst>
          </p:nvPr>
        </p:nvSpPr>
        <p:spPr>
          <a:xfrm>
            <a:off x="6721475" y="371983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custDataLst>
              <p:tags r:id="rId33"/>
            </p:custDataLst>
          </p:nvPr>
        </p:nvSpPr>
        <p:spPr>
          <a:xfrm>
            <a:off x="9775190" y="370268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custDataLst>
              <p:tags r:id="rId34"/>
            </p:custDataLst>
          </p:nvPr>
        </p:nvSpPr>
        <p:spPr>
          <a:xfrm>
            <a:off x="6721475" y="389128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矩形 30"/>
          <p:cNvSpPr/>
          <p:nvPr>
            <p:custDataLst>
              <p:tags r:id="rId35"/>
            </p:custDataLst>
          </p:nvPr>
        </p:nvSpPr>
        <p:spPr>
          <a:xfrm>
            <a:off x="9775190" y="386969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矩形 31"/>
          <p:cNvSpPr/>
          <p:nvPr>
            <p:custDataLst>
              <p:tags r:id="rId36"/>
            </p:custDataLst>
          </p:nvPr>
        </p:nvSpPr>
        <p:spPr>
          <a:xfrm>
            <a:off x="10817225" y="405066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矩形 32"/>
          <p:cNvSpPr/>
          <p:nvPr>
            <p:custDataLst>
              <p:tags r:id="rId37"/>
            </p:custDataLst>
          </p:nvPr>
        </p:nvSpPr>
        <p:spPr>
          <a:xfrm>
            <a:off x="762635" y="545274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矩形 33"/>
          <p:cNvSpPr/>
          <p:nvPr>
            <p:custDataLst>
              <p:tags r:id="rId38"/>
            </p:custDataLst>
          </p:nvPr>
        </p:nvSpPr>
        <p:spPr>
          <a:xfrm>
            <a:off x="3806190" y="561975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矩形 34"/>
          <p:cNvSpPr/>
          <p:nvPr>
            <p:custDataLst>
              <p:tags r:id="rId39"/>
            </p:custDataLst>
          </p:nvPr>
        </p:nvSpPr>
        <p:spPr>
          <a:xfrm>
            <a:off x="4856480" y="561975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矩形 35"/>
          <p:cNvSpPr/>
          <p:nvPr>
            <p:custDataLst>
              <p:tags r:id="rId40"/>
            </p:custDataLst>
          </p:nvPr>
        </p:nvSpPr>
        <p:spPr>
          <a:xfrm>
            <a:off x="762635" y="578675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矩形 36"/>
          <p:cNvSpPr/>
          <p:nvPr>
            <p:custDataLst>
              <p:tags r:id="rId41"/>
            </p:custDataLst>
          </p:nvPr>
        </p:nvSpPr>
        <p:spPr>
          <a:xfrm>
            <a:off x="1800225" y="578675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矩形 37"/>
          <p:cNvSpPr/>
          <p:nvPr>
            <p:custDataLst>
              <p:tags r:id="rId42"/>
            </p:custDataLst>
          </p:nvPr>
        </p:nvSpPr>
        <p:spPr>
          <a:xfrm>
            <a:off x="2825115" y="578675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矩形 38"/>
          <p:cNvSpPr/>
          <p:nvPr>
            <p:custDataLst>
              <p:tags r:id="rId43"/>
            </p:custDataLst>
          </p:nvPr>
        </p:nvSpPr>
        <p:spPr>
          <a:xfrm>
            <a:off x="762635" y="595376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矩形 39"/>
          <p:cNvSpPr/>
          <p:nvPr>
            <p:custDataLst>
              <p:tags r:id="rId44"/>
            </p:custDataLst>
          </p:nvPr>
        </p:nvSpPr>
        <p:spPr>
          <a:xfrm>
            <a:off x="4856480" y="5786755"/>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矩形 40"/>
          <p:cNvSpPr/>
          <p:nvPr>
            <p:custDataLst>
              <p:tags r:id="rId45"/>
            </p:custDataLst>
          </p:nvPr>
        </p:nvSpPr>
        <p:spPr>
          <a:xfrm>
            <a:off x="2825750" y="595376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矩形 41"/>
          <p:cNvSpPr/>
          <p:nvPr>
            <p:custDataLst>
              <p:tags r:id="rId46"/>
            </p:custDataLst>
          </p:nvPr>
        </p:nvSpPr>
        <p:spPr>
          <a:xfrm>
            <a:off x="4856480" y="5953760"/>
            <a:ext cx="915035" cy="16700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4.xml><?xml version="1.0" encoding="utf-8"?>
<p:tagLst xmlns:p="http://schemas.openxmlformats.org/presentationml/2006/main">
  <p:tag name="commondata" val="eyJoZGlkIjoiMWRlNDUxNmQzODRiOGZjNzNhZTdkYzIyMjMxZTcyYmYifQ=="/>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0cnVlfSIsCgkiTGF0ZXgiIDogIlhGc2dZVjh4ZUY4eEsyRmZNbmhmTWlBcklDNHVMaUFySUdGZmJuaGZiaXRoWDN0dUt6RjlJRnhkIiwKCSJMYXRleEltZ0Jhc2U2NCIgOiAiaVZCT1J3MEtHZ29BQUFBTlNVaEVVZ0FBQkg0QUFBQkZCQU1BQUFET2FUeFhBQUFBTUZCTVZFWC8vLzhBQUFBQUFBQUFBQUFBQUFBQUFBQUFBQUFBQUFBQUFBQUFBQUFBQUFBQUFBQUFBQUFBQUFBQUFBQUFBQUF2M2FCN0FBQUFEM1JTVGxNQVZLdmQ3ODFFRUhhN21TSXlab2xBTXpFSkFBQUFDWEJJV1hNQUFBN0VBQUFPeEFHVkt3NGJBQUFSWFVsRVFWUjRBZTFkVzRoa1J4aytNN3N6UGJOekplWWxJTXlFQkJVVVp0bk5UVXpvMGF5WG9FbVBaaFdqNExRbVJFd3dNeERNR2lKTWcrS1QwSXVDZ2hCNkh3d2lFV1lnTVNKS1pwNkV4SWNlTkVIY2x4NklsOGRaMHpObWM5a3QvNzl1cDZwTzFWK251OC9aN2JCYnNOTjErZXVyNzYvelY5VmZWYWQ3aytTS2hmTmJWNndwb3FGU1dKUUNTaWhCRncwWEc1cHIvdEpwZGphL2NHbVNwYkFvQmJUdkxoZ3VObjJyNFZZY1ljZmRyS3VRTG9WRkthQjlkODV3c2VsYkRiZmlERnQyczY1Q3VoUVdwWUQyM1RuRHhhWnZOZHlLdzZGV0tTeEtBWFg3TDNkNnVOamtwaDBUSEE2MVNtRlJDbWlzUDRQbHc4VW1TTFBYZ3VGUXF4UVdwWUQyMnI5YWZyallhRnFEUm9aRHJWSllsQUxhZDM4UEY1dSsxWEFyRG9kYXBiQW9CZFR0djl6cDRXS1RtM1pNY0RqVUtvVkZLYUN4L2d5V0R4ZWJJTTFlQzRaRHJWSllsQUxhYS85cStlRmlvMmtOR2hrT3RVcGhVUXBvMy8xOWRkamNjTnZoaCtLVVgvNVo5MWt1OVhLMWUzTmMzSlRJbzliSUxiVXYxYzFLL25qSkxQeU5FcmtGcW9hdERLQWVWaStZRFVKR1ErVkg3S0RLZnBFa1Q2MVRzcTh3Vm1NWFFXS1dIWWdJSlcyWDVWRHIrelYyTDN0N1BhbDgyNjdxcEVwbTRiU1dJMW1jYXRqWUlPcGgvV0xaSUdJOE5OazdXOG5EM2ZWajdIK0U4QXk3WjZ1eWlmZWdyZnZYaysrd2M0UnNwaWl1MWdSanp5ZmoxVHVUVFZiUFZFOHpTbWFSTnBRN1ZwaHEyT0pBNmdtQVpmd2dRczZPSmhDY29xZFpkd2V5V2lzZDlyWlRaQ1kzTDBGcWdyMlpqQjVDNUhYMm5sa1lpMGM3dWRKaWR3UEk1T0VNSTYvcXkyVVJVOE5YWHBocUNENlFlZ2hRS0JzRWpJYnhHbHRCb1NPWHFwVDl6QjVzb1ZTTnplK0QrREhHTG1NeWI0aXE5UWhEcTB5UzZ0OUkreW1aUlY1MVRMbWlWRVBNd2RSRGhDTFpJRjQ4ck1rbk44NFk5MjRDTlRxZjV3V2I3RzRHaHJUQVlDTHFJY1RVZ3NhNUVTZHJ3S0lSQmk2WFJiaGRvcVFvMWJDSndkUkRoQ0xaSUY0MFRETjJweENxTXNML21aSmVTWk1kdkFQaXJZTG5uemJycm5NV1I4Qis2b0tQNTIvSkxEd3R4ck5pVHl5bmF0alFnT29oUklGc0VDNGUydnA1TlJtN0VKUWZrOHRWaDdGM1FhaEcyWm9ISktJV0dMRjAzY0c3WTU3Nk1xdGNGdUYycVpLQ1ZNTW1CbFFQSVFwa2czRHhVTlVMRVZpU1dFTjhsVHJMSWhlTTdDekVZUDVaRkJuNS9rYlVnbGxId29FbENVZklpMXN1QzIrVDBjeUNWTU4yQmxRUElRcGtnM0RSQUk3d1o2WFFCbU43UWZuYXJpamFGTlBWQ3d4WHNmd2hvdFltTzFnWFlCVnlZU3lYUlg1MVRNbUNWRVBJQWRWRGlBTFpJRncwcktWR0E5RjZTSDdrUUpiQXhNTmozOXdLaVhyemFiWEFlMWE3T1lpR0Q2SEtaZUVsSHM4c1JqVnNaMUQxRUtNNE5vZ1dEeldHMnlrZTltM1BvN0phbHdYd01hbWVyMjk1c1NUVE9tYU1WdXVvY0txd3dxenBoSTAvVit0K281N2lFQ3dlTzgxdS8zY3E2WS9STFB4MW9yazBhRWcxSHl5aG5rL2NtMWNjR3krOHl2eGU2cTdxTThOVjIvTjQyTnhIejZIVERHSEt0OGUzSklXYys1ZFdxNW1lK1l3WlR0Z01HRGRqQi8vUllHRVdyNkVrZTBBdWdycUNFNkZaT01KNWt6Um9RRFV2ZUZnOXI3ZzNzemcyWG5pWk9WN0ZleXdJTUR6K0sySkpraTRpbUhPVGRRNXpiRTlJalhpV0YxdFN5TGwvYWJYQVR1WmxqYmwwUFoycWRuLzh4eWVxak8wcXRDQ0xGOWhkajcvMEJtT1hsS1QvazJiaHJ4UE5wVUg5cXZsQmcrcjV4YjI1eGJIeHdvdk1rUmFUOXROSmx3dlQ4M2ptdTcrQzRkeklRb0M3ZmNIS0RVb215UThlVGNOajdETnA0dEhITFFoWXM5T1ZjeTExd3RyOFdnVTI5Sm1UU3BmRk5MLzdTSnA2RjJmZzUyWmgxSWxHYzRNR1ZLTWJjTldqcFFmdmFCSi85bjZudVBMU2VSZ1UwbjVnZEsvSWNzUHpHSVVIZXNKclA3RFJWdks4V2xneXFVQXJvZEN3T0FHbzNyUHZhMU9hcXNFYkFSRGFXYXR3V2J3STEvWVFZTytmTWJYOExCQWhaOGdQNmxjdDBveXJYa1M4WERaSDlhT1JOSllZNnk1Sis0RWUxN09NNFhtTW5qcnhFeWhxWklsdnBNc0xMd3hMSmpDZkJjTlpDeGtzUkpwemtxUk8ySmdrRGpqdXN1U3lXSlUydldhc2RiS0YvQ3dzU25RaVA2aGZOUm85Y2RXTGlKZkxacTdyTkgvcnZSL1phY3NIaHFlOVc3Sjh6allOdi8wc3BNdUxodlZMSnNtdEFPNFAzYnF1akpGbXV2MHluTENGdDZUUUVtUHJsanpldnRXTm5CRlZEck9ocXFTTGM3UFFOWEpFY29QNlZZdTA0S2dYa1I2NG8ybjhqUDJndUxJZm1IUFV3UTdlWE5ZTktMOVZiT3JsSlJYMVM2YmxHQ1BkdWxYR2xxVTRqQ1YxL05NNkovTzJNek9odzJKU25XVjZkNGNTQlQ5SUZvWmNUMUVTMUs5YUJOOVJMeUp0RnhmT2hyU2ZEY05qMkxkTncyOFYxZFJUMGJ6OWtycVlSeWkxNE1oWjNWNFl4ejhWZHJBbk1NRElqOXRvRG9zTjlvQXNYMlh1Ykd0VnBGaFlncjBrS0ZDL2FqRjBSNzJZdUZWZU9CdlNmdFlNM3lMMVBEZ2hyMVY0YnhlOGtwWlM5TWpIOVh0WHlxZE9HS0JLcHdnY2UzdFZjbG0wOVFRRlk4Qlo2aXdlVk9kYWdyMGtLRkMvYWhGMFY3Mkl1RjFjT0J2U2ZqcU12U2ZiZDFsN3JjSjMvSVBibm9hdFJEWkZxWVY3M0IxWlpVTTdZZEQxMG9HRzhuY3RSSmNGaklJVklRRDZiRm1pZG9KaVlVdjJrS0pBL2FwRndGMzFJdUoyY2VGc1NQdHBwc2M1aHVmQkdYbXRBazRtN0trQVJiMlN0bGFrNTJHK3NnR21VQmRWd1plUkorT1ovblJaYk92ajZ3VmQzV2xmSktuTzlWYklrMG1CK2xXTG9McnFSY1R0NHNMWmtQYXpxVWV1NFhrSVFsNnJnSk9KNHpaZlNIa2xIU2xLTGVndmZjYXduenBoVlhVeURvTllUWklDMVdVQjZYbFJBdlBQanRPeW1hUlltSEk5eFNuUWdHbzB2cXNlTGUyVUZzNkd0SjhseHM1SkF0THorTmE2VEh1dFlrUEx6eXhLdWNIdEIzYmRhZ09WQ0Nkcy9NTUEvb2Z1cm1nQ0JyRzlmcmtzcGxyM1NETE5JVnUvQXFvbHM5VVRXMEI1K3JuYXAzOHJxYWNmcm5wSjhrYjNvMWo4NnVtRHIrMmtjdDRZWlQ5OXNTSHRCK2FmaHFRaFdhL3V5TFRYZmhiMFNOKzRJT1VHdHg4WXBPcjRFSnd3TktVeGE3NlpUTGYzb2swdkMxN1VTbzhqTkQwalFuV3VJZFpibEFJTnFGYXBQb1I2VHJlNlA2M3FyYWR1TmFQZWs0Y3RIT2F2c0kvZmtqMWcxOVZFcEhBMnBQM0FjaUVIZVNKWVYvVExvMTc3QVh0YkZ6eWJLNXE0VjFLWHh0V0MvWlU2WUFaWEI2OXpEZU9FMUJ6RDNqT0Nsd1V2TjJZeVExNUhxYzdWUXIxR0tOQ0FhcE1Yb2J2M2t1WTc2K0EyWks1Y011cTFHaVBzTW54MTZ0ZEpzcDgxTjV0djRXeEkrMm1tL3FaZ1BTSjlWbmRXcVR6S2FWYjErVXExb1hrUGFqK3dQcWt6UXhpdjZKOHZuTlhnRUFHU1d5Sk5zVUNKekVvbnF1bS9WT2Rxb1Y0akZHaEF0YlZGR0JSdmpSNmlXcXRxdzVBa0FmWEd3Y0pnM0M1OUhhVEhkRmNGYUJiSFJqWkEyazg3OVRkcjNEUkcxVXJpZU1YNzdBdUFCNVlpN1d0Y3ZXOHFjaHV5c2VBSHBSYWdxdlhxcVBEUGx5eThHbC9URUpwaWdlVlEvUngraGdMRkF1cE0veVoxUmw3OTVZNUNNYk5WbnZGSmdRWlVhMjBCMVV1YmZKUVlNMHBBdlVudy9tcnNQTzk1ejNSbFVJRm9jV3drTG1rL2M5cWZnWkdQRStsUjRDcUNOYXZBUEl4YkpCQ0NaUnZEbUxZemQ2WVM1ZTVmU2kwWVhPb2RKSmdFRjZGcVRjNDNIQVcyWDhzOGdsdkVNQXNVNmREdUQ5bTVVQjBtdWoyRWdRQVR4MlVSczdKVmx2blp1MnBUb01VY094QkRzYU4zdENIMXRsZHcvcWx4YTV2UkM0Qkp3WWdYeGtaaGt2WURIdm11RU93SUozWnRXZFd6N0dlYjhYMDFqRzlwTjUzalNxNEErMWxTL2c4ZXR6V1NaRnpmeVdFajIweDg4eFZqQkF1UWhDTWo4U1ZIck9ZTFpPZnlGd2JVUXJvR1RkVUZCSjRocSt5ZVFiMnF6VUluYnFqdkxUVDFDMVhiMEJBMGtPbmsvVVlDK3dveDRZTmQremlrZWFTS3ZiQlJrS1Q5Z0pFc2NrRndYUGxEWE5wVDlTejc2Y0E3SDFEUVZFdUorcUliRjdZa1ZYWG5rMVNyclh6SUJXQUI5anlxaHo2aXJPclZqV1FCa25BRXNZTTFnb0Zra2NCZ1VzdHpzZ1J4UHVDQmpaSHRReVpCdmFvZGdVa2VETFRPMFRiVjdBcXpwNytUcTF0bzJzS0VqMFZtV0hxSzdZV05VcFcwSDNnNEY3amcycVZOWEVRcXlsTjFacFZOUHZGTXNiL0tEbjdTZk1JRDJ3ODhkMDVpbkozbjYrbUdYa1FoRzliTU9pK0ZIeGVnV0lETUpqbFBnQUQ1cUJNNHQ5T3JReFhpY29vMXN5VVI2NE1FOWFxMkFjajd5bFJiNnU0bHBGNEZSaTRzYmNLYUo5T2pWb3VFVGhUR1JpSFM5ck10WEk4WjFtamovRE1yM1dPb2JGbEZrL09mZkJOV2lIVW9xMVFYRmJ3cmFlU2JVVkl0UUoxSDRjNUZhSFFYK2xiMGxhamY1SjQ3ajVNczBHYzUyQkYxUW45SkZnbWNNNm1IbXJRZ0xsbVkyVDVnRXRTcjJvc05uRlhsSUtuSkZZRDdXZEJrcHBPblBzZG4xaTNlOWxFMVZmdVlZRjVoYkZRRHRQMk1pSFYxNlJMMEh2alA3WFRrVy9henplNEN2S1hqNEdJdVF1U1IxTXdnWlVsQzJoZEl0ZUF3QkwvRE9BcTIwd0w4NlhRU3hQNlFYNHdIQVpJRmVzOTMrcG8yOG1nVzZIMnBnNmdPeEhkRlRUUGJ3TkpSR2pTa21uSWN3TUJrTzVSNmM4cHN0alZEM2I0ZEtZak5SQTA2d0EyZjFFMnA5OGZ3aHpUdVNLYisyYTNEbk1McUk3V0dGckdzWW9KOU1VaytBRThTOW8vcmxadjBOb1ZMVzVLNnZoMmgxUnBoUU9EbDJoMUo4aVFzUVRkS0g1MGpkTlEwQUNtU0JWaWFaZFYyK3lKRnMwQ241NnlzQms2UFJqT3lld2NOcUFaOU5zL0J3Q0hla3FpRWVtMjFRMjJxYWN2SEJQTm9GWE96d1VVN0UzU1A2UGNQWWMreXlycDgwNU04RGI5S1p6dzUyeXB1eEYrNHcxdXAxMWkzeHI1aXNiY2xyU0tkb05WS2ZzZFlsVy90S2kxMmlqVjBOZWlPeTJraW9WakE5TE5uaUhxakVSWXpxMS9WMVY0L2JLaTRtYTN5ak04SXFGODFNSnQxampGcE9NUmg5WnJxdFllVzlyWU5CbWEwSURZekQ1NlVvY3BVN0dUNjJOUDVCKy93N3ZzN1ovRFk2b21kbElwakZUZWM3b3JEdFgvVTdrdFAyYmk0STVsQ0dMR0lXbmcxK0N6djBQSG51aDh6Nm5XMDg4d3pDUll6TWVjWkFHSXNqSWJ6UjJPZ1h0VW1sYWMrcDA3VXNNR2dlaTNsekVjT1NPTXE5c0JHZEFIdC80UzdLWTlWaU5wNUpHT2RIT0F4d3o0UktNbGtkN3BxSGNnVTZZdytXZWo2M2toZm9OcHNPdXc5TDZxZHFjd0dmTEVkdThSTkZjN21mVzAvemJmNXBEVHp2TnRObWZRRS9uNHNoUE9VRmZYVnVabW1uSXkrUU9XK0YzOElaOW5COHlUVkxnNDJPZGJScWtlMGNEYnZaL3Vaa0h0YlBIQ0xoQ2JldmtDb3ZqL3NweU1kR2poWTN1Tzh5VDh3N2ZCeEJLZldwanZvcTlPWC9WQnNoc1YranZ1MGplUTFaVy9OWFlnSXd0WnNUNGlReC9zenlvMkl3ZlZTM2hmb2ttUWlGcVFmQ3VzSXRqcXF2Q1crMmsxUXh4U0ZzeGtPK3huWHA2ekJUc29XVEtpamtmWkt0dERPYWNxRG0ybjlKcXhkTGxKOXNmQUJtWGw5Z2Ria2l3SmozREpJbzRlMmppb25leFhOamh4TmhiTVpEdnRKVHMrYmZaNHYzaFIzUG5BZ3ZSaXBNS0cyYWJOeUdRdkk5OE1pQUpWbTl3R3FIUnErSUtVdlhhV2dWa3g1UzJLMVd6aHJGVHFKb3RrTWlmMDRXdVpKVHFoNzk2Zk1FeUZ2emFhOGQ2K3NYZlNXRDFzbUxGdGJuQk0vRDV4VTR5UkVzeU5QRGNWaFk2c2VrdXN6bjJUVHIvM0FsVzhqSDUvOGt2bndsRlNUbmNLQUorbDFsZWYvaEpzdkxncVNzVWZoQjdqU3VhTnFIN1dKQzFJYi9wRmhTVzdTanVGcU4wMSt4WmJFQ1JTU2JMejJzNmJlNHdrZ1FqYlkrbUs0MUN6Skwybldpc2JoemxrSE1WaURWZmExWU94NFB3aHhaUXYwTlNoLys3QTZIMmxkM2JIeXR3K1BxSmZ0SXBYeUY1TnN2UGJUVlBkeGdVYk9QUE5uZUNadmZ2RDNad0lDT2p1L3BLNlNNMklZUmNTL05DM3RRazcwcXl1Mm9lNnpGc0NQanZocytGYU52Q3diUVQ4NjZnejJyQnJKSm1NL2xUTi9lZ0xHNjgxL09iTWVhZ2xmdVpPaEVaSVIrZmtsYVp4c0taeHE2eENac2R0YVVMKzBrOFVicXB3RmRaOTFCUGFsU3lzUmJpUHErQ2VwSG9yL3ZTWlNvY2Rpa2szR2Z0WjBid2Q5elhId0owN2UvdUJKOEQwYU5KZjhralJPdGhRNlRRZDZVd1h2RUtSaE1ZczBoRGtkZFp3eFZUdHNwZGZhQWFZeitxV3hGOWxEK2hXQmdIQWYyU1Fiai8yY3V2ZmtsMC9lZGlydUEvWEI1WHFWUEQwdytpazE5OCt1M2xlUDFyZ1YzM3pnNFY4SFAxZlI0ajVKTmhuN0thN2Q2MGpYUUE5Y3Q1OXI0Q0dYcU9KMSt5bXhjNjhCNk92MmN3MDg1QkpWdkc0L0pYYnVOUUNkK2YzbmEwRG42eW9XMXdPWjM1ODNvUDhQZmphWFg0REhtUFlBQUFBQVNVVk9SSzVDWUlJPSIKfQo="/>
    </extobj>
    <extobj name="334E55B0-647D-440b-865C-3EC943EB4CBC-2">
      <extobjdata type="334E55B0-647D-440b-865C-3EC943EB4CBC" data="ewoJIkltZ1NldHRpbmdKc29uIiA6ICJ7XCJkcGlcIjpcIjYwMFwiLFwiZm9ybWF0XCI6XCJQTkdcIixcInRyYW5zcGFyZW50XCI6dHJ1ZSxcImF1dG9cIjp0cnVlfSIsCgkiTGF0ZXgiIDogIlhGc2dZVjh4ZTNoZk1YMWVlMkpmTVgwZ0syRmZNbnQ0WHpKOVhudGlYeko5S3k0dUxpdGhYMjU3ZUY5dWZWNTdZbDl1ZlNBZ1hGMD0iLAoJIkxhdGV4SW1nQmFzZTY0IiA6ICJpVkJPUncwS0dnb0FBQUFOU1VoRVVnQUFCRFlBQUFCWkJBTUFBQUEzRUxuakFBQUFNRkJNVkVYLy8vOEFBQUFBQUFBQUFBQUFBQUFBQUFBQUFBQUFBQUFBQUFBQUFBQUFBQUFBQUFBQUFBQUFBQUFBQUFBQUFBQXYzYUI3QUFBQUQzUlNUbE1BVkt2ZDc4MUVFSGE3bVNJeVpvbEFNekVKQUFBQUNYQklXWE1BQUE3RUFBQU94QUdWS3c0YkFBQVVkVWxFUVZSNEFlMWRiWXdreDFudTJhL1p2Ym45a0dPRUxKQm1VVERoQjJKUDU0K1FZTlFidkFHc0FIUEVKNUpJd0F3a0dCRUV1K0RFU1FqU2prVEFQMENaRXdZRkJVVnpQK3dmVVlCWmlTOUZDTzlLb0Vqa3o1NENVU0Q4bUpXSWhNS2ZPVHl6K0h6MnVYanFxN3VxdTZxNmVtNjZaMlpOUzdkZDlkWlRiNzN2MjI5WHZmWFJjMEZRd0ZYN3QvLytrMGUzQ21BOFdaYi84Tmt2UHYyZXliS2NPMjZsMjJDVDRMbzE4M2FpVXQ2YmVTbUxGYkIwR3l4Y1I1Tkh4U28xQWU0UE53aDVmUUo4NXBuRkZHeXdTRWJ6WUxHUTdNNkRtSVhLV0xvTk5za3JoU28wSWVhRWJFK0kwL3l5S2QwR3AzTXhrRitlaDZpb1lLOHIzd2I5dVJqSTErY2hLaXJZTjhxM3djNWNET1FMOHhFVkZlb2Q1ZHVnUVc0VXF0RmttQytSMXliRGFJNjVsRzZER2lIdE9iRFhNYmt6QjFJV0syTHBOcWdRY2xLc1NoUGhYaWR2VElUUFBETXAzUWFYQ0prSGUvWEk3WGtRczFBWlM3ZkI0bndNNU9GY1JFV0Z1a1pRdWcwTzUySWdyODVIVkZTb2I1UnZnOUlIc2JIc055ZFIwVmk2K1ZZcTN3WjBFSHNvZk8venZoSk9CMGVqb3NvTG93OGVUS2Y1bVdpMWZCdGdFSHVRZkNpYzhYMTZSRVdWeHZrTGM3RzhYNVFqbFc0RERHTGZIajBmVk1qZG9sU2FDTjlEOG1iM0p3NkNPcms1RVhaenlhUjBHNnpnK01ibllLcjZiSGNjKzRTOGh2R2s4bGJ1T0VxM3dRYmhXL1NMNU5WWmZwa0dZbnM2SkcvZGlLTjBHeXdMbzIrUU4yZlpONXJpa01tQW5NMnltSVhLVnJvTk5zbVFLYlF1N3NpODJDcFV4YkdZRTNLRjFldUwrd09QanE3K3dWaWM1cmRTMGdhRmE3SlAvb2UxZ2NtejZLMS9lUWIzM2hBVmJURXg2M3pvK3d3WklrNzZ1Y0t0TTBzTkpHMVF2R3dEc1UrQmN5TW50TFcvL2RZc3JrQWlLdUttNkxNdHQ0OFBudzlxYnlOdnJmRWxZUU51ajBML05zazF4bitWa0ZZUVlFWkx3aG5zTjViSk9iZENoL3d2RXMyYk5OZWY4WGszbFhHQ1Y4SUdFK1JzWXlWZnZnWHVHNC85NEhmV1o5QTNObVdrdkVOOVk1VWZma1pYMTdLcGRRSHB1ZzFLVUJESFUvbEF2aGlkeC9UeWpXOGVsU0JjM01TcGlJcXdGZmw2RUN5TnpsaFJWL1I1TVM2Uld2OVNnakNSYk1tNlM1bDFHMGhxZ1hjTUpRZU0vYVpNWUJXc25kbmc1WkozekR0eTlZWFF4TEh3bERwMUZOZDFXc1E1d3JKMWx3cnFOcERVQXU5cmN1cTZINTNWOWZHTmlwaEtGaWlaeHJvcjJrT3N2a3Q5ZzYvRkhMUGdRd1BxbVRxZm4rdkUrODJWcmJ1VVY3ZUJwQlo0WDVJZkxnMml3TTdITjlaTFBwdmVFQjh1SVZhL2lURkY5QnVIY3FTeEdhaGZ4QmQ3WmVzdWxkTnRJS2tGM2pmbEJrVVl2WU96NkJ2eXd5VkVSYTBndVB4MG01bmtOSkxaWXFFTDVSdTZEU3dhVDVKOEtNeUx5ZXV1NER1RHZnSHBXa3k2dzJqa285bStqRUpZbWVIUFJmS05wQTJxTDU2MzhacTh0UGYrRTRQbWt5QWRFeDdPb2JOR1MreWFRZC9BZHhKOFhqVFFEakEyc3o2UnZVaStrYlRCeDM2Nk56eW9OZC85MmJDb3o1a1B4YkxvVXZ4Q3pxQnY0SjNoZnR1SWVqZmtLMlRFNTFpOHpQRDNJdmxHMGdiTm93VnlvLzU0RUN4R2I3WEJBdmREMmhTK1VZL0R1aG4walVENEJqWjl0bUp0bjQxbGpvbGE2aUw1UnNJR0syOEdxK1FPN1RKV2k1b3pyb2toTzR3UFZNMmliM1Q1S3N4aU5KbWlMdEROUEk1MG9YeER0OEhhcXdIT2o5NkVHZGJGNjAxTk10RnJuYnhCK1czSS9RcWtaOUUzK253amNLQXVoQzVrZGh2QmhmSU4zUWFITnpDWXNFMm1qYUo4STJqY3BiN1JKeCtnTjNiTm9tOHNpVGZrWEFrd2RvWW5RbUxyN1VMNWhtNkQzMm9GbTd6UFg5YkdsQWNlUGY4K3F6MmlncGRmR0g2QlpWNE9oOThUVVpPSk9wMEJWTlJ2MnlibEc1VzNOOTdmU2phWHl0ZStIYjdyRnFYVy9wTmNWWUlKSFZnaGREcFZWMWZxMTdJbUthZ3dOZC93MDUzcTZLYy9SYVpzc00rRDBNTTRIQWlxbnlHamtKNy9mVTU1aVdobC9mcG5RaHBzeHJkQlJqeWhsNHZjQm5sZlVPdXFvZTZFZk9PVERmSWtQZjliL1JWanU0SjR1VXRHaExVK0lIczhZWVFQUmtmQmw5VUpiRFc4WndScXhHbjVocC91VkZSZi9TazJhWU1Cbjd6VmxkM29Ecmw3Rkh4NGVIREp1U3E0VG43a3FOcWpMMXIzcHc2Q1gxVjhpemFqWEgxeU5TUi9waEFtNHh2WXhQdFNzQksrTStncG9pdXRpR1IvK0IvQmI5TmVhMjMwaldDbHl3YTROSW9HWE1PM2s5ZU80cUovR3RLTTgrMllXci9ocVR0VnhsZC9pazNhSU9Sbldycnh4c0NuQ0J0bnU5ZjY2a0JBNjJwWGo3NVdxOWd0V2FBY3ZzNURUZzBoTXRYZmE3eEwrNmh0SXI1UjdaSW4wTURhT1E1WndEOXQxeVUyMWVoZ2VOaTVCdVdiUE9RMG9UOTVmZmluaWllc01HZGZwUWQ5SE5kMCtnMVAzYW5jL3ZwVHRHNkRLdTlHYS9Kb1N4Q3NOSGlzdm5ndmRQbkdCdnBnWEEyeU5ZRFJNZHQ1azJhOXJvbjR4a2ZFeENmOEY2ZHZETjVIUmNMZTJRYjE0Qjd4UHVYWFo2ZGNGN0JoNzdxbTR4dWV1bFBCeDlZZmRTdHlpZ2tqL0FXendyNHdPbmFyMWVHWGxTbC8rc3pvc1BZVE5OYXNpNDlRRklBOU9RbmZnSFJ3U1Z6N0VMUE5VcVkvNjl5REw1SGg2ZXRVV2VJUlh6SStHK2ZNOVpkdW03akd0S240aHFmdVZNcXg5YWVWRi9qY2RRbjlNaGJDY09HYzFqdnBQUWhDNG9nM2FtS1E3NUFSSGNLN1pmY2JwMlI0d0tURXhxa2ozamptWXdMRzU4Wk5ERURBbnJGYW1YKzZnT04wYTRjN29CVStGZC93MUowS1BiYit0REoxQ2x5bldDcGV3NXRGVTlMVUhlSlk4MWdXUTBpZkVGcXQ0ZklqeWxhOUp0QnZ3SU5GSklESDd2aFpvT1laYXhneENlM2RsbkJycVpKWTB4OEhrbDAzclJCV01BM2Y4TldkQ2ppdS9reTVZNzRzM0lkOSsyZVVFc3F6T05STDdHOU5mNWVDZ3dBT1JKMnI2OTFaNDJYY1VkYkJHQlBEbjR6ekxlZ3R0bmt0V0lwSDB3WW02Rkk1RlE1RUQrK2gzL0RiVXF6QjEvblZOckdOYWRQd0RVL2RxWkRqNnM4VjdOUDNpZllXQnhWbVlnU1ZQODVMZ2tOWEI5eTR4VkU5L2liK2xiWVBJUmdZYnc4L1F1Mys1R04ydDJQVk1ueWpGKzJRWXZkUWRHR0c1cGJFRWdXMG90MU1MV1NURHdNd1FmcVk4SXpNYm1ZYXZ1R3BPMVZwWFAyNU9Ycjh6YnBFdnIvN0FVclpqeDBDeVJZSHBmOVc1SlMzSzNyMFgyUXVsZ2FtS0UyeTkrUWplM3RrTjFXaUVkeStnV2hNT2dTUzlubG1YYlNDRHVNMlpiL3lYVm9qMXN4cDVCc0hWZ3dybUlKditPcE81UnRYZjY3MFB6N0I3OSt4OS9Nc2daZGFQdVdCUHBCWG15ME9wWC9YNUtNeDllZ2FNcTZUSytYMkRRUU9MRGdDUzV3WllvK2RjVjk1cVRIOGhWYmNVUGVNcHpkVHcyTVNHZGZKbFpxQ2I5aDBOOGx0MTkrRXpxQ0pnWm1obXZwQS9tSFNqaXR2aWtlRHMwSjNZcXBJYWNoVXFSL0I3UnVkZUUwRG4rbGZreXpYNGRtRWpQNUw1Z1BwNThmSmVXNEtHVlhKbDVpQ2IxaDBOOHB0MWQrSXppRENLZG1hRDRYRi9UYk5QYVNaOTlJWnBiRVZnMVNQcmlNNUx2ZGZ0Mi9BQjdZRXk4MTRFS3lGdzkvLys5OEk1WkZZQVA1U2dPcUo0VEdOekMwZ3J6QUYzekRyYnBiZnByOFpuVUh0eHoyME9wQi8rdGRmSkpwdlNEWUk4dUllblJLdFNGbkRjZitkWitMcm8rVEg0c3d6djZiWG9sTlNTZG1QSC92cDhBUlVkSDJweVVndnhyTjZkcVJrYTc5WHY2SUkxaHNwbVdlTzdMV3lTdTVYZHpmL3BQNXV0S1Uwakh0b1pTREhwNnprcXRFM01KK0tlblRLMG82ME5LaVFxM2dqYkZkYndkRURqUEZ3TjRnZWU2M3hPWVk2amVhM1VhVXd4bE9hQXhsVnNTYmlPVXhLMlBUd2F1V1NLTGhmM1JQc2t0bUUvc2xpcnp3V0M2S29RaG5JRi9hdS9pR0sybWtlaDNHUHpncnR5SFRkSkFVZGxmVzZvWUh4OUtQSEVFZEZ5MktkQTN6dWFmQWdPYysxSS9WNnh0eStWVWpYOXBPUlZVeThYOTFqVHFaVVVuOFRKcE9HL2xpR0x6ajBRODZVQ21iZnFNYzllb1ExSTZOaWUrSjdyVllmdHJSYW5YaWFva1JGZFd3SnNXc24rdkpXRUxDUG9rVkZkcVNvNExvdE5LeGlQdTZxNXk2N1Q5M2R6SlA2dTlHV1V2UVZjdUdDcm5TMEZKajVpZmVpSGoyR21wRnh1VmZLR1lzMjQrK2dsS2lJYjRHQSszR3lpMHRHUlhha2wyd0txUHhZMUt5N0lwSWhtZFRmQU1rbUhTcHgzRUIvN09ZbmJockl6TWpzeGpXRXl6ZlFSY29WYzJWNW8wckVEeU1FOFBBckdyTkVWT1JBYXRVOE1xWDdobG4zREVrVCttZWdMY1hvSzZLaE9oN0lHZGo0eEkwRG1SRnBhZEJLZHZrR0haeHZpWnB4VklSbVJSQ0NLRm9PTHh3Rmx6OVRXbklnRlpSWHNuVGZNT3VlSVd0Qy93eTBwYmhQeUJ1aUtQbllqVS9jT0pBWmtaWUdyV1NYYjlBcDdJbW9HYXNOcTRsZ0ZPVmlhVTZBNnZydzZFQmE1YkVVbE80Ylp0MHQwa2x5UW45SnpuZnZ4TXNWTUtBV3Z4bWZPQVl5L1EybHpSbVIrZVNnUnhkM3JWVm94Q3dMMGRPMWVCcEx0SFN2RlZmS1kzdDZjT3BBY2diK2YwdjNEYlB1R1FJbjlNOUFXNHJCNUpvb1VwWTNHTVg0eERHUTZTTTdoUnFSZ3F2M3plVWI4RWpSUStETVcrd21vVnpTeGJzbGV6L2VYaWgvSDBZMGIwZDZ5eWVBcGZ1R1JYZTMzRW45M1doTDZRNkpOckhGUVA1TEJ3SnFmT0xvMFcveTh2VnRnU3ZCTjdEQWRsZTJ4cU9pbFhjZy8rV2hDRUx3Ym1sakNvWkhpZjhhcTJkRlNxN2U5OUo5dzZKN3NCRmVQWUxVbDE5cXZQZlBrOUtuOUhlaWs3VmxIdjFHVzZURlkyK2VpTHpSTnpDUWJmSHl3OXNDVjRKdjROMlJTMTlDN1dXdG44Q08vRzRrRFJJWVk4UW1VVFVhaTNoNUVxblc4a3FYN2hzVzNhdmhoNmovWCs0Ty95aU01bkJTZzVUK1RyU3NsYnlqaHhidlhzQWZlMnhNbzIvQWx3NDREK1ZncFJHWmJDa3I3eHBUTU56SjJaUlFXL0ZNTU42TWVqUGVDdXdwb3FMVmFDemlKVWxrbGxTcDh0Sjl3Nkw3MmgwOHNMT2djL2NBcy9ya2RsSktmeWM2cGFNZ2RLTElqaDdYeDJPdmlQQXUyUnRVbjJFMTRvRXNiRWM4Qy9jTmpCa3lUQlpxMTI5RXJTTUJMWTU0L3JrV3ZjZFIwYUxzYjNpeGdoU0V2TGZTZmNPaSsvNDIzb2hYRjlqaCtLYU16dkZoWW9zcWxOTGZnbllyZnhwUERoc3NmbHVJaktrLzhRSDVTWEFDVGZqT2l2SWpKanJTM2FDMTFOVnZvQUU1aHVCTXdSWHcyR21yakJveXZNREhtQ2NvZ0ZiQ2QvYmxlVWNCajVCcTlUenBETi80NnVkUEpMZkxYNHpqQUlVc2k5WDdHTHAzajNCUStsNlBxVG1JQmhXYi9tYTBLb0lodlJuRkQzZ2hhZGUwRkFWMTJoTkh6MFo3WjRCRWtMY2MrVkN5aHpHMDRrTnkyUWQ3S1BLUVNZK3ZrRFpFUDhFNFk1cXl5NXNZOEdrWFFEYzVvZG5tZC9FM1JtcmtIQm0zYitBbGwrZmphQmQxSmhpclpGTmIrWFd2NFdsc2toRi9VZnZSM05HaXZ3VnRFa1doSVFxK3hiTjlIdS90NzhwU3pUZU9DWnM2NHEwVlB0Ry9JbkZsK01hT2pEZm9TbEFieDBDalRTQXF4VEhoSHl3RldNZGdwMHNhTXNKZVQvd2FhSVNNaGMrWmN2dkdQZ1JvY1k1MFBWTU9oQXJaMkp6VE40eTZiK0F4SE1wVDRCMTVwTWFtdnhsdEZFVWh3Z0cyV1JZeEhyUC96cGtzMVh5alQ5aUkwNUY5c3Z5U2lZRTFwS3llOSs2MHo2a010K29RRTg2OEVMMmR0Sm1tSEhHbzU4Qm5WMGV5M3ppV1QwZElFeUh6U2hmaDNiNnhBd0Z1Y0N6ZU9qbitCZ281WXFRbTh1dStpTzRkSHRkaVhIcXkyN1RwYjBhckVoalRUZUZ6Ky9kNnROK3V5cUF1MFJ2MFdJZFJJMThUK2o2clBwemlmUU5yTDB6NkZmSk5OZ2dlUmlNZnlCam9XbHczcEdpdmNueHZoeitoYW5qR0M4VGZHS21SODJUY3ZoRkNBTkdoSWg2TUZ1QVVzckV0cDI4WWRUOUVLd1BwZTEyNWZtblQzNHcyaXFJU2ovbEl2azdhcDdUZjJJaW1LZnBxWjRlOUQydXZvTmM2UVBWcXVLMHdLZDQzME93V2JiQi9CMjNkZ2xsdUtNMTNXSmhNQ1JqWHFmemQ3V00raDMwMk1ibUxrVXIxZkVtM2IzVGhFRUkwcktUSVp4Y29aR05yVHQ4dzZ2N1hiZHBkaWpkRS9yeXdWWDh6MmlpS1NoUy9tcmh6RDkrQXdaTDBBMk54YVUvOG1Qd1F5RHRYRUdGdEkvR1IySVdRMDVESWozVTU3WU81UEoxd0xNQXZ1aERnY3R5NzBZMFk4YUVzanY2UllSdW9JWXhFdldLbG9icVFoaHhMUkZySjdSdDlPTVF0enB2MjczSlJSaUViR3g1UGR4a093SGxFbXk3OTAyaWpLQnF4VGg0UGF0OGF0dEFYa0ZhbDBZNEt0U2UrU240bUNONkdoNENGbG9QcVErUXNnaUdoSWRXQ1BHbTNmU29FRXI3Y2VEd0lua1dFOXlBaXNlanF5emNWbE03NVZsREJyN2VndjMxSDhKdGRkZUJEcVlxTXF1ZE11SDBEUVViMDFpREl1Q0dZcTJSVGUyUHBEcXR2TVdib0xZOEVWN3YrSnJSSkZJMVdhOUwvcUt3TjJxZndTMDJLMGZVbi9pRDkxU2U2aWZHdlpOZ2dQNnV4MEpGYWtYL0diWi9nYitqLzNrU2xxM2J4UzAzdG1PODZVVHlnUW4vMTZaVURkQkVOOGlnNWI4VXdwRFNrVnBJajQvYU40T3ZuYmNsc3ZmbEJtVlRKRVUxSmpLVTdYQUtLNGxvajBhek5ycjhKclVoZ1NXSzM1cWx2c0xLUE5xK2V4S0RFRTMvZytwQ3Y1Zng3NDZsNFVZZkJFOGlZUlo1VWhuMkNyMTRmZllIWll1V2w0UThvalBzeUVHVzB5c09OZDUvUTFQb2ZqejdQRWpUREx4MHBxVG52R2I2Ums1dUFqNlY3OUgrUmJNbzFKM0N6Nm05RWp5Y3RhdmsvY1gra1E1Z3MrMWlxcnBNZnRwUWt5ZjdJWkUwMVB4WGZVQVdJMHBGTDlNa2JFZEdheUllMnNoRUYvay9jSCtsb2MwemY2THpHT2hPUC95ckxIK21RTWlNV2RkVjBsSTJsdTVoaFlsb21semNjTFFUNTBDNU90TXovaWZzakhXMk9aUjlNU0xZWlQ3cTY0Nzc4a1U0K3M5TnY5TVZlTTA0dG5EbEZab1g1MEZuOC9KKzRQOUxSNXJwY05ISmcwa1VkRVlodTNrNlg2UlIvcEY0dmtlc25WdUVUeGVObHg5SjlSeGdNaytXVElQaGRIcGRhMjgrSHRySVJCZjVQM0IvcGFITkZMdTQ1TUttaVZUbXpQNzJXS3RNSi9raTlYakszVDdjY0ozMk5wWHREN0NjdXMrWFh4Qm1tbElUNTBLbnFDWUwvRS9kSEpwclFzdGUzdEt4WHBpUDNTd2JiR1hoL3BKdlI4bnZjNWVPVmpxRzdYQzdGbGh2Nnp2allqVm1BZkdnekQ0WHEvOFQ5a1FyN1NTUlh4ZjVyOEp5NjRtSGk3STgwMVo1RkdvYVNJeVpYaHk2ZHI4bVh4Q0pxUHJTRlNVekdKbk03enJsUy9rZ1hsekhLT21TUFhnMHNUN2ZjMWYyUmJqNnpVN29nVjd4Nk5PNDR4VC9YbFEvdDRzVEtzSksyblFuS2lmVGo1NHZDZ2FQbzR1K1FyYVkvMHNaaDV1aktmN1c2alI5NzNISUxtQS90NXZXSlQzOWxnSU5nMy8xM24zRGpnc0FmbWNVcGR6a2tqQzUzWlgra204OE1sUjdLbzNCMXhLUWJpUTNubEp6NTBLbnFLb0VlV2hKWFc2V24wLzdJZE4zN3BDRE1pUzczek5JZmVaOGlsVmk5TG8vU0wyS0N0M010bytWOGFDZXpGVExhZStTeHB4L0JVTjUyQWdOL3BKdlBHS1gwcUpxODNPK05QM0lNTWFaVXBTL24vTFhHZVRmYS9MVUprdzl0NC9MLzlQbXd3TUtQSGdoQk41cFB0Ykprem9kbTNQNFBMMEdsOERTVlMzVUFBQUFBU1VWT1JLNUNZSUk9Igp9Cg=="/>
    </extobj>
    <extobj name="334E55B0-647D-440b-865C-3EC943EB4CBC-3">
      <extobjdata type="334E55B0-647D-440b-865C-3EC943EB4CBC" data="ewoJIkltZ1NldHRpbmdKc29uIiA6ICJ7XCJkcGlcIjpcIjYwMFwiLFwiZm9ybWF0XCI6XCJQTkdcIixcInRyYW5zcGFyZW50XCI6dHJ1ZSxcImF1dG9cIjp0cnVlfSIsCgkiTGF0ZXgiIDogIlhGc2dZVjh4WlY1N2VGOHhmU3RoWHpKbFhudDRYeko5S3k0dUxpdGhYMjVsWG50NFgyNTlJRnhkIiwKCSJMYXRleEltZ0Jhc2U2NCIgOiAiaVZCT1J3MEtHZ29BQUFBTlNVaEVVZ0FBQTc0QUFBQktCQU1BQUFCdXU1V2dBQUFBTUZCTVZFWC8vLzhBQUFBQUFBQUFBQUFBQUFBQUFBQUFBQUFBQUFBQUFBQUFBQUFBQUFBQUFBQUFBQUFBQUFBQUFBQUFBQUF2M2FCN0FBQUFEM1JTVGxNQVZLdmQ3ODFFRUhhN21TSXlab2xBTXpFSkFBQUFDWEJJV1hNQUFBN0VBQUFPeEFHVkt3NGJBQUFPZFVsRVFWUjRBZTFkUzR3Y1J4bXVHYTkzOXIycklBNFJTTHNTQmlJNHJGbmJDU0RRR0dVVmlDeDVyRGdFekd0V0JIeHdGSGFKWTRLVlNEdUhJSVJBakErSUNJUTBsa2g0Q05Dc2hBWGNaZ1VvZ2h3WUgwQkk1akNMUXJpdXljNFNQK0w4L1BYc3FwbnE2dTdhN3A1Wml6NXNWMWRYL2YvMzlkZjFydWtsWkc5SDZWdVZwUlZDU3E5MXY3Q3hOMHZwNVI1R1RPbXg2N0dVTWRrNm5LbnNiSkF2ZFg4QU4zbzhEK3h5R0RGbDlqQ3lKVHZldlVvbTRFUUJycElpckdSR0lwSGhZY1NVaUVDU3hCbVRyYjZBWU1xN3JUY0phY0tsSk1DeVN6dU1tREpqbXkzWmlWMEtmQnNxTlZJQU9KVVppeVNHaHhGVEV2eUowbVpNZHZVQmlxWURYWUxWTXl3a2dwWlY0bUhFbEJWWGtqSFo4aHhGWHFkZHF3bUFUVWxqNGlFWkdzRFppdW1lbzkybGJ3OEFUTll1cldSVGMxcllZYVlXNFEwY0lUVWVrM1pIcXdQc1Nsc3hQUTg3QVBBNUNmQ3VPVnZKcHNldWVJZlpxc0poemVia1Z5cURIQ3JaTUYzWStTYVpmQnZBbGdienJnamF5S1pJck1oN1ZBQ1hBNlByZ0dWbGdPWFhocW5LOEhYZ1ZnRHo3Z2paeUtiT2JCU0FOY1BjOFBsSC92blZRZXJMVVJpWXhsNW5rZE13TENQMGxDVXd5S1pzRzgyTkFhd1pWZ3R4OUwyMlllUkorY0xBTk5MZFl1WWJVU080VERCTi95SmxibjNtRExKOWQvY2NNUTY4bTZVTXhkRjNLdHZaRUFOVEMvN0RzTTNEYllYUkZzZ0dVL3VtelZlYWNRYlpOQTF6VzdPOTdWb2NmUXRHbnl4MVVBYW1GcnpGSExUZ3YwNUgyV0NhNzNuN25SQzhiaHBrdlN3NE03VkY4VkNKNHVnN0RjZFYrZ3dDQnFZUkFYQzlGMmlQNDJ3d2RYRHlKOXZESUp1K3EzcHZ0VGNFK2hxWXBrN1hHT3QyUlBuZHIvb2FaTlBYdDlGYkZJZEEzejVNbEhhSHpzTTRqdjJxcjBtMjlPSnVqWkNwbDVZZjJYUndUWENyd3J0S1V4K1FlWVpBM3o1TUZGczFZb1o4ditwcmtuMzZaSE5uYmJMNjRlK1crYkJRcXVKN25oVHpRdU84azRwbUJxOXZQeVlHcTJ1TzQzb1o3MU45ZThoV040cHdhZjUrUWc1QXJaZGh3dXV4bzF1RTRMUUJtOTVvWFplNUI2cHZDQ2JFZGo2aWU0Vk1qa3NLS1o2ejdGOVp5STYraFJNU04yalJIZHZ6RUdXYmRsakdBZGhVUlhOTFBwU0I2aHVDQ2JFMWNKT0o4OWgvK2xySWpyOUJsL0l1STlGcFVDWE9TVHY4SmxCOVd3QTB4V2d3ekJ1b3ZpR1k2QUsxYWtCQ0dPMC9mUzFrMXk5aHhjeTJYY3pzVlYrcytMRkQycWl3OHRzSzVnNEdxVzhZSmtJV2R6WkRkSlhSKzA1Zkc5bW5Wc2dzSHljY05Pcm5lNDd1dmtjU2RaNS85KzdLZ3o5aEtVcTA1UjNiYmRGMmZBcTM2TWdqTlgxVHhJVE55SUxFRjNZZW5MNnhpVkxva1FLczhvN1Z1cmFzVjNvZXVtVjRnWkN2cllXeDUvR2xWK242SDJEM0RJOUZyUEdhSjZacExiMnRMUW1tcEcrcW1FcGx2bGJOV2RqL0RrcmYyRVFwN0JnQ2JMTUdrOHhyeTJWMXVMVkJIdDlabTZCYU9ZNVNFMjcrZzB6V2VWZmxJaXg5YjJjTkRTMDFkbGFDWENucG15cW1QK0ltYlVMY0wrK2c5STFMbEQ3aE9BS1VXZk5MR3NIRTZFVmdqVlBqVkFmY3F4M2JzTHRKdlpSeFF5d2V2eTgvUElkWDM2Z3M0VWtkNmVpYktxWlJWbGVOdVYvZUFla2JteWg5d0RFRUtQSGwyVW14cW9LWlJpdDhaZlRBbmJKYjN3c2d4c3h0L29vb1NZMUFLdnFtaTZuRCtzN0ZZWnlmakUyVVB1TTRBaFNBRmI0WjJzdjZGUk5tbFhlb0NXNEVjQzdOSXhReHhpanlNYThocTdwSVJkOVVNYzNzMHRxWmpGeFhHRzJCd1pUZnVFUXA0bGdDRlBtNGFBU25qWEd5QTQ4cGdBZm9HWCtKd0FaVVBHejV1NnAyNG96eE9TdExHb3hLUTk5ME1UVXVVNlNsK2lsNkNqMEdvbTlzb2hSMkxBR29zSGkwVWFMeDJ6d2tlMXAxY0kySkVRcGZLS2NTenRHYzlpTU5mZHRxczFRS21MQlc0OGRsTzJBUk94Qjk0eEtsR09NSjBPS2Qzdzcyb2p0Yk5Gc1o1RW9ET25PODRsZUN1MlB5amFENWU0K25ZSGV0TjY3M091cFpwb2xwc2lMMXJmWENNSzZqTUJtSlkxOUV6RC9ISlVyOXhST2d3OXZPTnF3VldDOEpweXMvTHRDdWk3VWdPM2g4VEp2aXpqZ2ZZbG5TRlU4ZnhhZlpQZkpKeXowdEt1Slpwb3JwYVNtdjY2VkViQkdZTlBSSmdtNTlZeE9sTG1NSlFKcDhYRFFCOXpVK1JYT3RCcUppY0lWR1dZOFpVT1djdEdTSjcwdDVFTHJMUjQ0dVY0TEJWMThTR2hIeExGUEYxRmI2dXF1VkNFeFdIdEdSYm4zakVxVis0Z2xBL3ZBUkR1cnR5NTluZ1lwWUFNS0xiYjVXd085amg2UzZJb040YmtHd0VhZjZwbmJESnhqeExNTXduWHNVanYxYjg1Y25KczF0a3FCYjN6Q2lOZzkrWkhIM3JKclRxSXFCa3JEK3VCanQ4c3RHMFB4ZTFLWTJiVWlpNDl6NmhtSDZLOURqWkZBTWM4UVV6Y21ld3FsdkdGR3JLVCt5SXlBSHRZUUVIV1RxNEY0NW04RzhZZWROeWoxYVVXK0VGVWlNU0xlK0laaCtEUjk4NGpjNEFhNm1rdlBFRklPVU5ZbFQzeENpVmtPZVpEdkJtQWpuTjlRTTNyTlB2aGdJU3YzaEQzekY3eFMrWHZiN3BkWnpaNFBqSER3VVhKeDlvb2VRSGRNVXNKYWxEbW9wS0U5TVBSQmRsNldYTlc3TnJuWnhkc1BNWnlkcXBwRlhubVRMUWJXTERmaDFZWTBhVzFJRmxrYk9BcTI4Uzg4OStXT0FIMG1mU2M0bGJHdkNqcHBwcUd6RmRPVW1xNWp4UFphOXV6d3htUWlkVjBHSHZZK3Z0c3hHVGRpSjJvMzdrZFZLUFRrWVBOYmk4dEozOEZZdGNMV3FzTjcwKzZVMDFnNmh4NlhBRDRaQ01GVlA4VlNJNUtvS0NaT1pZeklBUmx3RWo2cVBzTm13aFJDMW13K3NKaUdMTGJ5YVM1NE5Sa3JVaGFsdkV4ZCtqeHc1ODc2ZnZjUHVQanIyVUI5YkdiR3pZdVMyWXlySW43RmgzU0lXQ25MRVpBQ011Q2hXSkxHKzgvMUdWanRSSTBsdzRVY1d5NndhcXE2YXcxOVQzMnBRZVFjK3ZVUE8vcFVkMC9ndDRRMjNwWWhxTGtkTTNreGQvU3M3MFJCWGZtVFhnOWFzZC9ocjZvdnZwS2dmUS93bmluYnFhOGUwRGllRmk2cjh4V0tPbUJLeDB4Tzc5TFVUMVhOcllUK3lXR2JWY0tObitHdnFDM3pYcGVad0wwR252blpNYmRVZDJKWTkrUnd4ZVpOMTZXc25HdUxLajJ3SFFNNUY0WDQ1dVQ3RVhCajY0azNacXdueG55amFxYThkRXo0TVVZSGcvUTNxTFU5TWlkanBpVjM2Mm9ucXVZT3dKOWw2MEt6cXcxOXExOUFYR3oyMXVoQTQ5UTQ1OWJWamFnRmYyQ1JrWHZRVDhzVGt6ZFNscjUybzNaVW4yYVlxRlhUKytycHV1MDlmL2VZZXcwNTk3WmdPcU4wRitOcHZVditVOGg1eDZObWRtUFNFaWNJdWZlMUU3ZVk5eVM0R3phb1kvbjV4VFRndzlNWHFRZld6N1FBU3hUcWZwUjNUWk9PandrVTlxSjl6dzVTSW5aN1lwYStkS0NHdjdyeWZtbmpsMGU1bk5xVXRUd0dhcXRkQzFyblVWV25TMEJmbnBvTmZvRWlmL21lbnZnNU16R05Edm1vNVl2S202dEkzaE9qNTNRWmR3UGt6Zk9oZGFxcU9MZzc0Q0xBZGRKdXdXWnVqblJaSnhkUzNiSzR0eVVTZVo2ZStEa3pNSFlBWUN1ZUl5Wk1uN3BGeFZERWhSQnUxQXZaMHgrQ25kTVYyUVhyMkkxc1A1alNhYk5oUlVGTm9wcjVONC9XWmZFeTY5VHM3OVhWZ290NXcxdWMyOTVvakpqK2FtTXVscjUzb0tFNnZveFNMbjhYY0I0TVZIeit5N2FCYlhHRUtGdFVVdUtrdmRtbzBqdWRWS2kweVFkQ3Byd01UZFlHTGFwZTVxeHd4NFhEaTU3L2tYdkh2S3ovY2xHRTlXc2JwWjVlK2RxSjAxMk1GcnJGeU5oTlUwSDVrWjFXdkZMY0MwWFdaRVZFMmVzWkh0SFdXSFMrc3hNdUhkUTdKdzA1OUhaaW9wdzdJS2k5SFRQUXp1YkFsaUdJTm9tWUt0R2h4MXp5NTlMVVRiWjJpNWJkeWlkcVpEbXBOUDdJNFdYK1ZBOEwzZ3hiSzFlUDhzbGRmbEg5RjNpRVh1aHNxN0JWdzZ1dkFoTTV3b0hCQytNd1JFOXY4TDFmSFYwRTlETG9xSnFPdFQ4S2xyNTNvZG8zTzNQQ1BTZUNiSkszNmtjVktlSUZad0Erd3M1bkt4UzFwMEt5ZjhiSHloSGg3cWl5ZnNFeWI5T3pVMTRFSi9lQXdibE80eXhFVDI5OGd1eWFMK0t4WThlTGJIbVMwOVNHNDlMVVRMVy9RbDRtL05CT3FycUx2OVlMMGtFQ0FxcGpVV0wzVHBCdDFTbXExMEp5L292V1RXSlhER2pKNmc3TkVFbkoyNmt2Q01hRzVwbFplY3NTRTB5dXFyaXhqK0RCbnBrZGJ1YnIwdFJJdDRUQUlwNXI0K3pPdWpWcjh5SXF2TTA1RHJVM0w3MHp3TXBybEY4dU4zRGJ4WmRtL3NSS0tGZW5XTnh3VDdUMTNONVdMSERIaGQwWkFQcHNHaGtYNTFhTVZMRDNnMU5kR2RQSVRySTdhWUVaRzFFT25rVDRDRkhoTnYzZ0hmK0tPK2R1cWU5VmJma3RWMGIrNGwrK0Qwa2trRHJ2MURjZEVlMWZpeDFMVVo0Nlk4RHRCYXFXdGcrR3JuTE1lYlgwS1RuM0RpTTVLS1Z2S3B6ZlplZncxL3VTL2RsYXdVd3dyaFVwTm9ld3B2NmovN2dvaGZ6b0VjcDVRcFV3ZWNPdUxLd2dobUxCREtRc1JjNW9qSm14MFJabWxiYkZDb1VWYkg0TlQzekNpNnBPU3hyY0gvY2hPVnVrWEYyb0k3aUowSzlxNHRsZGZncCs0ZjdBQ0VPODdIVmF5S2pKQzMxQk1XSHkzbEJFYXlBL1RkUFhUeXZQZmRtc3lyRWZMT1AzczFqZUVxR3BxRzNCY00rWkhkdXFseXNOL1oxYk9WWmMyQTNOOStwSy9uSVpqOTJrcGdyUkpReEg2NHZjVDdaall4ejRNWi9saE10ekd2bkRyRzBLMElidHZhaXFIKzB1UExOcnIxemMycWNpRVVmcUdHZWl3NzJpRTNkMWJ2QzhtdDljSWZlMlpwYXpZdW0vYVU2UVFPNFQ2anRGdi9PQnhqZmN1VXlDcG1SZ2VmWEdvTzhlQWpZT2NxdE53cGhVY1FuM3JZb1NBVXdEcEg4T2pMeGJiTmNadlBaZ0hUWjl2dHZvZTlnQThKanRYYXRMT3cwaG9sbW5aNklXbThMblI4VmkxTGNxWmxBN2c1cmd4YlVEb2d5QXNUNWI2anNxOWNtSE9yZkYxbklDaHg1VHI4ejA4aWNkZlAweFJqbFk5c0k3SUJXNzJyOE5tcjBmNThMdWZwYjdrMGJua29OUlhJV2JrUkU1eUc2NGNQcGhjOXRpOWd4K0xUTktYUUV4cjBXV0dMVUxtTC9VbFNDVWlVMzE5RU5iRnFrWnA5WVpQOXYyVHB5TTJNT0RxMFFaK3dYVWxHK1M0aUZITHhyS2ZWWng1WHFZSFRnNDZWK1Q4ckE5VHJrVXhxekZCMitFcGp3WThGaGw4ZXhaaUpjd3AwVFlLSzQ1Z2tqd24zL202cVlnSHozWnZIQkRmbEVzWHdqUFB2b3pQOC9WMy92YVpkTzM2VzhNMU0zVmsxT1B3QjVkcVRteDJlZStrUVB0WjJ3dXBHdWZHNkxZRWNkUXlNTzlqc2kwQjRmbXdqNEY5a3dlM1dxeHhzT1ZkVXZUb2YwY3pIYVdmT1RwMitzaHlaV2phNEhsTjM0Vm9CdnM0eGJSYTFMOENaOVNpMVQ0bTlIL281aE00OUY1NS9WcjMrekxvZGY0Zk5SWWMyQks2b2Z3QUFBQUFTVVZPUks1Q1lJST0iCn0K"/>
    </extobj>
    <extobj name="334E55B0-647D-440b-865C-3EC943EB4CBC-4">
      <extobjdata type="334E55B0-647D-440b-865C-3EC943EB4CBC" data="ewoJIkltZ1NldHRpbmdKc29uIiA6ICJ7XCJkcGlcIjpcIjYwMFwiLFwiZm9ybWF0XCI6XCJQTkdcIixcInRyYW5zcGFyZW50XCI6dHJ1ZSxcImF1dG9cIjp0cnVlfSIsCgkiTGF0ZXgiIDogIlhGc2dZVjh4Ykc5bmVGOHhLMkZmTW14dlozaGZNaXN1TGk0cllWOXViRzluZUY5dUlGeGQiLAoJIkxhdGV4SW1nQmFzZTY0IiA6ICJpVkJPUncwS0dnb0FBQUFOU1VoRVVnQUFCTFVBQUFCTEJBTUFBQUIwUEtoeEFBQUFNRkJNVkVYLy8vOEFBQUFBQUFBQUFBQUFBQUFBQUFBQUFBQUFBQUFBQUFBQUFBQUFBQUFBQUFBQUFBQUFBQUFBQUFBQUFBQXYzYUI3QUFBQUQzUlNUbE1BVkt2ZDc4MUVFSGE3bVNJeVpvbEFNekVKQUFBQUNYQklXWE1BQUE3RUFBQU94QUdWS3c0YkFBQWFKa2xFUVZSNEFlMWRlMnhrMTFtLzl1NTY3TFc5dGtJbFZCNGRWMGtwRWtWak50czJvWTFteXdab1JKdnJrb1ZTa0pncGpWSWxoZHB0UWg0VTRSSFBQMERNQ2dwQkVXVmNSSVJRRWJhVU5LZ0N4ZjZyVXNJZlk1VldnU0F4bGtJTHJaQzgyWmtsRDdJNS9MNXp6bmNlZCs3anpNN3NqQzF4cGIzM1BML3puZlA3bmU5ODU5dzczaWdhNEhybSs3L3pqbk52REZEaENCV2QvL2kvLytVOThkNFIwdWdvcUhKa0VIMWEwSFU4dVRVZlMrWC9uMXNlbzQ4T29tVUp6MlZQdStNU21aSzZpK09pN3BqMFBEcUlMdjdoazBCb2JVejlIbkV6Ly9LZG1oQlhSeXowdUlzN1VvaDJoRGc0cmdPNktNU2J4MVgzRzZmMzBVRzBMRVQ5eHZYenhrckdzdmcvTjdhRjR5ajk2Q0RhRk1mWFpaa1Y0bmo2aWplVXNrY0gwZFl4ZGxubWpxMnZlQ1BKZFhRUVBjNHV5OUl4OWhWdkhMdU9ES0lMRTNCWlh0d1owY0MyeCs4cmpreDNkd2dXditUR2hneFBBdEYwbFNmZ3NpeUlTK202REp3NmZzOWlkTHE3blcyLzVzYUdERThBMFF5TkorQ3lUSW5WREdVR1RSNi9aekU2M2QyK2xydHViTWp3QkJETjBIZ0NMc3VpT0oraHpLREo0L2NzUnFlNzI5ZE96NDBOR1o0QW9oa2FUOEJsR1JrK0UvQXNScWE3QjhkSXVUVUJSTDNPMkVoei9NZGJJOE5uQXA3RnlIUzNDQ0EwVW01TkFGR3ZNell5ZnBjbEdoaytFL0FzUnFhN1JXRFUzSm9Bb2w1bmJHVDhMc3ZvdUxVMC91T3RZOEN0Q1NCcTZlU0dKdUN5akk1YkUvQXNqajYzSm9Hb3l5Z2Joc3Z5aW8yTkp6UXlmT0JaYkl4SFpkUEt5SFEzRWlrd1NuOXJFb2g2blRHUkNiZ3NvN05iRS9Bc2pqNjNKb0dvb1pNWG1JRExNanB1VGNDek9QcmNHZytpTjUyNytnTWVrVklpL1M1TDZUZlA5YzYra0NqNjdNWGVuM2xKODkrdTNyNVBLZk12aWJQTFhsWmhKQVNmcVp2am42NFhTT3IzTE1KMGo1Nzk0KzRYcE94bnE5MjNGelNTeUE3UlBWRWxJQnF5Sm9hZ1NVMzFJL3JvemZHRkgwNDREL1Bmak85cWVKb05nbWpwdDBXdktoNlBvb2NUWWoySnphVExNdFVTNHB3UVArU1Z1bCtJTzhVSG9taG1UeWN2dEVSUGlBWmloOGlSQVowVDhBakE1OUZZWEJDdmJVU2xUK2JJNi9Nc3duU1BuaE1pRnE5QzhCblJVNEdjUmhKWkFib25hb1JFaTdrVmhpYTExWWZvVzRYb3h1TEtqcXZJRFBDTGU3QUp2OHlwQXlIYUZLL3ZSSi9vYnB6Ty9UU3pKZnhYV1ZPeCtPQk85S2hQbHkrTDduTDBHMkovUHVaM3FwM3V2MFcvSmhDYjY3MFF6YlJlWncyRG5zWDRnRFZmaW1hcTc0MjI4NzZKaFdleDZqWVlxUHVpdUdPbnRFM3Z5MXNmM29qdUYxdXVqS0p3c2U1RkV0THlpN2tWaGliSlRpTDZGdEg3L2FqVWxKT0oyNTZ2aVIrSlNvZlhvcWZOWndPRElQcVk2TzVSUzJzZG9rRG1KWVRIaS9rV21hY29la3Bjc1ZYd1Zmb0JZdTJYVHdxeEo1TlBpMzA4bTJJbHFxeEYwV0pOSjh1ODRsc2hQcVdXZUQvRXpGMUZ5NkJBMXJVa1BGNEU2aDV0WDRQQVdYUndtbjdIOFkzQmZrRlhxSHVXc3JucGhkd0tSSk1hU1NENkZVSG1LWnF2QWl4emRlVFBEQmJFY3N5OUh3VFJtVmo5ZXVmRXRXb2V0K0N5dkd4YVJLQWpybTVRdkJRN3NMV1U1WnZwNFVQc1BjcU5EbitLN2lmRnkyY0ludTBCanpBTDhibFhmd3BiL2VkY2JyV0ZvR0hqSzFEM003MGRxaEdMNWNPMUtEbzk0SDZnVUhmV1pxQm5FYmNDMGFRMkU0aGlkbjVVcXZLUVkwUmc4T3VVdVA0Qjg5dlVRUkJkMS9ETUNPRlpROW1PdldIeGNZKzN6Z2htZDhkeURwb29DT0dKcVUvckZ4VThwMFczL2I5UlJMOFRYTEVpaTBORitFQm5vSTVySFpJYk1wUjZhM3ErWXFEdVVVZk9DMHlJOXd1UXJDeGNDNTNhakpkWXBMdFhPRGhTeEsxQU5LbTlCS0tIM0QyUVRLR0lNaTBOTHBEVnZ6Y1lCRkd3OTcycVo5WGM3MG9UTHN1MnNYRW5oZm5zb3lWb0VjRUZxTld2QVhmVmoydlFqWGdMU3hjMFBLRDgwS3NJbjdib2JraFpKeUM1bmkzVjl5d0NkWi9YRXB1aVI5NUE2empZclZBMGFhaDhSR0dXTCtrQmpNMlhUU2l5THhQSjhLekowQ0NJWXJtb0s1bVkzSmRWS08yKzVMa3MwOXhVRkNIWVVCV2dpVllQVUw4cDAyb0g4b0dwUUZNZlhoZzNwbW9VM1F1NGhaSFVQd3dEZWZOK2crUjVGcUc2bjFKZHdPb3ZZSE94TkhKalJWcXIvQUxkdzRUMGxTcXdXNkZva2x3ZjBZcTJCc2lvbVBXclpTeElsYTNDSUloVzJSVFNjWWVpWmwrSEtBRzV5emFqS2JraTQ0RDF2TXF3aVpnRUV2UkZiZEpRaHJZSklKL2orS3RLdWZjQ2ZFRGhGVlVmTEZPR01sVWNjaDFmMGFwSnk4SjVWY01tc3U1UngyYlJsR21aeGxTTm9udUI3a1hWTS9JTHVCV0tKa2x2dTRoaUpHZ0N5UXVHV2dXY3hHMXRGUVpCRkNQNWsxcmtKbE5UeC8wSEJuL0RwTUJFWHVNSW5LZzNaQmdJdnFvVElmVXlCVS9xVWhvdmJFRzJkSW13UndFKzI2S25kU3F4b1V5Vml6R3l2bUtvN2xHOHI0VHBZWDNLY1hGVFcwa2tGdWllS0IwYXplZFdNSnJVbklmb09xOSt5Q2p6UnF4dGxpVGFoVWtWQjBFVU1nOWtKZWtrMVhVdzVlRzVMUGdUS09lNWpLRVVyQWdqZUVxYndMSXVCWU1sdVRienZWd3I3Sm1QRDFpaWw2MEl3WnlmVGFQNVZkTmdxTzVUN0ViQ1lNbktIOTh4TWtJQyticUhTRWdyazgrdFlEUkp0SXNvL3RJUGQxY2F0SVpzdTJydFNVMnZDNE1nR3R2RjdkQjNXVXExdW14QTN6eVhwZWF3SE54U0MxM1RMaHBMbXJHdEExVWI4VFZYbUF6L2FnNGJkT0Y4Zk9DK3NSM0gxaytTVjlhYmVUTHUvbUpkaTZBSG10OHkwVkRkNTVpMy9jdnRBeGZGdTc5bEJHWUU4blhQcUZTWW5NK3RPQlBORk1FdW9qQUcxMHlSdGdZUzV0NjRNRHlOY3hFMUVtUUExY2tSa2hkVFUwYy9JUm82UkEvUFpZR1ZzQ3pIbXFoRW9HTjFYV05kQjhtQnAydlhHbGVWZ1B0TWxWZFFrOVFYeU1lbmFmWU9FUnRLa3JBSVJhRGdmMXBwYmNlekNOWjlTZk4yM2k3MVd1TFhTYjY0ZThNMmtCYksxejJ0UmtoYUxyZHkwT3lYN1NFS3dNNmJJbVU5cnBpN1BQM051cENIcUJHZ0FxaHV2RnltcHNyQnU2V0dVOWh6V2JENldWNWdEeWhmQnFHRWVTbDBxRTNnMzJrSjBMYnVDS1BnVk11UmtjZ3owWHg4d0tGbFhYUkpHMHBFNTZ2ZDMvMkhUMWNkeStwNUZzRzZuejVRc2pGM2VJUlZ3bFBpdGs4OTg1STcwVlY2NHA2dmU2SndjRFNYVzlsb3BzajNFTVZ3TlV5WmpuWWhtdGFWTU90Q0RxS212ZzVBREs4bGhwckkrdHl2L0pWd1cwc2NocUNXbnRRb2kyWWxwOUF4T2dhU1Y4SUVHaytRODB2UHZBaGlXSDV5T2oxLy9UNTdQU0Ird2tidSs1UmJEUFlKS25MS3VpVnZ1N3VIVkl5Y3NlZWVaekd3N3J3djRhWVc1RnNtNHVzS0o1bG5zTzZtUmtDZzlGVm5ETFo3VHVRK3ZTeXdFUFF0RFUzTzlwK3VFNnJQaUhTQlE4MHBRTFNsazl4MVFTWnQyN0hYUmZvZVZlc0lHV3JLSXl0eDF1ZldrbTBuaWxCcjFZaUNqbkw3WDNibXQyOENxWUovUWxBQkgrMHBpaEZGZ1JKNmxIVTF2Skt3UUVicW9lbnFmUHk0TE5WMnNIZFlQN2p1YUdiTmJmZnAxellvYXR4TUp5OWNkNmRTWWZDaHJPSG9tNTFWcTZxRFprWURTdzZpNktOWmMrUnBDL1VZQnR1c05paDg0TWxKSXVwbHlnZ0d5TmhDaDVyVGQ1NzlBMlExbkFxQWFwbWo4RUNjbG1DdnBMOVZ5WjQwZlNjRXQxejR3YjEydXQyQytjeThMckVHOGdtVmpPV3JHWnFkMG55REhQWk9YYzlpWU4yalRiZXphTGhHNDQ1cjNWMTFWVks0N3FwODJCME5aVjNHVjVhU010RE1hQVhEWnhEZDlZeEJyUHd0bkRHbnJRdFNYQitpL1kxZzVXRG5qRFpUQjA2SkJMZWFkanRLNjQzWU0wV2hsMXdMa2NqWUp5ZE5uOHRDbFRPNEZkMENRZWxYdDI0YXBRQlVNaXV6SFpzeW40TlVqTWF1WnpHdzduVGE0N1k3eGNkOEdIcHV5cWdWckx1cEVSQ1lqdE9IQTZudjhhcm5vT21WVXhFWFVZVGZNRVZvK20waHRzU2JOSVFQTGMxa3VWUkVaWTY1d1ZhWkRkKzZQNFlKYnJVY293a0xhbXJKa3pZeUVEUm45N1ZneHdUS2xLVExJaE96dUtWbHlFZXVQMXl6ZXhzMHp2NTJhMHNMMkRXRzEvVXNCdFk5NlN2T3lZbUVOdnIzajdwaC9jalYzUzg2UUN6UGw4OUJNNlVGRjlHcUhVcTFGaEtTSUFSYi9zaXVDMHBTS3FKK0k1dU94NXVnWm9KYnJzdUNXbzR4M2xibUE3YktHTE1sM3dSR1NaZEZLakVzdDJDV2pUZHREV1ZKOUE1VUh6SFNxeW9FZGJaVUtLSVZiakRkbzRSbnNTbnUxckpxem5SajhjNXovTnhDMzh6K0pZR21veGNISFVScEtDOXhPbjFNSkJjemlEREd6SzRMcWxncW9rYUNES3huVTlQbkZtS0d3L1FpeWpnNjhoM3VHb1NSUml3Y1l1c2NwaWM2ZmVER1pYaFlicVViU2lpcWRRUGY5Sm9GZldrZTZsWTVuNkt4Y243emRFOTZGaERXa0pKb25kaFFvZFQ3K0xtMTdvQ1VORFI5S3JxSUlzeWRRcm1UUWptdjI5a09kRHFpZmhzZFM4M2tHS0s5aGkyTXBkejRObEhacmtCeXZ5UUw4bmFSNmlSSEhSWHFWcFlPRGNzdDJqZnZhVm1iaHJ4Z25IYm1rYTlWYmxxbmNuRGRrNTRGQUtTcGhLdmppRlVwM24zODNJSkNiR2lTYUhxYXlZaUxLUHJvQU5UVzA3Tmxla3JuVEw1dldYWXI5QXVuRkl6NlpaM2p1Q3d5eGVjV21ITmVGL1JxeVlNa2FVRmhKZmtsU2QvcXZKMDJ3NGZsRm5tdXJCSUFyNnN3dkNDOTVsbFN0QnozME9seG1PNndhZDZ3N3BybG8yQjh4ODh0cDI5Sk5IbWc3Tk5GMUIxS3UwZXFtZ25ydmZhUUlsSVJ0Y0lwaENKNkVoSTFtV2F5ak0rdEpldmJ5RnFyUmc3Y0dna21MR25HQ1Q4ZGJ6bW5KMXh6V0c0QjlKVGpMYlNsMVlEZDByUFljVU9veDRQcGpqbGpLMEIzeEpkVkZ6cldibktmM09mNHVaV0RwcXVZQ3J1SVlpZ2RnR3A2OXNTbXA4a3poQXhFL1VZcTFzc0ZSOWFRK1VzYnVvVFByYlp5V2Y1TFpoNWFSc3FYNWhKQ2NFdERTVnRHM3JYSjhqRFF2TG42bXBhT3g3RGN3aGtBUzlXR2N1YWRFUHVWN3I1cXd4aDk5SVI4eFRNTlNoOVVkL0lzdHFnaTNnT3MwSDIrZFFjOWNEV1AycHBZTWFxeW9WRm92dFNWdi9ONy9tTHY1L2VrNW5Sck80akNycGhwU29mQ3l0ZUk3ZHhaTit1Q3F0K1A2Sm5xMlIza0xUd1ovL2pmcWpMYjFxblNZMWpiVXpuVVJFTUg4V2pLY1p4WEdpQ3lZcklxT29MNXpCNVpjblhHNnFSdFNjbXNZc056QzVPTmR4UzZxNmVZM0ZJNVkvUTF5WFpwNmxCSFZtUTIzUUowajhwbTltNWVOaFZsd0YxcS9Sd1ptNGpkYW1oRlhEUWZ2TnFpNmZHY3VQMW11NC8wRU1VSW1RMG1mVWVzSWxVN2R3NFRUazBmb3FYcXgyaW1MN1M2ZjFUVkE0dzZlcGJyTWJUZys5eFM0emlyREVYSHpvOElzS3JkRXFEa3NRZk5KSTY2bjdTRjFDN0xySjBlUTlzdE1KaTNycnFyUHZoTHJLVW1XUlBqS3gxdythUndpTzYwaUc1UVlkRFM2MVRmVDdCVUlYc2ZQN2N5MEd3MXBzU2JPUEQrYTdMYUs2eWdpeWpjQjRVc1pZS1dDcTJXOVdlcmpsMmpNbjJJenIwS0FoMUV6ZGMzNEZ3cGFqYXRyVk5qT0tVZFlibi9hNUFZZGVIWHRnaWNVdVpubDFGREVoQlcxZ01CNWxiYk9JRVAxNm02ZFZsT3NLVkI2ckJySWlZYnI3eTZxK1ZMMUJwZjZOdU9ER08xWGtHZ3RreXhjTjFMOTFGNXgxZXNObVFDMzh5YXl3bUo1L2k1bFk3bURKREQvS2o4QXZRN1pZWU14eThXVVd5QUxMY09lY0ZDUUhjSmR1Wk5IY3hBZEgwRlB0a3IwMWRweEd1aVRvWGJka21OcFRzM2JjRDM3QllhSnh1eHBBaXR3U0lCeFBJVkdZQ1RkVmtHNUx2T3VnemlsKzU3Q0tDVlN6SWVyZlAzMHpMVnRLVXlVKzU1K0VCQlhnT2gwQ3BxVnhxdWlKakhDM1RhUjRZeVA4RzZZNDUvQ0xYUWlwNXVNL3o5dEc0RWtyWjBNUFdScHpzcUxQeU45a3NRZnY2SlBSYmhKbk9hKzh3N2wwOUhjdzZ1U2l4ZWxMMWdteUxmS2ppSUtxTEpkbURNaVhTNDFnMjNZUG4xTk01Q3RMV0RZN0ZyMnhKbWJSeVhqRE9CcVU4aVQ3TFA1UHRiSUE3aFdGNmpOc2tpU2lFVXRvZlR4dCtpZzZjTnltUEhlZHVnVUd2SWRIa2IxbTVoTXZMR0ZBMnNRR2E4WTZYVEZ6am5WUlJqdEljM0dXbzVEdFlkZHBocW9MeWUwcWNTVTZIam5HeW9odng3QWJlYXhyalQrMWsyQytRR0hmaHkvRmdldDVaUzBTUS9Fei9oazRndG12MmdqNmo5VlIxTUcrK0xJVTRQYUllWHlTeEV5UkZmRWowMUN6dEtBUHkyZmFVN3F0UFlyWi9ucm5oMkN3N05aV1MwR2pJWFZveGlkQUVCOVFOUklwS0d1c3c3V3BTVEJXTzJzb3ZPVG5mb05SR2V1UGEzaU13TnZORjBYbkxTNHFkK2RpdGZlRUpUZUFSMGhlcE9peWN0Q2JCT21sT2RWU21BYnhERVBlY2svNW5QTFdETHRvQU1oRnBHMUZ0Wlh1bDljVHFXeDYxME5BOGI1Rmdxb3dzV2F6aytvdWdzdDNab3hnM1lMc3RVbE5WOHkwTDBETVpvazMvVjAxVHNBSUZXVEhWQ3FuSWdvN2g1M0VJRWJDb3hqeXZPc0hSM2RJMU5iVXRKRXpYVkNYTUFNdHRqdTdYckR0dlFkcXZOeHJ1TWR2YngxWm1aL0tSUnpheVliVGx3bTlvaUIrb2VkZFFNYWZMU3lyK0UxYjJsK2IzSDRkUm5QcmZBQTE1c2FidktDNEdibkNvMWoxdnBhRlozN0tIUWFXTnJmVVRSYkYwMUI4Ni9UemNNUnE3SVlCbjZiY2xRRnFJbk1MaVlJWFZaYUZzdkdEVnRnZGF2YlpQWk1leEpjQXZOZ0Z1enl1WkYwVU04TE9EUlI2VTgzTkR1Qm9VN1YzaXh3bnBDOW1UM1drVU5YYWw2UUFYME5UUzNnSzRVTlNOZWxET00yU01UMFhaZE43UXB5elV2cVdpZzdyUS94R1NjRjEvVGZYM1FZeTRkSUxzVFJUZmxQdks1aGYyTldaK3FDSytxcW02eUs4eUU4N2lGK1FTVWNMbG9sckJXd0FLcDNzK1ovWjZQYUNsbWNwZjFuL2tnTVIyMVlWd1VJUDh5SlpDSGtJcm9KdFEvWkZLMDlDbkJybHJJRmtXalRTdk1HV1pQZ2x0Umk3UitpRWNUNU42WGJSbDVGRk1NK3F4NEc2L09zTUFrcjdXeXE1UjhVRHVKc3Vyd2F5SU10T3h4NTFWTVF1aHplRWtKbHZlbTlNUmxFSjRvWmsxY1Y3bUJ1cFBqQTNselY5REtCbXFXcWl1cXZyN1BDcmxOOGRMOFNENjNvQlJqZ2NGbDdPVmZOYkFZK0FKbExKZGJhV2pPZjVDMmgzckZPY21tbmpaY2x4MUUxN1YvWVZoSWpVMUxEVXVWbHcvWmdjNUM5T2tHTFJRd1huVEYydHhOcVlXNGNnMjlBdkwwQjBIMEJid2FIS2F0M2hzZ0R3WmJYV1ZGeWVmVVg5WFJpYWZGYTN2UjgrSjk2TW1xVEpvWDNRWTA3TUpaSlZiTktIOVNseDZlVzFGWi9teDNHcnhxb1RzTHZHSlRBM0JhTjdnaDlHUXZtamFJaGVrZTdZcmJJS0N5Q3BLdElIQ3ZxYS9FZHZpdmFLaG95ajJmVzdTNmFIZVJsbDg5VitWdkFEZzVSU1pzaWVkVUpvcGtvYm5FbE5vMWJTWVF4UUswREdFTCtnOWZhYm5iNHMramhlM3VqdG13NVNIS0t5Z200NzZxWDhhM2kvUC8wYTFqWW9yNlZOelFVcE4yYXhiRzlMUHNIQk5OeEx1aTB2MjhET3RLK050Z1ZYRUhOZ3k4T1c5ZVhZNm04SGZYWUMvZkdYMm05YVlSVG9HaDE4Um9Ta0R2WitQM1JOR0RXS0RlZ2lYTVhCMjI4WlRTRkd1bGluRzhBM1dmRlIrSm91OENRN0Z2M3lpOVZSd1kyUlJZTkViSFMzWWorZHdpSit1U0xnNXZ4ekRYU1hhRm1YQXV0ekRiVXRGczh6YXJ5YmFGM3RON2lONHJydXhGRDdlRTNoU3I5cWJvYnpMaUhSbzcwQmpLVEVReGc1ZGxMZGkySFZWOUhweFVGdW94L08xQkJ4N2ZibUZ1ZGQxOUVXem5CVGdNdjJmNkxBTTN5VDhLdXM2dFJGSzNLeHVBSXNaZnI3eGE5MG9QejYzb3kwSlU1VGF1MU1MZnUyeFk4WXZDNVRGc1JOWE9DL0krQW5TUDVFeWhONVJmcHovVStMTldPSVU2Q2E3NXVUSld3SzNGMnMrWlN0KzQydUN3bTh4cDdqT2ZXeGxvTnZWSk8rejdlU01zZ1NqMmgxVWhiZ05ZempWMU0vMkpXcmdSK2dnZ0IxRlFTdFdkRThhMDR1M2lYUzlJY1EvVXp1NVp1UWx1bFg1SDJMRkFxYWtuNDk1Zk9NVnRSVG9EWVEybjNoSC9xQ3kwK1BuZUU0blNJK0JXaE5ldlg1QnR6VHpaZlplalFzYzQ4akx4MFpvRkR3bGh1a2MzWGV5cTQ4MS9qZSt5NTV4UzRHS1JJNDlTQmR5U2NnYS81WE9MM2hXbm9ObmlyWUpaVWRCd0V0SHZ1U2p1K3U5VWhUQVpYK0dNVEVUbmVHdXk1TnMrcnVnK0U5eHlzd3JDc0lRRkpXVDJLTGlWMGM2aTJVZG5GTWhNRHRTOVkwNWVNaVZOaGx2cDZqQ2xZTUQzMGt2a3Bob0hPcStVb1ZTSFhQUDg2L3E1WlZmbjNCWnVJTGVhcjBsamRoMy8vMjZZN3JQMFI2MXh2YmlUMDhPSjJLMVVmWGhEamYyYVdhNVNDMllrTGpFM00vSmxzdDZqMGdiMGZGNDV5cnR1YmptcmMyNGJONDViczNKbmgzZmtkdGVicTRuTkROUzlxUTlUcXNlRFczenlpS056MXcyMTNTNElXUWM2cDZBK0RLTjNBQWM1eFdUV2RYUExYWjN6R2duajFtcWVpSXk4cGg3QnBjc1pCVEtUdzNTZjVkRXpMMHJTQkM2eWs1T1dlZDFwblNCL3d4Yy96VTZLWEs1bXNXOGY3SEljNk95S0ZkMWR0ZTcrMWtaMnlTSHNWdERxakpaRHVEWGpmd2lXcDYvTm0rWHpsZmFhVFF3TGhlbmUxQ2RRQytyMWQ0Ym82OUk5UTVaTlhzOXQwNVp6UXlmWnU2NFIvb1BQdUNBbmxQOWM5eWxKNU54WmQvMXI0cTUzNk9yMjBRK0hjQ3U2dU94WENvazErZlhCNFVwSWNiZE1rTzZ6dkFrOW81ZEdWNElUdmg3ZG5lcnB3VlB5ai9xbjUyV2xzaXVrbHF2eXBheHlHZWx3MTE3TnlMTEp4cWVUNjY3OUROQ1djRUlEcm9uM2R4dTY4clk5Z25ERTlRZUR1TlZmclRCbGxvK3lIblpQdlBLcURhaDdVeC9EbHRhTGh6eXYyYkhsZGZTSnFUclZiTldER3A1cDNhYkw0U1dpT1lMSXJJcWxjRWRteXVQWk9aN2U2ZVhoMWpiU2M5SlNvYlllYUJBNHpHRmM1eHBwOG9aSWE0bzc2WXJ4SXFVZUpHWkEzZkVtVVRZQStma2pHTlQ0T0FwVjlNNE5mK1Vmdms2Z3c5WTArTU9ZSHhTcU9jMWIwRzFhZDl2NGwzTmh4RmR5c2hOWmJmTkxrVENYQmRXYi9KSXJJV3JJS054eGM2bVpWQ1J3UU4wUGpYaHREb3JrVHp5Zlh4N0xyMDVQOEJGN3ZscFl0dGpYRFhLM3pGdndRNkpOZFRsYitpT2YreXFHOE1yMy9mMGoyV1c4bktiaEZrTEZrSlllK2NkUFEvbTMvOU1qRzU2WUVVUWM2UE1kU3RQV1lMcTczTDFzWkJ6bEFOd3NCZlVVK2ZTQlRpaE1pK1lXUWdGbk9adjhXcWlNbDhsNWppaldRNzRhWWFQVzRqVVJMOVFEVm9wMUZqL3lkWkhtRzErQjFyODFrTzV0bG83bmF0amdUTGdVSU5FenVIcFYvYTlYQVFyUk4wQU5XYTRjNUZ1VTJTYzdBVXBXMXJKYm1JRkxjZXU3NzdrVlRvdVNuMTFVNTFSNG9QRVYrVjVoYVh5amVPZUZXMy9tMW5OM2pweGJHRWh6NVcvampKYUQ2WTZoTnRlS2tYR1VBNHZtZzhDbnhjZk14eGNGR3VQYkREVTE0YVIvcUtBc1pYZDRCWjJQcjdiTVZ4MEJGWXVMZElSNnpmS1kwSzlEaXFzY21STEhXZmVnUWJ5RnZ1YVExemQ3ZjhyQmdpY285VGdWd1JjbUN0bUM4dE0vcG0xamRLWjJWNzJnOEdEWnA4VGRuNFFpK09QTzEzSCtNbGhUSXk5OW5IVWYrV0FZZ2JYZXQ4Q1d6N1M4eno5TjdsZ0RoL2dweWExWUxENHkxbFpIMDloeDFuMDBJNUFpaGZZc0Y2cllvaTJuWkk0NTZXMS9jazVjZU9LN3g5enFhSm83enJxUFpnUlNwRXg5KzU2NGQvc1hlYWxMS1pHYjlIOTVVUHFNNnhORFhnQUFBQUJKUlU1RXJrSmdnZz09Igp9Cg=="/>
    </extobj>
    <extobj name="334E55B0-647D-440b-865C-3EC943EB4CBC-5">
      <extobjdata type="334E55B0-647D-440b-865C-3EC943EB4CBC" data="ewoJIkltZ1NldHRpbmdKc29uIiA6ICJ7XCJkcGlcIjpcIjYwMFwiLFwiZm9ybWF0XCI6XCJQTkdcIixcInRyYW5zcGFyZW50XCI6dHJ1ZSxcImF1dG9cIjpmYWxzZX0iLAoJIkxhdGV4IiA6ICJYRnNnZUY4eFhudDRYeko5SUZ4ZCIsCgkiTGF0ZXhJbWdCYXNlNjQiIDogImlWQk9SdzBLR2dvQUFBQU5TVWhFVWdBQUFHd0FBQUJWQkFNQUFBQmVQUnliQUFBQU1GQk1WRVgvLy84QUFBQUFBQUFBQUFBQUFBQUFBQUFBQUFBQUFBQUFBQUFBQUFBQUFBQUFBQUFBQUFBQUFBQUFBQUFBQUFBdjNhQjdBQUFBRDNSU1RsTUFJb203M1dhclZETHZkaENaUk0zNzVuWDlBQUFBQ1hCSVdYTUFBQTdFQUFBT3hBR1ZLdzRiQUFBRUswbEVRVlJZQ2UxWHYyc2NSeFNldTdQdXBGdWRMWXk3Rkh0L2dTK1FwQWd1Vm9WOXNXUHdDZ3dCTno1MUtWSklZR09TU29hQUlVV1FoUWxZMVY1STR4REluYkdiWUxDdWRLb1QyTWE0Q0JHSklVa1JUa2syU2pZLzlPWE5lN3Q3YzlwZjU5U2FZdWJObSsrYk4vUGV6SnRkcGJLTDlablgzbGJLT2hsOHQ1Q05Tb3owOEwzbkw2am53V3Y0S3pHWXFhZ0VTMm9lR3pVc3FTckk2cFJsZElxQTdyNzlwMUpEdkRvbFNjM3ZhMlFMWGxmVmdKMXBhZCtlMThnT0FrVnJ4UEswTkhkVkkzdmFHL1BBOVNscE5aK0JLL2liUXVEOEhMS3VuUXZhbitiTlVQMmRSMGRZTkZDZnd3ZndvNkU1S0ZaM1dBTU14aU1QL1M5VTZTclFIS3ZTcFFiQVc1VFIwVUMzSGZ3ajNleTZEdlRqMGZvZWl6TW9ESDRGNGhuR3p3Vk5icDNDS0I0ekYyVGpENmF0NFJkdXM2djFFTWtJRzcrRzdiL1pEQjdwbVJQUGhYTnNtWE9sVHVEZzVsZy8rNkxMblhVVVdmUGs2TSsrTlNickNOREp5U3VsTUxRVjhVVUlIZVVjN1BxNXBsSVVJbzYydld0TVhrTXdqcVdoWjdHbE4xQUJGblJ2MkdTZFZQZnpQQUpOc3dFTmJSZ3hWOHFoTEpGVmFGZTBiOGRqYTdicHVXcWVNVXZ2cXI1dm82dlVMT1dGY1ZueHI0ODdDV21GbkRmY21ORkxiZEVGajBzbHg0MEV1b2YybTM1ZnJhSHQrTnN4U1ZtdVhGL1JISC9kZjRPbDQ2Ny9ycWh1dUxkV0tSOTg2YldwaWN0SGxHK1Y2a3YvUThEanpGdEdJRUtNbXhRYWZObnI0cUlabkZtd09JVTZuL1RWWXpNUFRMSlVoNDlMVlE3WFVLKzNqajFWMVNuMU1pZ1BwNWZ5dmw2aW10dlZkVG5nam9mVjFnNG5SYmxXZXVoQWNRWmFZZlYyZE5QWjBEVWwrck02dUdzZ3MrbmxJV1U3TGdNYUw0VVpwWWRBcHlRSDRTVk9VRXVla0tEUGdEb2FycWtEdnNvMFpwNGxnL3hWeEdJN25ac3kxQVBmU1Nmem5WaVBhWDFpZUV0Q0cwcitPMkVtSzhQV0FiRVdoQW95dzlJejhrdHhxVVR1QnZnaExHWXc0bGlZSyttR21TZTlpRDNmRkFTOXRCa2V6SjJCbnN6ZFhFRDY0SkdYZU5lTkdiYW1lTzRNZUNTdUZUOWJFZFJzS2RwbWQxclpmYW13UmJOU2hvdmlIcW1vdFViYlJpOUZUQS9iRTc0aktmQklSV0ZMUGo5WDVHcEZtSlNXd3JZNHFiNzc5R3U2S2QxSjVjRWVoVzBndXBsbGJ1bjdETzFDR29WdFZXaGJjc2FxbSswN3M0VTBDbHRmYUpLWFdNNmhXZDh3d28wL1hOeXUwS25Pb2JWd1d3Qy9DYnBoUExIWnRMSmNhdkovK0FGMjFMaXMyVFNiSEVabTV1SzczVmtVcTdyT3BuWEFtK3A1b2JVbzJUSTNtMFllcEZXVjhBNWtiL2ZOazVsTjYzRlNyZXhSQnRJQnNOeGx0aU5WTnMzRzJ3UlpXYVJ2Y0UxNEh2cXppRmJIRDBwZHBWZTZqTDIrZFdYeU96amJtdm9BZ1l2M2FQWkw4RDFFWCs1RjFwUzY5cFAvaUZFWHZWc2lDSWZxSEdzeEprVTRwQ1djY3VpU1E1Y2tQSkJRL005VFFqL0MzY1JjeFFyNkVWNHVSazBpSHR6OXVFVWZ3TysvOG1CU245K2pCVWFsbTQrY0dHMGcyRHg5NGNYcFRTOWxmLzhCWFpFMXc4Y05wSEFBQUFBQVNVVk9SSzVDWUlJPSIKfQo="/>
    </extobj>
    <extobj name="334E55B0-647D-440b-865C-3EC943EB4CBC-6">
      <extobjdata type="334E55B0-647D-440b-865C-3EC943EB4CBC" data="ewoJIkltZ1NldHRpbmdKc29uIiA6ICJ7XCJkcGlcIjpcIjYwMFwiLFwiZm9ybWF0XCI6XCJQTkdcIixcInRyYW5zcGFyZW50XCI6dHJ1ZSxcImF1dG9cIjp0cnVlfSIsCgkiTGF0ZXgiIDogIlhGc2dYR1p5WVdON2VGOHhaVjU3ZUY4eWZYMTdiRzluS0hoZk15dDRYelFwZlNCY1hRPT0iLAoJIkxhdGV4SW1nQmFzZTY0IiA6ICJpVkJPUncwS0dnb0FBQUFOU1VoRVVnQUFBYjBBQUFDK0JBTUFBQUJUNDh4dEFBQUFNRkJNVkVYLy8vOEFBQUFBQUFBQUFBQUFBQUFBQUFBQUFBQUFBQUFBQUFBQUFBQUFBQUFBQUFBQUFBQUFBQUFBQUFBQUFBQXYzYUI3QUFBQUQzUlNUbE1BSW9tNzNXYXJWREx2ZGhDWlJNMzc1blg5QUFBQUNYQklXWE1BQUE3RUFBQU94QUdWS3c0YkFBQVRQa2xFUVZSNEFlMWRiWWhzeVZrK1BWODlkODcwblNIcWp6WFJIa2graU1UdEt5cTRySEJHOXVZbXUyck9CQ0VvRVh2QWlNYVA3UW03QmdXeEJ3VWhndlRkM0N2SnNzanA2SjhFSVQxTGxtUnYxdXdNUWRBSXBrZGkxS0JyTjhsRlhVVjcxdTI5MmQ2UGVYM3F1K3FjMDZjL3R1K2Q3cWJyUjUvNmVLdnFmZDZxZXQrcU9uMnFQTytDbmYvbjBiVlR6L1B2NzMxcis0Slp1U3ZWTitqYlVYZmIrMmJ2UitpMXUxTEJ4UmE2M052ek51bUpQTzE1YTRSMm5EZlhlUkNJd3ZQaXE1N1hwQ3Z6aHM3YlBHZVFTaFRWdlR4UmUrN3d0WDZLUVNwVHowUDNwUDI1d3hjZU1FZ05wbG8yaVE0RnZvODkzTHYyYWVHZDhkOThsd09vME91d0VNSC9DRFNmcFM0Ui9lZU1RK1BzcjczQ0h4M2FOV2llNy82RmwzdWNhTWRFemF4dnJjMVpKem94RURyY1g2WTNUTlNNK3dwRWZCaHlHQnQzK0dPVjVzY2FiaEFkNlNhNjFOdmgvbUIrck1VeUNUWERjUlhwTy94WnBaZjRjdzUrdHV5eFZxVC9rempmbkFOb0hFSk5OaGtQWEpLQll6dHl0cEUyN0s2NGZyc3VRYzlOK3dWMFBkbEFaV2J6NThORll1R3cvbDRiVG1kdVpxTTVPVmRaRm9wVGdNeFR6OWdNRy9lRitOLzJvOTBmNHhXL0xleit5aUFPdnZmUjZPYmZDYUtOaDNjOEQ2YWNtL2ZpbVpYem1XbFNMMzlBRlBIZGhTWHFDWS9GYWN6cnY0dlkvUGxuZUhTSm9FU1dpYlpacUxuRDQ4UlBnQVg5dExoVmVzKzJ6MWZmd1o4Y2VWKzNKNU1KRmtIMzhnZThYRU93VHd4ZmtZaVJGU3dqajhXZzNWa1RwZHpiaUNaYkJXelFIVytOcmNaL2tiRFgwTmVWNlB3UWlYN0lpRER5b0NTRGlMZGYwYllIbFM2am1nNjMxT1BkSzZLRFVwc3ZVOFVFSkpXNTU0bnFQS0hHUk9HemtiZHhYbVJ4NjVGSTRLbkwwNlE4eTA5d25wcjBQdFlPVlVKRDluT0ZTUFc3TmQ1bUZmVEM1aE9yckplV1hqT1ovRkNzQzAzTUJmcHljaUhUb0I1YnNnVWtKNUJwTExXa3FtVGQrUUFFbjZkckQzU1BJSk5yUWZmVVpQZzROa1E5NzhoRVhLVHZzdXlPWmVMVHJJanJqSFNHMWczMnZMQUpmeGplQUU3L2M5RTFQSlFyY0EyMVlZOUhsWFFCei9KMVVXbUQrRFFFN2JmZmo0djd6QmJnUnNieXRjeDE1OXFVek0raVBRR25LVmJjMzIwdmRtSkEwYmFITW1xWjI0Ull1Z2d1blc4eno2V3oxTlI3SFpuSDFpVjNhRGorL0NmT25ZanpPNmZDdzMrWExOVlQ3SytFZ2hORzdUZmE3SEhoYmxsWkF5SytGKzB3OUEvU0dvaklvaGloUE5EcGF5UmhRb1E3Y1lxNnFNQ1czRWFBcmJZMHZPRG1NV1h0UkRBd3crL3pmU2M1dVVqQ2MwUnpVZWhnejNkRTNYaDk0Q3E4cDcveFZYQmFONXhCZTZwZ0lYclp4THUrV3dwZWhnSnljOXliRUxiWEhZV0Exd2wwVFFOaVBMQ1lJODdNbDhMK3U3YzFqVS9RM2h2dUI5ZXlZam9mSjE1Nzh0cG4wR0oxazNPTGoxRC8yVy84RmRHUG0rZ1o4UjJuN0tpNytGcTZaVjZld2JjbjFaUU5aeGNmREdUMzZ0VnYvOGJmZm5SR21zeGhFOXc3WVJadzhYVmlJelJCUHRVUllZcjVjL0ZGc1JFNjFYRGl6R0VwcHd5OVNYTHhZZmlkbUxRWjh5WE1IK1Bmd1FjSlROR2V5cWppaGZsTHp2Y2RmSmpnNk5uMXFLVmZQRDNNMzI2Q2l3UytCTVhNUkJ6cndiVzZyNWwyOEtGL3FxV0dKcGdkVDFYdlBCeWJhWnFEejRQNW14MDhjVTVoL3VSODBWcTN1ZmpTTEVpOG1Pa0wreTl3bmtMZE9HRmRNK25pYTJvU1JwQ1Qvd2JSeEZQcUtkR253Qm1ReUJWUG9XZm0vUzYrc2pQRGVlYTFLUVhrc29VOUI3WnNoM2xnbTROd2x5MitYWHhRUVFhNkgrNXk4bW4vS1JKdmxVdDY5VjYyK0hieFFRYW5Hczd6dlczdG4yWVBPaDNUaW8xSXRwL2E3ZVU4dS9oZzRQY1ZsUFZRYkhxcjhOUStvVGZSSVhQMFFUbituckZub1M0Ky9JMU9UM0hLNTZhclRpMDJ4bGlENytvdTMwSGpNSTc5Y0ovRlNoZkRkMW0vbWZpM21abHBGK2tSZ0tuc0F1ZytQTjkwOW8xaStQeU8zSFo1ak40bkpURDFqdzM2RDg5N0hPOUlsdWpPa2YrWXUyOFV3NGMzdGVmUU1ILzBFWHJQMU9QU0RQNE85VUw2ZFFSL25yb1J1VVk3anMvRDN4NXZSa1MvcVhQUGdPZGpMM2IvaHJQNXM5RU40ZEZNSi9CNXYzK2IzdjlyaDVwZ3hqMUpmRE1PS01iK0FsOU1JRE1XWExUZmpEVllqTjE1YnovOGNid2VnenhYUWZ4eGZIK3VBTmxnbm52NmowdDQ0ZjdiYjMvT2pwMGJQL3FtY3ZXNUFXVUJLVkR2eWF2dnYzMzF5V2kreDZBRmVlRmRTR0FoZ1lVRUZoSllTR0FoZ1lVRUZoSllTR0FoZ1lVRUZoSllTR0FoZ1lVRUZoS1lRd21vVGJ6NWZKN2hYMzN6N0JiNFpydDF6K1pRb3l3Z0xTU3drTUJDQWdzSkxDU3drTUJDQWdzSkxDU3drTUFVUytCeC9HbDhhdHg5ZTVObVpYT3FQclZaY2I1UW1BVFdTdCtqVGlaUitxaGwrT0YvajVvbG0zN1orbW9xbS9MZXBONkhqekhpN3Z0KzY5MlBQanhtTTNTbTZDd3ZobXVkK0pub05rU2Mrd1EzSHI0MTk1TVZ1OWdMOGxmWkI0bU9xM0o4NCszRmxDWStuaDNXeGdnc0pmNVV1L3BuWHdQQzloaGxlUVh6emRzNDJlOUtudEQ2aEZSVlVFNDV2a1dsWlQxdlRlR1pDOFdVY3hMUVJjZXkwcDFFWjgrU3hyMUoyMGc1U2dIZktZNVQrYXA5OVBFNEJkeVZQSkg5RWFtb0lVZzV2bVdJdW8rbjhrUE1jcktEcGgzZk1nUytpdlhKOXhEazk0aGtKYUVyOGFYSm0yTlV2cTYrZWg4amJ5TExMMndub3NhTXlLdFRSblYrZklreGp2bGJucUIxV0ovZzlUbGgvS1FTbkdIYzFtQ0g5OVFtT1B6eUtWcHZlRTVjeWtiOG00U3Q4Y3hma0J6SWJrVWpoRmJUVG1rZkliOU5laHd2cXphVytmT2RFMEhzQ3Nid1R4SmY0bmpwOGN6ZlJzcVpXV01nRTFrbWlhOFF0M2JqbWIrVlNWcjNTZUxEdndwY1pUeWUrYXVOcFpUNnRQQkU4UVh1cW0xTTg5ZDBTK25EK0pEUkU4VlhkcFV4ek4vclE3SmhrNDJsbE93Q2JQOUU4UlhkMWZwNDVnK2YrTmtNdmtYL1JQR3RzRk5iakJ2UC9DM0Z0WlFwY0F6ZlJQR3RxZU9nQkNOSjgvZWxEMGMzZi9uSVpUTjNmM1NqYmtWZFRwaUgzRHZEaC9ZWVJlNWRaSjlJYm1YcTZ4Mk1iNFJiTkhCbmhsMFJ6SitMQlNjZjR6U1FPNDZTTFFTNHZhSjM0SG4vTExOdXhhZXg2NkFRbjB5WDZNbFJ2NTBlaUcrVVd6U2dNQTh0Z0VGc0lvSkRUejZORTdhZFRwenIwSHM5di9TS2Q1K2FDTGZjUVl4N0Nyc2Y4UDZTOVl6bDNvZThRdkNHVmNOZzd5QjhvOXlpNGNFQThuNGtxOVduZTRud2R4RnJKaThYMmp0UlpkNGIxK2tnVXJCS3NUWEhKaStUSGVSVGFlTmFsWTRqUWxsVC84Y2dmS1Bjb29FclBXM1cwWnIyZFNEb3ZHS1ArNWExdklPS1BXWE10VDZwZDBvRDE4aDRKWDRtRmk2Z1dtS2JNczBScCt3RDhJMXlpd1pxcjlnejdKajVLNmx6b05UTk5neFhJRVVBbktyWjVMMUZMSlc1VmZHZVpaTzZOWnhwamdOUGJSRUtrcXpmQWZoR3VFV0QxZEpVVExJQWVONWxUK0Z3RHRzVjZZMjBGRUFpT2pUN3JyMHRrdldSbUNKWWZKTS9JYXpvaEpjNTJ1d21HNTg2VjIyWVd6UVlHODZkWHpCLzRFaTVpakZyRmExaEFtMVFRdFh2Y0NSWVhlVmh6ODRPRDZIUjJlUVdKOXFOdHVPWWpXK0VXelE0RjFVUzB1YUJtajY4RTBISUg5MUxPRWhMZUt4SWpDcytFTEYxN2Vpb1ZVUEt0dXpSNFAydlFKREZPNDlzZk9YcmdyZ3grQllOVGxnajY3VVBNaDNwdWxvVzIxVmxSaUNCdXFRQVB1RkRRd21nSW5oSkZvanV6VVFINVhzaUVvYjh6Y1lYN1lsaVVEdXJOSDZMeHNlZml0VlN0T2NldHZuRC9RU3lJWkJEd3dxTkJEcXErK0xveUVPcjFPcDFFVUREblRGZjRhTXFzWEIvTk1TRnRwbjRNbS9Sd0xGNTBhdXFNdm5jc251UGJmNHVrOVd5d0xmUE1xQjc2czZtbDRwb3FHMVpHbnNFT3lLd3BmV1BDSHRMRVQzMEFNV09ScE5wMWlNVFgrWXRHbXd3V0tPTmw3bWxXZ0VoeC95aGU4cUdRQXI2NXhWR0RtV2hDc0NvazE3Y2QzREVFcVZUWUl1bUsvT1U5ZWlOUTg5N0I5R0Rpakw5bVlrdjZ4WU5GRmRXUE9taWJYeG9uZGQxQW5waVhRZktSTHNzMEpCUGVORXJ6MWdVdjgvQnh2Y1ZFY3RrY2lxOS9ORzZ3NmxhbFBMZTJLYkx4TGU1STBoVGp4Rm45M3dwOGFzU3Q2d1pwMjMrcEhhWFpDV0pLeklHQlAyM0xWS1J6Y2FuU200cS9TTWkvR2lIZXlERXRvaXhmcDk5d2JoL3BUODFnUmYrM3FLeXZCZ1RaMVpRZXNGVEhOOGxTNHRzR2U0OW5OTnRuZUljQ0tiWVhFUzFDWWgzUkxFb05Wa1ZtL21kMjlGTC9JQkpxQUIzRHNoSmZNaXRuNnZiaFdnLzJHdnJnUGFVd2t4OE5jdjhGYlg2WUxrak1mN1l6U0txc0phR21vNFBPSnkzVXhpNmRaNVg2MTFWRWxRc3l1M25yaGd5eTNlc3BXdEZydmVxQ1h3UWhLWm9XQjBOL2xkMUF2bzFOMkpvTS8yV3ZhUXpwdU9ManhEa2JmTUNLenFqTHQvN1NEOTBaRjlIWnVnVGc1c24zWHExbGNCbjkwL2IvSVcyK21UOWNnOUZ0Q3liWVpvaGZmekZSd2p3N1hJdTB2RHhCUG1UcVY4VVlUTkZTRjVsSncyZkdXYVcrVVB2MHBOcmZ1b3oxL29scTFGTjk0dlpCOGxDZklTQXFzNlRiQ2txZHUzblVQaGlnNXZuejUrakFaTDZSZU9EK2ROek5mZ3Q4NEN4dzNVRnBLYTBsakYvN0w2Zkk1dEI0VCtPalJEL3E1OFFDYUdaSWlSeklXWVlmUEhCelFzcXZwU0NiOHRvT1d2dXpGZHRwN3I2bWp6Vk9sQmppSnMvWlN0ajh4ZVpxNnIxank2R2U4QmFYTVl1d1RENDRvT2JsOURaUzhXbk5RYkcwWFZWRmJBYXZjUE1PbDlLaEtaTm9GVGFraGlXM29oQ0ZjQ1c3U210eWdWelJST2xlWWJCQjVFcTZlb2kySVh4eWY1NWJIckxsclhRUmdHNjMySkZKd2RqWkF3SWlIZGswUkRtZ2E1RmU4eEIrenFLZTI2NXMzRTNrWVdHd1lmQnZSdlBXWHNxRFYvUldLbWFVSkkveURLaVRZeDFab1B4a01VQ0gzL0MyektOaHVROWx1bzRkTU0zWk1RSG5ZU0tzOFhqSkluQU1QaU85VXpFM0tJUm5xYmhheG1kMHVEcmdCekhoZjZwRndwTWdZaEFhRllLSmRQOUFHVW53U2NhVlc1VitWWkg1Nm9ZZkdTNVlmQlZkWmM1UHBObGJiTFpSTEovVnMxb3g2WXNTRGE0MkRIOVZPTDNQRWhMOVBiQURFcGJRV3RoV215YkViSmhPZ0oybXpyMHd4WlZtbmNZZkUwdDNVWmJsbEhkaFNlSno5cC9pWGdyWGVaaXo5bjQwRloxWGdvOC9NbVhVbWIyRldwVncxSy96TnZIakpDVjEyUWVMLzlMdDRsK1ZZWDZQVFB4OWIxRnc0KzJVV0FTbjlrL0F5Um0vclpFVXdtd25BZjBQOWxYV3hvZmRLM1I4b0hSdTJ6azlnNlJyYWJuQjYybmVDbjRRVDhuK2hiakk4dGw0dXQ3aThZeU45MUpmSUZXUkxEWWJNWlpiZlBLY1QyMFlnS21ZRmY0dC9UNEs2c3V5eEtzK3dCd1A2OHdIRTNkYVR0MWtabi9QdnZaMk1zTUswMTZzL0JKdFlmT0wwZVB2a1dqY1lWbFQrS0w5TzRQTk1JWlNJSTZJL1NLdXFuQWNVL0tITVVmOEZUUUtzd0kxN2hnZUlLSFhzQ0xpVlNmWHJYc0RDTnBHb1VtY3NSL3MvQ0JLelpDTUorU25iNjhLN0xueEcwb0NYem9lNEpqUHFTQXo1ZmJDK2hMcHlJcjJ2VW5oWSt0M2ZhNXQ0cDZUbVFrdXJURk1sc1g3MEpMOVJSQjhVMU54ejJRL1k0YkV3dGw0U3NMczl5SVpQdXAzVjV2UmRTU3dBZmJ0UzNMQi9QQXR5RzdwUitwK1hXVnpvOFVDMldoU0ZlcFl1VENkbldNTFFIN1RCa1ZYNm1JL0g2NG96TExaNmhrSDR0WHdTeDg2UFZvdUpSYk5Kb25QSHNDM3lveG15QmN3UERkVXVKV2hoRjk4b3FpZ0laZzhQM0tkekRLTkdpbVVqUUZEQ2NqQ2ZhTFFoVFBHT2lTcG1vbUNUcVg3Y25DMStETUpHL1JVSGZHSi9DdFdhTG53Nmlpd0dDSUhhRGE5WUErYWRYZXhJMlo2ODN1ZHNlZXZxRUhieXVhSEhYcjBKUmRmZzg4VnVhUktrOFJvRGM3NWtUSEswOFd2bjYzYU54aW1oRXVnZStTTlhRMk1DWDdnbElsdUlLRDdoeDZYdzZVcGhJRjVDTzZTZDA5dkRZMDVwKzlSR1NpRUs1eGZ1RGxRM3g2VU1KdEVGOE1qSlZVQkRBdGtoc1Y0ejZ6OFBXN1JhTlNGMlVrOE5Ya3pJUW5sNmxMVDVqS29EZERva2VPVEF4OCtRK3pGK3BvTWZ0RllVV3FIVWJKSmNDMkFsY2plcGpPVDUzY0xJQU9ud1J0VVdYaDg5SnYwVmhWVTZRRXZvYmRWL3pQMFg5WkZYbS8reUxkK0FFN1F2dkJvNWdHaUppV2JlRHpqMFkvZmNqaVZ4L28vUVQzc0lCWCtEbis0SHZnMnJUS0tPZVJpYzlMdlVVRFhjSnlkdWxCeXRUZnFTMDlZRXcrVDc5RVNpdWxreVBXMTY5WllFR1V1Rk9wcy9HbFp1bUxEemJCN1g2cDJaT1IwQkVuVml6dWxMRkNxVjdZRFNrRDRMTWxuS0FlQTUvL25IUjR1UXlmS1hMRFVSTW1mcEN2WldzVXZtYzdLQWRhWEk0NjlPMU1hWXlCVDFkZVVVS1VNU3ZacWt6bmkzdEtzWGF2V0FvMFRpdkN3Q2VuVkpnWjJib3BRYjVLdTRtNFlTUGkrSXEyZWhtMkVOQTU1Zy9od2VVQWxkUkltRHllWlZWVkdKTW5WbVljWDFOTk1yTXFUS1poRWkwYlE2WnREdXdIZWJxeExZaHJ4Q1p3R2U3Rmc0ekU3S1FZUGo5N3BNZktLZ1NQeUJnb0M5czhzQUdZcVRKWU5uMGgyYUQ5M1ZpdEl3VURkL3d0RFJTN1hYcERDNzZZV0FPVTZOQW1UZkhYNUlRSDh6NXJEcEZDK0ZhaVFtczZobktPclhuSHdHTFpMbHBiVU1XSG40ZlhhZnNEQ2lqSXk4YXFlalU1SU1QSXljODkvWTlFdmMrODNWaTgwaWpXajIzNXRubWw4TDBVcTczZ2RveFlLZzkrUDMzaVh6ei82elJRRW1tWmg0bUx3Q0J6ZXZhWGMxdHpRQmxza2xEbk5GVzk5alZabW1hSlpDSmQzKzlCdWhGaEFYS1hYTlM3ZWZWL2NZK0d4bmRaOWJlaEtvU0dGMXNObUlCOEtwRmp4Wm5RSkpKNXhQZDhMZXI5KzRmUzArNUdiTGxudXVyZzhnSHJRVWJsNHk5YXlYeTVrVlRWNE5vbVFPRVBIak5PTFozZUR3SFhGN0VOZk9ERWkwQjF3TjhpVXJMYzVhamxBWFkyWGowbWpuUXp4T3cvRFI3VzYrMTRoZ3NPTjZWRkdwcU4vRHR2UjcySC9qclpPWGtKcGN4Wjg5Q1ZUSXh3dzlvM21rU2hTd1AyL1NaUnh5aGxWQ2N0NzRaK3V6MEtHM2VMZG4wSWhUNWEzZm1CYzdUUnludHIxTWZ1Q3VDdEZTWnl2Mk43RXFWTXFJd3Z1TXo4UDM1SytScjdYSkFXQUFBQUFFbEZUa1N1UW1DQyIKfQo="/>
    </extobj>
    <extobj name="334E55B0-647D-440b-865C-3EC943EB4CBC-7">
      <extobjdata type="334E55B0-647D-440b-865C-3EC943EB4CBC" data="ewoJIkltZ1NldHRpbmdKc29uIiA6ICJ7XCJkcGlcIjpcIjYwMFwiLFwiZm9ybWF0XCI6XCJQTkdcIixcInRyYW5zcGFyZW50XCI6dHJ1ZSxcImF1dG9cIjp0cnVlfSIsCgkiTGF0ZXgiIDogIlhGc2dYR1p5WVdON1lWOHhlRjh4SzJGZk1uaGZNaXRoWHpONFh6TjllMkZmTkhoZk5DdGhYelI0WHpRcllWODFlRjgxZlZ4ZCIsCgkiTGF0ZXhJbWdCYXNlNjQiIDogImlWQk9SdzBLR2dvQUFBQU5TVWhFVWdBQUFyMEFBQUN3QkFNQUFBRHdDOHNjQUFBQU1GQk1WRVgvLy84QUFBQUFBQUFBQUFBQUFBQUFBQUFBQUFBQUFBQUFBQUFBQUFBQUFBQUFBQUFBQUFBQUFBQUFBQUFBQUFBdjNhQjdBQUFBRDNSU1RsTUFWS3ZkNzgxRUVIYTdtU0l5Wm9sQU16RUpBQUFBQ1hCSVdYTUFBQTdFQUFBT3hBR1ZLdzRiQUFBYVgwbEVRVlI0QWUxZFgyd2N4MzJlb3lRZUpaSVNvVGd3Z2hRNEdtbnNBRTE3Z3EwNFRtRGpaRmhGYXVUUE1xNlN4OTdGTVJURVJjTXpwRXF4KzhCN3lFdUJBaWNnS1lvbWNJOTlNRnJBYVk2QVl4Y29DcEZBQTZPSkh5ZzREb3dvRDNlQTNSUnBIMDdXblJyTHRqTDk1dC9PN016czdONlJOQS9XN3NQdTdNdzN2L25tMjVuZnpNNHRPWVM4ZjhmaTgrOWZXZWtsVFFlTGRINlRwMnpmbkR6djd1V2NEaGE3Vng5dHFUTFU0ZjBMVFFlTHZhaC9iN1FYVnNlMU9SMHN4bVdkQno4ZE5ac09Gbm4wR2hjekhUV2JEaGJqYXBjSFB4MDFtdzRXZWZRYUZ6TWROWnNPRnVOcWx3Yy9IVFdiRGhaNTlCb1hNeDAxbXc0VzQycVhCejhkTlpzT0ZubjBHaGN6SFRYYkx4YWxqMFdQTlRJbG0vOU43VE5YR0dyK0RYcnZVaVk4QWNoVHMrTW5iOXlkeU9TOXVmemQ0Yk04NFhKdGVKY1hrUjY1VHl5K0hkRkg2TTBtS1g4am5Sb2hDeDA2b3JRRnlJQ2VGb0VRUEptV1hiUHlkK2lvUnYrT2tBdk5aTmJrM1U4cGplamJpRHRLUnlLUVRBL2U3UStMT1VxZko3TzFUNU11YlFUbzlZYS9JczlRck5NY0hyMU9aanZ2QktCdVVuYk4ydlNkRGZMMVlmTUkvVDgzZXh5elNCL2FLSGZwSlVJNlgyeVNiOUwxT0NWUFlGOVlsRHYwUVpBN2ZHT1JNdDVweHhGNkJVbHR1a3lxSzRRczF1bFdHdElYbjFtenArbVFHZXlzOU5nalREMjZ0NUEwUjYrVG1Sc0kvSUsrbDRyMEpld0xpeWNvbzBwSTdlZEJmUWVmWjZDRDlLMmpETjZsdE0vdTh4NVpOWnVOS0o0YUlRZHUxVUw2SGgxdE1GUkVsd2FBSDZIMGQrdzI5N0VmTEdhcHFCbFpwU0dudWlocWRvUU90OThscEFUc2N1NXFBWmhWczFYNWtNR0dlOWNVMnozK2tQRjBINlFRdWtMUmtNYzU5b1BGTmgwMk9jY0RxRm9qbGUybThJcncxZEU2bkFtdy9WU3NKeUdqWmd1VWZscmtxdEdBLzUyWEJOdDB4TngvWjVmYjcxNndnRTA1bmtBNjZsRkdSdFg3UEFBZnpWck9RVndhTWlYWEpVUGY3ZGhjbTlKcnFSWVBTWGZRb3hTZENHNUNjVS9Oa1V6WUJ4Wm90Y3VDQkpRV2pqakpTZHd0eXZWeFBBUTIvS0Q5N21yUHJNWG1vUFNLandDUDY1MFNTWGdJbHhEcXhOeEZkT1k1UTkrOVlOR2xvNmJnVlE3MXRvTnMzTWFCSVlVMTkvbmFyczZNWVBWejNEd2hheUhIRTEwUnFLNW83aS9ROFNhSkdhUEFYckRBZUtLR1lBVFRaNTZWVTZKbWFMalhXR2oybytJKzd6bmNjbGExcUFnMjBveVcxSTlNYUxnYzg3V05OS2cvL3YxbkFVZktQQms3amxxZTd5OU50VHQ5amlISGZOMDNnUlE0K3h5dVdjU2RPczh6TUFlQko4L1FULzFhbXpxc21vTHJ5U3lrenBNSVRjYmlXMmZvSTUvUVR6TEF3a0tpN0xhZTh4NUtTamRiZTl2Z3hnWTFkbXg2NW5CSnBNRFo1MkROcEZQbmVlckdJUEFhWmNlWG1zcllNZGtVNXAwNW5JMVVPYXpyUkN6ZXBNTy9qK2lOaHJLVnpzSkdJZ2RhenBMTWVFeDNVc1NVT3RUVTkwY1NWSEc3cjRXVVFPc1NyQms2MFZzS3IvMFZlWUUrOE9jdnZVR3BkUDF3L24yQnd1emI3RnZFUlNwcjFuVVNGaitoUDhSNDAyWHJNK0pJWmVFZzhacUw5cUU0ckdycHlpOWRoZkNtdmdyVTFYZ2VsWTRrNVpmUDZxTTcwdUd6WjJWblVFWjcyak1aZzhBQ2YyMW5QV3haQWVVVkE5RTFNeW9kU1hiTVlwYmV3NG9DTHpsQmp3dTJXZmlRbUozRmM3S0JscTVLNmJEcTFiZW04YnlnZENRNWoyZVhjbGhQcnFZOWt6RUkvRmkwR0V3Yjdha2dXSy9FMVVRZ0hVbDJ6T0s4OVBsdHErSjRsYmRZK0pEYlJpczFQTi92UC9LSnJXMmZ2czRjTGhWSitQdDJpcjdKRlJ3b1NGdFNMMk1RcUVzTlZ5bGZXVElFWGFPMGI5eVNkT1RPV1F5R0xWNFV5bHd5eTNSbmtqNWtXMDhmaU9INW1DR3Z2bzduUzBVU01oT2xxRXZwL1FtbTdNVnhROFljaTZVcjBhYUltNkgwdHdrOFczZG9HREVCNUk1WllJQVNuYzE0OExKb2k0VVhXYWYwbElRYm5vL0hlUFcxZlU0NlVscFZsOURJQXVwcVlzc2FmVVBrT2F6ZUhkelpRbGQ3TW9ZTklJV3ArRHcrQzdRNjRVRHhsSy9GZG5qQVl1RkRvcnZIZzRmaCtYaDJyNzYyejBsSEpya0UzNXpXREE4N2lLVmJvMStTTnVyVStqalFHZ1FDeUIyemdHcWljRmRmaTRVUGlUWWIremE3QTNqMWhSUjlpM09LSjdGUW9aYUROaHRQd2ZRZ3NCMDdaV2d1WFlVd2FnOEM2VWlMUlBBcCsxbVFxdlFQZUhFOWtUQm5zL0FoMmZSc1MrYXlwZlBxVzRtN3IxR1dGMm1rczJCSTN4Nmw3MG00UVJyMVhSR3hTTitRNmZ4aUR3THBTRE1YQzQvUGdqeHp1cyt0b09jdTg0QTYyU3g4U0hOSkVpd2JLaSs3ZWxYcldrMkpaL0FpVFZNSWgyclcxcTdOR0FRMjR6ZEwrNkZpRUVnTWVPbElpOFFFTEdJTGE1WThiS1Vyd2NLSEJNWTMvZVZRcjJvMTJ4VXlxQmNaRnljQ0lYM3gwR1JMTmRkQTBHQ1daRjdkeVhnRVVrNlk1dE9SSm9xRngyY1JXeGpZUDF2WkxIeElPRzAxU2hQaCtXYjUyd3JEK2xSRDkxWDRWMk43WHFST0ZhRlF6YXFVcmt1OEhBUWViK0tWdFBPUWpFVDczcEJCZmtGVFdoZjNpOHZzbW80VUtIMGVuNFhLVzQ1aUh5YWpiQlkrSk5xdmVwV1MwaDFTbnRDckdueU9YQ2dveDYvVi9pZWhTbFBYVU0zUWZsc1NKMG5YdDFRK2RzVjNGK1l0cWNRdGUrMWFJc0ZCSmxNejIyOUw0ajBzMEJLWGt0YlNXSmhJek1uVXlDMmwwNHg5N1ZmN25MbllyK3hjMzRHZXhBalM1c05EcFhTbkVUWEU4MEQ3WmtkN1JWelYyVWFxZUhVTlBlVXdpNjYxb3NSL1FmZXlNSkVZMzlSQ2xKU3Vja2x4U2VwN29jSGl0Yzg1b05vOVlwTklobk9QVU0zYWV1Z1EwcFVTNzg4Z0tkY2x5MmU1WVQwSTFGcUpralF5RWExdkptYnhZWHB6UTVrSnN6Q1JCRy8reWg5Z2pmQUVMRlJieWt4Q05YeU10SVdFN1hoTVgxVy81L0JZUTJ5VjNicUdhZ2FyV3hJZThmRnpKbUVQek5aRjhvQitBUUdRbHZyUHFwKzJaRzZObEJIMlpUSVd4LzhXUDh4dHhiWUNMQ3drNjNwcTRSVXRaeGttb3ZneEpmUWRpQ0Vlb0hWUlRyMGxydXljUU9yb1JDaFVzMk94YjBNblltdGxCMlY3RlJaNlZMcGZlRFBtbFFCNlI2UWNTandIdUZlRkZNbnVlVElXVllxQy8xZFpDN0ZJSXBHanF2d3ZlOU5vWVpsVGp5U21hbGdDNEcvZmtScUpGczAzVmhPcFdOalhVTTB3SWx3UitKNFliMWRQR2RsUnR2aW9oR3lDQlJMUVNxV3VQZGJqOUtHUk9pNFptcFJGK1Q4aitnZlNWSmlGaVVTR2JiVzJXZ0YzVkhKR3JuYnlKTjA2bVBxb3l4eStuMXpueFd3cXQ4M3VkcW92T3Z3eXQ0b3hsai92YXAvZmloT21iRnNpMUJOckFlMUl0bC8xdFlrQ2E2U0tzYThoZmNNczBHbDBHMkNOSzVXRlJnSUZTcHpETEwzS08rbWE3cG1tYXNqRFd2Zm1yYXI0QXJCYzYvTnM0bVFpamVoRU1GUXpVcGRMVTZ1M3VzeGZsUlBUWFQwZWQzbkRuYWV2U3Y5N1RqY0dYcFpHSm9vMmJpWm5nVSt5WkdsWkxEUVNCYU5MTGJIeWUyL2o4ZUVCRFM3RmJFelZNREN6SWFXenZDbmVDYzhsZmxFd2tYRjJLeENzMmFZWUJSWnBhNXUxMzZOeStPSW01c1RJeXNKdFByb2V2ZzdTVGR5V2E4c3NOajRNWkJ4bkJTWm13YWRPTFc0dGc0V0JaUEFLLzdCakJ0cDIwRWtYakpaanFqWlAyU3IrekpCL0dRb3ZIZW5IQUJzbWt0bjBIY0dhbGNRM0x0VmIrQzRJVDQ1OVFCZ2ZQZjI3MXlaOUFOSFZFeEI2R1lFbnpNZUFld09KTys4eE1RditSYU9ZYW1Xd01KQ01Rb2tPRytSeWhCOFV6bUVxZklkMnVVblYyamVXU0FsZllPUFQ5WHZJVXgzWlZXUWRkcXd2bnZMOVpQNU5NQ25YYUtNVXRhUmhYQmJWWEF6aE9mcGxRajZFcnhHUDB1dk44a2RvWDhNc1pDTEJ1QW5xRzJEQlRLaWxtakFMRThrTGZwSFNHaCtQeXgxODlkL2ljZnlVVUszRS9vTGdPbnJsWWtSUDBoc05EVU1vZ1V5azZKdHd6ZWJyZENpbUprL2pxMy9qSWFOUjlyV1JPOWhmRUxBRmt0Zm9NS0pmMVFrc2xFQW1rK0s3U1Zrd0F4MDF6Z1paSkpDODNKK2RHVDBMNGREcm54dCtrc2VJVTFLMTBzZWp6MjZ4aE1YdmpiN1BBK3hHSEVta2lrMWV3elVqQzg5Rmo3N09jenhadjNkTFoxMk0zeTk1M1BFelEzeU1nT09YMGFNaXdPL1l5VUxHOFluQWhDeTRqUUZWanpyQXdrSW1DcmR1OHFnbXN1UkJadFRNS2p1KzdRMDM0bkE0a0FzNUFZdS8ySkxsaW5FdFFDSS9raHZKbzVvb0xROXlncHJCK0J6N2V5SWNWek5Wem9jY244VTU5YTRJL3hPdlVuTk85aWsvVXVUTW8xcCs1UGcxWTdiYmNoNVl5OVEzSDNKOEZ0MTQ3UW42WGhMMTlaL3pJMFgrWGRiWGZLSDJFM1JqNTVUSE14YWJYUlNMeVluc2pjMmlIbnRkK045bGYrRWlOajlTNEhkWDMxVmp2VGpFTXBIV2xvdlRDNW1aY3lMSFp3SFZXb0pUTlY2RlNuQ01iL0lqUlpiZDFmZlF3ekdSM0lFNTJoRFlvNG5YUlUvK3ZNanhXVURWcGlnd2lyL004QkJBVkg2a3lMKzcrdm81aFdQYm54ZnA1VlZ6UnV6TGt4L3B5eDJLcTR4K0lKS3hmaEJta1I4cERLNW0yTk9zOGlOMW5od2hyQ2VjWmdmVlA3S2s1TXFQVERHUUhuMUFkUjNuK3hJN1QzNmt5TmxXUzVlMkllYytQOUxKR29vWVFGaDVtQXNTbml6NWtaN000YWdGOVlOQ2hZby9zRXlGNTBkaWFlcml2MzhMVmJ2cmxZdlMrYVJhelk5TU5aR1NnTjhKNHVOYUNrWkU1MGNHemZnVFY0ZFhXRUlwWHVYM3d4Q2JIMmw4dWh2Mk9lYm50Vm5JVkY0cENkdXh1dGJuSkE0K1A5TEptaDB4WHgvOXVra3VkTEo3YzM0azlEMzl5SDFmdWUvazZVd2ZuQitaWFpVa29tTG91NXhNc3U3eUk2Mk11VzVMZGNyKzNjWE5yVXgwZm1TbXFkc0pNSC8xRFAzalA4eHlsRXlSL01qYlNiK2lyb1VDaFFLRkFvVUNoUUtGQW9VQ2hRS0ZBb1VDaFFLRkFvVUNoUUtGQW9VQ2hRS0ZBb1VDaFFLRkFvVUNoUUszandMR0w0aEZjTmNWdUlZL0tTaU92Vk9nMEhmdnRHV1dDMzMzV3QvYlo2UXBhbG9vVUNoUUtGQW9VQ2hRS0ZBb1VDaFFLRkFvVUNoUUtGQW9VQ2hRS0ZBb1VDaFFLRkFvVUNoUUtGQW9VQ2hRS0ZBb1VDaFFLRkFvVUNoUUtGQW9VQ2hRS0ZBb1VDaXdad29zUHI5bnBzY3dQQjBzeGlDY0c3cHQvYlAwM0JsM0ZUZ2RMSGExU3RKWVplei9YUHJCWmJFWE5Sdi9QKzkrY0ZsOGNHczJIVSs1MEhjdkZOaGJtOVBSY3FhRHhWNG9QUjAxbXc0V2hiNTdvY0RlMnB5T2xqTWRMUFpDNmVtbzJYU3dLUFRkYlFWS0g0c2VhMlFhbmY5TjdUUDhuem5QdjBIdlhjcUVKd0I1V3M3eGt6ZnVUbVR5M2x6Kzd2QlpubkM1TnJ6TGkwaVAzQ2NXMzJhN1k5MXNrdkkzMHFsaDMxYnM4eXgyZ3hpd2Z6amNDbUdkdE95YWxiL0Rkc2ZDZmpnWGd2OXE5NmVVUnZ5L1BtTkxXeEZ3eWtxUDJCOFcySjN3ZVRLTDNkMjZhc01KTDhQZThGZmtHYllkMitIUjYyUzJJL2R3OVVMZHlPeWF0ZWs3RytUcncrYVI1SlpabHFsRit0Qkd1Y3QycXVsOHNVbStxZjc3dklWS3U5MFhGdVVPZlJDRUR0L0FMcWJnblhZYzRSdDhzcTBEcXl2WURxeE90OUtRdnZqTW1qMU5oOHhnWjZWbjdLam5XdXF5TFYzbThNL1FaOWllTHIrSXQyOTJrYjZZZldIeEJOOVZtSkRhejRQNkR2aHVId2ZwVzBkWnpicVU5bjAxU0l2THF0bHNKSGFuT25DckZ0TDNxTmdrSWFKTEF6eGtiTHVhM0VreHJYUVZ2eDhzWnRXK1c2djRjK2VXWXVKY0YwWE5qdEFoMng0VDJ4V0VkenV5ODJmVmJGVStaTEFKL1UvOW50alNwVXNmWkR1RlZzUjIxSFpaNmZmN3dXS2JZa2RMZG1CeitZRC8zUlE3SHNOWFIrdHdKc0QyV2FhOFIwYk5zUHNNTnZka1J5MjBXNHZhOGJoTlI4ejlkM2E1L2U0RkM5Z1V5c0dyaFhZd3F2ZFo3YkVOSTJVdDV5QXVEUjZSODVTaEw3YXdrT2JhWXFkd3Y5bEQwaDMwS0dWYnVrUXhkei9jaWQwSEZtaTF5NElIbEU3ZkIyeFJicHlPaDhCKzZVSDdWUnZ6T0pYd1JtVFVyQmFiZzlMd3JDbEg3NVJJd0VPNGhGQW41cDZDdDZQM2dVVlg3RDBNSnVWUWJ6c290MkxEa01LYSszeHRWMmRHc1BvNXFjVmF5UEZFVndTcUs1cjdDL0htalRKejFpV3M3MTZ3d0hpaWhtQUVwYWRRTkJkT04xV3dja3FFMEhDdnNkRHNSOFc5UEJ2SVJIeDhFNjdacWhZVndVYWNpd2Qrb3FRbkpkbUpXTVBsU1YvYlNFQTFNaEd0YjNiQVFodkpZcUdSQ01HUk1rL0dEbXlUeEtVVGQreDhYczl4TzMwUmZjemZmUTJrd05ubmNNMGk3dFI1bm9FOUNKU2o5NVN4dzZvcCtEMlpnVlE1ck9za0xQNWhTeGlaL1NOcExKV0ZnMFNHdHA3ekhuS2s2K2lteEFZMWRtejY1M0FHVXVEc2M3Qm0wcW56UEhWN0VEaXNlOVV4MlJTd0FmM2JkZ0c0TjVDZVZCWTFBWXN5SGYzTEs4M3lTMzhkRjVuR3drV2lSTFNjSlVubW1PNmtJZ1p6aFlaTUl6K1NnWW9ScDlMNHJDSkc2bGd6Rkt3Wk90RmJDcXo5bFl6cGFYMlA5RVVjWnQrV0orUHhCbExtdFM4VHNNQ29KSTlMMGxvYUN4Y3BwbHVLeEtvdDNhWWRBV1RYN3I0OHR3OUp5aStmMVVkM3BNTm56OHJPb0VydWFjL2tEQUpvcTQ2V0dJaXVxYno2NmtOaTFONGhpMWcxWjczRlp1RkRZbllXejhrR3RuUjFqNzQxamRjMUl6NGt2SGZxWWZYdW12Wk16aUFBcitYb0M5WXJSdWt5NkVPeU1TVDF5TVZDcVRhNllwZG9zL0FodHcxUFpudStvME5YWDloUVk0eFJuQTlwYnIzbjFKQk5vZldCaVRkdHlWdG5FQmpVWEgzWGJFL0dNL3VRTzJjaFZSdjl0K1lyUXpZTEg3S3Rwdy80YjRsSjZiWWZkdlgxZXo0ZmtwQ1p5TkZWUmR5ZklNdGVISlhIT0daSnR6Q3F1UHBXWEdKWW52WWhkODZpVEsvVzZlalBHZ25HL01abTRVUFdLVDBsYzlxZXJ4eTk3RmJEOWprOHJ4Y3ByYXBMYUdSQm0xVVRXN1l6WlVQbFlkZno3NjI2K25adFQ1YUtORTBoUEFHTGN1cmU0VFlMRDVJMTZXWEp3Zlo4TTcrRDRnMlpxQzYyeitIeFhxVEtJYStobXEwWkw5c0RTN3BxMzZPdmR4RHdJbmZPd3FPYU5HcXo4Q0NoSUY4MVp6bHN6MWRaOGVnTEtmclN2TDU0a1RxWmgwTDZvczNLdDI5Q3JFR2dkQU10Mmg3ZnZJT0FGMm1SQ0xiZkZCWWUxWVJWaDRVSHlWYkR0aVFKUzdwNXV1SFJ0K0kyYWVKSFdsVUw2ZHVqOUQwSnQwbHZ2dXZSMXpzSWVKRVdpYUMrS1N3OHFnbXJEZ3NQMGx5U3hQTnJHSHdPM1NJZWZidnhkdXdhNmtmcWRCNEs2ZHZXMDFrVW1XaXQ5U3NlZlRFSS9OWXlqNGJ2UTlxb0NWaDRWQk5XSFJZZUpEQnAwOS8yc2svZkduVy9rL1lqcmFxRmFvYUhwcWF6MWlBd2gwVlExejlnRURoaG1TZCtwSTJhZ0lWSE5XSFZZZUZCemxDOXdpYzgzK3c5SXZmQ3FPblJGOTFYdmNhOHFyajdrU3BWWFVNMXE5SjRzVk1PQW84M1JiNXRMSjI1K3NLVHJZdjB4V1Z4SmNTUFZLbnFPZ0VMajJyQ21zUENnMFQ3VlM4eFVycEQwaE1lUURkMS9RTjhqbHdvME1iOFNGVWpkUTNWRE8yM0pYR1NkSDFMM05jYVBuMHI4WnJKMmpXWmovaVJLbFZkSjJEQkt2clUvL3p6bmNwRWZIVlllSkRvam1ya2x0SXB4dDIrVDEvdGMrWml2K0pIeGpSa0lGU3pnWjdFQ05McTRSMWhMenh1KzhYemtPMjd2U0xOcHlCM2dRVzRmSmppK0xKdHkySGhRV0o4VThPSmxLNXlpZHNwTVRkcnR0OExEUmF2ZmM0QjFlNGRKTU81UjBqZnRoNVpCZW1TZkgrdW5JQWhROS95V1c1WUR3SzFsaXpKUnNwbyt6SUJpeko5Y2ZTUHpRdGQrZ05sTEkyRml5UjQ4NWYrZ0MyMHM5cFVXOXpNK1hkeE1mVEZ4MGhiaU5tT1Y0dFgxWThLTnBKbmQwK2htc0VxTTg2T2lJK2ZNK0xobGFNTlJCbjZEdWdYRUFIU1V2OVpEQkw4Y0pBaTJqbFB3QUorc3dVN0N4RVhnRmxNWStFaUNkWWMxTUlyV3M0eU12TXE0WmZES3dnYitnN0VFQS9RT2hKdzFGdjg0aUpsdEgwSjFleFk3RS9SaVRCaklBZlowOFY2T2ZkZFdsOTRNK2FWQUpLRDdDSFZpV3dreis0NVRjQ2lMSHY0SmhXazJNODhmaFlPRWdTcXl2K3lONDBXSkJVTEFYTzhnV2g5c2JUS1Yxd2pOUkl0cW1tYWpmUlVpa2VGYW9aWkRIdWNPSHBpdkYwOXhlL2FsOWhGNjdzSkZvaEFUNU82OWs1d0hINkZzWkF5MnJsTXdrTDJyVGsxTTAxbllTTlIvTGI2WGJ3QzdxamtqRmhDMitTOVgrdkwxRWRkNXZEOTVEb252YW5jdG8xMHFpUWpRalZEaDEvbU1JeXgvSGxYKyt4Mlh2UityVytQOGpxMkk5bCsxZGNtTHBKYjg1d21ZRUYrVDloQjcrL3pVQ29MQndrNDVwczgweXk5eWp2cG11Z0ViTFpqK2dkMFNkYTZOMjlWeFJlQTVWcWZBWERZU0JIcm5rTTF3NkxETlo1ajlWYVgrYXV5V0sxa0V6OGNXbDk0SnpUY2VmcXE5TC9uUkdQQXNHc2plVWJQYVFJV3NaV09mR2xNWmVFZ0VZR092OFRpZTIrakVhSDlEaTZ4dXlQQ3YrbjJLMytBN0N4dmlrTE9NUy9KRGdjcG90MXpzR2FiWWhSWXBLMXQxbjZQaXVHcnU4N05hSDNiZkhROWZCMmttMGdxMTVZNUFEOWFyZk9BUnNwNDV6SUJpOWpHUUhxbFZCWU9ra1ZVK0ljZE05QzJnMDY2SUZyTzZnbU8xZnJPMDJFTHptUEl2d3hGdzQ3NFl3RElRZktNbmxPd1ppWHhqVXYxRm40Q3hwTmpIeENpRU9uaXRXcWI5QUhFVjAvZ1IrOWxCSjRRajhHSFJLcjNHSitGTnRPVFN3bHBMRndraXluUllZTmNqdTRuNUJ3R3lqdlEvOUF3b2kxMk1lY1A3UnRMcElRdnNERTV1WWM4MVZFZDA0UGtPZDFUc0daNHl2ZVQrVGZCcEZ5ampWTFVZdm5QeTVtajFuZU9UZkkvaEs4Umo5THJ6ZkpIYUovQmNMaElFZStleDJlaGJWU2tLMDFqNFNKNXpJdVUxbmpMTDNmdzFYK0x4Y25wcDZsdmlmMEZ3ZlVtZm5DTzZFbDZvOEZnT0R4SWtlQ2N3eldicjFQODJOZENycWZ4MVQ5L3lHb21idmhmY2dmN0N3SzJRUElhSFViMHE2b1FPV2Mza1NySnVvN1BRaHRZVlQ5aXBiRHdJSG5Vejg2TW5vVndhSzdQRFQvSlkzb3IvR0xxUzBvZmp6Njd4YUlYdnpmNlBnK3dHeCtTeGJ0SHVHWms0Ym5vMGRkNXJpZnI5MjZ4d0tKNkFkZnRsNURqWjRZLzVLaGZSbytLUUJxU281elQyQ3dJK2E5L2tsYTI0N2RNTHdzdjBpSEFJenFZTGVqamtoODBKaktqWm00WitORE5PSlNyZFhIaVcyUU5EU0dENitzKzAyeUNwV2I2YUw5YmZveUl6WS9zYUxZSTNkNzY2bFpiVWY0aFJlVDh5SXZ5ZUpyU095OWU1TDRqeFdaKzVOanR0NnhzZCtoYkNLWVFZTkg1a1JPMFg2aDZSWlNOVUlBRW00bmxSU296ZUc5dHFIRDRtbzNzcVc0V051UkpyY29GQUUrU0ZaV05ISjhGV3VXR0tLYXRWcFdzVXRWdGZxVEtrYTFhZnVTcUdxNVVsdHpYYk5XVXFXemsrQ3pXTUhNVVIwY3QxYWppckd0K3BNcTRtL29lZWxoWkhmZWFyWnF5bUkwY244Vmh0YjZJcGNaVHFpRHZOVDlTWmQ5TmZaWE44YS9acWltYitaRXFSL2FWLzN6QVlGZ2lXQXJDOHlPVkdVeVJHaW9jdnVaSGh1MzRVanU1L1c5K3BLK2NsTGo2dWtnNG4rRitzU1NlR3ltTHdxOUJjdXlVRWFtWC9NaFVFNmtKdFF5L3B6UG1SK284bWFFZmk3VXVMTStzWkdEekk1bWg4c1dYcXBUK3lTdWhtWkVvTUQ4eWc2QW4rZUpmUFk2UC8vN21YNXVldEdSVWZtUXlYOWJkclBqaDdVVjZNNHREZmlRckU3OFNpS09meFNBL01zdVNteDVKRW1wQnlVV29tUHhJbFNQbjlUL28zVTN5YitxSG0xQ20vRWhZT1VoUDMvZXBQejE1T2w2bFNyV2NINWxxSWpVaEdqMXkzMWZ1T3gzbDBEYzNNcld3bElRQis0OFRWQzFEcElCNGRINWt5TXJ0bGxZK2ZuTDAySjE1YW0waC94OE5nZldPYUV0ditBQUFBQUJKUlU1RXJrSmdnZz09Igp9Cg=="/>
    </extobj>
    <extobj name="334E55B0-647D-440b-865C-3EC943EB4CBC-8">
      <extobjdata type="334E55B0-647D-440b-865C-3EC943EB4CBC" data="ewoJIkltZ1NldHRpbmdKc29uIiA6ICJ7XCJkcGlcIjpcIjYwMFwiLFwiZm9ybWF0XCI6XCJQTkdcIixcInRyYW5zcGFyZW50XCI6dHJ1ZSxcImF1dG9cIjpmYWxzZX0iLAoJIkxhdGV4IiA6ICJYRnNnZUY4eFhudDRYeko5SUZ4ZCIsCgkiTGF0ZXhJbWdCYXNlNjQiIDogImlWQk9SdzBLR2dvQUFBQU5TVWhFVWdBQUFHd0FBQUJWQkFNQUFBQmVQUnliQUFBQU1GQk1WRVgvLy84QUFBQUFBQUFBQUFBQUFBQUFBQUFBQUFBQUFBQUFBQUFBQUFBQUFBQUFBQUFBQUFBQUFBQUFBQUFBQUFBdjNhQjdBQUFBRDNSU1RsTUFJb203M1dhclZETHZkaENaUk0zNzVuWDlBQUFBQ1hCSVdYTUFBQTdFQUFBT3hBR1ZLdzRiQUFBRUswbEVRVlJZQ2UxWHYyc2NSeFNldTdQdXBGdWRMWXk3Rkh0L2dTK1FwQWd1Vm9WOXNXUHdDZ3dCTno1MUtWSklZR09TU29hQUlVV1FoUWxZMVY1STR4REluYkdiWUxDdWRLb1QyTWE0Q0JHSklVa1JUa2syU2pZLzlPWE5lN3Q3YzlwZjU5U2FZdWJObSsrYk4vUGV6SnRkcGJLTDlablgzbGJLT2hsOHQ1Q05Tb3owOEwzbkw2am53V3Y0S3pHWXFhZ0VTMm9lR3pVc3FTckk2cFJsZElxQTdyNzlwMUpEdkRvbFNjM3ZhMlFMWGxmVmdKMXBhZCtlMThnT0FrVnJ4UEswTkhkVkkzdmFHL1BBOVNscE5aK0JLL2liUXVEOEhMS3VuUXZhbitiTlVQMmRSMGRZTkZDZnd3ZndvNkU1S0ZaM1dBTU14aU1QL1M5VTZTclFIS3ZTcFFiQVc1VFIwVUMzSGZ3ajNleTZEdlRqMGZvZWl6TW9ESDRGNGhuR3p3Vk5icDNDS0I0ekYyVGpENmF0NFJkdXM2djFFTWtJRzcrRzdiL1pEQjdwbVJQUGhYTnNtWE9sVHVEZzVsZy8rNkxMblhVVVdmUGs2TSsrTlNickNOREp5U3VsTUxRVjhVVUlIZVVjN1BxNXBsSVVJbzYydld0TVhrTXdqcVdoWjdHbE4xQUJGblJ2MkdTZFZQZnpQQUpOc3dFTmJSZ3hWOHFoTEpGVmFGZTBiOGRqYTdicHVXcWVNVXZ2cXI1dm82dlVMT1dGY1ZueHI0ODdDV21GbkRmY21ORkxiZEVGajBzbHg0MEV1b2YybTM1ZnJhSHQrTnN4U1ZtdVhGL1JISC9kZjRPbDQ2Ny9ycWh1dUxkV0tSOTg2YldwaWN0SGxHK1Y2a3YvUThEanpGdEdJRUtNbXhRYWZObnI0cUlabkZtd09JVTZuL1RWWXpNUFRMSlVoNDlMVlE3WFVLKzNqajFWMVNuMU1pZ1BwNWZ5dmw2aW10dlZkVG5nam9mVjFnNG5SYmxXZXVoQWNRWmFZZlYyZE5QWjBEVWwrck02dUdzZ3MrbmxJV1U3TGdNYUw0VVpwWWRBcHlRSDRTVk9VRXVla0tEUGdEb2FycWtEdnNvMFpwNGxnL3hWeEdJN25ac3kxQVBmU1Nmem5WaVBhWDFpZUV0Q0cwcitPMkVtSzhQV0FiRVdoQW95dzlJejhrdHhxVVR1QnZnaExHWXc0bGlZSyttR21TZTlpRDNmRkFTOXRCa2V6SjJCbnN6ZFhFRDY0SkdYZU5lTkdiYW1lTzRNZUNTdUZUOWJFZFJzS2RwbWQxclpmYW13UmJOU2hvdmlIcW1vdFViYlJpOUZUQS9iRTc0aktmQklSV0ZMUGo5WDVHcEZtSlNXd3JZNHFiNzc5R3U2S2QxSjVjRWVoVzBndXBsbGJ1bjdETzFDR29WdFZXaGJjc2FxbSswN3M0VTBDbHRmYUpLWFdNNmhXZDh3d28wL1hOeXUwS25Pb2JWd1d3Qy9DYnBoUExIWnRMSmNhdkovK0FGMjFMaXMyVFNiSEVabTV1SzczVmtVcTdyT3BuWEFtK3A1b2JVbzJUSTNtMFllcEZXVjhBNWtiL2ZOazVsTjYzRlNyZXhSQnRJQnNOeGx0aU5WTnMzRzJ3UlpXYVJ2Y0UxNEh2cXppRmJIRDBwZHBWZTZqTDIrZFdYeU96amJtdm9BZ1l2M2FQWkw4RDFFWCs1RjFwUzY5cFAvaUZFWHZWc2lDSWZxSEdzeEprVTRwQ1djY3VpU1E1Y2tQSkJRL005VFFqL0MzY1JjeFFyNkVWNHVSazBpSHR6OXVFVWZ3TysvOG1CU245K2pCVWFsbTQrY0dHMGcyRHg5NGNYcFRTOWxmLzhCWFpFMXc4Y05wSEFBQUFBQVNVVk9SSzVDWUlJPSIKfQo="/>
    </extobj>
    <extobj name="334E55B0-647D-440b-865C-3EC943EB4CBC-9">
      <extobjdata type="334E55B0-647D-440b-865C-3EC943EB4CBC" data="ewoJIkltZ1NldHRpbmdKc29uIiA6ICJ7XCJkcGlcIjpcIjYwMFwiLFwiZm9ybWF0XCI6XCJQTkdcIixcInRyYW5zcGFyZW50XCI6dHJ1ZSxcImF1dG9cIjp0cnVlfSIsCgkiTGF0ZXgiIDogIlhGc2dYR1p5WVdON2VGOHhaVjU3ZUY4eWZYMTdiRzluS0hoZk15dDRYelFwZlNCY1hRPT0iLAoJIkxhdGV4SW1nQmFzZTY0IiA6ICJpVkJPUncwS0dnb0FBQUFOU1VoRVVnQUFBYjBBQUFDK0JBTUFBQUJUNDh4dEFBQUFNRkJNVkVYLy8vOEFBQUFBQUFBQUFBQUFBQUFBQUFBQUFBQUFBQUFBQUFBQUFBQUFBQUFBQUFBQUFBQUFBQUFBQUFBQUFBQXYzYUI3QUFBQUQzUlNUbE1BSW9tNzNXYXJWREx2ZGhDWlJNMzc1blg5QUFBQUNYQklXWE1BQUE3RUFBQU94QUdWS3c0YkFBQVRQa2xFUVZSNEFlMWRiWWhzeVZrK1BWODlkODcwblNIcWp6WFJIa2graU1UdEt5cTRySEJHOXVZbXUyck9CQ0VvRVh2QWlNYVA3UW03QmdXeEJ3VWhndlRkM0N2SnNzanA2SjhFSVQxTGxtUnYxdXdNUWRBSXBrZGkxS0JyTjhsRlhVVjcxdTI5MmQ2UGVYM3F1K3FjMDZjL3R1K2Q3cWJyUjUvNmVLdnFmZDZxZXQrcU9uMnFQTytDbmYvbjBiVlR6L1B2NzMxcis0Slp1U3ZWTitqYlVYZmIrMmJ2UitpMXUxTEJ4UmE2M052ek51bUpQTzE1YTRSMm5EZlhlUkNJd3ZQaXE1N1hwQ3Z6aHM3YlBHZVFTaFRWdlR4UmUrN3d0WDZLUVNwVHowUDNwUDI1d3hjZU1FZ05wbG8yaVE0RnZvODkzTHYyYWVHZDhkOThsd09vME91d0VNSC9DRFNmcFM0Ui9lZU1RK1BzcjczQ0h4M2FOV2llNy82RmwzdWNhTWRFemF4dnJjMVpKem94RURyY1g2WTNUTlNNK3dwRWZCaHlHQnQzK0dPVjVzY2FiaEFkNlNhNjFOdmgvbUIrck1VeUNUWERjUlhwTy94WnBaZjRjdzUrdHV5eFZxVC9rempmbkFOb0hFSk5OaGtQWEpLQll6dHl0cEUyN0s2NGZyc3VRYzlOK3dWMFBkbEFaV2J6NThORll1R3cvbDRiVG1kdVpxTTVPVmRaRm9wVGdNeFR6OWdNRy9lRitOLzJvOTBmNHhXL0xleit5aUFPdnZmUjZPYmZDYUtOaDNjOEQ2YWNtL2ZpbVpYem1XbFNMMzlBRlBIZGhTWHFDWS9GYWN6cnY0dlkvUGxuZUhTSm9FU1dpYlpacUxuRDQ4UlBnQVg5dExoVmVzKzJ6MWZmd1o4Y2VWKzNKNU1KRmtIMzhnZThYRU93VHd4ZmtZaVJGU3dqajhXZzNWa1RwZHpiaUNaYkJXelFIVytOcmNaL2tiRFgwTmVWNlB3UWlYN0lpRER5b0NTRGlMZGYwYllIbFM2am1nNjMxT1BkSzZLRFVwc3ZVOFVFSkpXNTU0bnFQS0hHUk9HemtiZHhYbVJ4NjVGSTRLbkwwNlE4eTA5d25wcjBQdFlPVlVKRDluT0ZTUFc3TmQ1bUZmVEM1aE9yckplV1hqT1ovRkNzQzAzTUJmcHljaUhUb0I1YnNnVWtKNUJwTExXa3FtVGQrUUFFbjZkckQzU1BJSk5yUWZmVVpQZzROa1E5NzhoRVhLVHZzdXlPWmVMVHJJanJqSFNHMWczMnZMQUpmeGplQUU3L2M5RTFQSlFyY0EyMVlZOUhsWFFCei9KMVVXbUQrRFFFN2JmZmo0djd6QmJnUnNieXRjeDE1OXFVek0raVBRR25LVmJjMzIwdmRtSkEwYmFITW1xWjI0Ull1Z2d1blc4eno2V3oxTlI3SFpuSDFpVjNhRGorL0NmT25ZanpPNmZDdzMrWExOVlQ3SytFZ2hORzdUZmE3SEhoYmxsWkF5SytGKzB3OUEvU0dvaklvaGloUE5EcGF5UmhRb1E3Y1lxNnFNQ1czRWFBcmJZMHZPRG1NV1h0UkRBd3crL3pmU2M1dVVqQ2MwUnpVZWhnejNkRTNYaDk0Q3E4cDcveFZYQmFONXhCZTZwZ0lYclp4THUrV3dwZWhnSnljOXliRUxiWEhZV0Exd2wwVFFOaVBMQ1lJODdNbDhMK3U3YzFqVS9RM2h2dUI5ZXlZam9mSjE1Nzh0cG4wR0oxazNPTGoxRC8yVy84RmRHUG0rZ1o4UjJuN0tpNytGcTZaVjZld2JjbjFaUU5aeGNmREdUMzZ0VnYvOGJmZm5SR21zeGhFOXc3WVJadzhYVmlJelJCUHRVUllZcjVjL0ZGc1JFNjFYRGl6R0VwcHd5OVNYTHhZZmlkbUxRWjh5WE1IK1Bmd1FjSlROR2V5cWppaGZsTHp2Y2RmSmpnNk5uMXFLVmZQRDNNMzI2Q2l3UytCTVhNUkJ6cndiVzZyNWwyOEtGL3FxV0dKcGdkVDFYdlBCeWJhWnFEejRQNW14MDhjVTVoL3VSODBWcTN1ZmpTTEVpOG1Pa0wreTl3bmtMZE9HRmRNK25pYTJvU1JwQ1Qvd2JSeEZQcUtkR253Qm1ReUJWUG9XZm0vUzYrc2pQRGVlYTFLUVhrc29VOUI3WnNoM2xnbTROd2x5MitYWHhRUVFhNkgrNXk4bW4vS1JKdmxVdDY5VjYyK0hieFFRYW5Hczd6dlczdG4yWVBPaDNUaW8xSXRwL2E3ZVU4dS9oZzRQY1ZsUFZRYkhxcjhOUStvVGZSSVhQMFFUbituckZub1M0Ky9JMU9UM0hLNTZhclRpMDJ4bGlENytvdTMwSGpNSTc5Y0ovRlNoZkRkMW0vbWZpM21abHBGK2tSZ0tuc0F1ZytQTjkwOW8xaStQeU8zSFo1ak40bkpURDFqdzM2RDg5N0hPOUlsdWpPa2YrWXUyOFV3NGMzdGVmUU1ILzBFWHJQMU9QU0RQNE85VUw2ZFFSL25yb1J1VVk3anMvRDN4NXZSa1MvcVhQUGdPZGpMM2IvaHJQNXM5RU40ZEZNSi9CNXYzK2IzdjlyaDVwZ3hqMUpmRE1PS01iK0FsOU1JRE1XWExUZmpEVllqTjE1YnovOGNid2VnenhYUWZ4eGZIK3VBTmxnbm52NmowdDQ0ZjdiYjMvT2pwMGJQL3FtY3ZXNUFXVUJLVkR2eWF2dnYzMzF5V2kreDZBRmVlRmRTR0FoZ1lVRUZoSllTR0FoZ1lVRUZoSllTR0FoZ1lVRUZoSllTR0FoZ1lVRUZoS1lRd21vVGJ6NWZKN2hYMzN6N0JiNFpydDF6K1pRb3l3Z0xTU3drTUJDQWdzSkxDU3drTUJDQWdzSkxDU3drTUFVUytCeC9HbDhhdHg5ZTVObVpYT3FQclZaY2I1UW1BVFdTdCtqVGlaUitxaGwrT0YvajVvbG0zN1orbW9xbS9MZXBONkhqekhpN3Z0KzY5MlBQanhtTTNTbTZDd3ZobXVkK0pub05rU2Mrd1EzSHI0MTk1TVZ1OWdMOGxmWkI0bU9xM0o4NCszRmxDWStuaDNXeGdnc0pmNVV1L3BuWHdQQzloaGxlUVh6emRzNDJlOUtudEQ2aEZSVlVFNDV2a1dsWlQxdlRlR1pDOFdVY3hMUVJjZXkwcDFFWjgrU3hyMUoyMGc1U2dIZktZNVQrYXA5OVBFNEJkeVZQSkg5RWFtb0lVZzV2bVdJdW8rbjhrUE1jcktEcGgzZk1nUytpdlhKOXhEazk0aGtKYUVyOGFYSm0yTlV2cTYrZWg4amJ5TExMMndub3NhTXlLdFRSblYrZklreGp2bGJucUIxV0ovZzlUbGgvS1FTbkdIYzFtQ0g5OVFtT1B6eUtWcHZlRTVjeWtiOG00U3Q4Y3hma0J6SWJrVWpoRmJUVG1rZkliOU5laHd2cXphVytmT2RFMEhzQ3Nid1R4SmY0bmpwOGN6ZlJzcVpXV01nRTFrbWlhOFF0M2JqbWIrVlNWcjNTZUxEdndwY1pUeWUrYXVOcFpUNnRQQkU4UVh1cW0xTTg5ZDBTK25EK0pEUkU4VlhkcFV4ek4vclE3SmhrNDJsbE93Q2JQOUU4UlhkMWZwNDVnK2YrTmtNdmtYL1JQR3RzRk5iakJ2UC9DM0Z0WlFwY0F6ZlJQR3RxZU9nQkNOSjgvZWxEMGMzZi9uSVpUTjNmM1NqYmtWZFRwaUgzRHZEaC9ZWVJlNWRaSjlJYm1YcTZ4Mk1iNFJiTkhCbmhsMFJ6SitMQlNjZjR6U1FPNDZTTFFTNHZhSjM0SG4vTExOdXhhZXg2NkFRbjB5WDZNbFJ2NTBlaUcrVVd6U2dNQTh0Z0VGc0lvSkRUejZORTdhZFRwenIwSHM5di9TS2Q1K2FDTGZjUVl4N0Nyc2Y4UDZTOVl6bDNvZThRdkNHVmNOZzd5QjhvOXlpNGNFQThuNGtxOVduZTRud2R4RnJKaThYMmp0UlpkNGIxK2tnVXJCS3NUWEhKaStUSGVSVGFlTmFsWTRqUWxsVC84Y2dmS1Bjb29FclBXM1cwWnIyZFNEb3ZHS1ArNWExdklPS1BXWE10VDZwZDBvRDE4aDRKWDRtRmk2Z1dtS2JNczBScCt3RDhJMXlpd1pxcjlnejdKajVLNmx6b05UTk5neFhJRVVBbktyWjVMMUZMSlc1VmZHZVpaTzZOWnhwamdOUGJSRUtrcXpmQWZoR3VFV0QxZEpVVExJQWVONWxUK0Z3RHRzVjZZMjBGRUFpT2pUN3JyMHRrdldSbUNKWWZKTS9JYXpvaEpjNTJ1d21HNTg2VjIyWVd6UVlHODZkWHpCLzRFaTVpakZyRmExaEFtMVFRdFh2Y0NSWVhlVmh6ODRPRDZIUjJlUVdKOXFOdHVPWWpXK0VXelE0RjFVUzB1YUJtajY4RTBISUg5MUxPRWhMZUt4SWpDcytFTEYxN2Vpb1ZVUEt0dXpSNFAydlFKREZPNDlzZk9YcmdyZ3grQllOVGxnajY3VVBNaDNwdWxvVzIxVmxSaUNCdXFRQVB1RkRRd21nSW5oSkZvanV6VVFINVhzaUVvYjh6Y1lYN1lsaVVEdXJOSDZMeHNlZml0VlN0T2NldHZuRC9RU3lJWkJEd3dxTkJEcXErK0xveUVPcjFPcDFFVUREblRGZjRhTXFzWEIvTk1TRnRwbjRNbS9Sd0xGNTBhdXFNdm5jc251UGJmNHVrOVd5d0xmUE1xQjc2czZtbDRwb3FHMVpHbnNFT3lLd3BmV1BDSHRMRVQzMEFNV09ScE5wMWlNVFgrWXRHbXd3V0tPTmw3bWxXZ0VoeC95aGU4cUdRQXI2NXhWR0RtV2hDc0NvazE3Y2QzREVFcVZUWUl1bUsvT1U5ZWlOUTg5N0I5R0Rpakw5bVlrdjZ4WU5GRmRXUE9taWJYeG9uZGQxQW5waVhRZktSTHNzMEpCUGVORXJ6MWdVdjgvQnh2Y1ZFY3RrY2lxOS9ORzZ3NmxhbFBMZTJLYkx4TGU1STBoVGp4Rm45M3dwOGFzU3Q2d1pwMjMrcEhhWFpDV0pLeklHQlAyM0xWS1J6Y2FuU200cS9TTWkvR2lIZXlERXRvaXhmcDk5d2JoL3BUODFnUmYrM3FLeXZCZ1RaMVpRZXNGVEhOOGxTNHRzR2U0OW5OTnRuZUljQ0tiWVhFUzFDWWgzUkxFb05Wa1ZtL21kMjlGTC9JQkpxQUIzRHNoSmZNaXRuNnZiaFdnLzJHdnJnUGFVd2t4OE5jdjhGYlg2WUxrak1mN1l6U0txc0phR21vNFBPSnkzVXhpNmRaNVg2MTFWRWxRc3l1M25yaGd5eTNlc3BXdEZydmVxQ1h3UWhLWm9XQjBOL2xkMUF2bzFOMkpvTS8yV3ZhUXpwdU9ManhEa2JmTUNLenFqTHQvN1NEOTBaRjlIWnVnVGc1c24zWHExbGNCbjkwL2IvSVcyK21UOWNnOUZ0Q3liWVpvaGZmekZSd2p3N1hJdTB2RHhCUG1UcVY4VVlUTkZTRjVsSncyZkdXYVcrVVB2MHBOcmZ1b3oxL29scTFGTjk0dlpCOGxDZklTQXFzNlRiQ2txZHUzblVQaGlnNXZuejUrakFaTDZSZU9EK2ROek5mZ3Q4NEN4dzNVRnBLYTBsakYvN0w2Zkk1dEI0VCtPalJEL3E1OFFDYUdaSWlSeklXWVlmUEhCelFzcXZwU0NiOHRvT1d2dXpGZHRwN3I2bWp6Vk9sQmppSnMvWlN0ajh4ZVpxNnIxank2R2U4QmFYTVl1d1RENDRvT2JsOURaUzhXbk5RYkcwWFZWRmJBYXZjUE1PbDlLaEtaTm9GVGFraGlXM29oQ0ZjQ1c3U210eWdWelJST2xlWWJCQjVFcTZlb2kySVh4eWY1NWJIckxsclhRUmdHNjMySkZKd2RqWkF3SWlIZGswUkRtZ2E1RmU4eEIrenFLZTI2NXMzRTNrWVdHd1lmQnZSdlBXWHNxRFYvUldLbWFVSkkveURLaVRZeDFab1B4a01VQ0gzL0MyektOaHVROWx1bzRkTU0zWk1RSG5ZU0tzOFhqSkluQU1QaU85VXpFM0tJUm5xYmhheG1kMHVEcmdCekhoZjZwRndwTWdZaEFhRllLSmRQOUFHVW53U2NhVlc1VitWWkg1Nm9ZZkdTNVlmQlZkWmM1UHBObGJiTFpSTEovVnMxb3g2WXNTRGE0MkRIOVZPTDNQRWhMOVBiQURFcGJRV3RoV215YkViSmhPZ0oybXpyMHd4WlZtbmNZZkUwdDNVWmJsbEhkaFNlSno5cC9pWGdyWGVaaXo5bjQwRloxWGdvOC9NbVhVbWIyRldwVncxSy96TnZIakpDVjEyUWVMLzlMdDRsK1ZZWDZQVFB4OWIxRnc0KzJVV0FTbjlrL0F5Um0vclpFVXdtd25BZjBQOWxYV3hvZmRLM1I4b0hSdTJ6azlnNlJyYWJuQjYybmVDbjRRVDhuK2hiakk4dGw0dXQ3aThZeU45MUpmSUZXUkxEWWJNWlpiZlBLY1QyMFlnS21ZRmY0dC9UNEs2c3V5eEtzK3dCd1A2OHdIRTNkYVR0MWtabi9QdnZaMk1zTUswMTZzL0JKdFlmT0wwZVB2a1dqY1lWbFQrS0w5TzRQTk1JWlNJSTZJL1NLdXFuQWNVL0tITVVmOEZUUUtzd0kxN2hnZUlLSFhzQ0xpVlNmWHJYc0RDTnBHb1VtY3NSL3MvQ0JLelpDTUorU25iNjhLN0xueEcwb0NYem9lNEpqUHFTQXo1ZmJDK2hMcHlJcjJ2VW5oWSt0M2ZhNXQ0cDZUbVFrdXJURk1sc1g3MEpMOVJSQjhVMU54ejJRL1k0YkV3dGw0U3NMczl5SVpQdXAzVjV2UmRTU3dBZmJ0UzNMQi9QQXR5RzdwUitwK1hXVnpvOFVDMldoU0ZlcFl1VENkbldNTFFIN1RCa1ZYNm1JL0g2NG96TExaNmhrSDR0WHdTeDg2UFZvdUpSYk5Kb25QSHNDM3lveG15QmN3UERkVXVKV2hoRjk4b3FpZ0laZzhQM0tkekRLTkdpbVVqUUZEQ2NqQ2ZhTFFoVFBHT2lTcG1vbUNUcVg3Y25DMStETUpHL1JVSGZHSi9DdFdhTG53Nmlpd0dDSUhhRGE5WUErYWRYZXhJMlo2ODN1ZHNlZXZxRUhieXVhSEhYcjBKUmRmZzg4VnVhUktrOFJvRGM3NWtUSEswOFd2bjYzYU54aW1oRXVnZStTTlhRMk1DWDdnbElsdUlLRDdoeDZYdzZVcGhJRjVDTzZTZDA5dkRZMDVwKzlSR1NpRUs1eGZ1RGxRM3g2VU1KdEVGOE1qSlZVQkRBdGtoc1Y0ejZ6OFBXN1JhTlNGMlVrOE5Ya3pJUW5sNmxMVDVqS29EZERva2VPVEF4OCtRK3pGK3BvTWZ0RllVV3FIVWJKSmNDMkFsY2plcGpPVDUzY0xJQU9ud1J0VVdYaDg5SnYwVmhWVTZRRXZvYmRWL3pQMFg5WkZYbS8reUxkK0FFN1F2dkJvNWdHaUppV2JlRHpqMFkvZmNqaVZ4L28vUVQzc0lCWCtEbis0SHZnMnJUS0tPZVJpYzlMdlVVRFhjSnlkdWxCeXRUZnFTMDlZRXcrVDc5RVNpdWxreVBXMTY5WllFR1V1Rk9wcy9HbFp1bUxEemJCN1g2cDJaT1IwQkVuVml6dWxMRkNxVjdZRFNrRDRMTWxuS0FlQTUvL25IUjR1UXlmS1hMRFVSTW1mcEN2WldzVXZtYzdLQWRhWEk0NjlPMU1hWXlCVDFkZVVVS1VNU3ZacWt6bmkzdEtzWGF2V0FvMFRpdkN3Q2VuVkpnWjJib3BRYjVLdTRtNFlTUGkrSXEyZWhtMkVOQTU1Zy9od2VVQWxkUkltRHllWlZWVkdKTW5WbVljWDFOTk1yTXFUS1poRWkwYlE2WnREdXdIZWJxeExZaHJ4Q1p3R2U3Rmc0ekU3S1FZUGo5N3BNZktLZ1NQeUJnb0M5czhzQUdZcVRKWU5uMGgyYUQ5M1ZpdEl3VURkL3d0RFJTN1hYcERDNzZZV0FPVTZOQW1UZkhYNUlRSDh6NXJEcEZDK0ZhaVFtczZobktPclhuSHdHTFpMbHBiVU1XSG40ZlhhZnNEQ2lqSXk4YXFlalU1SU1QSXljODkvWTlFdmMrODNWaTgwaWpXajIzNXRubWw4TDBVcTczZ2RveFlLZzkrUDMzaVh6ei82elJRRW1tWmg0bUx3Q0J6ZXZhWGMxdHpRQmxza2xEbk5GVzk5alZabW1hSlpDSmQzKzlCdWhGaEFYS1hYTlM3ZWZWL2NZK0d4bmRaOWJlaEtvU0dGMXNObUlCOEtwRmp4Wm5RSkpKNXhQZDhMZXI5KzRmUzArNUdiTGxudXVyZzhnSHJRVWJsNHk5YXlYeTVrVlRWNE5vbVFPRVBIak5PTFozZUR3SFhGN0VOZk9ERWkwQjF3TjhpVXJMYzVhamxBWFkyWGowbWpuUXp4T3cvRFI3VzYrMTRoZ3NPTjZWRkdwcU4vRHR2UjcySC9qclpPWGtKcGN4Wjg5Q1ZUSXh3dzlvM21rU2hTd1AyL1NaUnh5aGxWQ2N0NzRaK3V6MEtHM2VMZG4wSWhUNWEzZm1CYzdUUnludHIxTWZ1Q3VDdEZTWnl2Mk43RXFWTXFJd3Z1TXo4UDM1SytScjdYSkFXQUFBQUFFbEZUa1N1UW1DQyIKfQo="/>
    </extobj>
    <extobj name="334E55B0-647D-440b-865C-3EC943EB4CBC-10">
      <extobjdata type="334E55B0-647D-440b-865C-3EC943EB4CBC" data="ewoJIkltZ1NldHRpbmdKc29uIiA6ICJ7XCJkcGlcIjpcIjYwMFwiLFwiZm9ybWF0XCI6XCJQTkdcIixcInRyYW5zcGFyZW50XCI6dHJ1ZSxcImF1dG9cIjp0cnVlfSIsCgkiTGF0ZXgiIDogIlhGc2dYR1p5WVdON1lWOHhlRjh4SzJGZk1uaGZNaXRoWHpONFh6TjllMkZmTkhoZk5DdGhYelI0WHpRcllWODFlRjgxZlZ4ZCIsCgkiTGF0ZXhJbWdCYXNlNjQiIDogImlWQk9SdzBLR2dvQUFBQU5TVWhFVWdBQUFyMEFBQUN3QkFNQUFBRHdDOHNjQUFBQU1GQk1WRVgvLy84QUFBQUFBQUFBQUFBQUFBQUFBQUFBQUFBQUFBQUFBQUFBQUFBQUFBQUFBQUFBQUFBQUFBQUFBQUFBQUFBdjNhQjdBQUFBRDNSU1RsTUFWS3ZkNzgxRUVIYTdtU0l5Wm9sQU16RUpBQUFBQ1hCSVdYTUFBQTdFQUFBT3hBR1ZLdzRiQUFBYVgwbEVRVlI0QWUxZFgyd2N4MzJlb3lRZUpaSVNvVGd3Z2hRNEdtbnNBRTE3Z3EwNFRtRGpaRmhGYXVUUE1xNlN4OTdGTVJURVJjTXpwRXF4KzhCN3lFdUJBaWNnS1lvbWNJOTlNRnJBYVk2QVl4Y29DcEZBQTZPSkh5ZzREb3dvRDNlQTNSUnBIMDdXblJyTHRqTDk1dC9PN016czdONlJOQS9XN3NQdTdNdzN2L25tMjVuZnpNNHRPWVM4ZjhmaTgrOWZXZWtsVFFlTGRINlRwMnpmbkR6djd1V2NEaGE3Vng5dHFUTFU0ZjBMVFFlTHZhaC9iN1FYVnNlMU9SMHN4bVdkQno4ZE5ac09Gbm4wR2hjekhUV2JEaGJqYXBjSFB4MDFtdzRXZWZRYUZ6TWROWnNPRnVOcWx3Yy9IVFdiRGhaNTlCb1hNeDAxbXc0VzQycVhCejhkTlpzT0ZubjBHaGN6SFRYYkx4YWxqMFdQTlRJbG0vOU43VE5YR0dyK0RYcnZVaVk4QWNoVHMrTW5iOXlkeU9TOXVmemQ0Yk04NFhKdGVKY1hrUjY1VHl5K0hkRkg2TTBtS1g4am5Sb2hDeDA2b3JRRnlJQ2VGb0VRUEptV1hiUHlkK2lvUnYrT2tBdk5aTmJrM1U4cGplamJpRHRLUnlLUVRBL2U3UStMT1VxZko3TzFUNU11YlFUbzlZYS9JczlRck5NY0hyMU9aanZ2QktCdVVuYk4ydlNkRGZMMVlmTUkvVDgzZXh5elNCL2FLSGZwSlVJNlgyeVNiOUwxT0NWUFlGOVlsRHYwUVpBN2ZHT1JNdDVweHhGNkJVbHR1a3lxSzRRczF1bFdHdElYbjFtenArbVFHZXlzOU5nalREMjZ0NUEwUjYrVG1Sc0kvSUsrbDRyMEpld0xpeWNvbzBwSTdlZEJmUWVmWjZDRDlLMmpETjZsdE0vdTh4NVpOWnVOS0o0YUlRZHUxVUw2SGgxdE1GUkVsd2FBSDZIMGQrdzI5N0VmTEdhcHFCbFpwU0dudWlocWRvUU90OThscEFUc2N1NXFBWmhWczFYNWtNR0dlOWNVMnozK2tQRjBINlFRdWtMUmtNYzU5b1BGTmgwMk9jY0RxRm9qbGUybThJcncxZEU2bkFtdy9WU3NKeUdqWmd1VWZscmtxdEdBLzUyWEJOdDB4TngvWjVmYjcxNndnRTA1bmtBNjZsRkdSdFg3UEFBZnpWck9RVndhTWlYWEpVUGY3ZGhjbTlKcnFSWVBTWGZRb3hTZENHNUNjVS9Oa1V6WUJ4Wm90Y3VDQkpRV2pqakpTZHd0eXZWeFBBUTIvS0Q5N21yUHJNWG1vUFNLandDUDY1MFNTWGdJbHhEcXhOeEZkT1k1UTkrOVlOR2xvNmJnVlE3MXRvTnMzTWFCSVlVMTkvbmFyczZNWVBWejNEd2hheUhIRTEwUnFLNW83aS9ROFNhSkdhUEFYckRBZUtLR1lBVFRaNTZWVTZKbWFMalhXR2oybytJKzd6bmNjbGExcUFnMjBveVcxSTlNYUxnYzg3V05OS2cvL3YxbkFVZktQQms3amxxZTd5OU50VHQ5amlISGZOMDNnUlE0K3h5dVdjU2RPczh6TUFlQko4L1FULzFhbXpxc21vTHJ5U3lrenBNSVRjYmlXMmZvSTUvUVR6TEF3a0tpN0xhZTh4NUtTamRiZTl2Z3hnWTFkbXg2NW5CSnBNRFo1MkROcEZQbmVlckdJUEFhWmNlWG1zcllNZGtVNXAwNW5JMVVPYXpyUkN6ZXBNTy9qK2lOaHJLVnpzSkdJZ2RhenBMTWVFeDNVc1NVT3RUVTkwY1NWSEc3cjRXVVFPc1NyQms2MFZzS3IvMFZlWUUrOE9jdnZVR3BkUDF3L24yQnd1emI3RnZFUlNwcjFuVVNGaitoUDhSNDAyWHJNK0pJWmVFZzhacUw5cUU0ckdycHlpOWRoZkNtdmdyVTFYZ2VsWTRrNVpmUDZxTTcwdUd6WjJWblVFWjcyak1aZzhBQ2YyMW5QV3haQWVVVkE5RTFNeW9kU1hiTVlwYmV3NG9DTHpsQmp3dTJXZmlRbUozRmM3S0JscTVLNmJEcTFiZW04YnlnZENRNWoyZVhjbGhQcnFZOWt6RUkvRmkwR0V3Yjdha2dXSy9FMVVRZ0hVbDJ6T0s4OVBsdHErSjRsYmRZK0pEYlJpczFQTi92UC9LSnJXMmZ2czRjTGhWSitQdDJpcjdKRlJ3b1NGdFNMMk1RcUVzTlZ5bGZXVElFWGFPMGI5eVNkT1RPV1F5R0xWNFV5bHd5eTNSbmtqNWtXMDhmaU9INW1DR3Z2bzduUzBVU01oT2xxRXZwL1FtbTdNVnhROFljaTZVcjBhYUltNkgwdHdrOFczZG9HREVCNUk1WllJQVNuYzE0OExKb2k0VVhXYWYwbElRYm5vL0hlUFcxZlU0NlVscFZsOURJQXVwcVlzc2FmVVBrT2F6ZUhkelpRbGQ3TW9ZTklJV3ArRHcrQzdRNjRVRHhsSy9GZG5qQVl1RkRvcnZIZzRmaCtYaDJyNzYyejBsSEpya0UzNXpXREE4N2lLVmJvMStTTnVyVStqalFHZ1FDeUIyemdHcWljRmRmaTRVUGlUWWIremE3QTNqMWhSUjlpM09LSjdGUW9aYUROaHRQd2ZRZ3NCMDdaV2d1WFlVd2FnOEM2VWlMUlBBcCsxbVFxdlFQZUhFOWtUQm5zL0FoMmZSc1MrYXlwZlBxVzRtN3IxR1dGMm1rczJCSTN4Nmw3MG00UVJyMVhSR3hTTitRNmZ4aUR3THBTRE1YQzQvUGdqeHp1cyt0b09jdTg0QTYyU3g4U0hOSkVpd2JLaSs3ZWxYcldrMkpaL0FpVFZNSWgyclcxcTdOR0FRMjR6ZEwrNkZpRUVnTWVPbElpOFFFTEdJTGE1WThiS1Vyd2NLSEJNWTMvZVZRcjJvMTJ4VXlxQmNaRnljQ0lYM3gwR1JMTmRkQTBHQ1daRjdkeVhnRVVrNlk1dE9SSm9xRngyY1JXeGpZUDF2WkxIeElPRzAxU2hQaCtXYjUyd3JEK2xSRDkxWDRWMk43WHFST0ZhRlF6YXFVcmt1OEhBUWViK0tWdFBPUWpFVDczcEJCZmtGVFdoZjNpOHZzbW80VUtIMGVuNFhLVzQ1aUh5YWpiQlkrSk5xdmVwV1MwaDFTbnRDckdueU9YQ2dveDYvVi9pZWhTbFBYVU0zUWZsc1NKMG5YdDFRK2RzVjNGK1l0cWNRdGUrMWFJc0ZCSmxNejIyOUw0ajBzMEJLWGt0YlNXSmhJek1uVXlDMmwwNHg5N1ZmN25MbllyK3hjMzRHZXhBalM1c05EcFhTbkVUWEU4MEQ3WmtkN1JWelYyVWFxZUhVTlBlVXdpNjYxb3NSL1FmZXlNSkVZMzlSQ2xKU3Vja2x4U2VwN29jSGl0Yzg1b05vOVlwTklobk9QVU0zYWV1Z1EwcFVTNzg4Z0tkY2x5MmU1WVQwSTFGcUpralF5RWExdkptYnhZWHB6UTVrSnN6Q1JCRy8reWg5Z2pmQUVMRlJieWt4Q05YeU10SVdFN1hoTVgxVy81L0JZUTJ5VjNicUdhZ2FyV3hJZThmRnpKbUVQek5aRjhvQitBUUdRbHZyUHFwKzJaRzZObEJIMlpUSVd4LzhXUDh4dHhiWUNMQ3drNjNwcTRSVXRaeGttb3ZneEpmUWRpQ0Vlb0hWUlRyMGxydXljUU9yb1JDaFVzMk94YjBNblltdGxCMlY3RlJaNlZMcGZlRFBtbFFCNlI2UWNTandIdUZlRkZNbnVlVElXVllxQy8xZFpDN0ZJSXBHanF2d3ZlOU5vWVpsVGp5U21hbGdDNEcvZmtScUpGczAzVmhPcFdOalhVTTB3SWx3UitKNFliMWRQR2RsUnR2aW9oR3lDQlJMUVNxV3VQZGJqOUtHUk9pNFptcFJGK1Q4aitnZlNWSmlGaVVTR2JiVzJXZ0YzVkhKR3JuYnlKTjA2bVBxb3l4eStuMXpueFd3cXQ4M3VkcW92T3Z3eXQ0b3hsai92YXAvZmloT21iRnNpMUJOckFlMUl0bC8xdFlrQ2E2U0tzYThoZmNNczBHbDBHMkNOSzVXRlJnSUZTcHpETEwzS08rbWE3cG1tYXNqRFd2Zm1yYXI0QXJCYzYvTnM0bVFpamVoRU1GUXpVcGRMVTZ1M3VzeGZsUlBUWFQwZWQzbkRuYWV2U3Y5N1RqY0dYcFpHSm9vMmJpWm5nVSt5WkdsWkxEUVNCYU5MTGJIeWUyL2o4ZUVCRFM3RmJFelZNREN6SWFXenZDbmVDYzhsZmxFd2tYRjJLeENzMmFZWUJSWnBhNXUxMzZOeStPSW01c1RJeXNKdFByb2V2ZzdTVGR5V2E4c3NOajRNWkJ4bkJTWm13YWRPTFc0dGc0V0JaUEFLLzdCakJ0cDIwRWtYakpaanFqWlAyU3IrekpCL0dRb3ZIZW5IQUJzbWt0bjBIY0dhbGNRM0x0VmIrQzRJVDQ1OVFCZ2ZQZjI3MXlaOUFOSFZFeEI2R1lFbnpNZUFld09KTys4eE1RditSYU9ZYW1Xd01KQ01Rb2tPRytSeWhCOFV6bUVxZklkMnVVblYyamVXU0FsZllPUFQ5WHZJVXgzWlZXUWRkcXd2bnZMOVpQNU5NQ25YYUtNVXRhUmhYQmJWWEF6aE9mcGxRajZFcnhHUDB1dk44a2RvWDhNc1pDTEJ1QW5xRzJEQlRLaWxtakFMRThrTGZwSFNHaCtQeXgxODlkL2ljZnlVVUszRS9vTGdPbnJsWWtSUDBoc05EVU1vZ1V5azZKdHd6ZWJyZENpbUprL2pxMy9qSWFOUjlyV1JPOWhmRUxBRmt0Zm9NS0pmMVFrc2xFQW1rK0s3U1Zrd0F4MDF6Z1paSkpDODNKK2RHVDBMNGREcm54dCtrc2VJVTFLMTBzZWp6MjZ4aE1YdmpiN1BBK3hHSEVta2lrMWV3elVqQzg5Rmo3N09jenhadjNkTFoxMk0zeTk1M1BFelEzeU1nT09YMGFNaXdPL1l5VUxHOFluQWhDeTRqUUZWanpyQXdrSW1DcmR1OHFnbXN1UkJadFRNS2p1KzdRMDM0bkE0a0FzNUFZdS8ySkxsaW5FdFFDSS9raHZKbzVvb0xROXlncHJCK0J6N2V5SWNWek5Wem9jY244VTU5YTRJL3hPdlVuTk85aWsvVXVUTW8xcCs1UGcxWTdiYmNoNVl5OVEzSDNKOEZ0MTQ3UW42WGhMMTlaL3pJMFgrWGRiWGZLSDJFM1JqNTVUSE14YWJYUlNMeVluc2pjMmlIbnRkK045bGYrRWlOajlTNEhkWDMxVmp2VGpFTXBIV2xvdlRDNW1aY3lMSFp3SFZXb0pUTlY2RlNuQ01iL0lqUlpiZDFmZlF3ekdSM0lFNTJoRFlvNG5YUlUvK3ZNanhXVURWcGlnd2lyL004QkJBVkg2a3lMKzcrdm81aFdQYm54ZnA1VlZ6UnV6TGt4L3B5eDJLcTR4K0lKS3hmaEJta1I4cERLNW0yTk9zOGlOMW5od2hyQ2VjWmdmVlA3S2s1TXFQVERHUUhuMUFkUjNuK3hJN1QzNmt5TmxXUzVlMkllYytQOUxKR29vWVFGaDVtQXNTbml6NWtaN000YWdGOVlOQ2hZby9zRXlGNTBkaWFlcml2MzhMVmJ2cmxZdlMrYVJhelk5TU5aR1NnTjhKNHVOYUNrWkU1MGNHemZnVFY0ZFhXRUlwWHVYM3d4Q2JIMmw4dWh2Mk9lYm50Vm5JVkY0cENkdXh1dGJuSkE0K1A5TEptaDB4WHgvOXVra3VkTEo3YzM0azlEMzl5SDFmdWUvazZVd2ZuQitaWFpVa29tTG91NXhNc3U3eUk2Mk11VzVMZGNyKzNjWE5yVXgwZm1TbXFkc0pNSC8xRFAzalA4eHlsRXlSL01qYlNiK2lyb1VDaFFLRkFvVUNoUUtGQW9VQ2hRS0ZBb1VDaFFLRkFvVUNoUUtGQW9VQ2hRS0ZBb1VDaFFLRkFvVUNoUUszandMR0w0aEZjTmNWdUlZL0tTaU92Vk9nMEhmdnRHV1dDMzMzV3QvYlo2UXBhbG9vVUNoUUtGQW9VQ2hRS0ZBb1VDaFFLRkFvVUNoUUtGQW9VQ2hRS0ZBb1VDaFFLRkFvVUNoUUtGQW9VQ2hRS0ZBb1VDaFFLRkFvVUNoUUtGQW9VQ2hRS0ZBb1VDaXdad29zUHI5bnBzY3dQQjBzeGlDY0c3cHQvYlAwM0JsM0ZUZ2RMSGExU3RKWVplei9YUHJCWmJFWE5Sdi9QKzkrY0ZsOGNHczJIVSs1MEhjdkZOaGJtOVBSY3FhRHhWNG9QUjAxbXc0V2hiNTdvY0RlMnB5T2xqTWRMUFpDNmVtbzJYU3dLUFRkYlFWS0g0c2VhMlFhbmY5TjdUUDhuem5QdjBIdlhjcUVKd0I1V3M3eGt6ZnVUbVR5M2x6Kzd2QlpubkM1TnJ6TGkwaVAzQ2NXMzJhN1k5MXNrdkkzMHFsaDMxYnM4eXgyZ3hpd2Z6amNDbUdkdE95YWxiL0Rkc2ZDZmpnWGd2OXE5NmVVUnZ5L1BtTkxXeEZ3eWtxUDJCOFcySjN3ZVRLTDNkMjZhc01KTDhQZThGZmtHYllkMitIUjYyUzJJL2R3OVVMZHlPeWF0ZWs3RytUcncrYVI1SlpabHFsRit0Qkd1Y3QycXVsOHNVbStxZjc3dklWS3U5MFhGdVVPZlJDRUR0L0FMcWJnblhZYzRSdDhzcTBEcXl2WURxeE90OUtRdnZqTW1qMU5oOHhnWjZWbjdLam5XdXF5TFYzbThNL1FaOWllTHIrSXQyOTJrYjZZZldIeEJOOVZtSkRhejRQNkR2aHVId2ZwVzBkWnpicVU5bjAxU0l2THF0bHNKSGFuT25DckZ0TDNxTmdrSWFKTEF6eGtiTHVhM0VreHJYUVZ2eDhzWnRXK1c2djRjK2VXWXVKY0YwWE5qdEFoMng0VDJ4V0VkenV5ODJmVmJGVStaTEFKL1UvOW50alNwVXNmWkR1RlZzUjIxSFpaNmZmN3dXS2JZa2RMZG1CeitZRC8zUlE3SHNOWFIrdHdKc0QyV2FhOFIwYk5zUHNNTnZka1J5MjBXNHZhOGJoTlI4ejlkM2E1L2U0RkM5Z1V5c0dyaFhZd3F2ZFo3YkVOSTJVdDV5QXVEUjZSODVTaEw3YXdrT2JhWXFkd3Y5bEQwaDMwS0dWYnVrUXhkei9jaWQwSEZtaTF5NElIbEU3ZkIyeFJicHlPaDhCKzZVSDdWUnZ6T0pYd1JtVFVyQmFiZzlMd3JDbEg3NVJJd0VPNGhGQW41cDZDdDZQM2dVVlg3RDBNSnVWUWJ6c290MkxEa01LYSszeHRWMmRHc1BvNXFjVmF5UEZFVndTcUs1cjdDL0htalRKejFpV3M3MTZ3d0hpaWhtQUVwYWRRTkJkT04xV3dja3FFMEhDdnNkRHNSOFc5UEJ2SVJIeDhFNjdacWhZVndVYWNpd2Qrb3FRbkpkbUpXTVBsU1YvYlNFQTFNaEd0YjNiQVFodkpZcUdSQ01HUk1rL0dEbXlUeEtVVGQreDhYczl4TzMwUmZjemZmUTJrd05ubmNNMGk3dFI1bm9FOUNKU2o5NVN4dzZvcCtEMlpnVlE1ck9za0xQNWhTeGlaL1NOcExKV0ZnMFNHdHA3ekhuS2s2K2lteEFZMWRtejY1M0FHVXVEc2M3Qm0wcW56UEhWN0VEaXNlOVV4MlJTd0FmM2JkZ0c0TjVDZVZCWTFBWXN5SGYzTEs4M3lTMzhkRjVuR3drV2lSTFNjSlVubW1PNmtJZ1p6aFlaTUl6K1NnWW9ScDlMNHJDSkc2bGd6Rkt3Wk90RmJDcXo5bFl6cGFYMlA5RVVjWnQrV0orUHhCbExtdFM4VHNNQ29KSTlMMGxvYUN4Y3BwbHVLeEtvdDNhWWRBV1RYN3I0OHR3OUp5aStmMVVkM3BNTm56OHJPb0VydWFjL2tEQUpvcTQ2V0dJaXVxYno2NmtOaTFONGhpMWcxWjczRlp1RkRZbllXejhrR3RuUjFqNzQxamRjMUl6NGt2SGZxWWZYdW12Wk16aUFBcitYb0M5WXJSdWt5NkVPeU1TVDF5TVZDcVRhNllwZG9zL0FodHcxUFpudStvME5YWDloUVk0eFJuQTlwYnIzbjFKQk5vZldCaVRkdHlWdG5FQmpVWEgzWGJFL0dNL3VRTzJjaFZSdjl0K1lyUXpZTEg3S3Rwdy80YjRsSjZiWWZkdlgxZXo0ZmtwQ1p5TkZWUmR5ZklNdGVISlhIT0daSnR6Q3F1UHBXWEdKWW52WWhkODZpVEsvVzZlalBHZ25HL01abTRVUFdLVDBsYzlxZXJ4eTk3RmJEOWprOHJ4Y3ByYXBMYUdSQm0xVVRXN1l6WlVQbFlkZno3NjI2K25adFQ1YUtORTBoUEFHTGN1cmU0VFlMRDVJMTZXWEp3Zlo4TTcrRDRnMlpxQzYyeitIeFhxVEtJYStobXEwWkw5c0RTN3BxMzZPdmR4RHdJbmZPd3FPYU5HcXo4Q0NoSUY4MVp6bHN6MWRaOGVnTEtmclN2TDU0a1RxWmgwTDZvczNLdDI5Q3JFR2dkQU10Mmg3ZnZJT0FGMm1SQ0xiZkZCWWUxWVJWaDRVSHlWYkR0aVFKUzdwNXV1SFJ0K0kyYWVKSFdsVUw2ZHVqOUQwSnQwbHZ2dXZSMXpzSWVKRVdpYUMrS1N3OHFnbXJEZ3NQMGx5U3hQTnJHSHdPM1NJZWZidnhkdXdhNmtmcWRCNEs2ZHZXMDFrVW1XaXQ5U3NlZlRFSS9OWXlqNGJ2UTlxb0NWaDRWQk5XSFJZZUpEQnAwOS8yc2svZkduVy9rL1lqcmFxRmFvYUhwcWF6MWlBd2gwVlExejlnRURoaG1TZCtwSTJhZ0lWSE5XSFZZZUZCemxDOXdpYzgzK3c5SXZmQ3FPblJGOTFYdmNhOHFyajdrU3BWWFVNMXE5SjRzVk1PQW84M1JiNXRMSjI1K3NLVHJZdjB4V1Z4SmNTUFZLbnFPZ0VMajJyQ21zUENnMFQ3VlM4eFVycEQwaE1lUURkMS9RTjhqbHdvME1iOFNGVWpkUTNWRE8yM0pYR1NkSDFMM05jYVBuMHI4WnJKMmpXWmovaVJLbFZkSjJEQkt2clUvL3p6bmNwRWZIVlllSkRvam1ya2x0SXB4dDIrVDEvdGMrWml2K0pIeGpSa0lGU3pnWjdFQ05McTRSMWhMenh1KzhYemtPMjd2U0xOcHlCM2dRVzRmSmppK0xKdHkySGhRV0o4VThPSmxLNXlpZHNwTVRkcnR0OExEUmF2ZmM0QjFlNGRKTU81UjBqZnRoNVpCZW1TZkgrdW5JQWhROS95V1c1WUR3SzFsaXpKUnNwbyt6SUJpeko5Y2ZTUHpRdGQrZ05sTEkyRml5UjQ4NWYrZ0MyMHM5cFVXOXpNK1hkeE1mVEZ4MGhiaU5tT1Y0dFgxWThLTnBKbmQwK2htc0VxTTg2T2lJK2ZNK0xobGFNTlJCbjZEdWdYRUFIU1V2OVpEQkw4Y0pBaTJqbFB3QUorc3dVN0N4RVhnRmxNWStFaUNkWWMxTUlyV3M0eU12TXE0WmZES3dnYitnN0VFQS9RT2hKdzFGdjg0aUpsdEgwSjFleFk3RS9SaVRCaklBZlowOFY2T2ZkZFdsOTRNK2FWQUpLRDdDSFZpV3dreis0NVRjQ2lMSHY0SmhXazJNODhmaFlPRWdTcXl2K3lONDBXSkJVTEFYTzhnV2g5c2JUS1Yxd2pOUkl0cW1tYWpmUlVpa2VGYW9aWkRIdWNPSHBpdkYwOXhlL2FsOWhGNjdzSkZvaEFUNU82OWs1d0hINkZzWkF5MnJsTXdrTDJyVGsxTTAxbllTTlIvTGI2WGJ3QzdxamtqRmhDMitTOVgrdkwxRWRkNXZEOTVEb252YW5jdG8xMHFpUWpRalZEaDEvbU1JeXgvSGxYKyt4Mlh2UityVytQOGpxMkk5bCsxZGNtTHBKYjg1d21ZRUYrVDloQjcrL3pVQ29MQndrNDVwczgweXk5eWp2cG11Z0ViTFpqK2dkMFNkYTZOMjlWeFJlQTVWcWZBWERZU0JIcm5rTTF3NkxETlo1ajlWYVgrYXV5V0sxa0V6OGNXbDk0SnpUY2VmcXE5TC9uUkdQQXNHc2plVWJQYVFJV3NaV09mR2xNWmVFZ0VZR092OFRpZTIrakVhSDlEaTZ4dXlQQ3YrbjJLMytBN0N4dmlrTE9NUy9KRGdjcG90MXpzR2FiWWhSWXBLMXQxbjZQaXVHcnU4N05hSDNiZkhROWZCMmttMGdxMTVZNUFEOWFyZk9BUnNwNDV6SUJpOWpHUUhxbFZCWU9ra1ZVK0ljZE05QzJnMDY2SUZyTzZnbU8xZnJPMDJFTHptUEl2d3hGdzQ3NFl3RElRZktNbmxPd1ppWHhqVXYxRm40Q3hwTmpIeENpRU9uaXRXcWI5QUhFVjAvZ1IrOWxCSjRRajhHSFJLcjNHSitGTnRPVFN3bHBMRndraXluUllZTmNqdTRuNUJ3R3lqdlEvOUF3b2kxMk1lY1A3UnRMcElRdnNERTV1WWM4MVZFZDA0UGtPZDFUc0daNHl2ZVQrVGZCcEZ5ampWTFVZdm5QeTVtajFuZU9UZkkvaEs4Umo5THJ6ZkpIYUovQmNMaElFZStleDJlaGJWU2tLMDFqNFNKNXpJdVUxbmpMTDNmdzFYK0x4Y25wcDZsdmlmMEZ3ZlVtZm5DTzZFbDZvOEZnT0R4SWtlQ2N3eldicjFQODJOZENycWZ4MVQ5L3lHb21idmhmY2dmN0N3SzJRUElhSFViMHE2b1FPV2Mza1NySnVvN1BRaHRZVlQ5aXBiRHdJSG5Vejg2TW5vVndhSzdQRFQvSlkzb3IvR0xxUzBvZmp6Njd4YUlYdnpmNlBnK3dHeCtTeGJ0SHVHWms0Ym5vMGRkNXJpZnI5MjZ4d0tKNkFkZnRsNURqWjRZLzVLaGZSbytLUUJxU281elQyQ3dJK2E5L2tsYTI0N2RNTHdzdjBpSEFJenFZTGVqamtoODBKaktqWm00WitORE5PSlNyZFhIaVcyUU5EU0dENitzKzAyeUNwV2I2YUw5YmZveUl6WS9zYUxZSTNkNzY2bFpiVWY0aFJlVDh5SXZ5ZUpyU095OWU1TDRqeFdaKzVOanR0NnhzZCtoYkNLWVFZTkg1a1JPMFg2aDZSWlNOVUlBRW00bmxSU296ZUc5dHFIRDRtbzNzcVc0V051UkpyY29GQUUrU0ZaV05ISjhGV3VXR0tLYXRWcFdzVXRWdGZxVEtrYTFhZnVTcUdxNVVsdHpYYk5XVXFXemsrQ3pXTUhNVVIwY3QxYWppckd0K3BNcTRtL29lZWxoWkhmZWFyWnF5bUkwY244Vmh0YjZJcGNaVHFpRHZOVDlTWmQ5TmZaWE44YS9acWltYitaRXFSL2FWLzN6QVlGZ2lXQXJDOHlPVkdVeVJHaW9jdnVaSGh1MzRVanU1L1c5K3BLK2NsTGo2dWtnNG4rRitzU1NlR3ltTHdxOUJjdXlVRWFtWC9NaFVFNmtKdFF5L3B6UG1SK284bWFFZmk3VXVMTStzWkdEekk1bWg4c1dYcXBUK3lTdWhtWkVvTUQ4eWc2QW4rZUpmUFk2UC8vN21YNXVldEdSVWZtUXlYOWJkclBqaDdVVjZNNHREZmlRckU3OFNpS09meFNBL01zdVNteDVKRW1wQnlVV29tUHhJbFNQbjlUL28zVTN5YitxSG0xQ20vRWhZT1VoUDMvZXBQejE1T2w2bFNyV2NINWxxSWpVaEdqMXkzMWZ1T3gzbDBEYzNNcld3bElRQis0OFRWQzFEcElCNGRINWt5TXJ0bGxZK2ZuTDAySjE1YW0waC94OE5nZldPYUV0ditBQUFBQUJKUlU1RXJrSmdnZz09Igp9Cg=="/>
    </extobj>
    <extobj name="334E55B0-647D-440b-865C-3EC943EB4CBC-11">
      <extobjdata type="334E55B0-647D-440b-865C-3EC943EB4CBC" data="ewoJIkltZ1NldHRpbmdKc29uIiA6ICJ7XCJkcGlcIjpcIjYwMFwiLFwiZm9ybWF0XCI6XCJQTkdcIixcInRyYW5zcGFyZW50XCI6dHJ1ZSxcImF1dG9cIjp0cnVlfSIsCgkiTGF0ZXgiIDogIlhGc2dYR1p5WVdON2VGOHhaVjU3ZUY4eWZYMTdiRzluS0hoZk15dDRYelFwZlNCY1hRPT0iLAoJIkxhdGV4SW1nQmFzZTY0IiA6ICJpVkJPUncwS0dnb0FBQUFOU1VoRVVnQUFBYjBBQUFDK0JBTUFBQUJUNDh4dEFBQUFNRkJNVkVYLy8vOEFBQUFBQUFBQUFBQUFBQUFBQUFBQUFBQUFBQUFBQUFBQUFBQUFBQUFBQUFBQUFBQUFBQUFBQUFBQUFBQXYzYUI3QUFBQUQzUlNUbE1BSW9tNzNXYXJWREx2ZGhDWlJNMzc1blg5QUFBQUNYQklXWE1BQUE3RUFBQU94QUdWS3c0YkFBQVRQa2xFUVZSNEFlMWRiWWhzeVZrK1BWODlkODcwblNIcWp6WFJIa2graU1UdEt5cTRySEJHOXVZbXUyck9CQ0VvRVh2QWlNYVA3UW03QmdXeEJ3VWhndlRkM0N2SnNzanA2SjhFSVQxTGxtUnYxdXdNUWRBSXBrZGkxS0JyTjhsRlhVVjcxdTI5MmQ2UGVYM3F1K3FjMDZjL3R1K2Q3cWJyUjUvNmVLdnFmZDZxZXQrcU9uMnFQTytDbmYvbjBiVlR6L1B2NzMxcis0Slp1U3ZWTitqYlVYZmIrMmJ2UitpMXUxTEJ4UmE2M052ek51bUpQTzE1YTRSMm5EZlhlUkNJd3ZQaXE1N1hwQ3Z6aHM3YlBHZVFTaFRWdlR4UmUrN3d0WDZLUVNwVHowUDNwUDI1d3hjZU1FZ05wbG8yaVE0RnZvODkzTHYyYWVHZDhkOThsd09vME91d0VNSC9DRFNmcFM0Ui9lZU1RK1BzcjczQ0h4M2FOV2llNy82RmwzdWNhTWRFemF4dnJjMVpKem94RURyY1g2WTNUTlNNK3dwRWZCaHlHQnQzK0dPVjVzY2FiaEFkNlNhNjFOdmgvbUIrck1VeUNUWERjUlhwTy94WnBaZjRjdzUrdHV5eFZxVC9rempmbkFOb0hFSk5OaGtQWEpLQll6dHl0cEUyN0s2NGZyc3VRYzlOK3dWMFBkbEFaV2J6NThORll1R3cvbDRiVG1kdVpxTTVPVmRaRm9wVGdNeFR6OWdNRy9lRitOLzJvOTBmNHhXL0xleit5aUFPdnZmUjZPYmZDYUtOaDNjOEQ2YWNtL2ZpbVpYem1XbFNMMzlBRlBIZGhTWHFDWS9GYWN6cnY0dlkvUGxuZUhTSm9FU1dpYlpacUxuRDQ4UlBnQVg5dExoVmVzKzJ6MWZmd1o4Y2VWKzNKNU1KRmtIMzhnZThYRU93VHd4ZmtZaVJGU3dqajhXZzNWa1RwZHpiaUNaYkJXelFIVytOcmNaL2tiRFgwTmVWNlB3UWlYN0lpRER5b0NTRGlMZGYwYllIbFM2am1nNjMxT1BkSzZLRFVwc3ZVOFVFSkpXNTU0bnFQS0hHUk9HemtiZHhYbVJ4NjVGSTRLbkwwNlE4eTA5d25wcjBQdFlPVlVKRDluT0ZTUFc3TmQ1bUZmVEM1aE9yckplV1hqT1ovRkNzQzAzTUJmcHljaUhUb0I1YnNnVWtKNUJwTExXa3FtVGQrUUFFbjZkckQzU1BJSk5yUWZmVVpQZzROa1E5NzhoRVhLVHZzdXlPWmVMVHJJanJqSFNHMWczMnZMQUpmeGplQUU3L2M5RTFQSlFyY0EyMVlZOUhsWFFCei9KMVVXbUQrRFFFN2JmZmo0djd6QmJnUnNieXRjeDE1OXFVek0raVBRR25LVmJjMzIwdmRtSkEwYmFITW1xWjI0Ull1Z2d1blc4eno2V3oxTlI3SFpuSDFpVjNhRGorL0NmT25ZanpPNmZDdzMrWExOVlQ3SytFZ2hORzdUZmE3SEhoYmxsWkF5SytGKzB3OUEvU0dvaklvaGloUE5EcGF5UmhRb1E3Y1lxNnFNQ1czRWFBcmJZMHZPRG1NV1h0UkRBd3crL3pmU2M1dVVqQ2MwUnpVZWhnejNkRTNYaDk0Q3E4cDcveFZYQmFONXhCZTZwZ0lYclp4THUrV3dwZWhnSnljOXliRUxiWEhZV0Exd2wwVFFOaVBMQ1lJODdNbDhMK3U3YzFqVS9RM2h2dUI5ZXlZam9mSjE1Nzh0cG4wR0oxazNPTGoxRC8yVy84RmRHUG0rZ1o4UjJuN0tpNytGcTZaVjZld2JjbjFaUU5aeGNmREdUMzZ0VnYvOGJmZm5SR21zeGhFOXc3WVJadzhYVmlJelJCUHRVUllZcjVjL0ZGc1JFNjFYRGl6R0VwcHd5OVNYTHhZZmlkbUxRWjh5WE1IK1Bmd1FjSlROR2V5cWppaGZsTHp2Y2RmSmpnNk5uMXFLVmZQRDNNMzI2Q2l3UytCTVhNUkJ6cndiVzZyNWwyOEtGL3FxV0dKcGdkVDFYdlBCeWJhWnFEejRQNW14MDhjVTVoL3VSODBWcTN1ZmpTTEVpOG1Pa0wreTl3bmtMZE9HRmRNK25pYTJvU1JwQ1Qvd2JSeEZQcUtkR253Qm1ReUJWUG9XZm0vUzYrc2pQRGVlYTFLUVhrc29VOUI3WnNoM2xnbTROd2x5MitYWHhRUVFhNkgrNXk4bW4vS1JKdmxVdDY5VjYyK0hieFFRYW5Hczd6dlczdG4yWVBPaDNUaW8xSXRwL2E3ZVU4dS9oZzRQY1ZsUFZRYkhxcjhOUStvVGZSSVhQMFFUbituckZub1M0Ky9JMU9UM0hLNTZhclRpMDJ4bGlENytvdTMwSGpNSTc5Y0ovRlNoZkRkMW0vbWZpM21abHBGK2tSZ0tuc0F1ZytQTjkwOW8xaStQeU8zSFo1ak40bkpURDFqdzM2RDg5N0hPOUlsdWpPa2YrWXUyOFV3NGMzdGVmUU1ILzBFWHJQMU9QU0RQNE85VUw2ZFFSL25yb1J1VVk3anMvRDN4NXZSa1MvcVhQUGdPZGpMM2IvaHJQNXM5RU40ZEZNSi9CNXYzK2IzdjlyaDVwZ3hqMUpmRE1PS01iK0FsOU1JRE1XWExUZmpEVllqTjE1YnovOGNid2VnenhYUWZ4eGZIK3VBTmxnbm52NmowdDQ0ZjdiYjMvT2pwMGJQL3FtY3ZXNUFXVUJLVkR2eWF2dnYzMzF5V2kreDZBRmVlRmRTR0FoZ1lVRUZoSllTR0FoZ1lVRUZoSllTR0FoZ1lVRUZoSllTR0FoZ1lVRUZoS1lRd21vVGJ6NWZKN2hYMzN6N0JiNFpydDF6K1pRb3l3Z0xTU3drTUJDQWdzSkxDU3drTUJDQWdzSkxDU3drTUFVUytCeC9HbDhhdHg5ZTVObVpYT3FQclZaY2I1UW1BVFdTdCtqVGlaUitxaGwrT0YvajVvbG0zN1orbW9xbS9MZXBONkhqekhpN3Z0KzY5MlBQanhtTTNTbTZDd3ZobXVkK0pub05rU2Mrd1EzSHI0MTk1TVZ1OWdMOGxmWkI0bU9xM0o4NCszRmxDWStuaDNXeGdnc0pmNVV1L3BuWHdQQzloaGxlUVh6emRzNDJlOUtudEQ2aEZSVlVFNDV2a1dsWlQxdlRlR1pDOFdVY3hMUVJjZXkwcDFFWjgrU3hyMUoyMGc1U2dIZktZNVQrYXA5OVBFNEJkeVZQSkg5RWFtb0lVZzV2bVdJdW8rbjhrUE1jcktEcGgzZk1nUytpdlhKOXhEazk0aGtKYUVyOGFYSm0yTlV2cTYrZWg4amJ5TExMMndub3NhTXlLdFRSblYrZklreGp2bGJucUIxV0ovZzlUbGgvS1FTbkdIYzFtQ0g5OVFtT1B6eUtWcHZlRTVjeWtiOG00U3Q4Y3hma0J6SWJrVWpoRmJUVG1rZkliOU5laHd2cXphVytmT2RFMEhzQ3Nid1R4SmY0bmpwOGN6ZlJzcVpXV01nRTFrbWlhOFF0M2JqbWIrVlNWcjNTZUxEdndwY1pUeWUrYXVOcFpUNnRQQkU4UVh1cW0xTTg5ZDBTK25EK0pEUkU4VlhkcFV4ek4vclE3SmhrNDJsbE93Q2JQOUU4UlhkMWZwNDVnK2YrTmtNdmtYL1JQR3RzRk5iakJ2UC9DM0Z0WlFwY0F6ZlJQR3RxZU9nQkNOSjgvZWxEMGMzZi9uSVpUTjNmM1NqYmtWZFRwaUgzRHZEaC9ZWVJlNWRaSjlJYm1YcTZ4Mk1iNFJiTkhCbmhsMFJ6SitMQlNjZjR6U1FPNDZTTFFTNHZhSjM0SG4vTExOdXhhZXg2NkFRbjB5WDZNbFJ2NTBlaUcrVVd6U2dNQTh0Z0VGc0lvSkRUejZORTdhZFRwenIwSHM5di9TS2Q1K2FDTGZjUVl4N0Nyc2Y4UDZTOVl6bDNvZThRdkNHVmNOZzd5QjhvOXlpNGNFQThuNGtxOVduZTRud2R4RnJKaThYMmp0UlpkNGIxK2tnVXJCS3NUWEhKaStUSGVSVGFlTmFsWTRqUWxsVC84Y2dmS1Bjb29FclBXM1cwWnIyZFNEb3ZHS1ArNWExdklPS1BXWE10VDZwZDBvRDE4aDRKWDRtRmk2Z1dtS2JNczBScCt3RDhJMXlpd1pxcjlnejdKajVLNmx6b05UTk5neFhJRVVBbktyWjVMMUZMSlc1VmZHZVpaTzZOWnhwamdOUGJSRUtrcXpmQWZoR3VFV0QxZEpVVExJQWVONWxUK0Z3RHRzVjZZMjBGRUFpT2pUN3JyMHRrdldSbUNKWWZKTS9JYXpvaEpjNTJ1d21HNTg2VjIyWVd6UVlHODZkWHpCLzRFaTVpakZyRmExaEFtMVFRdFh2Y0NSWVhlVmh6ODRPRDZIUjJlUVdKOXFOdHVPWWpXK0VXelE0RjFVUzB1YUJtajY4RTBISUg5MUxPRWhMZUt4SWpDcytFTEYxN2Vpb1ZVUEt0dXpSNFAydlFKREZPNDlzZk9YcmdyZ3grQllOVGxnajY3VVBNaDNwdWxvVzIxVmxSaUNCdXFRQVB1RkRRd21nSW5oSkZvanV6VVFINVhzaUVvYjh6Y1lYN1lsaVVEdXJOSDZMeHNlZml0VlN0T2NldHZuRC9RU3lJWkJEd3dxTkJEcXErK0xveUVPcjFPcDFFVUREblRGZjRhTXFzWEIvTk1TRnRwbjRNbS9Sd0xGNTBhdXFNdm5jc251UGJmNHVrOVd5d0xmUE1xQjc2czZtbDRwb3FHMVpHbnNFT3lLd3BmV1BDSHRMRVQzMEFNV09ScE5wMWlNVFgrWXRHbXd3V0tPTmw3bWxXZ0VoeC95aGU4cUdRQXI2NXhWR0RtV2hDc0NvazE3Y2QzREVFcVZUWUl1bUsvT1U5ZWlOUTg5N0I5R0Rpakw5bVlrdjZ4WU5GRmRXUE9taWJYeG9uZGQxQW5waVhRZktSTHNzMEpCUGVORXJ6MWdVdjgvQnh2Y1ZFY3RrY2lxOS9ORzZ3NmxhbFBMZTJLYkx4TGU1STBoVGp4Rm45M3dwOGFzU3Q2d1pwMjMrcEhhWFpDV0pLeklHQlAyM0xWS1J6Y2FuU200cS9TTWkvR2lIZXlERXRvaXhmcDk5d2JoL3BUODFnUmYrM3FLeXZCZ1RaMVpRZXNGVEhOOGxTNHRzR2U0OW5OTnRuZUljQ0tiWVhFUzFDWWgzUkxFb05Wa1ZtL21kMjlGTC9JQkpxQUIzRHNoSmZNaXRuNnZiaFdnLzJHdnJnUGFVd2t4OE5jdjhGYlg2WUxrak1mN1l6U0txc0phR21vNFBPSnkzVXhpNmRaNVg2MTFWRWxRc3l1M25yaGd5eTNlc3BXdEZydmVxQ1h3UWhLWm9XQjBOL2xkMUF2bzFOMkpvTS8yV3ZhUXpwdU9ManhEa2JmTUNLenFqTHQvN1NEOTBaRjlIWnVnVGc1c24zWHExbGNCbjkwL2IvSVcyK21UOWNnOUZ0Q3liWVpvaGZmekZSd2p3N1hJdTB2RHhCUG1UcVY4VVlUTkZTRjVsSncyZkdXYVcrVVB2MHBOcmZ1b3oxL29scTFGTjk0dlpCOGxDZklTQXFzNlRiQ2txZHUzblVQaGlnNXZuejUrakFaTDZSZU9EK2ROek5mZ3Q4NEN4dzNVRnBLYTBsakYvN0w2Zkk1dEI0VCtPalJEL3E1OFFDYUdaSWlSeklXWVlmUEhCelFzcXZwU0NiOHRvT1d2dXpGZHRwN3I2bWp6Vk9sQmppSnMvWlN0ajh4ZVpxNnIxank2R2U4QmFYTVl1d1RENDRvT2JsOURaUzhXbk5RYkcwWFZWRmJBYXZjUE1PbDlLaEtaTm9GVGFraGlXM29oQ0ZjQ1c3U210eWdWelJST2xlWWJCQjVFcTZlb2kySVh4eWY1NWJIckxsclhRUmdHNjMySkZKd2RqWkF3SWlIZGswUkRtZ2E1RmU4eEIrenFLZTI2NXMzRTNrWVdHd1lmQnZSdlBXWHNxRFYvUldLbWFVSkkveURLaVRZeDFab1B4a01VQ0gzL0MyektOaHVROWx1bzRkTU0zWk1RSG5ZU0tzOFhqSkluQU1QaU85VXpFM0tJUm5xYmhheG1kMHVEcmdCekhoZjZwRndwTWdZaEFhRllLSmRQOUFHVW53U2NhVlc1VitWWkg1Nm9ZZkdTNVlmQlZkWmM1UHBObGJiTFpSTEovVnMxb3g2WXNTRGE0MkRIOVZPTDNQRWhMOVBiQURFcGJRV3RoV215YkViSmhPZ0oybXpyMHd4WlZtbmNZZkUwdDNVWmJsbEhkaFNlSno5cC9pWGdyWGVaaXo5bjQwRloxWGdvOC9NbVhVbWIyRldwVncxSy96TnZIakpDVjEyUWVMLzlMdDRsK1ZZWDZQVFB4OWIxRnc0KzJVV0FTbjlrL0F5Um0vclpFVXdtd25BZjBQOWxYV3hvZmRLM1I4b0hSdTJ6azlnNlJyYWJuQjYybmVDbjRRVDhuK2hiakk4dGw0dXQ3aThZeU45MUpmSUZXUkxEWWJNWlpiZlBLY1QyMFlnS21ZRmY0dC9UNEs2c3V5eEtzK3dCd1A2OHdIRTNkYVR0MWtabi9QdnZaMk1zTUswMTZzL0JKdFlmT0wwZVB2a1dqY1lWbFQrS0w5TzRQTk1JWlNJSTZJL1NLdXFuQWNVL0tITVVmOEZUUUtzd0kxN2hnZUlLSFhzQ0xpVlNmWHJYc0RDTnBHb1VtY3NSL3MvQ0JLelpDTUorU25iNjhLN0xueEcwb0NYem9lNEpqUHFTQXo1ZmJDK2hMcHlJcjJ2VW5oWSt0M2ZhNXQ0cDZUbVFrdXJURk1sc1g3MEpMOVJSQjhVMU54ejJRL1k0YkV3dGw0U3NMczl5SVpQdXAzVjV2UmRTU3dBZmJ0UzNMQi9QQXR5RzdwUitwK1hXVnpvOFVDMldoU0ZlcFl1VENkbldNTFFIN1RCa1ZYNm1JL0g2NG96TExaNmhrSDR0WHdTeDg2UFZvdUpSYk5Kb25QSHNDM3lveG15QmN3UERkVXVKV2hoRjk4b3FpZ0laZzhQM0tkekRLTkdpbVVqUUZEQ2NqQ2ZhTFFoVFBHT2lTcG1vbUNUcVg3Y25DMStETUpHL1JVSGZHSi9DdFdhTG53Nmlpd0dDSUhhRGE5WUErYWRYZXhJMlo2ODN1ZHNlZXZxRUhieXVhSEhYcjBKUmRmZzg4VnVhUktrOFJvRGM3NWtUSEswOFd2bjYzYU54aW1oRXVnZStTTlhRMk1DWDdnbElsdUlLRDdoeDZYdzZVcGhJRjVDTzZTZDA5dkRZMDVwKzlSR1NpRUs1eGZ1RGxRM3g2VU1KdEVGOE1qSlZVQkRBdGtoc1Y0ejZ6OFBXN1JhTlNGMlVrOE5Ya3pJUW5sNmxMVDVqS29EZERva2VPVEF4OCtRK3pGK3BvTWZ0RllVV3FIVWJKSmNDMkFsY2plcGpPVDUzY0xJQU9ud1J0VVdYaDg5SnYwVmhWVTZRRXZvYmRWL3pQMFg5WkZYbS8reUxkK0FFN1F2dkJvNWdHaUppV2JlRHpqMFkvZmNqaVZ4L28vUVQzc0lCWCtEbis0SHZnMnJUS0tPZVJpYzlMdlVVRFhjSnlkdWxCeXRUZnFTMDlZRXcrVDc5RVNpdWxreVBXMTY5WllFR1V1Rk9wcy9HbFp1bUxEemJCN1g2cDJaT1IwQkVuVml6dWxMRkNxVjdZRFNrRDRMTWxuS0FlQTUvL25IUjR1UXlmS1hMRFVSTW1mcEN2WldzVXZtYzdLQWRhWEk0NjlPMU1hWXlCVDFkZVVVS1VNU3ZacWt6bmkzdEtzWGF2V0FvMFRpdkN3Q2VuVkpnWjJib3BRYjVLdTRtNFlTUGkrSXEyZWhtMkVOQTU1Zy9od2VVQWxkUkltRHllWlZWVkdKTW5WbVljWDFOTk1yTXFUS1poRWkwYlE2WnREdXdIZWJxeExZaHJ4Q1p3R2U3Rmc0ekU3S1FZUGo5N3BNZktLZ1NQeUJnb0M5czhzQUdZcVRKWU5uMGgyYUQ5M1ZpdEl3VURkL3d0RFJTN1hYcERDNzZZV0FPVTZOQW1UZkhYNUlRSDh6NXJEcEZDK0ZhaVFtczZobktPclhuSHdHTFpMbHBiVU1XSG40ZlhhZnNEQ2lqSXk4YXFlalU1SU1QSXljODkvWTlFdmMrODNWaTgwaWpXajIzNXRubWw4TDBVcTczZ2RveFlLZzkrUDMzaVh6ei82elJRRW1tWmg0bUx3Q0J6ZXZhWGMxdHpRQmxza2xEbk5GVzk5alZabW1hSlpDSmQzKzlCdWhGaEFYS1hYTlM3ZWZWL2NZK0d4bmRaOWJlaEtvU0dGMXNObUlCOEtwRmp4Wm5RSkpKNXhQZDhMZXI5KzRmUzArNUdiTGxudXVyZzhnSHJRVWJsNHk5YXlYeTVrVlRWNE5vbVFPRVBIak5PTFozZUR3SFhGN0VOZk9ERWkwQjF3TjhpVXJMYzVhamxBWFkyWGowbWpuUXp4T3cvRFI3VzYrMTRoZ3NPTjZWRkdwcU4vRHR2UjcySC9qclpPWGtKcGN4Wjg5Q1ZUSXh3dzlvM21rU2hTd1AyL1NaUnh5aGxWQ2N0NzRaK3V6MEtHM2VMZG4wSWhUNWEzZm1CYzdUUnludHIxTWZ1Q3VDdEZTWnl2Mk43RXFWTXFJd3Z1TXo4UDM1SytScjdYSkFXQUFBQUFFbEZUa1N1UW1DQyIKfQo="/>
    </extobj>
    <extobj name="334E55B0-647D-440b-865C-3EC943EB4CBC-12">
      <extobjdata type="334E55B0-647D-440b-865C-3EC943EB4CBC" data="ewoJIkltZ1NldHRpbmdKc29uIiA6ICJ7XCJkcGlcIjpcIjYwMFwiLFwiZm9ybWF0XCI6XCJQTkdcIixcInRyYW5zcGFyZW50XCI6dHJ1ZSxcImF1dG9cIjp0cnVlfSIsCgkiTGF0ZXgiIDogIlhGc2dYR1p5WVdON2VGOHhaVjU3ZUY4eWZYMTdiRzluS0hoZk15dDRYelFwZlNCY1hRPT0iLAoJIkxhdGV4SW1nQmFzZTY0IiA6ICJpVkJPUncwS0dnb0FBQUFOU1VoRVVnQUFBYjBBQUFDK0JBTUFBQUJUNDh4dEFBQUFNRkJNVkVYLy8vOEFBQUFBQUFBQUFBQUFBQUFBQUFBQUFBQUFBQUFBQUFBQUFBQUFBQUFBQUFBQUFBQUFBQUFBQUFBQUFBQXYzYUI3QUFBQUQzUlNUbE1BSW9tNzNXYXJWREx2ZGhDWlJNMzc1blg5QUFBQUNYQklXWE1BQUE3RUFBQU94QUdWS3c0YkFBQVRQa2xFUVZSNEFlMWRiWWhzeVZrK1BWODlkODcwblNIcWp6WFJIa2graU1UdEt5cTRySEJHOXVZbXUyck9CQ0VvRVh2QWlNYVA3UW03QmdXeEJ3VWhndlRkM0N2SnNzanA2SjhFSVQxTGxtUnYxdXdNUWRBSXBrZGkxS0JyTjhsRlhVVjcxdTI5MmQ2UGVYM3F1K3FjMDZjL3R1K2Q3cWJyUjUvNmVLdnFmZDZxZXQrcU9uMnFQTytDbmYvbjBiVlR6L1B2NzMxcis0Slp1U3ZWTitqYlVYZmIrMmJ2UitpMXUxTEJ4UmE2M052ek51bUpQTzE1YTRSMm5EZlhlUkNJd3ZQaXE1N1hwQ3Z6aHM3YlBHZVFTaFRWdlR4UmUrN3d0WDZLUVNwVHowUDNwUDI1d3hjZU1FZ05wbG8yaVE0RnZvODkzTHYyYWVHZDhkOThsd09vME91d0VNSC9DRFNmcFM0Ui9lZU1RK1BzcjczQ0h4M2FOV2llNy82RmwzdWNhTWRFemF4dnJjMVpKem94RURyY1g2WTNUTlNNK3dwRWZCaHlHQnQzK0dPVjVzY2FiaEFkNlNhNjFOdmgvbUIrck1VeUNUWERjUlhwTy94WnBaZjRjdzUrdHV5eFZxVC9rempmbkFOb0hFSk5OaGtQWEpLQll6dHl0cEUyN0s2NGZyc3VRYzlOK3dWMFBkbEFaV2J6NThORll1R3cvbDRiVG1kdVpxTTVPVmRaRm9wVGdNeFR6OWdNRy9lRitOLzJvOTBmNHhXL0xleit5aUFPdnZmUjZPYmZDYUtOaDNjOEQ2YWNtL2ZpbVpYem1XbFNMMzlBRlBIZGhTWHFDWS9GYWN6cnY0dlkvUGxuZUhTSm9FU1dpYlpacUxuRDQ4UlBnQVg5dExoVmVzKzJ6MWZmd1o4Y2VWKzNKNU1KRmtIMzhnZThYRU93VHd4ZmtZaVJGU3dqajhXZzNWa1RwZHpiaUNaYkJXelFIVytOcmNaL2tiRFgwTmVWNlB3UWlYN0lpRER5b0NTRGlMZGYwYllIbFM2am1nNjMxT1BkSzZLRFVwc3ZVOFVFSkpXNTU0bnFQS0hHUk9HemtiZHhYbVJ4NjVGSTRLbkwwNlE4eTA5d25wcjBQdFlPVlVKRDluT0ZTUFc3TmQ1bUZmVEM1aE9yckplV1hqT1ovRkNzQzAzTUJmcHljaUhUb0I1YnNnVWtKNUJwTExXa3FtVGQrUUFFbjZkckQzU1BJSk5yUWZmVVpQZzROa1E5NzhoRVhLVHZzdXlPWmVMVHJJanJqSFNHMWczMnZMQUpmeGplQUU3L2M5RTFQSlFyY0EyMVlZOUhsWFFCei9KMVVXbUQrRFFFN2JmZmo0djd6QmJnUnNieXRjeDE1OXFVek0raVBRR25LVmJjMzIwdmRtSkEwYmFITW1xWjI0Ull1Z2d1blc4eno2V3oxTlI3SFpuSDFpVjNhRGorL0NmT25ZanpPNmZDdzMrWExOVlQ3SytFZ2hORzdUZmE3SEhoYmxsWkF5SytGKzB3OUEvU0dvaklvaGloUE5EcGF5UmhRb1E3Y1lxNnFNQ1czRWFBcmJZMHZPRG1NV1h0UkRBd3crL3pmU2M1dVVqQ2MwUnpVZWhnejNkRTNYaDk0Q3E4cDcveFZYQmFONXhCZTZwZ0lYclp4THUrV3dwZWhnSnljOXliRUxiWEhZV0Exd2wwVFFOaVBMQ1lJODdNbDhMK3U3YzFqVS9RM2h2dUI5ZXlZam9mSjE1Nzh0cG4wR0oxazNPTGoxRC8yVy84RmRHUG0rZ1o4UjJuN0tpNytGcTZaVjZld2JjbjFaUU5aeGNmREdUMzZ0VnYvOGJmZm5SR21zeGhFOXc3WVJadzhYVmlJelJCUHRVUllZcjVjL0ZGc1JFNjFYRGl6R0VwcHd5OVNYTHhZZmlkbUxRWjh5WE1IK1Bmd1FjSlROR2V5cWppaGZsTHp2Y2RmSmpnNk5uMXFLVmZQRDNNMzI2Q2l3UytCTVhNUkJ6cndiVzZyNWwyOEtGL3FxV0dKcGdkVDFYdlBCeWJhWnFEejRQNW14MDhjVTVoL3VSODBWcTN1ZmpTTEVpOG1Pa0wreTl3bmtMZE9HRmRNK25pYTJvU1JwQ1Qvd2JSeEZQcUtkR253Qm1ReUJWUG9XZm0vUzYrc2pQRGVlYTFLUVhrc29VOUI3WnNoM2xnbTROd2x5MitYWHhRUVFhNkgrNXk4bW4vS1JKdmxVdDY5VjYyK0hieFFRYW5Hczd6dlczdG4yWVBPaDNUaW8xSXRwL2E3ZVU4dS9oZzRQY1ZsUFZRYkhxcjhOUStvVGZSSVhQMFFUbituckZub1M0Ky9JMU9UM0hLNTZhclRpMDJ4bGlENytvdTMwSGpNSTc5Y0ovRlNoZkRkMW0vbWZpM21abHBGK2tSZ0tuc0F1ZytQTjkwOW8xaStQeU8zSFo1ak40bkpURDFqdzM2RDg5N0hPOUlsdWpPa2YrWXUyOFV3NGMzdGVmUU1ILzBFWHJQMU9QU0RQNE85VUw2ZFFSL25yb1J1VVk3anMvRDN4NXZSa1MvcVhQUGdPZGpMM2IvaHJQNXM5RU40ZEZNSi9CNXYzK2IzdjlyaDVwZ3hqMUpmRE1PS01iK0FsOU1JRE1XWExUZmpEVllqTjE1YnovOGNid2VnenhYUWZ4eGZIK3VBTmxnbm52NmowdDQ0ZjdiYjMvT2pwMGJQL3FtY3ZXNUFXVUJLVkR2eWF2dnYzMzF5V2kreDZBRmVlRmRTR0FoZ1lVRUZoSllTR0FoZ1lVRUZoSllTR0FoZ1lVRUZoSllTR0FoZ1lVRUZoS1lRd21vVGJ6NWZKN2hYMzN6N0JiNFpydDF6K1pRb3l3Z0xTU3drTUJDQWdzSkxDU3drTUJDQWdzSkxDU3drTUFVUytCeC9HbDhhdHg5ZTVObVpYT3FQclZaY2I1UW1BVFdTdCtqVGlaUitxaGwrT0YvajVvbG0zN1orbW9xbS9MZXBONkhqekhpN3Z0KzY5MlBQanhtTTNTbTZDd3ZobXVkK0pub05rU2Mrd1EzSHI0MTk1TVZ1OWdMOGxmWkI0bU9xM0o4NCszRmxDWStuaDNXeGdnc0pmNVV1L3BuWHdQQzloaGxlUVh6emRzNDJlOUtudEQ2aEZSVlVFNDV2a1dsWlQxdlRlR1pDOFdVY3hMUVJjZXkwcDFFWjgrU3hyMUoyMGc1U2dIZktZNVQrYXA5OVBFNEJkeVZQSkg5RWFtb0lVZzV2bVdJdW8rbjhrUE1jcktEcGgzZk1nUytpdlhKOXhEazk0aGtKYUVyOGFYSm0yTlV2cTYrZWg4amJ5TExMMndub3NhTXlLdFRSblYrZklreGp2bGJucUIxV0ovZzlUbGgvS1FTbkdIYzFtQ0g5OVFtT1B6eUtWcHZlRTVjeWtiOG00U3Q4Y3hma0J6SWJrVWpoRmJUVG1rZkliOU5laHd2cXphVytmT2RFMEhzQ3Nid1R4SmY0bmpwOGN6ZlJzcVpXV01nRTFrbWlhOFF0M2JqbWIrVlNWcjNTZUxEdndwY1pUeWUrYXVOcFpUNnRQQkU4UVh1cW0xTTg5ZDBTK25EK0pEUkU4VlhkcFV4ek4vclE3SmhrNDJsbE93Q2JQOUU4UlhkMWZwNDVnK2YrTmtNdmtYL1JQR3RzRk5iakJ2UC9DM0Z0WlFwY0F6ZlJQR3RxZU9nQkNOSjgvZWxEMGMzZi9uSVpUTjNmM1NqYmtWZFRwaUgzRHZEaC9ZWVJlNWRaSjlJYm1YcTZ4Mk1iNFJiTkhCbmhsMFJ6SitMQlNjZjR6U1FPNDZTTFFTNHZhSjM0SG4vTExOdXhhZXg2NkFRbjB5WDZNbFJ2NTBlaUcrVVd6U2dNQTh0Z0VGc0lvSkRUejZORTdhZFRwenIwSHM5di9TS2Q1K2FDTGZjUVl4N0Nyc2Y4UDZTOVl6bDNvZThRdkNHVmNOZzd5QjhvOXlpNGNFQThuNGtxOVduZTRud2R4RnJKaThYMmp0UlpkNGIxK2tnVXJCS3NUWEhKaStUSGVSVGFlTmFsWTRqUWxsVC84Y2dmS1Bjb29FclBXM1cwWnIyZFNEb3ZHS1ArNWExdklPS1BXWE10VDZwZDBvRDE4aDRKWDRtRmk2Z1dtS2JNczBScCt3RDhJMXlpd1pxcjlnejdKajVLNmx6b05UTk5neFhJRVVBbktyWjVMMUZMSlc1VmZHZVpaTzZOWnhwamdOUGJSRUtrcXpmQWZoR3VFV0QxZEpVVExJQWVONWxUK0Z3RHRzVjZZMjBGRUFpT2pUN3JyMHRrdldSbUNKWWZKTS9JYXpvaEpjNTJ1d21HNTg2VjIyWVd6UVlHODZkWHpCLzRFaTVpakZyRmExaEFtMVFRdFh2Y0NSWVhlVmh6ODRPRDZIUjJlUVdKOXFOdHVPWWpXK0VXelE0RjFVUzB1YUJtajY4RTBISUg5MUxPRWhMZUt4SWpDcytFTEYxN2Vpb1ZVUEt0dXpSNFAydlFKREZPNDlzZk9YcmdyZ3grQllOVGxnajY3VVBNaDNwdWxvVzIxVmxSaUNCdXFRQVB1RkRRd21nSW5oSkZvanV6VVFINVhzaUVvYjh6Y1lYN1lsaVVEdXJOSDZMeHNlZml0VlN0T2NldHZuRC9RU3lJWkJEd3dxTkJEcXErK0xveUVPcjFPcDFFVUREblRGZjRhTXFzWEIvTk1TRnRwbjRNbS9Sd0xGNTBhdXFNdm5jc251UGJmNHVrOVd5d0xmUE1xQjc2czZtbDRwb3FHMVpHbnNFT3lLd3BmV1BDSHRMRVQzMEFNV09ScE5wMWlNVFgrWXRHbXd3V0tPTmw3bWxXZ0VoeC95aGU4cUdRQXI2NXhWR0RtV2hDc0NvazE3Y2QzREVFcVZUWUl1bUsvT1U5ZWlOUTg5N0I5R0Rpakw5bVlrdjZ4WU5GRmRXUE9taWJYeG9uZGQxQW5waVhRZktSTHNzMEpCUGVORXJ6MWdVdjgvQnh2Y1ZFY3RrY2lxOS9ORzZ3NmxhbFBMZTJLYkx4TGU1STBoVGp4Rm45M3dwOGFzU3Q2d1pwMjMrcEhhWFpDV0pLeklHQlAyM0xWS1J6Y2FuU200cS9TTWkvR2lIZXlERXRvaXhmcDk5d2JoL3BUODFnUmYrM3FLeXZCZ1RaMVpRZXNGVEhOOGxTNHRzR2U0OW5OTnRuZUljQ0tiWVhFUzFDWWgzUkxFb05Wa1ZtL21kMjlGTC9JQkpxQUIzRHNoSmZNaXRuNnZiaFdnLzJHdnJnUGFVd2t4OE5jdjhGYlg2WUxrak1mN1l6U0txc0phR21vNFBPSnkzVXhpNmRaNVg2MTFWRWxRc3l1M25yaGd5eTNlc3BXdEZydmVxQ1h3UWhLWm9XQjBOL2xkMUF2bzFOMkpvTS8yV3ZhUXpwdU9ManhEa2JmTUNLenFqTHQvN1NEOTBaRjlIWnVnVGc1c24zWHExbGNCbjkwL2IvSVcyK21UOWNnOUZ0Q3liWVpvaGZmekZSd2p3N1hJdTB2RHhCUG1UcVY4VVlUTkZTRjVsSncyZkdXYVcrVVB2MHBOcmZ1b3oxL29scTFGTjk0dlpCOGxDZklTQXFzNlRiQ2txZHUzblVQaGlnNXZuejUrakFaTDZSZU9EK2ROek5mZ3Q4NEN4dzNVRnBLYTBsakYvN0w2Zkk1dEI0VCtPalJEL3E1OFFDYUdaSWlSeklXWVlmUEhCelFzcXZwU0NiOHRvT1d2dXpGZHRwN3I2bWp6Vk9sQmppSnMvWlN0ajh4ZVpxNnIxank2R2U4QmFYTVl1d1RENDRvT2JsOURaUzhXbk5RYkcwWFZWRmJBYXZjUE1PbDlLaEtaTm9GVGFraGlXM29oQ0ZjQ1c3U210eWdWelJST2xlWWJCQjVFcTZlb2kySVh4eWY1NWJIckxsclhRUmdHNjMySkZKd2RqWkF3SWlIZGswUkRtZ2E1RmU4eEIrenFLZTI2NXMzRTNrWVdHd1lmQnZSdlBXWHNxRFYvUldLbWFVSkkveURLaVRZeDFab1B4a01VQ0gzL0MyektOaHVROWx1bzRkTU0zWk1RSG5ZU0tzOFhqSkluQU1QaU85VXpFM0tJUm5xYmhheG1kMHVEcmdCekhoZjZwRndwTWdZaEFhRllLSmRQOUFHVW53U2NhVlc1VitWWkg1Nm9ZZkdTNVlmQlZkWmM1UHBObGJiTFpSTEovVnMxb3g2WXNTRGE0MkRIOVZPTDNQRWhMOVBiQURFcGJRV3RoV215YkViSmhPZ0oybXpyMHd4WlZtbmNZZkUwdDNVWmJsbEhkaFNlSno5cC9pWGdyWGVaaXo5bjQwRloxWGdvOC9NbVhVbWIyRldwVncxSy96TnZIakpDVjEyUWVMLzlMdDRsK1ZZWDZQVFB4OWIxRnc0KzJVV0FTbjlrL0F5Um0vclpFVXdtd25BZjBQOWxYV3hvZmRLM1I4b0hSdTJ6azlnNlJyYWJuQjYybmVDbjRRVDhuK2hiakk4dGw0dXQ3aThZeU45MUpmSUZXUkxEWWJNWlpiZlBLY1QyMFlnS21ZRmY0dC9UNEs2c3V5eEtzK3dCd1A2OHdIRTNkYVR0MWtabi9QdnZaMk1zTUswMTZzL0JKdFlmT0wwZVB2a1dqY1lWbFQrS0w5TzRQTk1JWlNJSTZJL1NLdXFuQWNVL0tITVVmOEZUUUtzd0kxN2hnZUlLSFhzQ0xpVlNmWHJYc0RDTnBHb1VtY3NSL3MvQ0JLelpDTUorU25iNjhLN0xueEcwb0NYem9lNEpqUHFTQXo1ZmJDK2hMcHlJcjJ2VW5oWSt0M2ZhNXQ0cDZUbVFrdXJURk1sc1g3MEpMOVJSQjhVMU54ejJRL1k0YkV3dGw0U3NMczl5SVpQdXAzVjV2UmRTU3dBZmJ0UzNMQi9QQXR5RzdwUitwK1hXVnpvOFVDMldoU0ZlcFl1VENkbldNTFFIN1RCa1ZYNm1JL0g2NG96TExaNmhrSDR0WHdTeDg2UFZvdUpSYk5Kb25QSHNDM3lveG15QmN3UERkVXVKV2hoRjk4b3FpZ0laZzhQM0tkekRLTkdpbVVqUUZEQ2NqQ2ZhTFFoVFBHT2lTcG1vbUNUcVg3Y25DMStETUpHL1JVSGZHSi9DdFdhTG53Nmlpd0dDSUhhRGE5WUErYWRYZXhJMlo2ODN1ZHNlZXZxRUhieXVhSEhYcjBKUmRmZzg4VnVhUktrOFJvRGM3NWtUSEswOFd2bjYzYU54aW1oRXVnZStTTlhRMk1DWDdnbElsdUlLRDdoeDZYdzZVcGhJRjVDTzZTZDA5dkRZMDVwKzlSR1NpRUs1eGZ1RGxRM3g2VU1KdEVGOE1qSlZVQkRBdGtoc1Y0ejZ6OFBXN1JhTlNGMlVrOE5Ya3pJUW5sNmxMVDVqS29EZERva2VPVEF4OCtRK3pGK3BvTWZ0RllVV3FIVWJKSmNDMkFsY2plcGpPVDUzY0xJQU9ud1J0VVdYaDg5SnYwVmhWVTZRRXZvYmRWL3pQMFg5WkZYbS8reUxkK0FFN1F2dkJvNWdHaUppV2JlRHpqMFkvZmNqaVZ4L28vUVQzc0lCWCtEbis0SHZnMnJUS0tPZVJpYzlMdlVVRFhjSnlkdWxCeXRUZnFTMDlZRXcrVDc5RVNpdWxreVBXMTY5WllFR1V1Rk9wcy9HbFp1bUxEemJCN1g2cDJaT1IwQkVuVml6dWxMRkNxVjdZRFNrRDRMTWxuS0FlQTUvL25IUjR1UXlmS1hMRFVSTW1mcEN2WldzVXZtYzdLQWRhWEk0NjlPMU1hWXlCVDFkZVVVS1VNU3ZacWt6bmkzdEtzWGF2V0FvMFRpdkN3Q2VuVkpnWjJib3BRYjVLdTRtNFlTUGkrSXEyZWhtMkVOQTU1Zy9od2VVQWxkUkltRHllWlZWVkdKTW5WbVljWDFOTk1yTXFUS1poRWkwYlE2WnREdXdIZWJxeExZaHJ4Q1p3R2U3Rmc0ekU3S1FZUGo5N3BNZktLZ1NQeUJnb0M5czhzQUdZcVRKWU5uMGgyYUQ5M1ZpdEl3VURkL3d0RFJTN1hYcERDNzZZV0FPVTZOQW1UZkhYNUlRSDh6NXJEcEZDK0ZhaVFtczZobktPclhuSHdHTFpMbHBiVU1XSG40ZlhhZnNEQ2lqSXk4YXFlalU1SU1QSXljODkvWTlFdmMrODNWaTgwaWpXajIzNXRubWw4TDBVcTczZ2RveFlLZzkrUDMzaVh6ei82elJRRW1tWmg0bUx3Q0J6ZXZhWGMxdHpRQmxza2xEbk5GVzk5alZabW1hSlpDSmQzKzlCdWhGaEFYS1hYTlM3ZWZWL2NZK0d4bmRaOWJlaEtvU0dGMXNObUlCOEtwRmp4Wm5RSkpKNXhQZDhMZXI5KzRmUzArNUdiTGxudXVyZzhnSHJRVWJsNHk5YXlYeTVrVlRWNE5vbVFPRVBIak5PTFozZUR3SFhGN0VOZk9ERWkwQjF3TjhpVXJMYzVhamxBWFkyWGowbWpuUXp4T3cvRFI3VzYrMTRoZ3NPTjZWRkdwcU4vRHR2UjcySC9qclpPWGtKcGN4Wjg5Q1ZUSXh3dzlvM21rU2hTd1AyL1NaUnh5aGxWQ2N0NzRaK3V6MEtHM2VMZG4wSWhUNWEzZm1CYzdUUnludHIxTWZ1Q3VDdEZTWnl2Mk43RXFWTXFJd3Z1TXo4UDM1SytScjdYSkFXQUFBQUFFbEZUa1N1UW1DQyIKfQo="/>
    </extobj>
  </extobjs>
</s:customData>
</file>

<file path=customXml/itemProps203.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2061</Words>
  <Application>WPS 演示</Application>
  <PresentationFormat>宽屏</PresentationFormat>
  <Paragraphs>147</Paragraphs>
  <Slides>12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Times New Roman Regular</vt:lpstr>
      <vt:lpstr>Times New Roman</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张一达</cp:lastModifiedBy>
  <cp:revision>96</cp:revision>
  <dcterms:created xsi:type="dcterms:W3CDTF">2024-01-08T08:59:00Z</dcterms:created>
  <dcterms:modified xsi:type="dcterms:W3CDTF">2024-01-08T13:45:51Z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6D3FFEFB3F4B46D1A3E341B4E47BE3F7_13</vt:lpwstr>
  </property>
</Properties>
</file>