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6" r:id="rId5"/>
    <p:sldId id="261" r:id="rId6"/>
    <p:sldId id="265" r:id="rId7"/>
    <p:sldId id="262" r:id="rId8"/>
    <p:sldId id="26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1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2" Type="http://schemas.openxmlformats.org/officeDocument/2006/relationships/slideLayout" Target="../slideLayouts/slideLayout1.xml"/><Relationship Id="rId31" Type="http://schemas.openxmlformats.org/officeDocument/2006/relationships/tags" Target="../tags/tag107.xml"/><Relationship Id="rId30" Type="http://schemas.openxmlformats.org/officeDocument/2006/relationships/tags" Target="../tags/tag106.xml"/><Relationship Id="rId3" Type="http://schemas.openxmlformats.org/officeDocument/2006/relationships/tags" Target="../tags/tag79.xml"/><Relationship Id="rId29" Type="http://schemas.openxmlformats.org/officeDocument/2006/relationships/tags" Target="../tags/tag105.xml"/><Relationship Id="rId28" Type="http://schemas.openxmlformats.org/officeDocument/2006/relationships/tags" Target="../tags/tag104.xml"/><Relationship Id="rId27" Type="http://schemas.openxmlformats.org/officeDocument/2006/relationships/tags" Target="../tags/tag103.xml"/><Relationship Id="rId26" Type="http://schemas.openxmlformats.org/officeDocument/2006/relationships/tags" Target="../tags/tag102.xml"/><Relationship Id="rId25" Type="http://schemas.openxmlformats.org/officeDocument/2006/relationships/tags" Target="../tags/tag101.xml"/><Relationship Id="rId24" Type="http://schemas.openxmlformats.org/officeDocument/2006/relationships/tags" Target="../tags/tag100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  <a:endParaRPr lang="en-US" altLang="zh-CN" sz="6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2024.7.2</a:t>
            </a:r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  <a:endParaRPr lang="en-US" altLang="zh-CN" sz="4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54187" y="2405666"/>
            <a:ext cx="10246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Experiments on new BSG dataset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Directly regress the SBP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Pairwise 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regress the SBP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Some questions and thoughts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828800" y="2476500"/>
          <a:ext cx="85331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VTCN (Baseline)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VTCN + Transformed label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VTCN + Few-shot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Pairwise VTCN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Pairwise VTCN + Few-shot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Prediction Result Outline (SBP)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TCN_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9960" y="1932940"/>
            <a:ext cx="5586095" cy="2991485"/>
          </a:xfrm>
          <a:prstGeom prst="rect">
            <a:avLst/>
          </a:prstGeom>
        </p:spPr>
      </p:pic>
      <p:pic>
        <p:nvPicPr>
          <p:cNvPr id="3" name="图片 2" descr="VTCN_norm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" y="1932940"/>
            <a:ext cx="5481955" cy="299148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Prediction Result Visualization (Direct regression</a:t>
            </a:r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)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990" y="492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VTCN (Baseline)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791325" y="492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VTCN (Few-shot)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Prediction Result Visualization (Pairwise regression)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990" y="492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Pairwise (Baseline)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791325" y="492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Pairwise (Few-shot)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4-07-02 10.05.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932305"/>
            <a:ext cx="5655945" cy="2992120"/>
          </a:xfrm>
          <a:prstGeom prst="rect">
            <a:avLst/>
          </a:prstGeom>
        </p:spPr>
      </p:pic>
      <p:pic>
        <p:nvPicPr>
          <p:cNvPr id="8" name="图片 7" descr="截屏2024-07-02 10.49.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315" y="1932305"/>
            <a:ext cx="5598795" cy="2979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Emplement Detail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0540" y="1341120"/>
            <a:ext cx="1817370" cy="375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327910" y="1341755"/>
            <a:ext cx="469900" cy="3752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510540" y="1844675"/>
            <a:ext cx="1817370" cy="375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327910" y="1844675"/>
            <a:ext cx="469900" cy="375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92525" y="1168400"/>
            <a:ext cx="0" cy="1285875"/>
          </a:xfrm>
          <a:prstGeom prst="line">
            <a:avLst/>
          </a:prstGeom>
          <a:ln w="28575" cap="flat" cmpd="dbl">
            <a:solidFill>
              <a:schemeClr val="tx1"/>
            </a:solidFill>
            <a:prstDash val="sysDot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679315" y="1741170"/>
            <a:ext cx="1817370" cy="375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8317865" y="1741805"/>
            <a:ext cx="469900" cy="3752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6496685" y="1741805"/>
            <a:ext cx="1817370" cy="3746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9864090" y="1741170"/>
            <a:ext cx="469900" cy="375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46690" y="1579880"/>
            <a:ext cx="47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0678795" y="1740535"/>
            <a:ext cx="469900" cy="3752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44235" y="1235710"/>
            <a:ext cx="1530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Input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9726295" y="1266190"/>
            <a:ext cx="1530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Label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>
            <a:off x="6239510" y="3429000"/>
            <a:ext cx="0" cy="3188335"/>
          </a:xfrm>
          <a:prstGeom prst="line">
            <a:avLst/>
          </a:prstGeom>
          <a:ln w="28575" cap="flat" cmpd="dbl">
            <a:solidFill>
              <a:schemeClr val="tx1"/>
            </a:solidFill>
            <a:prstDash val="sysDot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227330" y="4104005"/>
            <a:ext cx="1529715" cy="1012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13"/>
            </p:custDataLst>
          </p:nvPr>
        </p:nvSpPr>
        <p:spPr>
          <a:xfrm>
            <a:off x="227330" y="5116195"/>
            <a:ext cx="1529715" cy="1012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2530475" y="3310890"/>
            <a:ext cx="153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Train set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0" name="矩形 19"/>
          <p:cNvSpPr/>
          <p:nvPr>
            <p:custDataLst>
              <p:tags r:id="rId15"/>
            </p:custDataLst>
          </p:nvPr>
        </p:nvSpPr>
        <p:spPr>
          <a:xfrm>
            <a:off x="2833370" y="4640580"/>
            <a:ext cx="1529715" cy="1012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6"/>
            </p:custDataLst>
          </p:nvPr>
        </p:nvSpPr>
        <p:spPr>
          <a:xfrm>
            <a:off x="4363085" y="4640580"/>
            <a:ext cx="1529715" cy="1012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17"/>
            </p:custDataLst>
          </p:nvPr>
        </p:nvSpPr>
        <p:spPr>
          <a:xfrm>
            <a:off x="6586855" y="4104005"/>
            <a:ext cx="1529715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18"/>
            </p:custDataLst>
          </p:nvPr>
        </p:nvSpPr>
        <p:spPr>
          <a:xfrm>
            <a:off x="6586855" y="4312920"/>
            <a:ext cx="1529715" cy="18154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9"/>
            </p:custDataLst>
          </p:nvPr>
        </p:nvSpPr>
        <p:spPr>
          <a:xfrm>
            <a:off x="8131175" y="3310890"/>
            <a:ext cx="245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Valid/Test set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9061450" y="4417695"/>
            <a:ext cx="1542415" cy="22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>
            <p:custDataLst>
              <p:tags r:id="rId21"/>
            </p:custDataLst>
          </p:nvPr>
        </p:nvSpPr>
        <p:spPr>
          <a:xfrm>
            <a:off x="9061450" y="4632960"/>
            <a:ext cx="1529715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>
            <p:custDataLst>
              <p:tags r:id="rId22"/>
            </p:custDataLst>
          </p:nvPr>
        </p:nvSpPr>
        <p:spPr>
          <a:xfrm>
            <a:off x="9058910" y="5918835"/>
            <a:ext cx="1529715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>
            <p:custDataLst>
              <p:tags r:id="rId23"/>
            </p:custDataLst>
          </p:nvPr>
        </p:nvSpPr>
        <p:spPr>
          <a:xfrm>
            <a:off x="9058275" y="5702935"/>
            <a:ext cx="1530350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>
            <p:custDataLst>
              <p:tags r:id="rId24"/>
            </p:custDataLst>
          </p:nvPr>
        </p:nvSpPr>
        <p:spPr>
          <a:xfrm>
            <a:off x="9057005" y="5487035"/>
            <a:ext cx="1529715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>
            <a:off x="9056370" y="4839335"/>
            <a:ext cx="1529715" cy="22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>
            <a:off x="9055735" y="5055235"/>
            <a:ext cx="1530350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>
            <p:custDataLst>
              <p:tags r:id="rId27"/>
            </p:custDataLst>
          </p:nvPr>
        </p:nvSpPr>
        <p:spPr>
          <a:xfrm>
            <a:off x="9056370" y="5271135"/>
            <a:ext cx="1529715" cy="208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>
            <p:custDataLst>
              <p:tags r:id="rId28"/>
            </p:custDataLst>
          </p:nvPr>
        </p:nvSpPr>
        <p:spPr>
          <a:xfrm>
            <a:off x="9060180" y="4201160"/>
            <a:ext cx="1543050" cy="220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>
            <p:custDataLst>
              <p:tags r:id="rId29"/>
            </p:custDataLst>
          </p:nvPr>
        </p:nvSpPr>
        <p:spPr>
          <a:xfrm>
            <a:off x="10591165" y="4201160"/>
            <a:ext cx="1529715" cy="1927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1919605" y="5127625"/>
            <a:ext cx="648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>
            <p:custDataLst>
              <p:tags r:id="rId30"/>
            </p:custDataLst>
          </p:nvPr>
        </p:nvCxnSpPr>
        <p:spPr>
          <a:xfrm>
            <a:off x="8298180" y="5060315"/>
            <a:ext cx="648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5120" y="4032250"/>
            <a:ext cx="11202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Questions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25120" y="5151120"/>
            <a:ext cx="11739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1. How to determine the degree of fine-tuning? Is it necessary to construct two additional validation sets for the fine-tuning process during validation and testing?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2120" y="568325"/>
            <a:ext cx="11202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Discussion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2120" y="1254125"/>
            <a:ext cx="1173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1. To a certain extent, this pairwise method can overcome the issue of significant signal heterogeneity between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subjects.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2. Because the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BP range of a certain subject is not big, so it is possible that the model actually doesn’t learn anything, and it only predict y2 based on y1, through which it can still get a low MAE.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commondata" val="eyJoZGlkIjoiMWRlNDUxNmQzODRiOGZjNzNhZTdkYzIyMjMxZTcyYmY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演示</Application>
  <PresentationFormat>宽屏</PresentationFormat>
  <Paragraphs>91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微软雅黑</vt:lpstr>
      <vt:lpstr>Times New Roman Regular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darcy</cp:lastModifiedBy>
  <cp:revision>159</cp:revision>
  <dcterms:created xsi:type="dcterms:W3CDTF">2024-07-02T03:31:22Z</dcterms:created>
  <dcterms:modified xsi:type="dcterms:W3CDTF">2024-07-02T03:31:22Z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313DBC7E963D4B1DA14E4CC16E7AA7D8_11</vt:lpwstr>
  </property>
</Properties>
</file>