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30" r:id="rId6"/>
    <p:sldId id="431" r:id="rId7"/>
    <p:sldId id="310" r:id="rId8"/>
    <p:sldId id="399" r:id="rId9"/>
    <p:sldId id="383" r:id="rId10"/>
    <p:sldId id="391" r:id="rId11"/>
    <p:sldId id="394" r:id="rId12"/>
    <p:sldId id="395" r:id="rId13"/>
    <p:sldId id="396" r:id="rId14"/>
    <p:sldId id="392" r:id="rId15"/>
    <p:sldId id="393" r:id="rId16"/>
    <p:sldId id="444" r:id="rId17"/>
    <p:sldId id="384" r:id="rId18"/>
    <p:sldId id="264" r:id="rId19"/>
    <p:sldId id="37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4" userDrawn="1">
          <p15:clr>
            <a:srgbClr val="A4A3A4"/>
          </p15:clr>
        </p15:guide>
        <p15:guide id="2" pos="37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24"/>
        <p:guide pos="377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9.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I generated two sets of signals, one with an range of S from 90-110 and the other with a range of S from 130-150, simulating a domain shift.</a:t>
            </a:r>
            <a:endParaRPr lang="en-US">
              <a:sym typeface="+mn-ea"/>
            </a:endParaRPr>
          </a:p>
          <a:p>
            <a:endParaRPr lang="en-US"/>
          </a:p>
          <a:p>
            <a:r>
              <a:rPr lang="en-US"/>
              <a:t>On the signal with BPD, I tried two methods to predict S. One method was to first extract features and then use Linear Regression to predict S, as shown in the figure. When we extract the right feature, which is the bpd, the (MAE) can be reduced to a very low value, which is consistent with how our signal was generated.</a:t>
            </a:r>
            <a:endParaRPr lang="en-US"/>
          </a:p>
          <a:p>
            <a:endParaRPr lang="en-US"/>
          </a:p>
          <a:p>
            <a:r>
              <a:rPr lang="en-US"/>
              <a:t>I also tried using deep learning methods to predict the signal. As can be seen, due to the presence of data shift, CNN only learned the features from the training set. And this result is similar to the results obtained when training with original SCG signals before. In both cases, it requires some form of domain adaptation to learn the correct features, such as IRM (Invariant Risk Minimization) and Contrastive Learning."</a:t>
            </a:r>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"That's all the work from the first paper. Before I introduce the second paper, I'd like to discuss something about IRM (Invariant Risk Minimization). This week, I attempted to debug the IRM program I wrote last week and  I also read some blogs online. Here's something from a blog; the author of the blog has published papers on IRM at CVPR, ICML, and NeurIPS. The blog mentions that IRM doesn't work when the key feature is different across different domains. I believe that the issue we're currently facing falls into this category. </a:t>
            </a:r>
            <a:endParaRPr lang="en-US"/>
          </a:p>
          <a:p>
            <a:endParaRPr lang="en-US"/>
          </a:p>
          <a:p>
            <a:r>
              <a:rPr lang="en-US"/>
              <a:t>IN scg ....</a:t>
            </a:r>
            <a:endParaRPr lang="en-US"/>
          </a:p>
          <a:p>
            <a:endParaRPr lang="en-US"/>
          </a:p>
          <a:p>
            <a:r>
              <a:rPr lang="en-US"/>
              <a:t>So I think we need to try other methods to learn the key feature."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 second paper I read is about Contrastive Learning. Professor Song shared a paper about contrastive learning on Google Docs and I find that paper‘s work is an extension of the this paper, which is published in a CCFA  conference. Therefore, I decided to read the conference paper </a:t>
            </a:r>
            <a:r>
              <a:rPr lang="en-US"/>
              <a:t>first.</a:t>
            </a:r>
            <a:endParaRPr lang="en-US"/>
          </a:p>
          <a:p>
            <a:endParaRPr lang="en-US"/>
          </a:p>
          <a:p>
            <a:r>
              <a:rPr lang="en-US"/>
              <a:t>And I will discuss what each module do</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And the z will be put into the temporal contrasting module.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This is the data flow diagram of TS-TCC. It incorporates self-supervised learning tasks in both the temporal contrasting module and the contextual contrasting module, and the final loss is the sum of these two task losses. However, in our SCG dataset, we do have labels. Therefore, when implementing the code, I also added the loss from predictions to the total loss. Additionally, since I am not familiar with transformers, I don’t know how to set the hyparameter in the method. So I just excluded the temporal contrasting module during implementation, resulting in the final loss being the sum of prediction loss and contextual loss.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 left figure is the pervious result using CNN to predict S. Due to the data shift, the predicitons are all lower than the label. And the right one is the result using the contrastive learning. We can find the mae is slightly reduced, but it still doesn’t learn the right feature. I think there may be two reasons, the first is that the temporal contrasting module is very important, it can’t be removed. And maybe the hyperparameter still needs to be tuned. Next week I will try to learn how to implement transformer and use the whole algorithm to SCG dataset.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Because I think last week’s </a:t>
            </a:r>
            <a:r>
              <a:rPr lang="en-US" altLang="zh-CN"/>
              <a:t>perturbation based method can prove that CNN has learn the right feature, but this week’s result is not satisfactory. I don’t know how to explain this contradiction.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BCG pulse deviation</a:t>
            </a:r>
            <a:endParaRPr lang="en-US"/>
          </a:p>
          <a:p>
            <a:r>
              <a:rPr lang="en-US"/>
              <a:t>the paper about bpd is this one, which is put on the google doc by professor song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Regarding the tutorial, I have translated 18 functions this week, which are the items marked with red checkmarks in the figure.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Currently, out of the 134 functions, I've translated 76. According to last week's plan, I estimate that I'll need approximately 3 weeks to complete all the translations. As for the outline, I notice that there are some new topics added this week. I've completed most of it, but there are still few topics that I currently can't fully grasp. I plan to gradually work on them as I go deeper into the study of DSP</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"My third task this week is to construct a dataset with data shift in D and observe whether CNN can work on it. The original range of D is from 60 to 100 and I simulate a test set where the range of D is from 100 to 140. Then I use the test set as input to the CNN which I implement the perturbation based method last week. This left figure is the result. Last week’s .....</a:t>
            </a:r>
            <a:endParaRPr lang="en-US"/>
          </a:p>
          <a:p>
            <a:endParaRPr lang="en-US"/>
          </a:p>
          <a:p>
            <a:r>
              <a:rPr lang="en-US"/>
              <a:t>And my hypothesis about this phenomenen is that, I thin</a:t>
            </a:r>
            <a:endParaRPr lang="en-US"/>
          </a:p>
          <a:p>
            <a:r>
              <a:rPr lang="en-US"/>
              <a:t>And I think that’s why the XAI methods prove it learns the key feature but the final result is not good.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And the last two works are paper reading and the related code implementation. And for each paper, I will start with a brief paper report to introduce what the paper is about and my understanding of it. Then, I introduce some code work I did related to the paper.</a:t>
            </a:r>
            <a:endParaRPr lang="en-US"/>
          </a:p>
          <a:p>
            <a:endParaRPr lang="en-US"/>
          </a:p>
          <a:p>
            <a:r>
              <a:rPr lang="en-US"/>
              <a:t>The first paper is 'Monitoring the Relative Blood Pressure Using a Hydraulic Bed Sensor System.' This paper is shared on Google Docs</a:t>
            </a:r>
            <a:r>
              <a:rPr lang="en-US">
                <a:sym typeface="+mn-ea"/>
              </a:rPr>
              <a:t> by Professor Song, which aims to help us</a:t>
            </a:r>
            <a:r>
              <a:rPr lang="en-US"/>
              <a:t> simulate the BPD feature mentioned in the paper and attempt to learn this feature. And the BPD is BCG pulse deviation and I will discuss it latter.</a:t>
            </a:r>
            <a:endParaRPr lang="en-US"/>
          </a:p>
          <a:p>
            <a:endParaRPr lang="en-US"/>
          </a:p>
          <a:p>
            <a:r>
              <a:rPr lang="en-US"/>
              <a:t>First, let me provide some background on this paper. We know that blood pressure is a crucial indicator that can provide an early warning to prevent diseases. Currently, the main methods for blood pressure detection is using sensors to receive relevant biomedical signals and then using them to predict blood pressure. These methods can be divided into two categories: wearable and non-wearable. Wearable methods tend to yield better blood pressure prediction results, but they are not suitable for continuous use and will make the users uncomfortable. As a result, how to finding a low-cost, continuous non-wearable blood pressure prediction method is of great importance.</a:t>
            </a:r>
            <a:endParaRPr lang="en-US"/>
          </a:p>
          <a:p>
            <a:endParaRPr lang="en-US"/>
          </a:p>
          <a:p>
            <a:r>
              <a:rPr lang="en-US"/>
              <a:t>The author, in previous research, discovered that BCG signals can effectively predict heart rate and respiratory rate. Therefore, the author conducted related research and proposed a blood pressure prediction method based on BCG signals, which utilizes two features BCG signals to predict systolic blood pressure (SBP) and achieved excellent results.</a:t>
            </a:r>
            <a:endParaRPr lang="en-US"/>
          </a:p>
          <a:p>
            <a:endParaRPr lang="en-US"/>
          </a:p>
          <a:p>
            <a:r>
              <a:rPr lang="en-US"/>
              <a:t>The first feature is 'Ballistocardiogram Pulse Strength,' which also callded BPS XXXX</a:t>
            </a:r>
            <a:endParaRPr lang="en-US"/>
          </a:p>
          <a:p>
            <a:endParaRPr lang="en-US"/>
          </a:p>
          <a:p>
            <a:r>
              <a:rPr lang="en-US"/>
              <a:t>The focus here is on the second feature, which is based on the morphology of BCG in each heartbeat cycle.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Let’s take a close look at the BCG singal. The top-left figure represents a typical cycle of BCG, and from this, we can see that there are some candidate features that can be extracted. These include IJ amplitude, indicated by the red line in the image, as well as JK amplitude, represented by the blue line. There are also horizontal distances, such as HJ or IK distance.</a:t>
            </a:r>
            <a:endParaRPr lang="en-US"/>
          </a:p>
          <a:p>
            <a:endParaRPr lang="en-US"/>
          </a:p>
          <a:p>
            <a:r>
              <a:rPr lang="en-US"/>
              <a:t>The author </a:t>
            </a:r>
            <a:r>
              <a:rPr lang="en-US">
                <a:sym typeface="+mn-ea"/>
              </a:rPr>
              <a:t>observe the shape changes of BCG signals after exercise and when they settle down to </a:t>
            </a:r>
            <a:r>
              <a:rPr lang="en-US"/>
              <a:t>distinguish which features are closely related to blood pressure by . This is because we know that after exercise, there is a significant increase in systolic blood pressure.  The two figures on the left are BCG signals after exercise and when settled down, respectively. We can observe significant changes in features based on vertical distances like IJ and JK. After experimentation, the author ultimately chose JK-IJ as the final feature which is also called BPD. </a:t>
            </a:r>
            <a:r>
              <a:rPr lang="en-US">
                <a:sym typeface="+mn-ea"/>
              </a:rPr>
              <a:t>T</a:t>
            </a:r>
            <a:r>
              <a:rPr lang="en-US">
                <a:sym typeface="+mn-ea"/>
              </a:rPr>
              <a:t>o further eliminate the scaling effect of sensor signals, the BPD can be calculated as (JK - IJ)/IJ.</a:t>
            </a:r>
            <a:endParaRPr lang="en-US">
              <a:sym typeface="+mn-ea"/>
            </a:endParaRP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"After reading this paper, I simulated our SCG (Seismocardiogram) signal based on BPD as described in the paper. As shown in the figure, I first used the XX function to generate a typical shape, and we can observe that the shape of this small wave is quite similar to the shape of the BCG signal mentioned in the paper. </a:t>
            </a:r>
            <a:r>
              <a:rPr lang="en-US">
                <a:sym typeface="+mn-ea"/>
              </a:rPr>
              <a:t>After generating the </a:t>
            </a:r>
            <a:r>
              <a:rPr lang="en-US">
                <a:sym typeface="+mn-ea"/>
              </a:rPr>
              <a:t>typical shape, the subsequent steps are the same as the original SCG simulated process. We reduce the wave's height based on D, concatenate them to form a cycle, determine the number of cycles based on heart rate, and finally add noise. The generated signal is shown in the figure.</a:t>
            </a:r>
            <a:endParaRPr lang="en-US"/>
          </a:p>
          <a:p>
            <a:endParaRPr lang="en-US"/>
          </a:p>
          <a:p>
            <a:r>
              <a:rPr lang="en-US"/>
              <a:t>By modifying the values of certain sample points in this signal based on S, we can make the value of BPD correlated with S. Here's how I relate S with BPD. If we have a S, then we make IJ and JK satisfy this equation. And what I do is</a:t>
            </a:r>
            <a:r>
              <a:rPr lang="en-US">
                <a:sym typeface="+mn-ea"/>
              </a:rPr>
              <a:t> to lower the values of K,which is the red point, so that IJ and JK will satisfy this equation.</a:t>
            </a:r>
            <a:endParaRPr lang="en-US">
              <a:sym typeface="+mn-ea"/>
            </a:endParaRPr>
          </a:p>
          <a:p>
            <a:endParaRPr lang="en-US"/>
          </a:p>
          <a:p>
            <a:r>
              <a:rPr lang="en-US"/>
              <a:t>This equation implies that BPD has such relationship with S. In other words, we can use a simple linear regression (LR) model to predict S. if we know the BPD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image" Target="../media/image22.png"/><Relationship Id="rId6" Type="http://schemas.openxmlformats.org/officeDocument/2006/relationships/tags" Target="../tags/tag128.xml"/><Relationship Id="rId5" Type="http://schemas.openxmlformats.org/officeDocument/2006/relationships/image" Target="../media/image21.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20.png"/><Relationship Id="rId13" Type="http://schemas.openxmlformats.org/officeDocument/2006/relationships/notesSlide" Target="../notesSlides/notesSlide10.xml"/><Relationship Id="rId12" Type="http://schemas.openxmlformats.org/officeDocument/2006/relationships/slideLayout" Target="../slideLayouts/slideLayout7.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23.png"/><Relationship Id="rId2" Type="http://schemas.openxmlformats.org/officeDocument/2006/relationships/tags" Target="../tags/tag134.xml"/><Relationship Id="rId1" Type="http://schemas.openxmlformats.org/officeDocument/2006/relationships/tags" Target="../tags/tag13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image" Target="../media/image24.png"/><Relationship Id="rId1" Type="http://schemas.openxmlformats.org/officeDocument/2006/relationships/tags" Target="../tags/tag143.xml"/></Relationships>
</file>

<file path=ppt/slides/_rels/slide14.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2" Type="http://schemas.openxmlformats.org/officeDocument/2006/relationships/notesSlide" Target="../notesSlides/notesSlide14.xml"/><Relationship Id="rId31" Type="http://schemas.openxmlformats.org/officeDocument/2006/relationships/slideLayout" Target="../slideLayouts/slideLayout7.xml"/><Relationship Id="rId30" Type="http://schemas.openxmlformats.org/officeDocument/2006/relationships/tags" Target="../tags/tag176.xml"/><Relationship Id="rId3" Type="http://schemas.openxmlformats.org/officeDocument/2006/relationships/tags" Target="../tags/tag149.xml"/><Relationship Id="rId29" Type="http://schemas.openxmlformats.org/officeDocument/2006/relationships/tags" Target="../tags/tag175.xml"/><Relationship Id="rId28" Type="http://schemas.openxmlformats.org/officeDocument/2006/relationships/tags" Target="../tags/tag174.xml"/><Relationship Id="rId27" Type="http://schemas.openxmlformats.org/officeDocument/2006/relationships/tags" Target="../tags/tag173.xml"/><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5.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media/image22.png"/><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image" Target="../media/image26.png"/><Relationship Id="rId3" Type="http://schemas.openxmlformats.org/officeDocument/2006/relationships/tags" Target="../tags/tag178.xml"/><Relationship Id="rId2" Type="http://schemas.openxmlformats.org/officeDocument/2006/relationships/image" Target="../media/image25.png"/><Relationship Id="rId14" Type="http://schemas.openxmlformats.org/officeDocument/2006/relationships/notesSlide" Target="../notesSlides/notesSlide15.xml"/><Relationship Id="rId13" Type="http://schemas.openxmlformats.org/officeDocument/2006/relationships/slideLayout" Target="../slideLayouts/slideLayout7.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87.xml"/><Relationship Id="rId1" Type="http://schemas.openxmlformats.org/officeDocument/2006/relationships/tags" Target="../tags/tag18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72.xml"/><Relationship Id="rId7" Type="http://schemas.openxmlformats.org/officeDocument/2006/relationships/image" Target="../media/image3.png"/><Relationship Id="rId6" Type="http://schemas.openxmlformats.org/officeDocument/2006/relationships/tags" Target="../tags/tag71.xml"/><Relationship Id="rId5" Type="http://schemas.openxmlformats.org/officeDocument/2006/relationships/image" Target="../media/image2.png"/><Relationship Id="rId4" Type="http://schemas.openxmlformats.org/officeDocument/2006/relationships/tags" Target="../tags/tag70.xml"/><Relationship Id="rId3" Type="http://schemas.openxmlformats.org/officeDocument/2006/relationships/image" Target="../media/image1.png"/><Relationship Id="rId22" Type="http://schemas.openxmlformats.org/officeDocument/2006/relationships/notesSlide" Target="../notesSlides/notesSlide3.xml"/><Relationship Id="rId21" Type="http://schemas.openxmlformats.org/officeDocument/2006/relationships/slideLayout" Target="../slideLayouts/slideLayout7.xml"/><Relationship Id="rId20" Type="http://schemas.openxmlformats.org/officeDocument/2006/relationships/tags" Target="../tags/tag81.xml"/><Relationship Id="rId2" Type="http://schemas.openxmlformats.org/officeDocument/2006/relationships/tags" Target="../tags/tag69.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image" Target="../media/image6.svg"/><Relationship Id="rId10" Type="http://schemas.openxmlformats.org/officeDocument/2006/relationships/image" Target="../media/image5.png"/><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86.xml"/><Relationship Id="rId7" Type="http://schemas.openxmlformats.org/officeDocument/2006/relationships/image" Target="../media/image9.png"/><Relationship Id="rId6" Type="http://schemas.openxmlformats.org/officeDocument/2006/relationships/tags" Target="../tags/tag85.xml"/><Relationship Id="rId5" Type="http://schemas.openxmlformats.org/officeDocument/2006/relationships/image" Target="../media/image8.png"/><Relationship Id="rId4" Type="http://schemas.openxmlformats.org/officeDocument/2006/relationships/tags" Target="../tags/tag84.xml"/><Relationship Id="rId3" Type="http://schemas.openxmlformats.org/officeDocument/2006/relationships/image" Target="../media/image7.png"/><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96.xml"/><Relationship Id="rId20" Type="http://schemas.openxmlformats.org/officeDocument/2006/relationships/tags" Target="../tags/tag95.xml"/><Relationship Id="rId2" Type="http://schemas.openxmlformats.org/officeDocument/2006/relationships/tags" Target="../tags/tag83.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tags" Target="../tags/tag87.xml"/><Relationship Id="rId1" Type="http://schemas.openxmlformats.org/officeDocument/2006/relationships/tags" Target="../tags/tag8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2.png"/><Relationship Id="rId2" Type="http://schemas.openxmlformats.org/officeDocument/2006/relationships/tags" Target="../tags/tag102.xml"/><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s>
</file>

<file path=ppt/slides/_rels/slide8.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15.png"/><Relationship Id="rId5" Type="http://schemas.openxmlformats.org/officeDocument/2006/relationships/tags" Target="../tags/tag111.xml"/><Relationship Id="rId4" Type="http://schemas.openxmlformats.org/officeDocument/2006/relationships/image" Target="../media/image14.png"/><Relationship Id="rId3" Type="http://schemas.openxmlformats.org/officeDocument/2006/relationships/tags" Target="../tags/tag110.xml"/><Relationship Id="rId2" Type="http://schemas.openxmlformats.org/officeDocument/2006/relationships/image" Target="../media/image13.png"/><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115.xml"/><Relationship Id="rId1" Type="http://schemas.openxmlformats.org/officeDocument/2006/relationships/tags" Target="../tags/tag109.xml"/></Relationships>
</file>

<file path=ppt/slides/_rels/slide9.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image" Target="../media/image18.png"/><Relationship Id="rId5" Type="http://schemas.openxmlformats.org/officeDocument/2006/relationships/tags" Target="../tags/tag118.xml"/><Relationship Id="rId4" Type="http://schemas.openxmlformats.org/officeDocument/2006/relationships/image" Target="../media/image17.png"/><Relationship Id="rId3" Type="http://schemas.openxmlformats.org/officeDocument/2006/relationships/tags" Target="../tags/tag117.xml"/><Relationship Id="rId2" Type="http://schemas.openxmlformats.org/officeDocument/2006/relationships/image" Target="../media/image16.png"/><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tags" Target="../tags/tag124.xml"/><Relationship Id="rId12" Type="http://schemas.openxmlformats.org/officeDocument/2006/relationships/image" Target="../media/image19.png"/><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2023.9.11</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p:cNvPicPr>
            <a:picLocks noChangeAspect="1"/>
          </p:cNvPicPr>
          <p:nvPr>
            <p:custDataLst>
              <p:tags r:id="rId1"/>
            </p:custDataLst>
          </p:nvPr>
        </p:nvPicPr>
        <p:blipFill>
          <a:blip r:embed="rId2"/>
          <a:stretch>
            <a:fillRect/>
          </a:stretch>
        </p:blipFill>
        <p:spPr>
          <a:xfrm>
            <a:off x="75565" y="1400175"/>
            <a:ext cx="5791200" cy="4305300"/>
          </a:xfrm>
          <a:prstGeom prst="rect">
            <a:avLst/>
          </a:prstGeom>
        </p:spPr>
      </p:pic>
      <p:sp>
        <p:nvSpPr>
          <p:cNvPr id="3" name="文本框 2"/>
          <p:cNvSpPr txBox="1"/>
          <p:nvPr>
            <p:custDataLst>
              <p:tags r:id="rId3"/>
            </p:custDataLst>
          </p:nvPr>
        </p:nvSpPr>
        <p:spPr>
          <a:xfrm>
            <a:off x="939165" y="5616575"/>
            <a:ext cx="4064000" cy="101473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Using BPD feature as input</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Model: Linear Regression</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Result: Good</a:t>
            </a:r>
            <a:endParaRPr lang="en-US" sz="2000">
              <a:latin typeface="Times New Roman" panose="02020603050405020304" charset="0"/>
              <a:cs typeface="Times New Roman" panose="02020603050405020304" charset="0"/>
            </a:endParaRPr>
          </a:p>
        </p:txBody>
      </p:sp>
      <p:pic>
        <p:nvPicPr>
          <p:cNvPr id="8" name="图片 7"/>
          <p:cNvPicPr>
            <a:picLocks noChangeAspect="1"/>
          </p:cNvPicPr>
          <p:nvPr>
            <p:custDataLst>
              <p:tags r:id="rId4"/>
            </p:custDataLst>
          </p:nvPr>
        </p:nvPicPr>
        <p:blipFill>
          <a:blip r:embed="rId5"/>
          <a:stretch>
            <a:fillRect/>
          </a:stretch>
        </p:blipFill>
        <p:spPr>
          <a:xfrm>
            <a:off x="6020435" y="1447800"/>
            <a:ext cx="5734050" cy="427672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7118350" y="1898015"/>
            <a:ext cx="101600" cy="113030"/>
          </a:xfrm>
          <a:prstGeom prst="rect">
            <a:avLst/>
          </a:prstGeom>
        </p:spPr>
      </p:pic>
      <p:pic>
        <p:nvPicPr>
          <p:cNvPr id="17" name="图片 16"/>
          <p:cNvPicPr>
            <a:picLocks noChangeAspect="1"/>
          </p:cNvPicPr>
          <p:nvPr>
            <p:custDataLst>
              <p:tags r:id="rId8"/>
            </p:custDataLst>
          </p:nvPr>
        </p:nvPicPr>
        <p:blipFill>
          <a:blip r:embed="rId7"/>
          <a:stretch>
            <a:fillRect/>
          </a:stretch>
        </p:blipFill>
        <p:spPr>
          <a:xfrm>
            <a:off x="7112000" y="2101215"/>
            <a:ext cx="101600" cy="113030"/>
          </a:xfrm>
          <a:prstGeom prst="rect">
            <a:avLst/>
          </a:prstGeom>
        </p:spPr>
      </p:pic>
      <p:sp>
        <p:nvSpPr>
          <p:cNvPr id="6" name="文本框 5"/>
          <p:cNvSpPr txBox="1"/>
          <p:nvPr>
            <p:custDataLst>
              <p:tags r:id="rId9"/>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a:t>
            </a:r>
            <a:endParaRPr lang="en-US" altLang="zh-CN" sz="2800">
              <a:latin typeface="Times New Roman" panose="02020603050405020304" charset="0"/>
              <a:cs typeface="Times New Roman" panose="02020603050405020304" charset="0"/>
              <a:sym typeface="+mn-ea"/>
            </a:endParaRPr>
          </a:p>
        </p:txBody>
      </p:sp>
      <p:sp>
        <p:nvSpPr>
          <p:cNvPr id="7" name="文本框 6"/>
          <p:cNvSpPr txBox="1"/>
          <p:nvPr/>
        </p:nvSpPr>
        <p:spPr>
          <a:xfrm>
            <a:off x="421640" y="1093470"/>
            <a:ext cx="5033010" cy="397510"/>
          </a:xfrm>
          <a:prstGeom prst="rect">
            <a:avLst/>
          </a:prstGeom>
          <a:noFill/>
        </p:spPr>
        <p:txBody>
          <a:bodyPr wrap="square" rtlCol="0">
            <a:noAutofit/>
          </a:bodyPr>
          <a:p>
            <a:r>
              <a:rPr lang="en-US" altLang="zh-CN">
                <a:latin typeface="Times New Roman" panose="02020603050405020304" charset="0"/>
                <a:cs typeface="Times New Roman" panose="02020603050405020304" charset="0"/>
                <a:sym typeface="+mn-ea"/>
              </a:rPr>
              <a:t>Training Set: S</a:t>
            </a:r>
            <a:r>
              <a:rPr lang="en-US" altLang="zh-CN">
                <a:latin typeface="Times New Roman" panose="02020603050405020304" charset="0"/>
                <a:ea typeface="微软雅黑" panose="020B0503020204020204" charset="-122"/>
                <a:cs typeface="Times New Roman" panose="02020603050405020304" charset="0"/>
                <a:sym typeface="+mn-ea"/>
              </a:rPr>
              <a:t>∈</a:t>
            </a:r>
            <a:r>
              <a:rPr lang="en-US" altLang="zh-CN">
                <a:latin typeface="Times New Roman" panose="02020603050405020304" charset="0"/>
                <a:cs typeface="Times New Roman" panose="02020603050405020304" charset="0"/>
                <a:sym typeface="+mn-ea"/>
              </a:rPr>
              <a:t>[90, 110]  Test Set: S</a:t>
            </a:r>
            <a:r>
              <a:rPr lang="en-US" altLang="zh-CN">
                <a:latin typeface="Times New Roman" panose="02020603050405020304" charset="0"/>
                <a:ea typeface="微软雅黑" panose="020B0503020204020204" charset="-122"/>
                <a:cs typeface="Times New Roman" panose="02020603050405020304" charset="0"/>
                <a:sym typeface="+mn-ea"/>
              </a:rPr>
              <a:t>∈</a:t>
            </a:r>
            <a:r>
              <a:rPr lang="en-US" altLang="zh-CN">
                <a:latin typeface="Times New Roman" panose="02020603050405020304" charset="0"/>
                <a:cs typeface="Times New Roman" panose="02020603050405020304" charset="0"/>
                <a:sym typeface="+mn-ea"/>
              </a:rPr>
              <a:t>[110, 130]</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p>
        </p:txBody>
      </p:sp>
      <p:sp>
        <p:nvSpPr>
          <p:cNvPr id="10" name="文本框 9"/>
          <p:cNvSpPr txBox="1"/>
          <p:nvPr>
            <p:custDataLst>
              <p:tags r:id="rId10"/>
            </p:custDataLst>
          </p:nvPr>
        </p:nvSpPr>
        <p:spPr>
          <a:xfrm>
            <a:off x="6978015" y="5616575"/>
            <a:ext cx="4064000" cy="101473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Using whole signal as input</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Model: CNN</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Result: Poor</a:t>
            </a:r>
            <a:endParaRPr lang="en-US" sz="2000">
              <a:latin typeface="Times New Roman" panose="02020603050405020304" charset="0"/>
              <a:cs typeface="Times New Roman" panose="02020603050405020304" charset="0"/>
            </a:endParaRPr>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IRM</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2615565"/>
            <a:ext cx="8439150" cy="1743075"/>
          </a:xfrm>
          <a:prstGeom prst="rect">
            <a:avLst/>
          </a:prstGeom>
        </p:spPr>
      </p:pic>
      <p:sp>
        <p:nvSpPr>
          <p:cNvPr id="3" name="文本框 2"/>
          <p:cNvSpPr txBox="1"/>
          <p:nvPr/>
        </p:nvSpPr>
        <p:spPr>
          <a:xfrm>
            <a:off x="421640" y="1414145"/>
            <a:ext cx="100126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Blog Author: Lin Yong (</a:t>
            </a:r>
            <a:r>
              <a:rPr lang="zh-CN" altLang="en-US" sz="2000">
                <a:latin typeface="Times New Roman" panose="02020603050405020304" charset="0"/>
                <a:cs typeface="Times New Roman" panose="02020603050405020304" charset="0"/>
              </a:rPr>
              <a:t>林勇</a:t>
            </a:r>
            <a:r>
              <a:rPr lang="en-US" altLang="zh-CN" sz="2000">
                <a:latin typeface="Times New Roman" panose="02020603050405020304" charset="0"/>
                <a:cs typeface="Times New Roman" panose="02020603050405020304" charset="0"/>
              </a:rPr>
              <a:t>) who has published several papers on </a:t>
            </a:r>
            <a:r>
              <a:rPr lang="zh-CN" altLang="en-US" sz="2000">
                <a:latin typeface="Times New Roman" panose="02020603050405020304" charset="0"/>
                <a:cs typeface="Times New Roman" panose="02020603050405020304" charset="0"/>
              </a:rPr>
              <a:t>CVPR，ICML，NeurIPS</a:t>
            </a:r>
            <a:endParaRPr lang="zh-CN" altLang="en-US" sz="2000">
              <a:latin typeface="Times New Roman" panose="02020603050405020304" charset="0"/>
              <a:cs typeface="Times New Roman" panose="02020603050405020304" charset="0"/>
            </a:endParaRPr>
          </a:p>
        </p:txBody>
      </p:sp>
      <p:sp>
        <p:nvSpPr>
          <p:cNvPr id="5" name="文本框 4"/>
          <p:cNvSpPr txBox="1"/>
          <p:nvPr/>
        </p:nvSpPr>
        <p:spPr>
          <a:xfrm>
            <a:off x="422910" y="2014855"/>
            <a:ext cx="6729095" cy="39878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https://zhuanlan.zhihu.com/p/567666715</a:t>
            </a:r>
            <a:endParaRPr lang="zh-CN" altLang="en-US" sz="2000">
              <a:latin typeface="Times New Roman" panose="02020603050405020304" charset="0"/>
              <a:cs typeface="Times New Roman" panose="02020603050405020304" charset="0"/>
            </a:endParaRPr>
          </a:p>
        </p:txBody>
      </p:sp>
      <p:cxnSp>
        <p:nvCxnSpPr>
          <p:cNvPr id="6" name="直接连接符 5"/>
          <p:cNvCxnSpPr/>
          <p:nvPr/>
        </p:nvCxnSpPr>
        <p:spPr>
          <a:xfrm flipV="1">
            <a:off x="6527800" y="3346450"/>
            <a:ext cx="2209800" cy="952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4"/>
            </p:custDataLst>
          </p:nvPr>
        </p:nvCxnSpPr>
        <p:spPr>
          <a:xfrm flipV="1">
            <a:off x="539115" y="3666490"/>
            <a:ext cx="8168640" cy="63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5"/>
            </p:custDataLst>
          </p:nvPr>
        </p:nvCxnSpPr>
        <p:spPr>
          <a:xfrm flipV="1">
            <a:off x="539115" y="3976370"/>
            <a:ext cx="4834890" cy="1905"/>
          </a:xfrm>
          <a:prstGeom prst="line">
            <a:avLst/>
          </a:prstGeom>
          <a:ln w="22225">
            <a:solidFill>
              <a:schemeClr val="accent6"/>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422910" y="4792980"/>
            <a:ext cx="10498455" cy="706755"/>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In SCG dataset, the horizontal or vertical difference is “X” mentioned in the text above, which changes with the domains. So I think that’s why IRM doesn’t work on SCG dataset</a:t>
            </a:r>
            <a:endParaRPr lang="en-US" altLang="zh-CN" sz="2000">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12" name="文本框 11"/>
          <p:cNvSpPr txBox="1"/>
          <p:nvPr>
            <p:custDataLst>
              <p:tags r:id="rId2"/>
            </p:custDataLst>
          </p:nvPr>
        </p:nvSpPr>
        <p:spPr>
          <a:xfrm>
            <a:off x="422275" y="1015365"/>
            <a:ext cx="997521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Title: </a:t>
            </a:r>
            <a:r>
              <a:rPr lang="zh-CN" altLang="en-US" sz="2000">
                <a:latin typeface="Times New Roman" panose="02020603050405020304" charset="0"/>
                <a:cs typeface="Times New Roman" panose="02020603050405020304" charset="0"/>
              </a:rPr>
              <a:t>Time-Series Representation Learning via Temporal and Contextual Contrasting</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Source: IJCAI 2021 (CCF-A</a:t>
            </a:r>
            <a:r>
              <a:rPr lang="zh-CN" sz="2000">
                <a:latin typeface="Times New Roman" panose="02020603050405020304" charset="0"/>
                <a:cs typeface="Times New Roman" panose="02020603050405020304" charset="0"/>
              </a:rPr>
              <a:t>）</a:t>
            </a:r>
            <a:endParaRPr lang="zh-CN" sz="2000">
              <a:latin typeface="Times New Roman" panose="02020603050405020304" charset="0"/>
              <a:cs typeface="Times New Roman" panose="02020603050405020304" charset="0"/>
            </a:endParaRPr>
          </a:p>
        </p:txBody>
      </p:sp>
      <p:sp>
        <p:nvSpPr>
          <p:cNvPr id="13" name="文本框 12"/>
          <p:cNvSpPr txBox="1"/>
          <p:nvPr>
            <p:custDataLst>
              <p:tags r:id="rId3"/>
            </p:custDataLst>
          </p:nvPr>
        </p:nvSpPr>
        <p:spPr>
          <a:xfrm>
            <a:off x="422275" y="1880870"/>
            <a:ext cx="11329035" cy="255333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Background:</a:t>
            </a:r>
            <a:endParaRPr lang="zh-CN" altLang="en-US" sz="2000">
              <a:latin typeface="Times New Roman" panose="02020603050405020304" charset="0"/>
              <a:cs typeface="Times New Roman" panose="02020603050405020304" charset="0"/>
            </a:endParaRPr>
          </a:p>
          <a:p>
            <a:pPr indent="457200"/>
            <a:r>
              <a:rPr sz="2000">
                <a:latin typeface="Times New Roman" panose="02020603050405020304" charset="0"/>
                <a:cs typeface="Times New Roman" panose="02020603050405020304" charset="0"/>
              </a:rPr>
              <a:t>Time-series data often lacks </a:t>
            </a:r>
            <a:r>
              <a:rPr lang="en-US" sz="2000">
                <a:latin typeface="Times New Roman" panose="02020603050405020304" charset="0"/>
                <a:cs typeface="Times New Roman" panose="02020603050405020304" charset="0"/>
              </a:rPr>
              <a:t>label</a:t>
            </a:r>
            <a:r>
              <a:rPr sz="2000">
                <a:latin typeface="Times New Roman" panose="02020603050405020304" charset="0"/>
                <a:cs typeface="Times New Roman" panose="02020603050405020304" charset="0"/>
              </a:rPr>
              <a:t>s</a:t>
            </a:r>
            <a:r>
              <a:rPr lang="en-US" sz="2000">
                <a:latin typeface="Times New Roman" panose="02020603050405020304" charset="0"/>
                <a:cs typeface="Times New Roman" panose="02020603050405020304" charset="0"/>
              </a:rPr>
              <a:t>. So </a:t>
            </a:r>
            <a:r>
              <a:rPr sz="2000">
                <a:latin typeface="Times New Roman" panose="02020603050405020304" charset="0"/>
                <a:cs typeface="Times New Roman" panose="02020603050405020304" charset="0"/>
                <a:sym typeface="+mn-ea"/>
              </a:rPr>
              <a:t>self-supervised approach</a:t>
            </a:r>
            <a:r>
              <a:rPr lang="en-US" sz="2000">
                <a:latin typeface="Times New Roman" panose="02020603050405020304" charset="0"/>
                <a:cs typeface="Times New Roman" panose="02020603050405020304" charset="0"/>
                <a:sym typeface="+mn-ea"/>
              </a:rPr>
              <a:t>es can be good ways to </a:t>
            </a:r>
            <a:r>
              <a:rPr sz="2000">
                <a:latin typeface="Times New Roman" panose="02020603050405020304" charset="0"/>
                <a:cs typeface="Times New Roman" panose="02020603050405020304" charset="0"/>
              </a:rPr>
              <a:t>learn key feature representations. </a:t>
            </a:r>
            <a:r>
              <a:rPr lang="en-US" sz="2000">
                <a:latin typeface="Times New Roman" panose="02020603050405020304" charset="0"/>
                <a:cs typeface="Times New Roman" panose="02020603050405020304" charset="0"/>
              </a:rPr>
              <a:t>Self-supervised learning</a:t>
            </a:r>
            <a:r>
              <a:rPr sz="2000">
                <a:latin typeface="Times New Roman" panose="02020603050405020304" charset="0"/>
                <a:cs typeface="Times New Roman" panose="02020603050405020304" charset="0"/>
              </a:rPr>
              <a:t> is typically achieved by setting up pretext tasks for the model to complete, but the choice of these pretext tasks can limit the generality of the learned features. Contrastive learning is another form of self-supervised learning</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In the field of computer vision, there have been many methods for contrastive learning. However, most of these methods cannot be directly applied to time-series data, and the few that have explored contrastive learning in time series have focused on specific signals. Therefore, the author proposes a framework for time-series contrastive learning to fill this gap in the field.</a:t>
            </a:r>
            <a:endParaRPr sz="20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422910" y="4592955"/>
            <a:ext cx="11154410" cy="193802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Method</a:t>
            </a:r>
            <a:r>
              <a:rPr lang="en-US" altLang="zh-CN"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indent="457200"/>
            <a:r>
              <a:rPr lang="zh-CN" altLang="en-US" sz="2000">
                <a:latin typeface="Times New Roman" panose="02020603050405020304" charset="0"/>
                <a:cs typeface="Times New Roman" panose="02020603050405020304" charset="0"/>
              </a:rPr>
              <a:t>TS-TCC:</a:t>
            </a:r>
            <a:r>
              <a:rPr lang="en-US" altLang="zh-CN" sz="2000">
                <a:latin typeface="Times New Roman" panose="02020603050405020304" charset="0"/>
                <a:cs typeface="Times New Roman" panose="02020603050405020304" charset="0"/>
              </a:rPr>
              <a:t> It uses d</a:t>
            </a:r>
            <a:r>
              <a:rPr lang="zh-CN" altLang="en-US" sz="2000">
                <a:latin typeface="Times New Roman" panose="02020603050405020304" charset="0"/>
                <a:cs typeface="Times New Roman" panose="02020603050405020304" charset="0"/>
              </a:rPr>
              <a:t>ata augmentation techniques to generate two different yet correlated views of the </a:t>
            </a:r>
            <a:r>
              <a:rPr lang="en-US" altLang="zh-CN" sz="2000">
                <a:latin typeface="Times New Roman" panose="02020603050405020304" charset="0"/>
                <a:cs typeface="Times New Roman" panose="02020603050405020304" charset="0"/>
              </a:rPr>
              <a:t>raw</a:t>
            </a:r>
            <a:r>
              <a:rPr lang="zh-CN" altLang="en-US" sz="2000">
                <a:latin typeface="Times New Roman" panose="02020603050405020304" charset="0"/>
                <a:cs typeface="Times New Roman" panose="02020603050405020304" charset="0"/>
              </a:rPr>
              <a:t> data. Subsequently, a </a:t>
            </a:r>
            <a:r>
              <a:rPr lang="en-US" altLang="zh-CN" sz="2000">
                <a:latin typeface="Times New Roman" panose="02020603050405020304" charset="0"/>
                <a:cs typeface="Times New Roman" panose="02020603050405020304" charset="0"/>
              </a:rPr>
              <a:t>temporal </a:t>
            </a:r>
            <a:r>
              <a:rPr lang="zh-CN" altLang="en-US" sz="2000">
                <a:latin typeface="Times New Roman" panose="02020603050405020304" charset="0"/>
                <a:cs typeface="Times New Roman" panose="02020603050405020304" charset="0"/>
              </a:rPr>
              <a:t>contrastive module is introduced, which leverages autoregressive models to explore the temporal features of the data. These models use the past of one view to predict the future of another view, accomplishing a cross-view prediction task. </a:t>
            </a:r>
            <a:r>
              <a:rPr lang="en-US" altLang="zh-CN" sz="2000">
                <a:latin typeface="Times New Roman" panose="02020603050405020304" charset="0"/>
                <a:cs typeface="Times New Roman" panose="02020603050405020304" charset="0"/>
              </a:rPr>
              <a:t>Finally, the contextual contrastive module is introduced to maximize the agreement between the contexts of the autoregressive models</a:t>
            </a:r>
            <a:endParaRPr lang="en-US" altLang="zh-CN" sz="2000">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p:cNvPicPr>
            <a:picLocks noChangeAspect="1"/>
          </p:cNvPicPr>
          <p:nvPr>
            <p:custDataLst>
              <p:tags r:id="rId1"/>
            </p:custDataLst>
          </p:nvPr>
        </p:nvPicPr>
        <p:blipFill>
          <a:blip r:embed="rId2"/>
          <a:stretch>
            <a:fillRect/>
          </a:stretch>
        </p:blipFill>
        <p:spPr>
          <a:xfrm>
            <a:off x="0" y="669925"/>
            <a:ext cx="5428615" cy="5245100"/>
          </a:xfrm>
          <a:prstGeom prst="rect">
            <a:avLst/>
          </a:prstGeom>
        </p:spPr>
      </p:pic>
      <p:sp>
        <p:nvSpPr>
          <p:cNvPr id="11" name="文本框 10"/>
          <p:cNvSpPr txBox="1"/>
          <p:nvPr>
            <p:custDataLst>
              <p:tags r:id="rId3"/>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6" name="文本框 5"/>
          <p:cNvSpPr txBox="1"/>
          <p:nvPr/>
        </p:nvSpPr>
        <p:spPr>
          <a:xfrm>
            <a:off x="789940" y="5915025"/>
            <a:ext cx="406400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Framework of TS-TCC</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4"/>
            </p:custDataLst>
          </p:nvPr>
        </p:nvSpPr>
        <p:spPr>
          <a:xfrm>
            <a:off x="5335905" y="405765"/>
            <a:ext cx="6856095" cy="6185535"/>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Data Augmentation Module:</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This module takes the original signal and generates two views using data augmentation techniques. One is 'weak,' achieved through </a:t>
            </a:r>
            <a:r>
              <a:rPr lang="en-US" altLang="zh-CN">
                <a:latin typeface="Times New Roman" panose="02020603050405020304" charset="0"/>
                <a:cs typeface="Times New Roman" panose="02020603050405020304" charset="0"/>
              </a:rPr>
              <a:t>jitter</a:t>
            </a:r>
            <a:r>
              <a:rPr lang="zh-CN" altLang="en-US">
                <a:latin typeface="Times New Roman" panose="02020603050405020304" charset="0"/>
                <a:cs typeface="Times New Roman" panose="02020603050405020304" charset="0"/>
              </a:rPr>
              <a:t> and scaling, while the other is 'strong' </a:t>
            </a:r>
            <a:r>
              <a:rPr lang="en-US" altLang="zh-CN">
                <a:latin typeface="Times New Roman" panose="02020603050405020304" charset="0"/>
                <a:cs typeface="Times New Roman" panose="02020603050405020304" charset="0"/>
              </a:rPr>
              <a:t>which </a:t>
            </a:r>
            <a:r>
              <a:rPr lang="zh-CN" altLang="en-US">
                <a:latin typeface="Times New Roman" panose="02020603050405020304" charset="0"/>
                <a:cs typeface="Times New Roman" panose="02020603050405020304" charset="0"/>
              </a:rPr>
              <a:t>involves permutation</a:t>
            </a:r>
            <a:r>
              <a:rPr lang="en-US">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After obtaining these two views, CNN is utilized to extract latent representations 'z' (feature length * timestep).</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a:t>
            </a:r>
            <a:r>
              <a:rPr lang="en-US" altLang="zh-CN">
                <a:latin typeface="Times New Roman" panose="02020603050405020304" charset="0"/>
                <a:cs typeface="Times New Roman" panose="02020603050405020304" charset="0"/>
              </a:rPr>
              <a:t>emporal Contrasting</a:t>
            </a:r>
            <a:r>
              <a:rPr lang="zh-CN" altLang="en-US">
                <a:latin typeface="Times New Roman" panose="02020603050405020304" charset="0"/>
                <a:cs typeface="Times New Roman" panose="02020603050405020304" charset="0"/>
              </a:rPr>
              <a:t> Module:</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This module employs an autoregressive model (transformer) to map the </a:t>
            </a:r>
            <a:r>
              <a:rPr lang="en-US">
                <a:latin typeface="Times New Roman" panose="02020603050405020304" charset="0"/>
                <a:cs typeface="Times New Roman" panose="02020603050405020304" charset="0"/>
              </a:rPr>
              <a:t>z</a:t>
            </a:r>
            <a:r>
              <a:rPr lang="zh-CN" altLang="en-US">
                <a:latin typeface="Times New Roman" panose="02020603050405020304" charset="0"/>
                <a:cs typeface="Times New Roman" panose="02020603050405020304" charset="0"/>
              </a:rPr>
              <a:t> to a context vector </a:t>
            </a:r>
            <a:r>
              <a:rPr lang="en-US">
                <a:latin typeface="Times New Roman" panose="02020603050405020304" charset="0"/>
                <a:cs typeface="Times New Roman" panose="02020603050405020304" charset="0"/>
              </a:rPr>
              <a:t>c</a:t>
            </a:r>
            <a:r>
              <a:rPr lang="en-US" altLang="zh-CN">
                <a:latin typeface="Times New Roman" panose="02020603050405020304" charset="0"/>
                <a:cs typeface="Times New Roman" panose="02020603050405020304" charset="0"/>
              </a:rPr>
              <a:t>. Then </a:t>
            </a:r>
            <a:r>
              <a:rPr lang="zh-CN" altLang="en-US">
                <a:latin typeface="Times New Roman" panose="02020603050405020304" charset="0"/>
                <a:cs typeface="Times New Roman" panose="02020603050405020304" charset="0"/>
              </a:rPr>
              <a:t>propose a cross-view prediction task by using the context of the strong</a:t>
            </a:r>
            <a:r>
              <a:rPr lang="en-US" altLang="zh-CN">
                <a:latin typeface="Times New Roman" panose="02020603050405020304" charset="0"/>
                <a:cs typeface="Times New Roman" panose="02020603050405020304" charset="0"/>
              </a:rPr>
              <a:t> ‘c’ </a:t>
            </a:r>
            <a:r>
              <a:rPr lang="zh-CN" altLang="en-US">
                <a:latin typeface="Times New Roman" panose="02020603050405020304" charset="0"/>
                <a:cs typeface="Times New Roman" panose="02020603050405020304" charset="0"/>
              </a:rPr>
              <a:t>to predict the future timesteps of the weak</a:t>
            </a:r>
            <a:r>
              <a:rPr lang="en-US" altLang="zh-CN">
                <a:latin typeface="Times New Roman" panose="02020603050405020304" charset="0"/>
                <a:cs typeface="Times New Roman" panose="02020603050405020304" charset="0"/>
              </a:rPr>
              <a:t> ‘z’ </a:t>
            </a:r>
            <a:r>
              <a:rPr lang="zh-CN" altLang="en-US">
                <a:latin typeface="Times New Roman" panose="02020603050405020304" charset="0"/>
                <a:cs typeface="Times New Roman" panose="02020603050405020304" charset="0"/>
              </a:rPr>
              <a:t>and vice versa</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Finally, through this t</a:t>
            </a:r>
            <a:r>
              <a:rPr lang="en-US" altLang="zh-CN">
                <a:latin typeface="Times New Roman" panose="02020603050405020304" charset="0"/>
                <a:cs typeface="Times New Roman" panose="02020603050405020304" charset="0"/>
              </a:rPr>
              <a:t>emporal </a:t>
            </a:r>
            <a:r>
              <a:rPr lang="zh-CN" altLang="en-US">
                <a:latin typeface="Times New Roman" panose="02020603050405020304" charset="0"/>
                <a:cs typeface="Times New Roman" panose="02020603050405020304" charset="0"/>
              </a:rPr>
              <a:t>contrast</a:t>
            </a:r>
            <a:r>
              <a:rPr lang="en-US" altLang="zh-CN">
                <a:latin typeface="Times New Roman" panose="02020603050405020304" charset="0"/>
                <a:cs typeface="Times New Roman" panose="02020603050405020304" charset="0"/>
              </a:rPr>
              <a:t>ing</a:t>
            </a:r>
            <a:r>
              <a:rPr lang="zh-CN" altLang="en-US">
                <a:latin typeface="Times New Roman" panose="02020603050405020304" charset="0"/>
                <a:cs typeface="Times New Roman" panose="02020603050405020304" charset="0"/>
              </a:rPr>
              <a:t> module, the initial low-level feature representation </a:t>
            </a:r>
            <a:r>
              <a:rPr lang="en-US" altLang="zh-CN">
                <a:latin typeface="Times New Roman" panose="02020603050405020304" charset="0"/>
                <a:cs typeface="Times New Roman" panose="02020603050405020304" charset="0"/>
              </a:rPr>
              <a:t>‘z’ </a:t>
            </a:r>
            <a:r>
              <a:rPr lang="zh-CN" altLang="en-US">
                <a:latin typeface="Times New Roman" panose="02020603050405020304" charset="0"/>
                <a:cs typeface="Times New Roman" panose="02020603050405020304" charset="0"/>
              </a:rPr>
              <a:t>can be transformed into a high-level feature representation 'c' with temporal </a:t>
            </a:r>
            <a:r>
              <a:rPr lang="en-US" altLang="zh-CN">
                <a:latin typeface="Times New Roman" panose="02020603050405020304" charset="0"/>
                <a:cs typeface="Times New Roman" panose="02020603050405020304" charset="0"/>
              </a:rPr>
              <a:t>information of the signal</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Context</a:t>
            </a:r>
            <a:r>
              <a:rPr lang="en-US" altLang="zh-CN">
                <a:latin typeface="Times New Roman" panose="02020603050405020304" charset="0"/>
                <a:cs typeface="Times New Roman" panose="02020603050405020304" charset="0"/>
              </a:rPr>
              <a:t>ual</a:t>
            </a:r>
            <a:r>
              <a:rPr lang="zh-CN" altLang="en-US">
                <a:latin typeface="Times New Roman" panose="02020603050405020304" charset="0"/>
                <a:cs typeface="Times New Roman" panose="02020603050405020304" charset="0"/>
              </a:rPr>
              <a:t> Contrasting Module</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For 'n' </a:t>
            </a:r>
            <a:r>
              <a:rPr lang="en-US" altLang="zh-CN">
                <a:latin typeface="Times New Roman" panose="02020603050405020304" charset="0"/>
                <a:cs typeface="Times New Roman" panose="02020603050405020304" charset="0"/>
              </a:rPr>
              <a:t>pairs</a:t>
            </a:r>
            <a:r>
              <a:rPr lang="zh-CN" altLang="en-US">
                <a:latin typeface="Times New Roman" panose="02020603050405020304" charset="0"/>
                <a:cs typeface="Times New Roman" panose="02020603050405020304" charset="0"/>
              </a:rPr>
              <a:t> of views input into this module, it calculates the similarity between them. Views from the same original data source should have high similarity, while views from different original data sources should have low similarity, as they originate from different datasets</a:t>
            </a:r>
            <a:endParaRPr lang="zh-CN" altLang="en-US">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3" name="流程图: 过程 2"/>
          <p:cNvSpPr/>
          <p:nvPr/>
        </p:nvSpPr>
        <p:spPr>
          <a:xfrm>
            <a:off x="1183005" y="158051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113155" y="158051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Data</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Augmentation</a:t>
            </a:r>
            <a:endParaRPr lang="en-US" altLang="zh-CN">
              <a:latin typeface="Times New Roman" panose="02020603050405020304" charset="0"/>
              <a:cs typeface="Times New Roman" panose="02020603050405020304" charset="0"/>
            </a:endParaRPr>
          </a:p>
        </p:txBody>
      </p:sp>
      <p:sp>
        <p:nvSpPr>
          <p:cNvPr id="8" name="流程图: 过程 7"/>
          <p:cNvSpPr/>
          <p:nvPr>
            <p:custDataLst>
              <p:tags r:id="rId2"/>
            </p:custDataLst>
          </p:nvPr>
        </p:nvSpPr>
        <p:spPr>
          <a:xfrm>
            <a:off x="3992245" y="157797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3"/>
            </p:custDataLst>
          </p:nvPr>
        </p:nvSpPr>
        <p:spPr>
          <a:xfrm>
            <a:off x="3922395" y="162052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CNN to learn representation</a:t>
            </a:r>
            <a:endParaRPr lang="en-US" altLang="zh-CN" sz="1600">
              <a:latin typeface="Times New Roman" panose="02020603050405020304" charset="0"/>
              <a:cs typeface="Times New Roman" panose="02020603050405020304" charset="0"/>
            </a:endParaRPr>
          </a:p>
        </p:txBody>
      </p:sp>
      <p:cxnSp>
        <p:nvCxnSpPr>
          <p:cNvPr id="10" name="直接箭头连接符 9"/>
          <p:cNvCxnSpPr/>
          <p:nvPr/>
        </p:nvCxnSpPr>
        <p:spPr>
          <a:xfrm flipV="1">
            <a:off x="126365" y="1910715"/>
            <a:ext cx="1056640" cy="952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26365" y="1551305"/>
            <a:ext cx="99187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Raw data</a:t>
            </a:r>
            <a:endParaRPr lang="en-US" altLang="zh-CN" sz="1600">
              <a:latin typeface="Times New Roman" panose="02020603050405020304" charset="0"/>
              <a:cs typeface="Times New Roman" panose="02020603050405020304" charset="0"/>
            </a:endParaRPr>
          </a:p>
        </p:txBody>
      </p:sp>
      <p:sp>
        <p:nvSpPr>
          <p:cNvPr id="13" name="文本框 12"/>
          <p:cNvSpPr txBox="1"/>
          <p:nvPr>
            <p:custDataLst>
              <p:tags r:id="rId4"/>
            </p:custDataLst>
          </p:nvPr>
        </p:nvSpPr>
        <p:spPr>
          <a:xfrm>
            <a:off x="2787650" y="1521460"/>
            <a:ext cx="111125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Weak view</a:t>
            </a:r>
            <a:endParaRPr lang="en-US" altLang="zh-CN" sz="1600">
              <a:latin typeface="Times New Roman" panose="02020603050405020304" charset="0"/>
              <a:cs typeface="Times New Roman" panose="02020603050405020304" charset="0"/>
            </a:endParaRPr>
          </a:p>
        </p:txBody>
      </p:sp>
      <p:sp>
        <p:nvSpPr>
          <p:cNvPr id="14" name="文本框 13"/>
          <p:cNvSpPr txBox="1"/>
          <p:nvPr>
            <p:custDataLst>
              <p:tags r:id="rId5"/>
            </p:custDataLst>
          </p:nvPr>
        </p:nvSpPr>
        <p:spPr>
          <a:xfrm>
            <a:off x="2787650" y="1910715"/>
            <a:ext cx="118554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Strong view</a:t>
            </a:r>
            <a:endParaRPr lang="en-US" altLang="zh-CN" sz="1600">
              <a:latin typeface="Times New Roman" panose="02020603050405020304" charset="0"/>
              <a:cs typeface="Times New Roman" panose="02020603050405020304" charset="0"/>
            </a:endParaRPr>
          </a:p>
        </p:txBody>
      </p:sp>
      <p:cxnSp>
        <p:nvCxnSpPr>
          <p:cNvPr id="15" name="直接箭头连接符 14"/>
          <p:cNvCxnSpPr/>
          <p:nvPr>
            <p:custDataLst>
              <p:tags r:id="rId6"/>
            </p:custDataLst>
          </p:nvPr>
        </p:nvCxnSpPr>
        <p:spPr>
          <a:xfrm flipV="1">
            <a:off x="2722880" y="1901825"/>
            <a:ext cx="126936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7"/>
            </p:custDataLst>
          </p:nvPr>
        </p:nvCxnSpPr>
        <p:spPr>
          <a:xfrm flipV="1">
            <a:off x="5553075" y="189801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5553075" y="127254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Low-level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‘z’</a:t>
            </a:r>
            <a:endParaRPr lang="en-US" altLang="zh-CN" sz="1600">
              <a:latin typeface="Times New Roman" panose="02020603050405020304" charset="0"/>
              <a:cs typeface="Times New Roman" panose="02020603050405020304" charset="0"/>
            </a:endParaRPr>
          </a:p>
        </p:txBody>
      </p:sp>
      <p:sp>
        <p:nvSpPr>
          <p:cNvPr id="19" name="流程图: 过程 18"/>
          <p:cNvSpPr/>
          <p:nvPr>
            <p:custDataLst>
              <p:tags r:id="rId8"/>
            </p:custDataLst>
          </p:nvPr>
        </p:nvSpPr>
        <p:spPr>
          <a:xfrm>
            <a:off x="7181850" y="154876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custDataLst>
              <p:tags r:id="rId9"/>
            </p:custDataLst>
          </p:nvPr>
        </p:nvSpPr>
        <p:spPr>
          <a:xfrm>
            <a:off x="7112000" y="159131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Temporal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cxnSp>
        <p:nvCxnSpPr>
          <p:cNvPr id="21" name="直接箭头连接符 20"/>
          <p:cNvCxnSpPr/>
          <p:nvPr>
            <p:custDataLst>
              <p:tags r:id="rId10"/>
            </p:custDataLst>
          </p:nvPr>
        </p:nvCxnSpPr>
        <p:spPr>
          <a:xfrm flipV="1">
            <a:off x="8721725" y="189801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2" name="文本框 21"/>
          <p:cNvSpPr txBox="1"/>
          <p:nvPr>
            <p:custDataLst>
              <p:tags r:id="rId11"/>
            </p:custDataLst>
          </p:nvPr>
        </p:nvSpPr>
        <p:spPr>
          <a:xfrm>
            <a:off x="8721725" y="127254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High-level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‘c’</a:t>
            </a:r>
            <a:endParaRPr lang="en-US" altLang="zh-CN" sz="1600">
              <a:latin typeface="Times New Roman" panose="02020603050405020304" charset="0"/>
              <a:cs typeface="Times New Roman" panose="02020603050405020304" charset="0"/>
            </a:endParaRPr>
          </a:p>
        </p:txBody>
      </p:sp>
      <p:sp>
        <p:nvSpPr>
          <p:cNvPr id="5" name="流程图: 过程 4"/>
          <p:cNvSpPr/>
          <p:nvPr>
            <p:custDataLst>
              <p:tags r:id="rId12"/>
            </p:custDataLst>
          </p:nvPr>
        </p:nvSpPr>
        <p:spPr>
          <a:xfrm>
            <a:off x="10381615" y="154876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custDataLst>
              <p:tags r:id="rId13"/>
            </p:custDataLst>
          </p:nvPr>
        </p:nvSpPr>
        <p:spPr>
          <a:xfrm>
            <a:off x="10311765" y="159131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Contextual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sp>
        <p:nvSpPr>
          <p:cNvPr id="12" name="文本框 11"/>
          <p:cNvSpPr txBox="1"/>
          <p:nvPr/>
        </p:nvSpPr>
        <p:spPr>
          <a:xfrm>
            <a:off x="421640" y="2890520"/>
            <a:ext cx="55270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Loss = Temporal_loss + Contextual_loss</a:t>
            </a:r>
            <a:endParaRPr lang="en-US" altLang="zh-CN" sz="2000">
              <a:latin typeface="Times New Roman" panose="02020603050405020304" charset="0"/>
              <a:cs typeface="Times New Roman" panose="02020603050405020304" charset="0"/>
            </a:endParaRPr>
          </a:p>
        </p:txBody>
      </p:sp>
      <p:sp>
        <p:nvSpPr>
          <p:cNvPr id="18" name="流程图: 过程 17"/>
          <p:cNvSpPr/>
          <p:nvPr>
            <p:custDataLst>
              <p:tags r:id="rId14"/>
            </p:custDataLst>
          </p:nvPr>
        </p:nvSpPr>
        <p:spPr>
          <a:xfrm>
            <a:off x="1755775" y="391604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custDataLst>
              <p:tags r:id="rId15"/>
            </p:custDataLst>
          </p:nvPr>
        </p:nvSpPr>
        <p:spPr>
          <a:xfrm>
            <a:off x="1685925" y="391604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Data</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Augmentation</a:t>
            </a:r>
            <a:endParaRPr lang="en-US" altLang="zh-CN">
              <a:latin typeface="Times New Roman" panose="02020603050405020304" charset="0"/>
              <a:cs typeface="Times New Roman" panose="02020603050405020304" charset="0"/>
            </a:endParaRPr>
          </a:p>
        </p:txBody>
      </p:sp>
      <p:sp>
        <p:nvSpPr>
          <p:cNvPr id="24" name="流程图: 过程 23"/>
          <p:cNvSpPr/>
          <p:nvPr>
            <p:custDataLst>
              <p:tags r:id="rId16"/>
            </p:custDataLst>
          </p:nvPr>
        </p:nvSpPr>
        <p:spPr>
          <a:xfrm>
            <a:off x="4565015" y="391350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custDataLst>
              <p:tags r:id="rId17"/>
            </p:custDataLst>
          </p:nvPr>
        </p:nvSpPr>
        <p:spPr>
          <a:xfrm>
            <a:off x="4495165" y="3956050"/>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CNN to learn representation</a:t>
            </a:r>
            <a:endParaRPr lang="en-US" altLang="zh-CN" sz="1600">
              <a:latin typeface="Times New Roman" panose="02020603050405020304" charset="0"/>
              <a:cs typeface="Times New Roman" panose="02020603050405020304" charset="0"/>
            </a:endParaRPr>
          </a:p>
        </p:txBody>
      </p:sp>
      <p:cxnSp>
        <p:nvCxnSpPr>
          <p:cNvPr id="26" name="直接箭头连接符 25"/>
          <p:cNvCxnSpPr/>
          <p:nvPr>
            <p:custDataLst>
              <p:tags r:id="rId18"/>
            </p:custDataLst>
          </p:nvPr>
        </p:nvCxnSpPr>
        <p:spPr>
          <a:xfrm flipV="1">
            <a:off x="699135" y="4246245"/>
            <a:ext cx="1056640" cy="952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7" name="文本框 26"/>
          <p:cNvSpPr txBox="1"/>
          <p:nvPr>
            <p:custDataLst>
              <p:tags r:id="rId19"/>
            </p:custDataLst>
          </p:nvPr>
        </p:nvSpPr>
        <p:spPr>
          <a:xfrm>
            <a:off x="699135" y="3886835"/>
            <a:ext cx="99187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Raw data</a:t>
            </a:r>
            <a:endParaRPr lang="en-US" altLang="zh-CN" sz="1600">
              <a:latin typeface="Times New Roman" panose="02020603050405020304" charset="0"/>
              <a:cs typeface="Times New Roman" panose="02020603050405020304" charset="0"/>
            </a:endParaRPr>
          </a:p>
        </p:txBody>
      </p:sp>
      <p:sp>
        <p:nvSpPr>
          <p:cNvPr id="28" name="文本框 27"/>
          <p:cNvSpPr txBox="1"/>
          <p:nvPr>
            <p:custDataLst>
              <p:tags r:id="rId20"/>
            </p:custDataLst>
          </p:nvPr>
        </p:nvSpPr>
        <p:spPr>
          <a:xfrm>
            <a:off x="3360420" y="3856990"/>
            <a:ext cx="111125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Weak view</a:t>
            </a:r>
            <a:endParaRPr lang="en-US" altLang="zh-CN" sz="1600">
              <a:latin typeface="Times New Roman" panose="02020603050405020304" charset="0"/>
              <a:cs typeface="Times New Roman" panose="02020603050405020304" charset="0"/>
            </a:endParaRPr>
          </a:p>
        </p:txBody>
      </p:sp>
      <p:sp>
        <p:nvSpPr>
          <p:cNvPr id="29" name="文本框 28"/>
          <p:cNvSpPr txBox="1"/>
          <p:nvPr>
            <p:custDataLst>
              <p:tags r:id="rId21"/>
            </p:custDataLst>
          </p:nvPr>
        </p:nvSpPr>
        <p:spPr>
          <a:xfrm>
            <a:off x="3360420" y="4246245"/>
            <a:ext cx="118554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Strong view</a:t>
            </a:r>
            <a:endParaRPr lang="en-US" altLang="zh-CN" sz="1600">
              <a:latin typeface="Times New Roman" panose="02020603050405020304" charset="0"/>
              <a:cs typeface="Times New Roman" panose="02020603050405020304" charset="0"/>
            </a:endParaRPr>
          </a:p>
        </p:txBody>
      </p:sp>
      <p:cxnSp>
        <p:nvCxnSpPr>
          <p:cNvPr id="30" name="直接箭头连接符 29"/>
          <p:cNvCxnSpPr/>
          <p:nvPr>
            <p:custDataLst>
              <p:tags r:id="rId22"/>
            </p:custDataLst>
          </p:nvPr>
        </p:nvCxnSpPr>
        <p:spPr>
          <a:xfrm flipV="1">
            <a:off x="3295650" y="4237355"/>
            <a:ext cx="126936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custDataLst>
              <p:tags r:id="rId23"/>
            </p:custDataLst>
          </p:nvPr>
        </p:nvCxnSpPr>
        <p:spPr>
          <a:xfrm flipV="1">
            <a:off x="6125845" y="4233545"/>
            <a:ext cx="1645285" cy="1016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24"/>
            </p:custDataLst>
          </p:nvPr>
        </p:nvSpPr>
        <p:spPr>
          <a:xfrm>
            <a:off x="6125845" y="3608070"/>
            <a:ext cx="165989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Low-level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representation ‘z’</a:t>
            </a:r>
            <a:endParaRPr lang="en-US" altLang="zh-CN" sz="1600">
              <a:latin typeface="Times New Roman" panose="02020603050405020304" charset="0"/>
              <a:cs typeface="Times New Roman" panose="02020603050405020304" charset="0"/>
            </a:endParaRPr>
          </a:p>
        </p:txBody>
      </p:sp>
      <p:sp>
        <p:nvSpPr>
          <p:cNvPr id="37" name="流程图: 过程 36"/>
          <p:cNvSpPr/>
          <p:nvPr>
            <p:custDataLst>
              <p:tags r:id="rId25"/>
            </p:custDataLst>
          </p:nvPr>
        </p:nvSpPr>
        <p:spPr>
          <a:xfrm>
            <a:off x="7770495" y="3891280"/>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文本框 37"/>
          <p:cNvSpPr txBox="1"/>
          <p:nvPr>
            <p:custDataLst>
              <p:tags r:id="rId26"/>
            </p:custDataLst>
          </p:nvPr>
        </p:nvSpPr>
        <p:spPr>
          <a:xfrm>
            <a:off x="7700645" y="3933825"/>
            <a:ext cx="1680210" cy="58356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Contextual</a:t>
            </a:r>
            <a:endParaRPr lang="en-US" altLang="zh-CN" sz="1600">
              <a:latin typeface="Times New Roman" panose="02020603050405020304" charset="0"/>
              <a:cs typeface="Times New Roman" panose="02020603050405020304" charset="0"/>
            </a:endParaRPr>
          </a:p>
          <a:p>
            <a:pPr algn="ctr"/>
            <a:r>
              <a:rPr lang="en-US" altLang="zh-CN" sz="1600">
                <a:latin typeface="Times New Roman" panose="02020603050405020304" charset="0"/>
                <a:cs typeface="Times New Roman" panose="02020603050405020304" charset="0"/>
              </a:rPr>
              <a:t>Contrast</a:t>
            </a:r>
            <a:endParaRPr lang="en-US" altLang="zh-CN" sz="1600">
              <a:latin typeface="Times New Roman" panose="02020603050405020304" charset="0"/>
              <a:cs typeface="Times New Roman" panose="02020603050405020304" charset="0"/>
            </a:endParaRPr>
          </a:p>
        </p:txBody>
      </p:sp>
      <p:cxnSp>
        <p:nvCxnSpPr>
          <p:cNvPr id="39" name="肘形连接符 38"/>
          <p:cNvCxnSpPr/>
          <p:nvPr/>
        </p:nvCxnSpPr>
        <p:spPr>
          <a:xfrm rot="5400000" flipV="1">
            <a:off x="975995" y="4538980"/>
            <a:ext cx="1068070" cy="485140"/>
          </a:xfrm>
          <a:prstGeom prst="bentConnector2">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0" name="流程图: 过程 39"/>
          <p:cNvSpPr/>
          <p:nvPr>
            <p:custDataLst>
              <p:tags r:id="rId27"/>
            </p:custDataLst>
          </p:nvPr>
        </p:nvSpPr>
        <p:spPr>
          <a:xfrm>
            <a:off x="1755775" y="4993005"/>
            <a:ext cx="1539875" cy="669925"/>
          </a:xfrm>
          <a:prstGeom prst="flowChartProcess">
            <a:avLst/>
          </a:prstGeom>
          <a:noFill/>
          <a:ln w="317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custDataLst>
              <p:tags r:id="rId28"/>
            </p:custDataLst>
          </p:nvPr>
        </p:nvSpPr>
        <p:spPr>
          <a:xfrm>
            <a:off x="1685925" y="4993005"/>
            <a:ext cx="16802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CNN model</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to predict</a:t>
            </a:r>
            <a:endParaRPr lang="en-US" altLang="zh-CN">
              <a:latin typeface="Times New Roman" panose="02020603050405020304" charset="0"/>
              <a:cs typeface="Times New Roman" panose="02020603050405020304" charset="0"/>
            </a:endParaRPr>
          </a:p>
        </p:txBody>
      </p:sp>
      <p:sp>
        <p:nvSpPr>
          <p:cNvPr id="42" name="文本框 41"/>
          <p:cNvSpPr txBox="1"/>
          <p:nvPr>
            <p:custDataLst>
              <p:tags r:id="rId29"/>
            </p:custDataLst>
          </p:nvPr>
        </p:nvSpPr>
        <p:spPr>
          <a:xfrm>
            <a:off x="421640" y="5919470"/>
            <a:ext cx="55270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Loss = Prediction_loss + Contextual_loss</a:t>
            </a:r>
            <a:endParaRPr lang="en-US" altLang="zh-CN" sz="2000">
              <a:latin typeface="Times New Roman" panose="02020603050405020304" charset="0"/>
              <a:cs typeface="Times New Roman" panose="02020603050405020304" charset="0"/>
            </a:endParaRPr>
          </a:p>
        </p:txBody>
      </p:sp>
    </p:spTree>
    <p:custDataLst>
      <p:tags r:id="rId3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1002030" y="531431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Without Contrastive Learning</a:t>
            </a:r>
            <a:endParaRPr lang="en-US" altLang="zh-CN">
              <a:latin typeface="Times New Roman" panose="02020603050405020304" charset="0"/>
              <a:cs typeface="Times New Roman" panose="02020603050405020304" charset="0"/>
            </a:endParaRPr>
          </a:p>
        </p:txBody>
      </p:sp>
      <p:pic>
        <p:nvPicPr>
          <p:cNvPr id="9" name="图片 8"/>
          <p:cNvPicPr>
            <a:picLocks noChangeAspect="1"/>
          </p:cNvPicPr>
          <p:nvPr>
            <p:custDataLst>
              <p:tags r:id="rId1"/>
            </p:custDataLst>
          </p:nvPr>
        </p:nvPicPr>
        <p:blipFill>
          <a:blip r:embed="rId2"/>
          <a:stretch>
            <a:fillRect/>
          </a:stretch>
        </p:blipFill>
        <p:spPr>
          <a:xfrm>
            <a:off x="5737860" y="1143635"/>
            <a:ext cx="5387975" cy="396748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421640" y="1209040"/>
            <a:ext cx="5224145" cy="3902075"/>
          </a:xfrm>
          <a:prstGeom prst="rect">
            <a:avLst/>
          </a:prstGeom>
        </p:spPr>
      </p:pic>
      <p:sp>
        <p:nvSpPr>
          <p:cNvPr id="2" name="文本框 1"/>
          <p:cNvSpPr txBox="1"/>
          <p:nvPr>
            <p:custDataLst>
              <p:tags r:id="rId5"/>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5: Contrastive Learning</a:t>
            </a:r>
            <a:endParaRPr lang="en-US" altLang="zh-CN" sz="2800">
              <a:latin typeface="Times New Roman" panose="02020603050405020304" charset="0"/>
              <a:cs typeface="Times New Roman" panose="02020603050405020304" charset="0"/>
              <a:sym typeface="+mn-ea"/>
            </a:endParaRPr>
          </a:p>
        </p:txBody>
      </p:sp>
      <p:sp>
        <p:nvSpPr>
          <p:cNvPr id="3" name="文本框 2"/>
          <p:cNvSpPr txBox="1"/>
          <p:nvPr>
            <p:custDataLst>
              <p:tags r:id="rId6"/>
            </p:custDataLst>
          </p:nvPr>
        </p:nvSpPr>
        <p:spPr>
          <a:xfrm>
            <a:off x="6534150" y="531431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With Contrastive Learning</a:t>
            </a:r>
            <a:endParaRPr lang="en-US" altLang="zh-CN">
              <a:latin typeface="Times New Roman" panose="02020603050405020304" charset="0"/>
              <a:cs typeface="Times New Roman" panose="02020603050405020304" charset="0"/>
            </a:endParaRPr>
          </a:p>
        </p:txBody>
      </p:sp>
      <p:pic>
        <p:nvPicPr>
          <p:cNvPr id="6" name="图片 5"/>
          <p:cNvPicPr>
            <a:picLocks noChangeAspect="1"/>
          </p:cNvPicPr>
          <p:nvPr>
            <p:custDataLst>
              <p:tags r:id="rId7"/>
            </p:custDataLst>
          </p:nvPr>
        </p:nvPicPr>
        <p:blipFill>
          <a:blip r:embed="rId8"/>
          <a:stretch>
            <a:fillRect/>
          </a:stretch>
        </p:blipFill>
        <p:spPr>
          <a:xfrm>
            <a:off x="6762750" y="1552575"/>
            <a:ext cx="101600" cy="113030"/>
          </a:xfrm>
          <a:prstGeom prst="rect">
            <a:avLst/>
          </a:prstGeom>
        </p:spPr>
      </p:pic>
      <p:pic>
        <p:nvPicPr>
          <p:cNvPr id="7" name="图片 6"/>
          <p:cNvPicPr>
            <a:picLocks noChangeAspect="1"/>
          </p:cNvPicPr>
          <p:nvPr>
            <p:custDataLst>
              <p:tags r:id="rId9"/>
            </p:custDataLst>
          </p:nvPr>
        </p:nvPicPr>
        <p:blipFill>
          <a:blip r:embed="rId8"/>
          <a:stretch>
            <a:fillRect/>
          </a:stretch>
        </p:blipFill>
        <p:spPr>
          <a:xfrm>
            <a:off x="6767830" y="1730375"/>
            <a:ext cx="101600" cy="113030"/>
          </a:xfrm>
          <a:prstGeom prst="rect">
            <a:avLst/>
          </a:prstGeom>
        </p:spPr>
      </p:pic>
      <p:pic>
        <p:nvPicPr>
          <p:cNvPr id="8" name="图片 7"/>
          <p:cNvPicPr>
            <a:picLocks noChangeAspect="1"/>
          </p:cNvPicPr>
          <p:nvPr>
            <p:custDataLst>
              <p:tags r:id="rId10"/>
            </p:custDataLst>
          </p:nvPr>
        </p:nvPicPr>
        <p:blipFill>
          <a:blip r:embed="rId8"/>
          <a:stretch>
            <a:fillRect/>
          </a:stretch>
        </p:blipFill>
        <p:spPr>
          <a:xfrm>
            <a:off x="1330960" y="1542415"/>
            <a:ext cx="101600" cy="113030"/>
          </a:xfrm>
          <a:prstGeom prst="rect">
            <a:avLst/>
          </a:prstGeom>
        </p:spPr>
      </p:pic>
      <p:pic>
        <p:nvPicPr>
          <p:cNvPr id="11" name="图片 10"/>
          <p:cNvPicPr>
            <a:picLocks noChangeAspect="1"/>
          </p:cNvPicPr>
          <p:nvPr>
            <p:custDataLst>
              <p:tags r:id="rId11"/>
            </p:custDataLst>
          </p:nvPr>
        </p:nvPicPr>
        <p:blipFill>
          <a:blip r:embed="rId8"/>
          <a:stretch>
            <a:fillRect/>
          </a:stretch>
        </p:blipFill>
        <p:spPr>
          <a:xfrm>
            <a:off x="1335405" y="1730375"/>
            <a:ext cx="101600" cy="113030"/>
          </a:xfrm>
          <a:prstGeom prst="rect">
            <a:avLst/>
          </a:prstGeom>
        </p:spPr>
      </p:pic>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640" y="1769745"/>
            <a:ext cx="11770360" cy="3524885"/>
          </a:xfrm>
          <a:prstGeom prst="rect">
            <a:avLst/>
          </a:prstGeom>
          <a:noFill/>
        </p:spPr>
        <p:txBody>
          <a:bodyPr wrap="square" rtlCol="0">
            <a:noAutofit/>
          </a:bodyPr>
          <a:p>
            <a:pPr algn="l" fontAlgn="auto">
              <a:lnSpc>
                <a:spcPct val="150000"/>
              </a:lnSpc>
            </a:pPr>
            <a:r>
              <a:rPr lang="en-US" altLang="zh-CN" sz="2000">
                <a:latin typeface="Times New Roman" panose="02020603050405020304" charset="0"/>
                <a:cs typeface="Times New Roman" panose="02020603050405020304" charset="0"/>
              </a:rPr>
              <a:t>How to explain the poor performance of CNN when there is a shift in D, and how to determine whether it has truly learned the key feature?</a:t>
            </a:r>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Questions:</a:t>
            </a:r>
            <a:endParaRPr lang="en-US" altLang="zh-CN" sz="2800">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41021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618490" y="880745"/>
            <a:ext cx="11574145" cy="4399915"/>
          </a:xfrm>
          <a:prstGeom prst="rect">
            <a:avLst/>
          </a:prstGeom>
          <a:noFill/>
        </p:spPr>
        <p:txBody>
          <a:bodyPr wrap="square" rtlCol="0">
            <a:spAutoFit/>
          </a:bodyPr>
          <a:p>
            <a:pPr indent="0" fontAlgn="auto">
              <a:lnSpc>
                <a:spcPct val="200000"/>
              </a:lnSpc>
              <a:buNone/>
            </a:pPr>
            <a:r>
              <a:rPr lang="en-US" altLang="zh-CN" sz="2000">
                <a:latin typeface="Times New Roman" panose="02020603050405020304" charset="0"/>
                <a:cs typeface="Times New Roman" panose="02020603050405020304" charset="0"/>
              </a:rPr>
              <a:t>Tutorial:</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1. Learn and </a:t>
            </a:r>
            <a:r>
              <a:rPr lang="en-US" sz="2000">
                <a:latin typeface="Times New Roman" panose="02020603050405020304" charset="0"/>
                <a:cs typeface="Times New Roman" panose="02020603050405020304" charset="0"/>
                <a:sym typeface="+mn-ea"/>
              </a:rPr>
              <a:t>implement</a:t>
            </a:r>
            <a:r>
              <a:rPr sz="2000">
                <a:latin typeface="Times New Roman" panose="02020603050405020304" charset="0"/>
                <a:cs typeface="Times New Roman" panose="02020603050405020304" charset="0"/>
                <a:sym typeface="+mn-ea"/>
              </a:rPr>
              <a:t> 18 R language functions as planned</a:t>
            </a:r>
            <a:endParaRPr sz="2000">
              <a:latin typeface="Times New Roman" panose="02020603050405020304" charset="0"/>
              <a:cs typeface="Times New Roman" panose="02020603050405020304" charset="0"/>
              <a:sym typeface="+mn-ea"/>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2. </a:t>
            </a:r>
            <a:r>
              <a:rPr sz="2000">
                <a:latin typeface="Times New Roman" panose="02020603050405020304" charset="0"/>
                <a:cs typeface="Times New Roman" panose="02020603050405020304" charset="0"/>
                <a:sym typeface="+mn-ea"/>
              </a:rPr>
              <a:t>Learn and implement the remaining topics </a:t>
            </a:r>
            <a:r>
              <a:rPr lang="en-US" sz="2000">
                <a:latin typeface="Times New Roman" panose="02020603050405020304" charset="0"/>
                <a:cs typeface="Times New Roman" panose="02020603050405020304" charset="0"/>
                <a:sym typeface="+mn-ea"/>
              </a:rPr>
              <a:t>in </a:t>
            </a:r>
            <a:r>
              <a:rPr sz="2000">
                <a:latin typeface="Times New Roman" panose="02020603050405020304" charset="0"/>
                <a:cs typeface="Times New Roman" panose="02020603050405020304" charset="0"/>
                <a:sym typeface="+mn-ea"/>
              </a:rPr>
              <a:t>outline</a:t>
            </a:r>
            <a:endParaRPr sz="2000">
              <a:latin typeface="Times New Roman" panose="02020603050405020304" charset="0"/>
              <a:cs typeface="Times New Roman" panose="02020603050405020304" charset="0"/>
              <a:sym typeface="+mn-ea"/>
            </a:endParaRPr>
          </a:p>
          <a:p>
            <a:pPr marL="0" lvl="0" indent="0" fontAlgn="auto">
              <a:lnSpc>
                <a:spcPct val="200000"/>
              </a:lnSpc>
              <a:buNone/>
            </a:pPr>
            <a:r>
              <a:rPr lang="en-US" altLang="zh-CN" sz="2000">
                <a:solidFill>
                  <a:schemeClr val="tx1"/>
                </a:solidFill>
                <a:latin typeface="Times New Roman" panose="02020603050405020304" charset="0"/>
                <a:cs typeface="Times New Roman" panose="02020603050405020304" charset="0"/>
              </a:rPr>
              <a:t>Research:</a:t>
            </a:r>
            <a:endParaRPr lang="en-US" altLang="zh-CN" sz="2000">
              <a:solidFill>
                <a:schemeClr val="tx1"/>
              </a:solidFill>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3. </a:t>
            </a:r>
            <a:r>
              <a:rPr sz="2000">
                <a:latin typeface="Times New Roman" panose="02020603050405020304" charset="0"/>
                <a:cs typeface="Times New Roman" panose="02020603050405020304" charset="0"/>
              </a:rPr>
              <a:t>Simulate a dataset with </a:t>
            </a:r>
            <a:r>
              <a:rPr lang="en-US" sz="2000">
                <a:latin typeface="Times New Roman" panose="02020603050405020304" charset="0"/>
                <a:cs typeface="Times New Roman" panose="02020603050405020304" charset="0"/>
              </a:rPr>
              <a:t>data shift in D</a:t>
            </a:r>
            <a:r>
              <a:rPr sz="2000">
                <a:latin typeface="Times New Roman" panose="02020603050405020304" charset="0"/>
                <a:cs typeface="Times New Roman" panose="02020603050405020304" charset="0"/>
              </a:rPr>
              <a:t> and observe whether CNN can work</a:t>
            </a:r>
            <a:endParaRPr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4. </a:t>
            </a:r>
            <a:r>
              <a:rPr lang="en-US" sz="2000">
                <a:latin typeface="Times New Roman" panose="02020603050405020304" charset="0"/>
                <a:cs typeface="Times New Roman" panose="02020603050405020304" charset="0"/>
              </a:rPr>
              <a:t>R</a:t>
            </a:r>
            <a:r>
              <a:rPr sz="2000">
                <a:latin typeface="Times New Roman" panose="02020603050405020304" charset="0"/>
                <a:cs typeface="Times New Roman" panose="02020603050405020304" charset="0"/>
              </a:rPr>
              <a:t>ead </a:t>
            </a:r>
            <a:r>
              <a:rPr lang="en-US" sz="2000">
                <a:latin typeface="Times New Roman" panose="02020603050405020304" charset="0"/>
                <a:cs typeface="Times New Roman" panose="02020603050405020304" charset="0"/>
              </a:rPr>
              <a:t>the</a:t>
            </a:r>
            <a:r>
              <a:rPr sz="2000">
                <a:latin typeface="Times New Roman" panose="02020603050405020304" charset="0"/>
                <a:cs typeface="Times New Roman" panose="02020603050405020304" charset="0"/>
              </a:rPr>
              <a:t> paper</a:t>
            </a:r>
            <a:r>
              <a:rPr lang="en-US" sz="2000" baseline="30000">
                <a:latin typeface="Times New Roman" panose="02020603050405020304" charset="0"/>
                <a:cs typeface="Times New Roman" panose="02020603050405020304" charset="0"/>
              </a:rPr>
              <a:t>[1]</a:t>
            </a:r>
            <a:r>
              <a:rPr sz="2000">
                <a:latin typeface="Times New Roman" panose="02020603050405020304" charset="0"/>
                <a:cs typeface="Times New Roman" panose="02020603050405020304" charset="0"/>
              </a:rPr>
              <a:t> about BPD</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features, </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construct a dataset with BPD </a:t>
            </a:r>
            <a:r>
              <a:rPr lang="en-US" sz="2000">
                <a:latin typeface="Times New Roman" panose="02020603050405020304" charset="0"/>
                <a:cs typeface="Times New Roman" panose="02020603050405020304" charset="0"/>
              </a:rPr>
              <a:t>feature</a:t>
            </a:r>
            <a:r>
              <a:rPr sz="2000">
                <a:latin typeface="Times New Roman" panose="02020603050405020304" charset="0"/>
                <a:cs typeface="Times New Roman" panose="02020603050405020304" charset="0"/>
              </a:rPr>
              <a:t>, and </a:t>
            </a:r>
            <a:r>
              <a:rPr lang="en-US" sz="2000">
                <a:latin typeface="Times New Roman" panose="02020603050405020304" charset="0"/>
                <a:cs typeface="Times New Roman" panose="02020603050405020304" charset="0"/>
              </a:rPr>
              <a:t>use it to predict S</a:t>
            </a:r>
            <a:endParaRPr lang="en-US" sz="2000">
              <a:latin typeface="Times New Roman" panose="02020603050405020304" charset="0"/>
              <a:cs typeface="Times New Roman" panose="02020603050405020304" charset="0"/>
            </a:endParaRPr>
          </a:p>
          <a:p>
            <a:pPr indent="457200" fontAlgn="auto">
              <a:lnSpc>
                <a:spcPct val="200000"/>
              </a:lnSpc>
              <a:buNone/>
            </a:pPr>
            <a:r>
              <a:rPr lang="en-US" altLang="zh-CN" sz="2000">
                <a:solidFill>
                  <a:schemeClr val="tx1"/>
                </a:solidFill>
                <a:latin typeface="Times New Roman" panose="02020603050405020304" charset="0"/>
                <a:cs typeface="Times New Roman" panose="02020603050405020304" charset="0"/>
              </a:rPr>
              <a:t>5. Read the paper</a:t>
            </a:r>
            <a:r>
              <a:rPr lang="en-US" altLang="zh-CN" sz="2000" baseline="30000">
                <a:solidFill>
                  <a:schemeClr val="tx1"/>
                </a:solidFill>
                <a:latin typeface="Times New Roman" panose="02020603050405020304" charset="0"/>
                <a:cs typeface="Times New Roman" panose="02020603050405020304" charset="0"/>
              </a:rPr>
              <a:t>[2]</a:t>
            </a:r>
            <a:r>
              <a:rPr lang="en-US" altLang="zh-CN" sz="2000">
                <a:solidFill>
                  <a:schemeClr val="tx1"/>
                </a:solidFill>
                <a:latin typeface="Times New Roman" panose="02020603050405020304" charset="0"/>
                <a:cs typeface="Times New Roman" panose="02020603050405020304" charset="0"/>
              </a:rPr>
              <a:t> about Contrastive Learning and i</a:t>
            </a:r>
            <a:r>
              <a:rPr sz="2000">
                <a:solidFill>
                  <a:schemeClr val="tx1"/>
                </a:solidFill>
                <a:latin typeface="Times New Roman" panose="02020603050405020304" charset="0"/>
                <a:cs typeface="Times New Roman" panose="02020603050405020304" charset="0"/>
              </a:rPr>
              <a:t>mplement a p</a:t>
            </a:r>
            <a:r>
              <a:rPr lang="en-US" sz="2000">
                <a:solidFill>
                  <a:schemeClr val="tx1"/>
                </a:solidFill>
                <a:latin typeface="Times New Roman" panose="02020603050405020304" charset="0"/>
                <a:cs typeface="Times New Roman" panose="02020603050405020304" charset="0"/>
              </a:rPr>
              <a:t>art</a:t>
            </a:r>
            <a:r>
              <a:rPr sz="2000">
                <a:solidFill>
                  <a:schemeClr val="tx1"/>
                </a:solidFill>
                <a:latin typeface="Times New Roman" panose="02020603050405020304" charset="0"/>
                <a:cs typeface="Times New Roman" panose="02020603050405020304" charset="0"/>
              </a:rPr>
              <a:t> of the algorithm on SCG dataset</a:t>
            </a:r>
            <a:endParaRPr sz="2000">
              <a:solidFill>
                <a:schemeClr val="tx1"/>
              </a:solidFill>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87680" y="5554980"/>
            <a:ext cx="11089640" cy="829945"/>
          </a:xfrm>
          <a:prstGeom prst="rect">
            <a:avLst/>
          </a:prstGeom>
          <a:noFill/>
        </p:spPr>
        <p:txBody>
          <a:bodyPr wrap="square" rtlCol="0">
            <a:spAutoFit/>
          </a:bodyPr>
          <a:p>
            <a:r>
              <a:rPr lang="en-US" sz="1600">
                <a:latin typeface="Times New Roman" panose="02020603050405020304" charset="0"/>
                <a:cs typeface="Times New Roman" panose="02020603050405020304" charset="0"/>
              </a:rPr>
              <a:t>[1] </a:t>
            </a:r>
            <a:r>
              <a:rPr sz="1600">
                <a:latin typeface="Times New Roman" panose="02020603050405020304" charset="0"/>
                <a:cs typeface="Times New Roman" panose="02020603050405020304" charset="0"/>
              </a:rPr>
              <a:t>Su B Y, Enayati M, Ho K C, et al. Monitoring the relative blood pressure using a hydraulic bed sensor system[J]. IEEE Transactions on Biomedical Engineering, 2018, 66(3): 740-748.</a:t>
            </a:r>
            <a:endParaRPr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[2] Eldele E, Ragab M, Chen Z, et al. Time-series representation learning via temporal and contextual contrasting[J]. IJCAI-21</a:t>
            </a:r>
            <a:endParaRPr lang="en-US" sz="16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368550" cy="557149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359785" y="946150"/>
            <a:ext cx="2323465" cy="5607685"/>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252845" y="946150"/>
            <a:ext cx="2409190" cy="561340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9231630" y="946785"/>
            <a:ext cx="2379345" cy="561276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3b31393939353232383bb9b4d5fdc8b7"/>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41595" y="4667885"/>
            <a:ext cx="172720" cy="172720"/>
          </a:xfrm>
          <a:prstGeom prst="rect">
            <a:avLst/>
          </a:prstGeom>
        </p:spPr>
      </p:pic>
      <p:pic>
        <p:nvPicPr>
          <p:cNvPr id="9" name="图片 8" descr="3b31393939353232383bb9b4d5fdc8b7"/>
          <p:cNvPicPr>
            <a:picLocks noChangeAspect="1"/>
          </p:cNvPicPr>
          <p:nvPr>
            <p:custDataLst>
              <p:tags r:id="rId12"/>
            </p:custDataLst>
          </p:nvPr>
        </p:nvPicPr>
        <p:blipFill>
          <a:blip r:embed="rId10">
            <a:extLst>
              <a:ext uri="{96DAC541-7B7A-43D3-8B79-37D633B846F1}">
                <asvg:svgBlip xmlns:asvg="http://schemas.microsoft.com/office/drawing/2016/SVG/main" r:embed="rId11"/>
              </a:ext>
            </a:extLst>
          </a:blip>
          <a:stretch>
            <a:fillRect/>
          </a:stretch>
        </p:blipFill>
        <p:spPr>
          <a:xfrm>
            <a:off x="8079105" y="3342640"/>
            <a:ext cx="172720" cy="172720"/>
          </a:xfrm>
          <a:prstGeom prst="rect">
            <a:avLst/>
          </a:prstGeom>
        </p:spPr>
      </p:pic>
      <p:pic>
        <p:nvPicPr>
          <p:cNvPr id="10" name="图片 9" descr="3b31393939353232383bb9b4d5fdc8b7"/>
          <p:cNvPicPr>
            <a:picLocks noChangeAspect="1"/>
          </p:cNvPicPr>
          <p:nvPr>
            <p:custDataLst>
              <p:tags r:id="rId13"/>
            </p:custDataLst>
          </p:nvPr>
        </p:nvPicPr>
        <p:blipFill>
          <a:blip r:embed="rId10">
            <a:extLst>
              <a:ext uri="{96DAC541-7B7A-43D3-8B79-37D633B846F1}">
                <asvg:svgBlip xmlns:asvg="http://schemas.microsoft.com/office/drawing/2016/SVG/main" r:embed="rId11"/>
              </a:ext>
            </a:extLst>
          </a:blip>
          <a:stretch>
            <a:fillRect/>
          </a:stretch>
        </p:blipFill>
        <p:spPr>
          <a:xfrm>
            <a:off x="8079105" y="3963670"/>
            <a:ext cx="172720" cy="172720"/>
          </a:xfrm>
          <a:prstGeom prst="rect">
            <a:avLst/>
          </a:prstGeom>
        </p:spPr>
      </p:pic>
      <p:pic>
        <p:nvPicPr>
          <p:cNvPr id="11" name="图片 10" descr="3b31393939353232383bb9b4d5fdc8b7"/>
          <p:cNvPicPr>
            <a:picLocks noChangeAspect="1"/>
          </p:cNvPicPr>
          <p:nvPr>
            <p:custDataLst>
              <p:tags r:id="rId14"/>
            </p:custDataLst>
          </p:nvPr>
        </p:nvPicPr>
        <p:blipFill>
          <a:blip r:embed="rId10">
            <a:extLst>
              <a:ext uri="{96DAC541-7B7A-43D3-8B79-37D633B846F1}">
                <asvg:svgBlip xmlns:asvg="http://schemas.microsoft.com/office/drawing/2016/SVG/main" r:embed="rId11"/>
              </a:ext>
            </a:extLst>
          </a:blip>
          <a:stretch>
            <a:fillRect/>
          </a:stretch>
        </p:blipFill>
        <p:spPr>
          <a:xfrm>
            <a:off x="11016615" y="1047115"/>
            <a:ext cx="172720" cy="172720"/>
          </a:xfrm>
          <a:prstGeom prst="rect">
            <a:avLst/>
          </a:prstGeom>
        </p:spPr>
      </p:pic>
      <p:pic>
        <p:nvPicPr>
          <p:cNvPr id="12" name="图片 11" descr="3b31393939353232383bb9b4d5fdc8b7"/>
          <p:cNvPicPr>
            <a:picLocks noChangeAspect="1"/>
          </p:cNvPicPr>
          <p:nvPr>
            <p:custDataLst>
              <p:tags r:id="rId15"/>
            </p:custDataLst>
          </p:nvPr>
        </p:nvPicPr>
        <p:blipFill>
          <a:blip r:embed="rId10">
            <a:extLst>
              <a:ext uri="{96DAC541-7B7A-43D3-8B79-37D633B846F1}">
                <asvg:svgBlip xmlns:asvg="http://schemas.microsoft.com/office/drawing/2016/SVG/main" r:embed="rId11"/>
              </a:ext>
            </a:extLst>
          </a:blip>
          <a:stretch>
            <a:fillRect/>
          </a:stretch>
        </p:blipFill>
        <p:spPr>
          <a:xfrm>
            <a:off x="11016615" y="2356485"/>
            <a:ext cx="172720" cy="172720"/>
          </a:xfrm>
          <a:prstGeom prst="rect">
            <a:avLst/>
          </a:prstGeom>
        </p:spPr>
      </p:pic>
      <p:pic>
        <p:nvPicPr>
          <p:cNvPr id="13" name="图片 12" descr="3b31393939353232383bb9b4d5fdc8b7"/>
          <p:cNvPicPr>
            <a:picLocks noChangeAspect="1"/>
          </p:cNvPicPr>
          <p:nvPr>
            <p:custDataLst>
              <p:tags r:id="rId16"/>
            </p:custDataLst>
          </p:nvPr>
        </p:nvPicPr>
        <p:blipFill>
          <a:blip r:embed="rId10">
            <a:extLst>
              <a:ext uri="{96DAC541-7B7A-43D3-8B79-37D633B846F1}">
                <asvg:svgBlip xmlns:asvg="http://schemas.microsoft.com/office/drawing/2016/SVG/main" r:embed="rId11"/>
              </a:ext>
            </a:extLst>
          </a:blip>
          <a:stretch>
            <a:fillRect/>
          </a:stretch>
        </p:blipFill>
        <p:spPr>
          <a:xfrm>
            <a:off x="11016615" y="1701800"/>
            <a:ext cx="172720" cy="172720"/>
          </a:xfrm>
          <a:prstGeom prst="rect">
            <a:avLst/>
          </a:prstGeom>
        </p:spPr>
      </p:pic>
      <p:pic>
        <p:nvPicPr>
          <p:cNvPr id="14" name="图片 13" descr="3b31393939353232383bb9b4d5fdc8b7"/>
          <p:cNvPicPr>
            <a:picLocks noChangeAspect="1"/>
          </p:cNvPicPr>
          <p:nvPr>
            <p:custDataLst>
              <p:tags r:id="rId17"/>
            </p:custDataLst>
          </p:nvPr>
        </p:nvPicPr>
        <p:blipFill>
          <a:blip r:embed="rId10">
            <a:extLst>
              <a:ext uri="{96DAC541-7B7A-43D3-8B79-37D633B846F1}">
                <asvg:svgBlip xmlns:asvg="http://schemas.microsoft.com/office/drawing/2016/SVG/main" r:embed="rId11"/>
              </a:ext>
            </a:extLst>
          </a:blip>
          <a:stretch>
            <a:fillRect/>
          </a:stretch>
        </p:blipFill>
        <p:spPr>
          <a:xfrm>
            <a:off x="11016615" y="4667885"/>
            <a:ext cx="172720" cy="172720"/>
          </a:xfrm>
          <a:prstGeom prst="rect">
            <a:avLst/>
          </a:prstGeom>
        </p:spPr>
      </p:pic>
      <p:pic>
        <p:nvPicPr>
          <p:cNvPr id="15" name="图片 14" descr="3b31393939353232383bb9b4d5fdc8b7"/>
          <p:cNvPicPr>
            <a:picLocks noChangeAspect="1"/>
          </p:cNvPicPr>
          <p:nvPr>
            <p:custDataLst>
              <p:tags r:id="rId18"/>
            </p:custDataLst>
          </p:nvPr>
        </p:nvPicPr>
        <p:blipFill>
          <a:blip r:embed="rId10">
            <a:extLst>
              <a:ext uri="{96DAC541-7B7A-43D3-8B79-37D633B846F1}">
                <asvg:svgBlip xmlns:asvg="http://schemas.microsoft.com/office/drawing/2016/SVG/main" r:embed="rId11"/>
              </a:ext>
            </a:extLst>
          </a:blip>
          <a:stretch>
            <a:fillRect/>
          </a:stretch>
        </p:blipFill>
        <p:spPr>
          <a:xfrm>
            <a:off x="11016615" y="6314440"/>
            <a:ext cx="172720" cy="172720"/>
          </a:xfrm>
          <a:prstGeom prst="rect">
            <a:avLst/>
          </a:prstGeom>
        </p:spPr>
      </p:pic>
      <p:pic>
        <p:nvPicPr>
          <p:cNvPr id="16" name="图片 15" descr="3b31393939353232383bb9b4d5fdc8b7"/>
          <p:cNvPicPr>
            <a:picLocks noChangeAspect="1"/>
          </p:cNvPicPr>
          <p:nvPr>
            <p:custDataLst>
              <p:tags r:id="rId19"/>
            </p:custDataLst>
          </p:nvPr>
        </p:nvPicPr>
        <p:blipFill>
          <a:blip r:embed="rId10">
            <a:extLst>
              <a:ext uri="{96DAC541-7B7A-43D3-8B79-37D633B846F1}">
                <asvg:svgBlip xmlns:asvg="http://schemas.microsoft.com/office/drawing/2016/SVG/main" r:embed="rId11"/>
              </a:ext>
            </a:extLst>
          </a:blip>
          <a:stretch>
            <a:fillRect/>
          </a:stretch>
        </p:blipFill>
        <p:spPr>
          <a:xfrm>
            <a:off x="2227580" y="5941695"/>
            <a:ext cx="172720" cy="172720"/>
          </a:xfrm>
          <a:prstGeom prst="rect">
            <a:avLst/>
          </a:prstGeom>
        </p:spPr>
      </p:pic>
    </p:spTree>
    <p:custDataLst>
      <p:tags r:id="rId2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446655" cy="570992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234055" y="941070"/>
            <a:ext cx="2421890" cy="570992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021705" y="941070"/>
            <a:ext cx="2406015" cy="571055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8793480" y="966470"/>
            <a:ext cx="2604770" cy="568388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图片 14" descr="3b31393939353232383bb9b4d5fdc8b7"/>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2265045" y="3058160"/>
            <a:ext cx="172720" cy="172720"/>
          </a:xfrm>
          <a:prstGeom prst="rect">
            <a:avLst/>
          </a:prstGeom>
        </p:spPr>
      </p:pic>
      <p:pic>
        <p:nvPicPr>
          <p:cNvPr id="8" name="图片 7" descr="3b31393939353232383bb9b4d5fdc8b7"/>
          <p:cNvPicPr>
            <a:picLocks noChangeAspect="1"/>
          </p:cNvPicPr>
          <p:nvPr>
            <p:custDataLst>
              <p:tags r:id="rId13"/>
            </p:custDataLst>
          </p:nvPr>
        </p:nvPicPr>
        <p:blipFill>
          <a:blip r:embed="rId11">
            <a:extLst>
              <a:ext uri="{96DAC541-7B7A-43D3-8B79-37D633B846F1}">
                <asvg:svgBlip xmlns:asvg="http://schemas.microsoft.com/office/drawing/2016/SVG/main" r:embed="rId12"/>
              </a:ext>
            </a:extLst>
          </a:blip>
          <a:stretch>
            <a:fillRect/>
          </a:stretch>
        </p:blipFill>
        <p:spPr>
          <a:xfrm>
            <a:off x="2265045" y="5348605"/>
            <a:ext cx="172720" cy="172720"/>
          </a:xfrm>
          <a:prstGeom prst="rect">
            <a:avLst/>
          </a:prstGeom>
        </p:spPr>
      </p:pic>
      <p:pic>
        <p:nvPicPr>
          <p:cNvPr id="9" name="图片 8" descr="3b31393939353232383bb9b4d5fdc8b7"/>
          <p:cNvPicPr>
            <a:picLocks noChangeAspect="1"/>
          </p:cNvPicPr>
          <p:nvPr>
            <p:custDataLst>
              <p:tags r:id="rId14"/>
            </p:custDataLst>
          </p:nvPr>
        </p:nvPicPr>
        <p:blipFill>
          <a:blip r:embed="rId11">
            <a:extLst>
              <a:ext uri="{96DAC541-7B7A-43D3-8B79-37D633B846F1}">
                <asvg:svgBlip xmlns:asvg="http://schemas.microsoft.com/office/drawing/2016/SVG/main" r:embed="rId12"/>
              </a:ext>
            </a:extLst>
          </a:blip>
          <a:stretch>
            <a:fillRect/>
          </a:stretch>
        </p:blipFill>
        <p:spPr>
          <a:xfrm>
            <a:off x="7828915" y="4051300"/>
            <a:ext cx="172720" cy="172720"/>
          </a:xfrm>
          <a:prstGeom prst="rect">
            <a:avLst/>
          </a:prstGeom>
        </p:spPr>
      </p:pic>
      <p:pic>
        <p:nvPicPr>
          <p:cNvPr id="10" name="图片 9" descr="3b31393939353232383bb9b4d5fdc8b7"/>
          <p:cNvPicPr>
            <a:picLocks noChangeAspect="1"/>
          </p:cNvPicPr>
          <p:nvPr>
            <p:custDataLst>
              <p:tags r:id="rId15"/>
            </p:custDataLst>
          </p:nvPr>
        </p:nvPicPr>
        <p:blipFill>
          <a:blip r:embed="rId11">
            <a:extLst>
              <a:ext uri="{96DAC541-7B7A-43D3-8B79-37D633B846F1}">
                <asvg:svgBlip xmlns:asvg="http://schemas.microsoft.com/office/drawing/2016/SVG/main" r:embed="rId12"/>
              </a:ext>
            </a:extLst>
          </a:blip>
          <a:stretch>
            <a:fillRect/>
          </a:stretch>
        </p:blipFill>
        <p:spPr>
          <a:xfrm>
            <a:off x="7828915" y="4351020"/>
            <a:ext cx="172720" cy="172720"/>
          </a:xfrm>
          <a:prstGeom prst="rect">
            <a:avLst/>
          </a:prstGeom>
        </p:spPr>
      </p:pic>
      <p:pic>
        <p:nvPicPr>
          <p:cNvPr id="11" name="图片 10" descr="3b31393939353232383bb9b4d5fdc8b7"/>
          <p:cNvPicPr>
            <a:picLocks noChangeAspect="1"/>
          </p:cNvPicPr>
          <p:nvPr>
            <p:custDataLst>
              <p:tags r:id="rId16"/>
            </p:custDataLst>
          </p:nvPr>
        </p:nvPicPr>
        <p:blipFill>
          <a:blip r:embed="rId11">
            <a:extLst>
              <a:ext uri="{96DAC541-7B7A-43D3-8B79-37D633B846F1}">
                <asvg:svgBlip xmlns:asvg="http://schemas.microsoft.com/office/drawing/2016/SVG/main" r:embed="rId12"/>
              </a:ext>
            </a:extLst>
          </a:blip>
          <a:stretch>
            <a:fillRect/>
          </a:stretch>
        </p:blipFill>
        <p:spPr>
          <a:xfrm>
            <a:off x="10746740" y="1076325"/>
            <a:ext cx="172720" cy="172720"/>
          </a:xfrm>
          <a:prstGeom prst="rect">
            <a:avLst/>
          </a:prstGeom>
        </p:spPr>
      </p:pic>
      <p:pic>
        <p:nvPicPr>
          <p:cNvPr id="12" name="图片 11" descr="3b31393939353232383bb9b4d5fdc8b7"/>
          <p:cNvPicPr>
            <a:picLocks noChangeAspect="1"/>
          </p:cNvPicPr>
          <p:nvPr>
            <p:custDataLst>
              <p:tags r:id="rId17"/>
            </p:custDataLst>
          </p:nvPr>
        </p:nvPicPr>
        <p:blipFill>
          <a:blip r:embed="rId11">
            <a:extLst>
              <a:ext uri="{96DAC541-7B7A-43D3-8B79-37D633B846F1}">
                <asvg:svgBlip xmlns:asvg="http://schemas.microsoft.com/office/drawing/2016/SVG/main" r:embed="rId12"/>
              </a:ext>
            </a:extLst>
          </a:blip>
          <a:stretch>
            <a:fillRect/>
          </a:stretch>
        </p:blipFill>
        <p:spPr>
          <a:xfrm>
            <a:off x="7828915" y="6054725"/>
            <a:ext cx="172720" cy="172720"/>
          </a:xfrm>
          <a:prstGeom prst="rect">
            <a:avLst/>
          </a:prstGeom>
        </p:spPr>
      </p:pic>
      <p:pic>
        <p:nvPicPr>
          <p:cNvPr id="13" name="图片 12" descr="3b31393939353232383bb9b4d5fdc8b7"/>
          <p:cNvPicPr>
            <a:picLocks noChangeAspect="1"/>
          </p:cNvPicPr>
          <p:nvPr>
            <p:custDataLst>
              <p:tags r:id="rId18"/>
            </p:custDataLst>
          </p:nvPr>
        </p:nvPicPr>
        <p:blipFill>
          <a:blip r:embed="rId11">
            <a:extLst>
              <a:ext uri="{96DAC541-7B7A-43D3-8B79-37D633B846F1}">
                <asvg:svgBlip xmlns:asvg="http://schemas.microsoft.com/office/drawing/2016/SVG/main" r:embed="rId12"/>
              </a:ext>
            </a:extLst>
          </a:blip>
          <a:stretch>
            <a:fillRect/>
          </a:stretch>
        </p:blipFill>
        <p:spPr>
          <a:xfrm>
            <a:off x="7828915" y="6386830"/>
            <a:ext cx="172720" cy="172720"/>
          </a:xfrm>
          <a:prstGeom prst="rect">
            <a:avLst/>
          </a:prstGeom>
        </p:spPr>
      </p:pic>
      <p:pic>
        <p:nvPicPr>
          <p:cNvPr id="14" name="图片 13" descr="3b31393939353232383bb9b4d5fdc8b7"/>
          <p:cNvPicPr>
            <a:picLocks noChangeAspect="1"/>
          </p:cNvPicPr>
          <p:nvPr>
            <p:custDataLst>
              <p:tags r:id="rId19"/>
            </p:custDataLst>
          </p:nvPr>
        </p:nvPicPr>
        <p:blipFill>
          <a:blip r:embed="rId11">
            <a:extLst>
              <a:ext uri="{96DAC541-7B7A-43D3-8B79-37D633B846F1}">
                <asvg:svgBlip xmlns:asvg="http://schemas.microsoft.com/office/drawing/2016/SVG/main" r:embed="rId12"/>
              </a:ext>
            </a:extLst>
          </a:blip>
          <a:stretch>
            <a:fillRect/>
          </a:stretch>
        </p:blipFill>
        <p:spPr>
          <a:xfrm>
            <a:off x="10746740" y="1416050"/>
            <a:ext cx="172720" cy="172720"/>
          </a:xfrm>
          <a:prstGeom prst="rect">
            <a:avLst/>
          </a:prstGeom>
        </p:spPr>
      </p:pic>
      <p:pic>
        <p:nvPicPr>
          <p:cNvPr id="16" name="图片 15" descr="3b31393939353232383bb9b4d5fdc8b7"/>
          <p:cNvPicPr>
            <a:picLocks noChangeAspect="1"/>
          </p:cNvPicPr>
          <p:nvPr>
            <p:custDataLst>
              <p:tags r:id="rId20"/>
            </p:custDataLst>
          </p:nvPr>
        </p:nvPicPr>
        <p:blipFill>
          <a:blip r:embed="rId11">
            <a:extLst>
              <a:ext uri="{96DAC541-7B7A-43D3-8B79-37D633B846F1}">
                <asvg:svgBlip xmlns:asvg="http://schemas.microsoft.com/office/drawing/2016/SVG/main" r:embed="rId12"/>
              </a:ext>
            </a:extLst>
          </a:blip>
          <a:stretch>
            <a:fillRect/>
          </a:stretch>
        </p:blipFill>
        <p:spPr>
          <a:xfrm>
            <a:off x="10746740" y="1755775"/>
            <a:ext cx="172720" cy="172720"/>
          </a:xfrm>
          <a:prstGeom prst="rect">
            <a:avLst/>
          </a:prstGeom>
        </p:spPr>
      </p:pic>
    </p:spTree>
    <p:custDataLst>
      <p:tags r:id="rId2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421640" y="940435"/>
            <a:ext cx="7211060" cy="1938020"/>
          </a:xfrm>
          <a:prstGeom prst="rect">
            <a:avLst/>
          </a:prstGeom>
          <a:noFill/>
        </p:spPr>
        <p:txBody>
          <a:bodyPr wrap="square" rtlCol="0">
            <a:spAutoFit/>
          </a:bodyPr>
          <a:p>
            <a:pPr fontAlgn="auto">
              <a:lnSpc>
                <a:spcPct val="150000"/>
              </a:lnSpc>
            </a:pPr>
            <a:r>
              <a:rPr lang="en-US" altLang="zh-CN" sz="2000">
                <a:latin typeface="Times New Roman" panose="02020603050405020304" charset="0"/>
                <a:cs typeface="Times New Roman" panose="02020603050405020304" charset="0"/>
              </a:rPr>
              <a:t>Rwave:</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Finished: 76/134 (57%)</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Three weeks to finish them all as last week’s plan</a:t>
            </a:r>
            <a:endParaRPr lang="en-US" altLang="zh-CN" sz="2000">
              <a:latin typeface="Times New Roman" panose="02020603050405020304" charset="0"/>
              <a:cs typeface="Times New Roman" panose="02020603050405020304" charset="0"/>
            </a:endParaRPr>
          </a:p>
          <a:p>
            <a:pPr marL="0" lvl="0" indent="0" fontAlgn="auto">
              <a:lnSpc>
                <a:spcPct val="150000"/>
              </a:lnSpc>
              <a:buNone/>
            </a:pPr>
            <a:r>
              <a:rPr lang="en-US" altLang="zh-CN" sz="2000">
                <a:solidFill>
                  <a:schemeClr val="tx1"/>
                </a:solidFill>
                <a:latin typeface="Times New Roman" panose="02020603050405020304" charset="0"/>
                <a:cs typeface="Times New Roman" panose="02020603050405020304" charset="0"/>
              </a:rPr>
              <a:t>Outline:</a:t>
            </a:r>
            <a:endParaRPr lang="en-US" altLang="zh-CN" sz="2000">
              <a:solidFill>
                <a:schemeClr val="tx1"/>
              </a:solidFill>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2762250" y="2712720"/>
            <a:ext cx="6444615" cy="3712210"/>
          </a:xfrm>
          <a:prstGeom prst="rect">
            <a:avLst/>
          </a:prstGeom>
        </p:spPr>
      </p:pic>
      <p:cxnSp>
        <p:nvCxnSpPr>
          <p:cNvPr id="6" name="直接连接符 5"/>
          <p:cNvCxnSpPr/>
          <p:nvPr/>
        </p:nvCxnSpPr>
        <p:spPr>
          <a:xfrm flipV="1">
            <a:off x="8688070" y="5904865"/>
            <a:ext cx="144780" cy="9525"/>
          </a:xfrm>
          <a:prstGeom prst="line">
            <a:avLst/>
          </a:prstGeom>
          <a:ln w="34925"/>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V="1">
            <a:off x="8681720" y="6212840"/>
            <a:ext cx="144780" cy="9525"/>
          </a:xfrm>
          <a:prstGeom prst="line">
            <a:avLst/>
          </a:prstGeom>
          <a:ln w="34925"/>
        </p:spPr>
        <p:style>
          <a:lnRef idx="2">
            <a:schemeClr val="accent1"/>
          </a:lnRef>
          <a:fillRef idx="0">
            <a:srgbClr val="FFFFFF"/>
          </a:fillRef>
          <a:effectRef idx="0">
            <a:srgbClr val="FFFFFF"/>
          </a:effectRef>
          <a:fontRef idx="minor">
            <a:schemeClr val="tx1"/>
          </a:fontRef>
        </p:style>
      </p:cxn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3: Data shift </a:t>
            </a:r>
            <a:r>
              <a:rPr lang="en-US" altLang="zh-CN" sz="2800">
                <a:latin typeface="Times New Roman" panose="02020603050405020304" charset="0"/>
                <a:cs typeface="Times New Roman" panose="02020603050405020304" charset="0"/>
                <a:sym typeface="+mn-ea"/>
              </a:rPr>
              <a:t>in D</a:t>
            </a:r>
            <a:endParaRPr lang="en-US" altLang="zh-CN" sz="2800">
              <a:latin typeface="Times New Roman" panose="02020603050405020304" charset="0"/>
              <a:cs typeface="Times New Roman" panose="02020603050405020304" charset="0"/>
              <a:sym typeface="+mn-ea"/>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p:cNvPicPr>
            <a:picLocks noChangeAspect="1"/>
          </p:cNvPicPr>
          <p:nvPr>
            <p:custDataLst>
              <p:tags r:id="rId2"/>
            </p:custDataLst>
          </p:nvPr>
        </p:nvPicPr>
        <p:blipFill>
          <a:blip r:embed="rId3"/>
          <a:stretch>
            <a:fillRect/>
          </a:stretch>
        </p:blipFill>
        <p:spPr>
          <a:xfrm>
            <a:off x="152400" y="1153160"/>
            <a:ext cx="6113780" cy="4551680"/>
          </a:xfrm>
          <a:prstGeom prst="rect">
            <a:avLst/>
          </a:prstGeom>
        </p:spPr>
      </p:pic>
      <p:sp>
        <p:nvSpPr>
          <p:cNvPr id="8" name="文本框 7"/>
          <p:cNvSpPr txBox="1"/>
          <p:nvPr>
            <p:custDataLst>
              <p:tags r:id="rId4"/>
            </p:custDataLst>
          </p:nvPr>
        </p:nvSpPr>
        <p:spPr>
          <a:xfrm>
            <a:off x="6459855" y="965835"/>
            <a:ext cx="5497830" cy="5323205"/>
          </a:xfrm>
          <a:prstGeom prst="rect">
            <a:avLst/>
          </a:prstGeom>
          <a:noFill/>
        </p:spPr>
        <p:txBody>
          <a:bodyPr wrap="square" rtlCol="0">
            <a:spAutoFit/>
          </a:bodyPr>
          <a:p>
            <a:r>
              <a:rPr lang="en-US" sz="2000">
                <a:latin typeface="Times New Roman" panose="02020603050405020304" charset="0"/>
                <a:cs typeface="Times New Roman" panose="02020603050405020304" charset="0"/>
              </a:rPr>
              <a:t>Result</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a:p>
            <a:pPr indent="457200"/>
            <a:r>
              <a:rPr lang="en-US" sz="2000">
                <a:latin typeface="Times New Roman" panose="02020603050405020304" charset="0"/>
                <a:cs typeface="Times New Roman" panose="02020603050405020304" charset="0"/>
              </a:rPr>
              <a:t>L</a:t>
            </a:r>
            <a:r>
              <a:rPr sz="2000">
                <a:latin typeface="Times New Roman" panose="02020603050405020304" charset="0"/>
                <a:cs typeface="Times New Roman" panose="02020603050405020304" charset="0"/>
              </a:rPr>
              <a:t>ast week</a:t>
            </a:r>
            <a:r>
              <a:rPr lang="en-US" sz="2000">
                <a:latin typeface="Times New Roman" panose="02020603050405020304" charset="0"/>
                <a:cs typeface="Times New Roman" panose="02020603050405020304" charset="0"/>
              </a:rPr>
              <a:t>’s </a:t>
            </a:r>
            <a:r>
              <a:rPr sz="2000">
                <a:latin typeface="Times New Roman" panose="02020603050405020304" charset="0"/>
                <a:cs typeface="Times New Roman" panose="02020603050405020304" charset="0"/>
              </a:rPr>
              <a:t>XAI methods indicated that CNN had learned the key feature of D</a:t>
            </a:r>
            <a:r>
              <a:rPr lang="en-US" sz="2000">
                <a:latin typeface="Times New Roman" panose="02020603050405020304" charset="0"/>
                <a:cs typeface="Times New Roman" panose="02020603050405020304" charset="0"/>
              </a:rPr>
              <a:t>.</a:t>
            </a:r>
            <a:r>
              <a:rPr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However, </a:t>
            </a:r>
            <a:r>
              <a:rPr sz="2000">
                <a:latin typeface="Times New Roman" panose="02020603050405020304" charset="0"/>
                <a:cs typeface="Times New Roman" panose="02020603050405020304" charset="0"/>
              </a:rPr>
              <a:t>when D is shifted, CNN </a:t>
            </a:r>
            <a:r>
              <a:rPr lang="en-US" sz="2000">
                <a:latin typeface="Times New Roman" panose="02020603050405020304" charset="0"/>
                <a:cs typeface="Times New Roman" panose="02020603050405020304" charset="0"/>
              </a:rPr>
              <a:t>still </a:t>
            </a:r>
            <a:r>
              <a:rPr sz="2000">
                <a:latin typeface="Times New Roman" panose="02020603050405020304" charset="0"/>
                <a:cs typeface="Times New Roman" panose="02020603050405020304" charset="0"/>
              </a:rPr>
              <a:t>cannot provide accurate predictions. </a:t>
            </a:r>
            <a:r>
              <a:rPr lang="en-US" sz="2000">
                <a:latin typeface="Times New Roman" panose="02020603050405020304" charset="0"/>
                <a:cs typeface="Times New Roman" panose="02020603050405020304" charset="0"/>
              </a:rPr>
              <a:t>The result this week</a:t>
            </a:r>
            <a:r>
              <a:rPr sz="2000">
                <a:latin typeface="Times New Roman" panose="02020603050405020304" charset="0"/>
                <a:cs typeface="Times New Roman" panose="02020603050405020304" charset="0"/>
              </a:rPr>
              <a:t> suggests that CNN may not have fully learned the key feature, </a:t>
            </a:r>
            <a:r>
              <a:rPr lang="en-US" sz="2000">
                <a:latin typeface="Times New Roman" panose="02020603050405020304" charset="0"/>
                <a:cs typeface="Times New Roman" panose="02020603050405020304" charset="0"/>
              </a:rPr>
              <a:t>which is</a:t>
            </a:r>
            <a:r>
              <a:rPr sz="2000">
                <a:latin typeface="Times New Roman" panose="02020603050405020304" charset="0"/>
                <a:cs typeface="Times New Roman" panose="02020603050405020304" charset="0"/>
              </a:rPr>
              <a:t> a contradiction</a:t>
            </a:r>
            <a:r>
              <a:rPr lang="en-US" sz="2000">
                <a:latin typeface="Times New Roman" panose="02020603050405020304" charset="0"/>
                <a:cs typeface="Times New Roman" panose="02020603050405020304" charset="0"/>
              </a:rPr>
              <a:t> with the conclusion last week</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a:p>
            <a:pPr indent="457200"/>
            <a:endParaRPr sz="2000">
              <a:latin typeface="Times New Roman" panose="02020603050405020304" charset="0"/>
              <a:cs typeface="Times New Roman" panose="02020603050405020304" charset="0"/>
            </a:endParaRPr>
          </a:p>
          <a:p>
            <a:pPr marL="0" lvl="0" indent="0">
              <a:buNone/>
            </a:pPr>
            <a:r>
              <a:rPr sz="2000">
                <a:solidFill>
                  <a:schemeClr val="tx1"/>
                </a:solidFill>
                <a:latin typeface="Times New Roman" panose="02020603050405020304" charset="0"/>
                <a:cs typeface="Times New Roman" panose="02020603050405020304" charset="0"/>
              </a:rPr>
              <a:t>My hypothesis</a:t>
            </a:r>
            <a:r>
              <a:rPr lang="en-US" sz="2000">
                <a:solidFill>
                  <a:schemeClr val="tx1"/>
                </a:solidFill>
                <a:latin typeface="Times New Roman" panose="02020603050405020304" charset="0"/>
                <a:cs typeface="Times New Roman" panose="02020603050405020304" charset="0"/>
              </a:rPr>
              <a:t>:</a:t>
            </a:r>
            <a:endParaRPr lang="en-US" sz="2000">
              <a:solidFill>
                <a:schemeClr val="tx1"/>
              </a:solidFill>
              <a:latin typeface="Times New Roman" panose="02020603050405020304" charset="0"/>
              <a:cs typeface="Times New Roman" panose="02020603050405020304" charset="0"/>
            </a:endParaRPr>
          </a:p>
          <a:p>
            <a:pPr marL="0" lvl="0" indent="457200">
              <a:buNone/>
            </a:pPr>
            <a:r>
              <a:rPr sz="2000">
                <a:solidFill>
                  <a:schemeClr val="tx1"/>
                </a:solidFill>
                <a:latin typeface="Times New Roman" panose="02020603050405020304" charset="0"/>
                <a:cs typeface="Times New Roman" panose="02020603050405020304" charset="0"/>
              </a:rPr>
              <a:t>CNN indeed learned the key feature within the training dataset; it can recognize the magnitude of peaks</a:t>
            </a:r>
            <a:r>
              <a:rPr lang="en-US" sz="2000">
                <a:solidFill>
                  <a:schemeClr val="tx1"/>
                </a:solidFill>
                <a:latin typeface="Times New Roman" panose="02020603050405020304" charset="0"/>
                <a:cs typeface="Times New Roman" panose="02020603050405020304" charset="0"/>
              </a:rPr>
              <a:t> </a:t>
            </a:r>
            <a:r>
              <a:rPr sz="2000">
                <a:solidFill>
                  <a:schemeClr val="tx1"/>
                </a:solidFill>
                <a:latin typeface="Times New Roman" panose="02020603050405020304" charset="0"/>
                <a:cs typeface="Times New Roman" panose="02020603050405020304" charset="0"/>
              </a:rPr>
              <a:t>and predict D correctly based on their relationship. However, when the domain shifts to the test dataset, although CNN still understands the relationship between the magnitude of peaks</a:t>
            </a:r>
            <a:r>
              <a:rPr lang="en-US" sz="2000">
                <a:solidFill>
                  <a:schemeClr val="tx1"/>
                </a:solidFill>
                <a:latin typeface="Times New Roman" panose="02020603050405020304" charset="0"/>
                <a:cs typeface="Times New Roman" panose="02020603050405020304" charset="0"/>
              </a:rPr>
              <a:t> </a:t>
            </a:r>
            <a:r>
              <a:rPr sz="2000">
                <a:solidFill>
                  <a:schemeClr val="tx1"/>
                </a:solidFill>
                <a:latin typeface="Times New Roman" panose="02020603050405020304" charset="0"/>
                <a:cs typeface="Times New Roman" panose="02020603050405020304" charset="0"/>
              </a:rPr>
              <a:t>and D, it struggles to accurately identify the magnitude of peaks due to the shifting D</a:t>
            </a:r>
            <a:r>
              <a:rPr lang="en-US" sz="2000">
                <a:solidFill>
                  <a:schemeClr val="tx1"/>
                </a:solidFill>
                <a:latin typeface="Times New Roman" panose="02020603050405020304" charset="0"/>
                <a:cs typeface="Times New Roman" panose="02020603050405020304" charset="0"/>
              </a:rPr>
              <a:t>.</a:t>
            </a:r>
            <a:endParaRPr lang="en-US" sz="2000">
              <a:solidFill>
                <a:schemeClr val="tx1"/>
              </a:solidFill>
              <a:latin typeface="Times New Roman" panose="02020603050405020304" charset="0"/>
              <a:cs typeface="Times New Roman" panose="02020603050405020304" charset="0"/>
            </a:endParaRPr>
          </a:p>
        </p:txBody>
      </p:sp>
      <p:sp>
        <p:nvSpPr>
          <p:cNvPr id="9" name="文本框 8"/>
          <p:cNvSpPr txBox="1"/>
          <p:nvPr>
            <p:custDataLst>
              <p:tags r:id="rId5"/>
            </p:custDataLst>
          </p:nvPr>
        </p:nvSpPr>
        <p:spPr>
          <a:xfrm>
            <a:off x="1177290" y="570484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Training Set: D</a:t>
            </a:r>
            <a:r>
              <a:rPr lang="en-US" altLang="zh-CN" sz="2000">
                <a:latin typeface="Times New Roman" panose="02020603050405020304" charset="0"/>
                <a:ea typeface="微软雅黑" panose="020B0503020204020204" charset="-122"/>
                <a:cs typeface="Times New Roman" panose="02020603050405020304" charset="0"/>
                <a:sym typeface="+mn-ea"/>
              </a:rPr>
              <a:t>∈</a:t>
            </a:r>
            <a:r>
              <a:rPr lang="en-US" altLang="zh-CN" sz="2000">
                <a:latin typeface="Times New Roman" panose="02020603050405020304" charset="0"/>
                <a:cs typeface="Times New Roman" panose="02020603050405020304" charset="0"/>
              </a:rPr>
              <a:t>[60, 100]</a:t>
            </a:r>
            <a:endParaRPr lang="zh-CN" altLang="en-US" sz="2000">
              <a:latin typeface="Times New Roman" panose="02020603050405020304" charset="0"/>
              <a:cs typeface="Times New Roman" panose="02020603050405020304" charset="0"/>
            </a:endParaRPr>
          </a:p>
        </p:txBody>
      </p:sp>
      <p:sp>
        <p:nvSpPr>
          <p:cNvPr id="10" name="文本框 9"/>
          <p:cNvSpPr txBox="1"/>
          <p:nvPr>
            <p:custDataLst>
              <p:tags r:id="rId6"/>
            </p:custDataLst>
          </p:nvPr>
        </p:nvSpPr>
        <p:spPr>
          <a:xfrm>
            <a:off x="1177290" y="616458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Test Set: D</a:t>
            </a:r>
            <a:r>
              <a:rPr lang="en-US" altLang="zh-CN" sz="2000">
                <a:latin typeface="Times New Roman" panose="02020603050405020304" charset="0"/>
                <a:ea typeface="微软雅黑" panose="020B0503020204020204" charset="-122"/>
                <a:cs typeface="Times New Roman" panose="02020603050405020304" charset="0"/>
              </a:rPr>
              <a:t>∈</a:t>
            </a:r>
            <a:r>
              <a:rPr lang="en-US" altLang="zh-CN" sz="2000">
                <a:latin typeface="Times New Roman" panose="02020603050405020304" charset="0"/>
                <a:cs typeface="Times New Roman" panose="02020603050405020304" charset="0"/>
              </a:rPr>
              <a:t>[100, 140]</a:t>
            </a:r>
            <a:endParaRPr lang="en-US" altLang="zh-CN" sz="2000">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文本框 10"/>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(BCG Pulse Deviation) feature</a:t>
            </a:r>
            <a:endParaRPr lang="en-US" altLang="zh-CN" sz="2800">
              <a:latin typeface="Times New Roman" panose="02020603050405020304" charset="0"/>
              <a:cs typeface="Times New Roman" panose="02020603050405020304" charset="0"/>
              <a:sym typeface="+mn-ea"/>
            </a:endParaRPr>
          </a:p>
        </p:txBody>
      </p:sp>
      <p:sp>
        <p:nvSpPr>
          <p:cNvPr id="12" name="文本框 11"/>
          <p:cNvSpPr txBox="1"/>
          <p:nvPr/>
        </p:nvSpPr>
        <p:spPr>
          <a:xfrm>
            <a:off x="421640" y="1082040"/>
            <a:ext cx="997521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Title: </a:t>
            </a:r>
            <a:r>
              <a:rPr lang="zh-CN" altLang="en-US" sz="2000">
                <a:latin typeface="Times New Roman" panose="02020603050405020304" charset="0"/>
                <a:cs typeface="Times New Roman" panose="02020603050405020304" charset="0"/>
              </a:rPr>
              <a:t>Monitoring the Relative Blood Pressure Using a Hydraulic Bed Sensor System</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Source: </a:t>
            </a:r>
            <a:r>
              <a:rPr lang="zh-CN" altLang="en-US" sz="2000">
                <a:latin typeface="Times New Roman" panose="02020603050405020304" charset="0"/>
                <a:cs typeface="Times New Roman" panose="02020603050405020304" charset="0"/>
              </a:rPr>
              <a:t>IEEE TRANSACTIONS ON BIOMEDICAL ENGINEERING</a:t>
            </a:r>
            <a:r>
              <a:rPr lang="en-US" altLang="zh-CN"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2019</a:t>
            </a:r>
            <a:endParaRPr lang="en-US" altLang="zh-CN" sz="2000">
              <a:latin typeface="Times New Roman" panose="02020603050405020304" charset="0"/>
              <a:cs typeface="Times New Roman" panose="02020603050405020304" charset="0"/>
            </a:endParaRPr>
          </a:p>
        </p:txBody>
      </p:sp>
      <p:sp>
        <p:nvSpPr>
          <p:cNvPr id="13" name="文本框 12"/>
          <p:cNvSpPr txBox="1"/>
          <p:nvPr/>
        </p:nvSpPr>
        <p:spPr>
          <a:xfrm>
            <a:off x="422275" y="2065655"/>
            <a:ext cx="11329035" cy="347662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Background:</a:t>
            </a:r>
            <a:endParaRPr lang="zh-CN" altLang="en-US" sz="2000">
              <a:latin typeface="Times New Roman" panose="02020603050405020304" charset="0"/>
              <a:cs typeface="Times New Roman" panose="02020603050405020304" charset="0"/>
            </a:endParaRPr>
          </a:p>
          <a:p>
            <a:pPr indent="457200"/>
            <a:r>
              <a:rPr sz="2000">
                <a:latin typeface="Times New Roman" panose="02020603050405020304" charset="0"/>
                <a:cs typeface="Times New Roman" panose="02020603050405020304" charset="0"/>
              </a:rPr>
              <a:t>Blood pressure is a crucial physiological indicator</a:t>
            </a: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Currently, the main methods for blood pressure detection</a:t>
            </a:r>
            <a:r>
              <a:rPr lang="en-US" sz="2000">
                <a:latin typeface="Times New Roman" panose="02020603050405020304" charset="0"/>
                <a:cs typeface="Times New Roman" panose="02020603050405020304" charset="0"/>
              </a:rPr>
              <a:t> c</a:t>
            </a:r>
            <a:r>
              <a:rPr sz="2000">
                <a:latin typeface="Times New Roman" panose="02020603050405020304" charset="0"/>
                <a:cs typeface="Times New Roman" panose="02020603050405020304" charset="0"/>
              </a:rPr>
              <a:t>an be divided into two categories: wearable and non-wearable. Wearable methods, such as those based on ECG and PPG signals, tend to yield better blood pressure prediction results, but they </a:t>
            </a:r>
            <a:r>
              <a:rPr lang="en-US" sz="2000">
                <a:latin typeface="Times New Roman" panose="02020603050405020304" charset="0"/>
                <a:cs typeface="Times New Roman" panose="02020603050405020304" charset="0"/>
              </a:rPr>
              <a:t>are not suitable for </a:t>
            </a:r>
            <a:r>
              <a:rPr sz="2000">
                <a:latin typeface="Times New Roman" panose="02020603050405020304" charset="0"/>
                <a:cs typeface="Times New Roman" panose="02020603050405020304" charset="0"/>
              </a:rPr>
              <a:t>continuous use</a:t>
            </a:r>
            <a:r>
              <a:rPr lang="en-US" sz="2000">
                <a:latin typeface="Times New Roman" panose="02020603050405020304" charset="0"/>
                <a:cs typeface="Times New Roman" panose="02020603050405020304" charset="0"/>
              </a:rPr>
              <a:t> and will make the users uncomfortable</a:t>
            </a:r>
            <a:r>
              <a:rPr sz="2000">
                <a:latin typeface="Times New Roman" panose="02020603050405020304" charset="0"/>
                <a:cs typeface="Times New Roman" panose="02020603050405020304" charset="0"/>
              </a:rPr>
              <a:t>. Therefore, finding a low-cost, </a:t>
            </a:r>
            <a:r>
              <a:rPr lang="en-US" sz="2000">
                <a:latin typeface="Times New Roman" panose="02020603050405020304" charset="0"/>
                <a:cs typeface="Times New Roman" panose="02020603050405020304" charset="0"/>
              </a:rPr>
              <a:t>continuous</a:t>
            </a:r>
            <a:r>
              <a:rPr sz="2000">
                <a:latin typeface="Times New Roman" panose="02020603050405020304" charset="0"/>
                <a:cs typeface="Times New Roman" panose="02020603050405020304" charset="0"/>
              </a:rPr>
              <a:t> non-wearable blood pressure prediction method is of </a:t>
            </a:r>
            <a:r>
              <a:rPr lang="en-US" sz="2000">
                <a:latin typeface="Times New Roman" panose="02020603050405020304" charset="0"/>
                <a:cs typeface="Times New Roman" panose="02020603050405020304" charset="0"/>
              </a:rPr>
              <a:t>great</a:t>
            </a:r>
            <a:r>
              <a:rPr sz="2000">
                <a:latin typeface="Times New Roman" panose="02020603050405020304" charset="0"/>
                <a:cs typeface="Times New Roman" panose="02020603050405020304" charset="0"/>
              </a:rPr>
              <a:t> importance</a:t>
            </a:r>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p:txBody>
      </p:sp>
      <p:sp>
        <p:nvSpPr>
          <p:cNvPr id="14" name="文本框 13"/>
          <p:cNvSpPr txBox="1"/>
          <p:nvPr/>
        </p:nvSpPr>
        <p:spPr>
          <a:xfrm>
            <a:off x="422275" y="4499610"/>
            <a:ext cx="11155045" cy="163004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Method:</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The author finds that</a:t>
            </a:r>
            <a:r>
              <a:rPr lang="zh-CN" altLang="en-US" sz="2000">
                <a:latin typeface="Times New Roman" panose="02020603050405020304" charset="0"/>
                <a:cs typeface="Times New Roman" panose="02020603050405020304" charset="0"/>
              </a:rPr>
              <a:t> BCG signals can provide effective predictions of blood pressure. </a:t>
            </a:r>
            <a:r>
              <a:rPr lang="en-US" altLang="zh-CN" sz="2000">
                <a:latin typeface="Times New Roman" panose="02020603050405020304" charset="0"/>
                <a:cs typeface="Times New Roman" panose="02020603050405020304" charset="0"/>
              </a:rPr>
              <a:t>The paper extracts two features to predict. </a:t>
            </a:r>
            <a:r>
              <a:rPr lang="zh-CN" altLang="en-US" sz="2000">
                <a:latin typeface="Times New Roman" panose="02020603050405020304" charset="0"/>
                <a:cs typeface="Times New Roman" panose="02020603050405020304" charset="0"/>
              </a:rPr>
              <a:t>The first feature is </a:t>
            </a:r>
            <a:r>
              <a:rPr lang="en-US" altLang="zh-CN" sz="2000">
                <a:latin typeface="Times New Roman" panose="02020603050405020304" charset="0"/>
                <a:cs typeface="Times New Roman" panose="02020603050405020304" charset="0"/>
              </a:rPr>
              <a:t>BCG </a:t>
            </a:r>
            <a:r>
              <a:rPr lang="zh-CN" altLang="en-US" sz="2000">
                <a:latin typeface="Times New Roman" panose="02020603050405020304" charset="0"/>
                <a:cs typeface="Times New Roman" panose="02020603050405020304" charset="0"/>
              </a:rPr>
              <a:t>Pulse Strength</a:t>
            </a:r>
            <a:r>
              <a:rPr lang="en-US" altLang="zh-CN" sz="2000">
                <a:latin typeface="Times New Roman" panose="02020603050405020304" charset="0"/>
                <a:cs typeface="Times New Roman" panose="02020603050405020304" charset="0"/>
              </a:rPr>
              <a:t> (BPS)</a:t>
            </a:r>
            <a:r>
              <a:rPr lang="zh-CN" altLang="en-US" sz="2000">
                <a:latin typeface="Times New Roman" panose="02020603050405020304" charset="0"/>
                <a:cs typeface="Times New Roman" panose="02020603050405020304" charset="0"/>
              </a:rPr>
              <a:t>, which is related to stroke volume, and stroke volume can to some extent</a:t>
            </a:r>
            <a:r>
              <a:rPr lang="en-US" altLang="zh-CN" sz="2000">
                <a:latin typeface="Times New Roman" panose="02020603050405020304" charset="0"/>
                <a:cs typeface="Times New Roman" panose="02020603050405020304" charset="0"/>
              </a:rPr>
              <a:t> indicate</a:t>
            </a:r>
            <a:r>
              <a:rPr lang="zh-CN" altLang="en-US" sz="2000">
                <a:latin typeface="Times New Roman" panose="02020603050405020304" charset="0"/>
                <a:cs typeface="Times New Roman" panose="02020603050405020304" charset="0"/>
              </a:rPr>
              <a:t> blood pressure. The second feature is the shape of the BCG signal</a:t>
            </a:r>
            <a:r>
              <a:rPr lang="en-US" altLang="zh-CN" sz="2000">
                <a:latin typeface="Times New Roman" panose="02020603050405020304" charset="0"/>
                <a:cs typeface="Times New Roman" panose="02020603050405020304" charset="0"/>
              </a:rPr>
              <a:t>, which proves effective in predicting blood pressure.</a:t>
            </a:r>
            <a:endParaRPr lang="zh-CN" altLang="en-US"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p:cNvPicPr>
            <a:picLocks noChangeAspect="1"/>
          </p:cNvPicPr>
          <p:nvPr>
            <p:custDataLst>
              <p:tags r:id="rId1"/>
            </p:custDataLst>
          </p:nvPr>
        </p:nvPicPr>
        <p:blipFill>
          <a:blip r:embed="rId2"/>
          <a:stretch>
            <a:fillRect/>
          </a:stretch>
        </p:blipFill>
        <p:spPr>
          <a:xfrm>
            <a:off x="6195060" y="563880"/>
            <a:ext cx="4825365" cy="2804795"/>
          </a:xfrm>
          <a:prstGeom prst="rect">
            <a:avLst/>
          </a:prstGeom>
        </p:spPr>
      </p:pic>
      <p:pic>
        <p:nvPicPr>
          <p:cNvPr id="3" name="图片 2"/>
          <p:cNvPicPr>
            <a:picLocks noChangeAspect="1"/>
          </p:cNvPicPr>
          <p:nvPr>
            <p:custDataLst>
              <p:tags r:id="rId3"/>
            </p:custDataLst>
          </p:nvPr>
        </p:nvPicPr>
        <p:blipFill>
          <a:blip r:embed="rId4"/>
          <a:srcRect b="45524"/>
          <a:stretch>
            <a:fillRect/>
          </a:stretch>
        </p:blipFill>
        <p:spPr>
          <a:xfrm>
            <a:off x="499110" y="940435"/>
            <a:ext cx="5086350" cy="236093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502400" y="4036695"/>
            <a:ext cx="4210050" cy="1609725"/>
          </a:xfrm>
          <a:prstGeom prst="rect">
            <a:avLst/>
          </a:prstGeom>
        </p:spPr>
      </p:pic>
      <p:sp>
        <p:nvSpPr>
          <p:cNvPr id="6" name="文本框 5"/>
          <p:cNvSpPr txBox="1"/>
          <p:nvPr>
            <p:custDataLst>
              <p:tags r:id="rId7"/>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  (JK - IJ)/IJ</a:t>
            </a:r>
            <a:endParaRPr lang="en-US" altLang="zh-CN" sz="2800">
              <a:latin typeface="Times New Roman" panose="02020603050405020304" charset="0"/>
              <a:cs typeface="Times New Roman" panose="02020603050405020304" charset="0"/>
              <a:sym typeface="+mn-ea"/>
            </a:endParaRPr>
          </a:p>
        </p:txBody>
      </p:sp>
      <p:pic>
        <p:nvPicPr>
          <p:cNvPr id="7" name="图片 6"/>
          <p:cNvPicPr>
            <a:picLocks noChangeAspect="1"/>
          </p:cNvPicPr>
          <p:nvPr>
            <p:custDataLst>
              <p:tags r:id="rId8"/>
            </p:custDataLst>
          </p:nvPr>
        </p:nvPicPr>
        <p:blipFill>
          <a:blip r:embed="rId4"/>
          <a:srcRect t="58359" b="6520"/>
          <a:stretch>
            <a:fillRect/>
          </a:stretch>
        </p:blipFill>
        <p:spPr>
          <a:xfrm>
            <a:off x="499110" y="4004945"/>
            <a:ext cx="5086350" cy="1522095"/>
          </a:xfrm>
          <a:prstGeom prst="rect">
            <a:avLst/>
          </a:prstGeom>
        </p:spPr>
      </p:pic>
      <p:sp>
        <p:nvSpPr>
          <p:cNvPr id="8" name="文本框 7"/>
          <p:cNvSpPr txBox="1"/>
          <p:nvPr/>
        </p:nvSpPr>
        <p:spPr>
          <a:xfrm>
            <a:off x="6575425" y="33013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cycle of BCG </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862330" y="33013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BCG immediately after exercise</a:t>
            </a:r>
            <a:endParaRPr lang="en-US" altLang="zh-CN">
              <a:latin typeface="Times New Roman" panose="02020603050405020304" charset="0"/>
              <a:cs typeface="Times New Roman" panose="02020603050405020304" charset="0"/>
            </a:endParaRPr>
          </a:p>
        </p:txBody>
      </p:sp>
      <p:sp>
        <p:nvSpPr>
          <p:cNvPr id="10" name="文本框 9"/>
          <p:cNvSpPr txBox="1"/>
          <p:nvPr>
            <p:custDataLst>
              <p:tags r:id="rId9"/>
            </p:custDataLst>
          </p:nvPr>
        </p:nvSpPr>
        <p:spPr>
          <a:xfrm>
            <a:off x="862330" y="573595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BCG settled-down</a:t>
            </a:r>
            <a:endParaRPr lang="en-US" altLang="zh-CN">
              <a:latin typeface="Times New Roman" panose="02020603050405020304" charset="0"/>
              <a:cs typeface="Times New Roman" panose="02020603050405020304" charset="0"/>
            </a:endParaRPr>
          </a:p>
        </p:txBody>
      </p:sp>
      <p:sp>
        <p:nvSpPr>
          <p:cNvPr id="12" name="文本框 11"/>
          <p:cNvSpPr txBox="1"/>
          <p:nvPr/>
        </p:nvSpPr>
        <p:spPr>
          <a:xfrm>
            <a:off x="6502400" y="5735955"/>
            <a:ext cx="4321175" cy="706755"/>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details of difference of BCG</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between calm down and after exercise</a:t>
            </a:r>
            <a:endParaRPr lang="zh-CN" altLang="en-US" sz="2000">
              <a:latin typeface="Times New Roman" panose="02020603050405020304" charset="0"/>
              <a:cs typeface="Times New Roman" panose="02020603050405020304" charset="0"/>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998220" y="1034415"/>
            <a:ext cx="3228975" cy="230822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042535" y="911860"/>
            <a:ext cx="3292475" cy="236791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891540" y="3762375"/>
            <a:ext cx="3372485" cy="2373630"/>
          </a:xfrm>
          <a:prstGeom prst="rect">
            <a:avLst/>
          </a:prstGeom>
        </p:spPr>
      </p:pic>
      <p:sp>
        <p:nvSpPr>
          <p:cNvPr id="2" name="文本框 1"/>
          <p:cNvSpPr txBox="1"/>
          <p:nvPr>
            <p:custDataLst>
              <p:tags r:id="rId7"/>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BPD feature</a:t>
            </a:r>
            <a:endParaRPr lang="en-US" altLang="zh-CN" sz="2800">
              <a:latin typeface="Times New Roman" panose="02020603050405020304" charset="0"/>
              <a:cs typeface="Times New Roman" panose="02020603050405020304" charset="0"/>
              <a:sym typeface="+mn-ea"/>
            </a:endParaRPr>
          </a:p>
        </p:txBody>
      </p:sp>
      <p:sp>
        <p:nvSpPr>
          <p:cNvPr id="3" name="文本框 2"/>
          <p:cNvSpPr txBox="1"/>
          <p:nvPr/>
        </p:nvSpPr>
        <p:spPr>
          <a:xfrm>
            <a:off x="581025" y="334581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a:t>
            </a:r>
            <a:r>
              <a:rPr lang="en-US" altLang="zh-CN">
                <a:latin typeface="Times New Roman" panose="02020603050405020304" charset="0"/>
                <a:cs typeface="Times New Roman" panose="02020603050405020304" charset="0"/>
              </a:rPr>
              <a:t>shape (scipy.signal.morlet())</a:t>
            </a:r>
            <a:endParaRPr lang="en-US" altLang="zh-CN">
              <a:latin typeface="Times New Roman" panose="02020603050405020304" charset="0"/>
              <a:cs typeface="Times New Roman" panose="02020603050405020304" charset="0"/>
            </a:endParaRPr>
          </a:p>
        </p:txBody>
      </p:sp>
      <p:sp>
        <p:nvSpPr>
          <p:cNvPr id="5" name="文本框 4"/>
          <p:cNvSpPr txBox="1"/>
          <p:nvPr>
            <p:custDataLst>
              <p:tags r:id="rId8"/>
            </p:custDataLst>
          </p:nvPr>
        </p:nvSpPr>
        <p:spPr>
          <a:xfrm>
            <a:off x="4716780" y="333883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Typical </a:t>
            </a:r>
            <a:r>
              <a:rPr lang="en-US" altLang="zh-CN">
                <a:latin typeface="Times New Roman" panose="02020603050405020304" charset="0"/>
                <a:cs typeface="Times New Roman" panose="02020603050405020304" charset="0"/>
              </a:rPr>
              <a:t>cycle</a:t>
            </a:r>
            <a:endParaRPr lang="en-US" altLang="zh-CN">
              <a:latin typeface="Times New Roman" panose="02020603050405020304" charset="0"/>
              <a:cs typeface="Times New Roman" panose="02020603050405020304" charset="0"/>
            </a:endParaRPr>
          </a:p>
        </p:txBody>
      </p:sp>
      <p:sp>
        <p:nvSpPr>
          <p:cNvPr id="8" name="文本框 7"/>
          <p:cNvSpPr txBox="1"/>
          <p:nvPr>
            <p:custDataLst>
              <p:tags r:id="rId9"/>
            </p:custDataLst>
          </p:nvPr>
        </p:nvSpPr>
        <p:spPr>
          <a:xfrm>
            <a:off x="545465" y="618426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Whole </a:t>
            </a:r>
            <a:r>
              <a:rPr lang="en-US" altLang="zh-CN">
                <a:latin typeface="Times New Roman" panose="02020603050405020304" charset="0"/>
                <a:cs typeface="Times New Roman" panose="02020603050405020304" charset="0"/>
              </a:rPr>
              <a:t>signal</a:t>
            </a:r>
            <a:endParaRPr lang="en-US" altLang="zh-CN">
              <a:latin typeface="Times New Roman" panose="02020603050405020304" charset="0"/>
              <a:cs typeface="Times New Roman" panose="02020603050405020304" charset="0"/>
            </a:endParaRPr>
          </a:p>
        </p:txBody>
      </p:sp>
      <p:sp>
        <p:nvSpPr>
          <p:cNvPr id="9" name="文本框 8"/>
          <p:cNvSpPr txBox="1"/>
          <p:nvPr>
            <p:custDataLst>
              <p:tags r:id="rId10"/>
            </p:custDataLst>
          </p:nvPr>
        </p:nvSpPr>
        <p:spPr>
          <a:xfrm>
            <a:off x="4716780" y="608965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Whole </a:t>
            </a:r>
            <a:r>
              <a:rPr lang="en-US" altLang="zh-CN">
                <a:latin typeface="Times New Roman" panose="02020603050405020304" charset="0"/>
                <a:cs typeface="Times New Roman" panose="02020603050405020304" charset="0"/>
              </a:rPr>
              <a:t>signal with noise (0.1)</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8454390" y="1034415"/>
            <a:ext cx="4064000" cy="1014730"/>
          </a:xfrm>
          <a:prstGeom prst="rect">
            <a:avLst/>
          </a:prstGeom>
          <a:noFill/>
        </p:spPr>
        <p:txBody>
          <a:bodyPr wrap="square" rtlCol="0">
            <a:spAutoFit/>
          </a:bodyPr>
          <a:p>
            <a:r>
              <a:rPr lang="en-US" sz="2000">
                <a:latin typeface="Times New Roman" panose="02020603050405020304" charset="0"/>
                <a:cs typeface="Times New Roman" panose="02020603050405020304" charset="0"/>
                <a:sym typeface="+mn-ea"/>
              </a:rPr>
              <a:t>IJ * (S / 80) = JK</a:t>
            </a:r>
            <a:endParaRPr lang="en-US" sz="2000">
              <a:latin typeface="Times New Roman" panose="02020603050405020304" charset="0"/>
              <a:cs typeface="Times New Roman" panose="02020603050405020304" charset="0"/>
              <a:sym typeface="+mn-ea"/>
            </a:endParaRPr>
          </a:p>
          <a:p>
            <a:endParaRPr lang="zh-CN" alt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BPD = (JK - IJ) / IJ = (S - 80) / 80 </a:t>
            </a:r>
            <a:endParaRPr lang="zh-CN" altLang="en-US" sz="2000">
              <a:latin typeface="Times New Roman" panose="02020603050405020304" charset="0"/>
              <a:cs typeface="Times New Roman" panose="02020603050405020304" charset="0"/>
            </a:endParaRPr>
          </a:p>
        </p:txBody>
      </p:sp>
      <p:pic>
        <p:nvPicPr>
          <p:cNvPr id="13" name="图片 12"/>
          <p:cNvPicPr>
            <a:picLocks noChangeAspect="1"/>
          </p:cNvPicPr>
          <p:nvPr>
            <p:custDataLst>
              <p:tags r:id="rId11"/>
            </p:custDataLst>
          </p:nvPr>
        </p:nvPicPr>
        <p:blipFill>
          <a:blip r:embed="rId12"/>
          <a:stretch>
            <a:fillRect/>
          </a:stretch>
        </p:blipFill>
        <p:spPr>
          <a:xfrm>
            <a:off x="5012055" y="3705225"/>
            <a:ext cx="3319145" cy="2440940"/>
          </a:xfrm>
          <a:prstGeom prst="rect">
            <a:avLst/>
          </a:prstGeom>
        </p:spPr>
      </p:pic>
      <p:sp>
        <p:nvSpPr>
          <p:cNvPr id="14" name="椭圆 13"/>
          <p:cNvSpPr/>
          <p:nvPr/>
        </p:nvSpPr>
        <p:spPr>
          <a:xfrm>
            <a:off x="2785745" y="2583180"/>
            <a:ext cx="75565" cy="75565"/>
          </a:xfrm>
          <a:prstGeom prst="ellipse">
            <a:avLst/>
          </a:prstGeom>
          <a:solidFill>
            <a:schemeClr val="accent6">
              <a:lumMod val="75000"/>
            </a:schemeClr>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2337435" y="2814320"/>
            <a:ext cx="4064000" cy="368300"/>
          </a:xfrm>
          <a:prstGeom prst="rect">
            <a:avLst/>
          </a:prstGeom>
          <a:noFill/>
        </p:spPr>
        <p:txBody>
          <a:bodyPr wrap="square" rtlCol="0">
            <a:spAutoFit/>
          </a:bodyPr>
          <a:p>
            <a:r>
              <a:rPr lang="en-US" altLang="zh-CN"/>
              <a:t>I</a:t>
            </a:r>
            <a:endParaRPr lang="en-US" altLang="zh-CN"/>
          </a:p>
        </p:txBody>
      </p:sp>
      <p:sp>
        <p:nvSpPr>
          <p:cNvPr id="16" name="文本框 15"/>
          <p:cNvSpPr txBox="1"/>
          <p:nvPr/>
        </p:nvSpPr>
        <p:spPr>
          <a:xfrm>
            <a:off x="2713990" y="1034415"/>
            <a:ext cx="4064000" cy="368300"/>
          </a:xfrm>
          <a:prstGeom prst="rect">
            <a:avLst/>
          </a:prstGeom>
          <a:noFill/>
        </p:spPr>
        <p:txBody>
          <a:bodyPr wrap="square" rtlCol="0">
            <a:spAutoFit/>
          </a:bodyPr>
          <a:p>
            <a:r>
              <a:rPr lang="en-US" altLang="zh-CN"/>
              <a:t>J</a:t>
            </a:r>
            <a:endParaRPr lang="en-US" altLang="zh-CN"/>
          </a:p>
        </p:txBody>
      </p:sp>
      <p:sp>
        <p:nvSpPr>
          <p:cNvPr id="17" name="文本框 16"/>
          <p:cNvSpPr txBox="1"/>
          <p:nvPr/>
        </p:nvSpPr>
        <p:spPr>
          <a:xfrm>
            <a:off x="2785745" y="2583180"/>
            <a:ext cx="4064000" cy="368300"/>
          </a:xfrm>
          <a:prstGeom prst="rect">
            <a:avLst/>
          </a:prstGeom>
          <a:noFill/>
        </p:spPr>
        <p:txBody>
          <a:bodyPr wrap="square" rtlCol="0">
            <a:spAutoFit/>
          </a:bodyPr>
          <a:p>
            <a:r>
              <a:rPr lang="en-US" altLang="zh-CN"/>
              <a:t>K</a:t>
            </a:r>
            <a:endParaRPr lang="en-US" altLang="zh-CN"/>
          </a:p>
        </p:txBody>
      </p:sp>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wm#"/>
  <p:tag name="KSO_WM_TEMPLATE_CATEGORY" val="custom"/>
  <p:tag name="KSO_WM_TEMPLATE_INDEX" val="2020508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wm#"/>
  <p:tag name="KSO_WM_TEMPLATE_CATEGORY" val="custom"/>
  <p:tag name="KSO_WM_TEMPLATE_INDEX" val="20205081"/>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wm#"/>
  <p:tag name="KSO_WM_TEMPLATE_CATEGORY" val="custom"/>
  <p:tag name="KSO_WM_TEMPLATE_INDEX" val="20205081"/>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wm#"/>
  <p:tag name="KSO_WM_TEMPLATE_CATEGORY" val="custom"/>
  <p:tag name="KSO_WM_TEMPLATE_INDEX" val="20205081"/>
</p:tagLst>
</file>

<file path=ppt/tags/tag188.xml><?xml version="1.0" encoding="utf-8"?>
<p:tagLst xmlns:p="http://schemas.openxmlformats.org/presentationml/2006/main">
  <p:tag name="KSO_WM_BEAUTIFY_FLAG" val="#wm#"/>
  <p:tag name="KSO_WM_TEMPLATE_CATEGORY" val="custom"/>
  <p:tag name="KSO_WM_TEMPLATE_INDEX" val="20205081"/>
</p:tagLst>
</file>

<file path=ppt/tags/tag189.xml><?xml version="1.0" encoding="utf-8"?>
<p:tagLst xmlns:p="http://schemas.openxmlformats.org/presentationml/2006/main">
  <p:tag name="COMMONDATA" val="eyJoZGlkIjoiMWRlNDUxNmQzODRiOGZjNzNhZTdkYzIyMjMxZTcyYmY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6754</Words>
  <Application>WPS 演示</Application>
  <PresentationFormat>宽屏</PresentationFormat>
  <Paragraphs>235</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218</cp:revision>
  <dcterms:created xsi:type="dcterms:W3CDTF">2019-06-19T02:08:00Z</dcterms:created>
  <dcterms:modified xsi:type="dcterms:W3CDTF">2023-09-12T05:20:16Z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839BEAD4424C4E5F87953CFD5814D888_11</vt:lpwstr>
  </property>
</Properties>
</file>