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430" r:id="rId6"/>
    <p:sldId id="449" r:id="rId7"/>
    <p:sldId id="310" r:id="rId8"/>
    <p:sldId id="452" r:id="rId9"/>
    <p:sldId id="453" r:id="rId10"/>
    <p:sldId id="454" r:id="rId11"/>
    <p:sldId id="456" r:id="rId12"/>
    <p:sldId id="457" r:id="rId13"/>
    <p:sldId id="399" r:id="rId14"/>
    <p:sldId id="450" r:id="rId15"/>
    <p:sldId id="451" r:id="rId16"/>
    <p:sldId id="458" r:id="rId17"/>
    <p:sldId id="459" r:id="rId18"/>
    <p:sldId id="264" r:id="rId19"/>
    <p:sldId id="375"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0" userDrawn="1">
          <p15:clr>
            <a:srgbClr val="A4A3A4"/>
          </p15:clr>
        </p15:guide>
        <p15:guide id="2" pos="3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70"/>
        <p:guide pos="376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68.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And t</a:t>
            </a:r>
            <a:r>
              <a:rPr lang="zh-CN" altLang="en-US"/>
              <a:t>he third </a:t>
            </a:r>
            <a:r>
              <a:rPr lang="en-US" altLang="zh-CN"/>
              <a:t>one</a:t>
            </a:r>
            <a:r>
              <a:rPr lang="zh-CN" altLang="en-US"/>
              <a:t> is the result of the inverse Fourier transform. As you can see, it is the same as the first image. Currently, I have only refactored a small portion of the functions, and there are still many functions that need to be refactored, especially the 'Rwave' functions. </a:t>
            </a:r>
            <a:r>
              <a:rPr lang="en-US" altLang="zh-CN"/>
              <a:t>Becasue t</a:t>
            </a:r>
            <a:r>
              <a:rPr lang="zh-CN" altLang="en-US"/>
              <a:t>hey have many 'return</a:t>
            </a:r>
            <a:r>
              <a:rPr lang="en-US" altLang="zh-CN"/>
              <a:t>s</a:t>
            </a:r>
            <a:r>
              <a:rPr lang="zh-CN" altLang="en-US"/>
              <a:t>' , while the current framework can only accept functions with one 'return' statement. I will discuss with Jiayu </a:t>
            </a:r>
            <a:r>
              <a:rPr lang="en-US" altLang="zh-CN"/>
              <a:t>about </a:t>
            </a:r>
            <a:r>
              <a:rPr lang="zh-CN" altLang="en-US"/>
              <a:t>how to solve this problem later, and </a:t>
            </a:r>
            <a:r>
              <a:rPr lang="en-US" altLang="zh-CN"/>
              <a:t>I think </a:t>
            </a:r>
            <a:r>
              <a:rPr lang="zh-CN" altLang="en-US"/>
              <a:t>perhaps storing all the return values as a dictionary could be a good </a:t>
            </a:r>
            <a:r>
              <a:rPr lang="en-US" altLang="zh-CN"/>
              <a:t>way to solve this problem</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Work 4 is a feature synthesis algorithm based on contrastive learning. The purpose of it is try to synthesize some new features which can better represent the information in the signal. And I generate 77 features as the initial features, including all the features from tsfel and additional features like D12 and D21.</a:t>
            </a:r>
            <a:endParaRPr lang="en-US" altLang="zh-CN"/>
          </a:p>
          <a:p>
            <a:endParaRPr lang="en-US" altLang="zh-CN"/>
          </a:p>
          <a:p>
            <a:r>
              <a:rPr lang="en-US" altLang="zh-CN"/>
              <a:t>The feature synthesizer I used is a simple MLP with the following structure, as shown in the pictures below. It consists of four linear regression layers, each followed by a ReLU activation function. The initial features are processed through 'sequential1' to produce 8 synthesized features. Then, we pass these 8 synthesized features through 'sequential2' to predict the final blood pressure, this one means S or D. The MLP has two returns: the first is the 8 synthesized features and the second is the predicted S based on these 8 features.</a:t>
            </a:r>
            <a:endParaRPr lang="en-US" altLang="zh-CN"/>
          </a:p>
          <a:p>
            <a:endParaRPr lang="en-US" altLang="zh-CN"/>
          </a:p>
          <a:p>
            <a:r>
              <a:rPr lang="en-US" altLang="zh-CN"/>
              <a:t>This problem has two tasks at the same time. The first task is to make sure XXX, and the second task is to make sure XXXX. Both of these tasks are achieved by minimizing specific loss functions, namely 'loss_pred' and 'loss_contrast.' 'Loss_pred' is straightforward, representing the difference between the predicted values and the target values. Next, I will provide a detailed explanation of how 'loss_contrast' is designed."</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We assume that our batch size is 4, which means that we simultaneously process 4 sets of features. After passing these four sets of features through our feature synthesizer, as mentioned earlier, we obtain a prediction and a set of synthesized features. The 'prediction' is used to calculate 'loss_pred,' </a:t>
            </a:r>
            <a:r>
              <a:rPr lang="en-US" altLang="zh-CN"/>
              <a:t>so</a:t>
            </a:r>
            <a:r>
              <a:rPr lang="zh-CN" altLang="en-US"/>
              <a:t> let's set it aside for now. Our current focus is solely on the synthesized features and their corresponding targets.</a:t>
            </a:r>
            <a:r>
              <a:rPr lang="en-US" altLang="zh-CN"/>
              <a:t> The F means synthesized features and T means target.</a:t>
            </a:r>
            <a:endParaRPr lang="zh-CN" altLang="en-US"/>
          </a:p>
          <a:p>
            <a:endParaRPr lang="zh-CN" altLang="en-US"/>
          </a:p>
          <a:p>
            <a:r>
              <a:rPr lang="zh-CN" altLang="en-US"/>
              <a:t>First, let's take No1 as our reference and calculate the differences between No1 and No234, including the differences between their targets and synthesized features. </a:t>
            </a:r>
            <a:r>
              <a:rPr lang="en-US" altLang="zh-CN"/>
              <a:t>After the difference calculation, we will get three values. </a:t>
            </a:r>
            <a:r>
              <a:rPr lang="zh-CN" altLang="en-US"/>
              <a:t>We then sort them based on DT</a:t>
            </a:r>
            <a:r>
              <a:rPr lang="en-US" altLang="zh-CN"/>
              <a:t>. The DT12 means that difference of Target between No1 and No2</a:t>
            </a:r>
            <a:r>
              <a:rPr lang="zh-CN" altLang="en-US"/>
              <a:t>. </a:t>
            </a:r>
            <a:r>
              <a:rPr lang="en-US" altLang="zh-CN"/>
              <a:t>I</a:t>
            </a:r>
            <a:r>
              <a:rPr lang="zh-CN" altLang="en-US"/>
              <a:t>f DT12 is 10</a:t>
            </a:r>
            <a:r>
              <a:rPr lang="en-US" altLang="zh-CN"/>
              <a:t> XXXX</a:t>
            </a:r>
            <a:r>
              <a:rPr lang="zh-CN" altLang="en-US"/>
              <a:t>, the sorted results would look like this. Finally, </a:t>
            </a:r>
            <a:r>
              <a:rPr lang="en-US" altLang="zh-CN"/>
              <a:t>based on this rank, </a:t>
            </a:r>
            <a:r>
              <a:rPr lang="zh-CN" altLang="en-US"/>
              <a:t>we can calculate 'loss_contrast' using the following formula.</a:t>
            </a:r>
            <a:endParaRPr lang="zh-CN" altLang="en-US"/>
          </a:p>
          <a:p>
            <a:endParaRPr lang="zh-CN" altLang="en-US"/>
          </a:p>
          <a:p>
            <a:r>
              <a:rPr lang="zh-CN" altLang="en-US"/>
              <a:t>The underlying idea is Suppose the distance between the targets of No1 and No3 is the smallest. In that case, if our synthesized features correctly capture the information related to the targets, the distance between their features should also be the smallest. When I subtract smaller values from larger ones each time, the </a:t>
            </a:r>
            <a:r>
              <a:rPr lang="en-US" altLang="zh-CN"/>
              <a:t>final </a:t>
            </a:r>
            <a:r>
              <a:rPr lang="zh-CN" altLang="en-US"/>
              <a:t>result will always be minimized. Therefore, </a:t>
            </a:r>
            <a:r>
              <a:rPr lang="en-US" altLang="zh-CN"/>
              <a:t>by optimizing the loss contrast, we can make the model to generate features that satisfy the order </a:t>
            </a:r>
            <a:r>
              <a:rPr lang="zh-CN" altLang="en-US"/>
              <a:t>shown in the</a:t>
            </a:r>
            <a:r>
              <a:rPr lang="en-US" altLang="zh-CN"/>
              <a:t> figure</a:t>
            </a:r>
            <a:r>
              <a:rPr lang="zh-CN" altLang="en-US"/>
              <a:t>.</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left image represents, while the right image shows.</a:t>
            </a:r>
            <a:endParaRPr lang="zh-CN" altLang="en-US"/>
          </a:p>
          <a:p>
            <a:endParaRPr lang="zh-CN" altLang="en-US"/>
          </a:p>
          <a:p>
            <a:r>
              <a:rPr lang="zh-CN" altLang="en-US"/>
              <a:t>As you can observe, the overall prediction values have shifted downward by a certain distance, indicating that the synthesized features have become more effective.</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Work 5 is based on the code you provided </a:t>
            </a:r>
            <a:r>
              <a:rPr lang="en-US" altLang="zh-CN"/>
              <a:t>on google doc</a:t>
            </a:r>
            <a:r>
              <a:rPr lang="zh-CN" altLang="en-US"/>
              <a:t>. In fact, the design of the loss contrast </a:t>
            </a:r>
            <a:r>
              <a:rPr lang="en-US" altLang="zh-CN"/>
              <a:t>in work 4</a:t>
            </a:r>
            <a:r>
              <a:rPr lang="zh-CN" altLang="en-US"/>
              <a:t> was inspired by this code. However, I've identified </a:t>
            </a:r>
            <a:r>
              <a:rPr lang="en-US" altLang="zh-CN"/>
              <a:t>an</a:t>
            </a:r>
            <a:r>
              <a:rPr lang="zh-CN" altLang="en-US"/>
              <a:t> issue with this code. In the </a:t>
            </a:r>
            <a:r>
              <a:rPr lang="en-US" altLang="zh-CN"/>
              <a:t>picture</a:t>
            </a:r>
            <a:r>
              <a:rPr lang="zh-CN" altLang="en-US"/>
              <a:t>, the yellow</a:t>
            </a:r>
            <a:r>
              <a:rPr lang="en-US" altLang="zh-CN"/>
              <a:t> one</a:t>
            </a:r>
            <a:r>
              <a:rPr lang="zh-CN" altLang="en-US"/>
              <a:t> represents all the operations related to sp_contrastive_loss. You can see that there are no operations related to sp_contrastive_loss within this for loop. As a result, the value of sp_contrastive_loss remains at 0, and the loss does not change at all. I believe that </a:t>
            </a:r>
            <a:r>
              <a:rPr lang="en-US" altLang="zh-CN"/>
              <a:t>there is something missing here. And the missing code may be this one</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这是将</a:t>
            </a:r>
            <a:r>
              <a:rPr lang="en-US" altLang="zh-CN"/>
              <a:t>contrastive module</a:t>
            </a:r>
            <a:r>
              <a:rPr lang="zh-CN" altLang="en-US"/>
              <a:t>实现在</a:t>
            </a:r>
            <a:r>
              <a:rPr lang="en-US" altLang="zh-CN"/>
              <a:t>scg</a:t>
            </a:r>
            <a:r>
              <a:rPr lang="zh-CN" altLang="en-US"/>
              <a:t>数据集后的结果。左图是没有</a:t>
            </a:r>
            <a:r>
              <a:rPr lang="en-US" altLang="zh-CN"/>
              <a:t>contrastive learning</a:t>
            </a:r>
            <a:r>
              <a:rPr lang="zh-CN" altLang="en-US"/>
              <a:t>，右图是</a:t>
            </a:r>
            <a:r>
              <a:rPr lang="en-US" altLang="zh-CN"/>
              <a:t>prediction with contrastive learning</a:t>
            </a:r>
            <a:r>
              <a:rPr lang="zh-CN" altLang="en-US"/>
              <a:t>。我们可以发现其实效果并不是很明显，并没有展现出</a:t>
            </a:r>
            <a:r>
              <a:rPr lang="en-US" altLang="zh-CN"/>
              <a:t>google doc</a:t>
            </a:r>
            <a:r>
              <a:rPr lang="zh-CN" altLang="en-US"/>
              <a:t>中那样明显的提升。然后我尝试了很多超参数，包括</a:t>
            </a:r>
            <a:r>
              <a:rPr lang="en-US" altLang="zh-CN"/>
              <a:t>learning rate</a:t>
            </a:r>
            <a:r>
              <a:rPr lang="zh-CN" altLang="en-US"/>
              <a:t>以及</a:t>
            </a:r>
            <a:r>
              <a:rPr lang="en-US" altLang="zh-CN"/>
              <a:t>loss pred</a:t>
            </a:r>
            <a:r>
              <a:rPr lang="zh-CN" altLang="en-US"/>
              <a:t>和</a:t>
            </a:r>
            <a:r>
              <a:rPr lang="en-US" altLang="zh-CN"/>
              <a:t>loss contrast</a:t>
            </a:r>
            <a:r>
              <a:rPr lang="zh-CN" altLang="en-US"/>
              <a:t>之间的比例，但结果都不是很好。不仅是在</a:t>
            </a:r>
            <a:r>
              <a:rPr lang="en-US" altLang="zh-CN"/>
              <a:t>scg</a:t>
            </a:r>
            <a:r>
              <a:rPr lang="zh-CN" altLang="en-US"/>
              <a:t>数据集上不好，在</a:t>
            </a:r>
            <a:r>
              <a:rPr lang="en-US" altLang="zh-CN"/>
              <a:t>google</a:t>
            </a:r>
            <a:r>
              <a:rPr lang="zh-CN" altLang="en-US"/>
              <a:t>文档里的数据集上效果也不是很好。同时我还发现了一个奇怪的现象，我之前一直认为</a:t>
            </a:r>
            <a:r>
              <a:rPr lang="en-US" altLang="zh-CN"/>
              <a:t>contrastive learning</a:t>
            </a:r>
            <a:r>
              <a:rPr lang="zh-CN" altLang="en-US"/>
              <a:t>对于结果的影响不明显是因为过多的考虑了</a:t>
            </a:r>
            <a:r>
              <a:rPr lang="en-US" altLang="zh-CN"/>
              <a:t>losspred</a:t>
            </a:r>
            <a:r>
              <a:rPr lang="zh-CN" altLang="en-US"/>
              <a:t>，因此我尝试了只优化</a:t>
            </a:r>
            <a:r>
              <a:rPr lang="en-US" altLang="zh-CN"/>
              <a:t>loss contrast</a:t>
            </a:r>
            <a:r>
              <a:rPr lang="zh-CN" altLang="en-US"/>
              <a:t>，发现</a:t>
            </a:r>
            <a:r>
              <a:rPr lang="en-US" altLang="zh-CN"/>
              <a:t>xxxx</a:t>
            </a:r>
            <a:r>
              <a:rPr lang="zh-CN" altLang="en-US"/>
              <a:t>，这是一个我不理解的地方。</a:t>
            </a:r>
            <a:endParaRPr lang="zh-CN" altLang="en-US"/>
          </a:p>
          <a:p>
            <a:endParaRPr lang="zh-CN" altLang="en-US"/>
          </a:p>
          <a:p>
            <a:r>
              <a:rPr lang="zh-CN" altLang="en-US"/>
              <a:t>This is the result of implementing the contrastive module on the SCG dataset. The left </a:t>
            </a:r>
            <a:r>
              <a:rPr lang="en-US" altLang="zh-CN"/>
              <a:t>figure</a:t>
            </a:r>
            <a:r>
              <a:rPr lang="zh-CN" altLang="en-US"/>
              <a:t> is </a:t>
            </a:r>
            <a:r>
              <a:rPr lang="en-US" altLang="zh-CN"/>
              <a:t>the prediction </a:t>
            </a:r>
            <a:r>
              <a:rPr lang="zh-CN" altLang="en-US"/>
              <a:t>without contrastive learning, and the right </a:t>
            </a:r>
            <a:r>
              <a:rPr lang="en-US" altLang="zh-CN"/>
              <a:t>figure</a:t>
            </a:r>
            <a:r>
              <a:rPr lang="zh-CN" altLang="en-US"/>
              <a:t> is prediction </a:t>
            </a:r>
            <a:r>
              <a:rPr lang="en-US" altLang="zh-CN"/>
              <a:t>with </a:t>
            </a:r>
            <a:r>
              <a:rPr lang="zh-CN" altLang="en-US"/>
              <a:t>contrastive learning. We can observe that the improvement is not very </a:t>
            </a:r>
            <a:r>
              <a:rPr lang="en-US" altLang="zh-CN"/>
              <a:t>obvious</a:t>
            </a:r>
            <a:r>
              <a:rPr lang="zh-CN" altLang="en-US"/>
              <a:t>, and it doesn't show the significant enhancement as seen in the Google Doc. I've also experimented with </a:t>
            </a:r>
            <a:r>
              <a:rPr lang="en-US" altLang="zh-CN"/>
              <a:t>many</a:t>
            </a:r>
            <a:r>
              <a:rPr lang="zh-CN" altLang="en-US"/>
              <a:t> hyperparameters, including learning rates and the balance between loss_pred and loss_contrast, but the results </a:t>
            </a:r>
            <a:r>
              <a:rPr lang="en-US" altLang="zh-CN"/>
              <a:t>are all</a:t>
            </a:r>
            <a:r>
              <a:rPr lang="zh-CN" altLang="en-US"/>
              <a:t> not satisfactory. It's not just on the SCG dataset; the effect was also not great on the dataset mentioned in the Google doc</a:t>
            </a:r>
            <a:r>
              <a:rPr lang="en-US" altLang="zh-CN"/>
              <a:t>.</a:t>
            </a:r>
            <a:r>
              <a:rPr lang="zh-CN" altLang="en-US"/>
              <a:t> At the same time, I noticed a </a:t>
            </a:r>
            <a:r>
              <a:rPr lang="en-US" altLang="zh-CN"/>
              <a:t>strange </a:t>
            </a:r>
            <a:r>
              <a:rPr lang="zh-CN" altLang="en-US"/>
              <a:t>phenomenon.</a:t>
            </a:r>
            <a:r>
              <a:rPr lang="en-US" altLang="zh-CN"/>
              <a:t> that is </a:t>
            </a:r>
            <a:r>
              <a:rPr lang="zh-CN" altLang="en-US"/>
              <a:t> XXXX. This is an </a:t>
            </a:r>
            <a:r>
              <a:rPr lang="en-US" altLang="zh-CN"/>
              <a:t>point</a:t>
            </a:r>
            <a:r>
              <a:rPr lang="zh-CN" altLang="en-US"/>
              <a:t> that I don't quite understand."</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here are my progress this week. First about tutorial, I learn an dimplement 18 R language functions as planned.</a:t>
            </a:r>
            <a:endParaRPr lang="en-US" altLang="zh-CN"/>
          </a:p>
          <a:p>
            <a:r>
              <a:rPr lang="en-US" altLang="zh-CN"/>
              <a:t>And according to your comment on the google doc, I also add my features to tsfel feature generator and adopt the same main framework of tutorail as jiayu did and refactor my functions to accomamodate it </a:t>
            </a:r>
            <a:endParaRPr lang="en-US" altLang="zh-CN"/>
          </a:p>
          <a:p>
            <a:endParaRPr lang="en-US" altLang="zh-CN"/>
          </a:p>
          <a:p>
            <a:r>
              <a:rPr lang="en-US" altLang="zh-CN"/>
              <a:t>And about research, I propose a feature synthesis algorithm based on contrastive learning and I also learn the code you provided and implement it on SCG dataset.</a:t>
            </a:r>
            <a:endParaRPr lang="en-US" altLang="zh-CN"/>
          </a:p>
          <a:p>
            <a:endParaRPr lang="en-US" altLang="zh-CN"/>
          </a:p>
          <a:p>
            <a:r>
              <a:rPr lang="en-US" altLang="zh-CN"/>
              <a:t>Because this week I spend too much time on tunning the hyperparameter, so I only read one paper about contrastive learning</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Here are the Rwave functions. and The topics enclosed in red boxes are completed this week</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我按照官网的教程，在</a:t>
            </a:r>
            <a:r>
              <a:rPr lang="en-US" altLang="zh-CN"/>
              <a:t>myfeaturespy</a:t>
            </a:r>
            <a:r>
              <a:rPr lang="zh-CN" altLang="en-US"/>
              <a:t>实现了四个特征的提取函数后，使用</a:t>
            </a:r>
            <a:r>
              <a:rPr lang="en-US" altLang="zh-CN"/>
              <a:t>add feature json</a:t>
            </a:r>
            <a:r>
              <a:rPr lang="zh-CN" altLang="en-US"/>
              <a:t>这个函数就可以将我的特征加入</a:t>
            </a:r>
            <a:r>
              <a:rPr lang="en-US" altLang="zh-CN"/>
              <a:t>json</a:t>
            </a:r>
            <a:r>
              <a:rPr lang="zh-CN" altLang="en-US"/>
              <a:t>文件，这是一个记录所有特征的字典，通过修改其中</a:t>
            </a:r>
            <a:r>
              <a:rPr lang="en-US" altLang="zh-CN"/>
              <a:t>use</a:t>
            </a:r>
            <a:r>
              <a:rPr lang="zh-CN" altLang="en-US"/>
              <a:t>的值就可以来选择要提取哪些</a:t>
            </a:r>
            <a:r>
              <a:rPr lang="zh-CN" altLang="en-US"/>
              <a:t>特征。</a:t>
            </a:r>
            <a:endParaRPr lang="zh-CN" altLang="en-US"/>
          </a:p>
          <a:p>
            <a:endParaRPr lang="zh-CN" altLang="en-US"/>
          </a:p>
          <a:p>
            <a:r>
              <a:rPr lang="zh-CN" altLang="en-US"/>
              <a:t>Currently, 94 out of 134 functions have been completed, and it is expected that all of them can be completed in the next two weeks.</a:t>
            </a:r>
            <a:endParaRPr lang="zh-CN" altLang="en-US"/>
          </a:p>
          <a:p>
            <a:endParaRPr lang="zh-CN" altLang="en-US"/>
          </a:p>
          <a:p>
            <a:r>
              <a:rPr lang="en-US" altLang="zh-CN"/>
              <a:t>Moreover</a:t>
            </a:r>
            <a:r>
              <a:rPr lang="zh-CN" altLang="en-US"/>
              <a:t>, this week I added four </a:t>
            </a:r>
            <a:r>
              <a:rPr lang="en-US" altLang="zh-CN"/>
              <a:t>custom</a:t>
            </a:r>
            <a:r>
              <a:rPr lang="zh-CN" altLang="en-US"/>
              <a:t> features to the tsfel feature set, namely P1, P2, D12, and D21. </a:t>
            </a:r>
            <a:r>
              <a:rPr lang="en-US" altLang="zh-CN"/>
              <a:t>And we can get a</a:t>
            </a:r>
            <a:r>
              <a:rPr lang="zh-CN" altLang="en-US"/>
              <a:t>ll other important features in</a:t>
            </a:r>
            <a:r>
              <a:rPr lang="en-US" altLang="zh-CN"/>
              <a:t> </a:t>
            </a:r>
            <a:r>
              <a:rPr lang="zh-CN" altLang="en-US"/>
              <a:t>SCG signal </a:t>
            </a:r>
            <a:r>
              <a:rPr lang="en-US"/>
              <a:t>through combining these</a:t>
            </a:r>
            <a:r>
              <a:rPr lang="zh-CN" altLang="en-US"/>
              <a:t> four features.</a:t>
            </a:r>
            <a:endParaRPr lang="zh-CN" altLang="en-US"/>
          </a:p>
          <a:p>
            <a:endParaRPr lang="zh-CN" altLang="en-US"/>
          </a:p>
          <a:p>
            <a:r>
              <a:rPr lang="en-US" altLang="zh-CN"/>
              <a:t>I followed</a:t>
            </a:r>
            <a:r>
              <a:rPr lang="zh-CN" altLang="en-US"/>
              <a:t> the tutorial on the official website</a:t>
            </a:r>
            <a:r>
              <a:rPr lang="en-US" altLang="zh-CN"/>
              <a:t> and</a:t>
            </a:r>
            <a:r>
              <a:rPr lang="zh-CN" altLang="en-US"/>
              <a:t> implement</a:t>
            </a:r>
            <a:r>
              <a:rPr lang="en-US" altLang="zh-CN"/>
              <a:t> the</a:t>
            </a:r>
            <a:r>
              <a:rPr lang="zh-CN" altLang="en-US"/>
              <a:t> extraction functions for these four features in myfeatures.py. </a:t>
            </a:r>
            <a:r>
              <a:rPr lang="en-US" altLang="zh-CN"/>
              <a:t> </a:t>
            </a:r>
            <a:r>
              <a:rPr lang="zh-CN" altLang="en-US"/>
              <a:t>After doing that, I used the 'add_feature_json' function to add my features to a JSON file. This JSON file serves as a dictionary that records all the features, and </a:t>
            </a:r>
            <a:r>
              <a:rPr lang="en-US" altLang="zh-CN"/>
              <a:t>we </a:t>
            </a:r>
            <a:r>
              <a:rPr lang="zh-CN" altLang="en-US"/>
              <a:t>can modify the 'use' value </a:t>
            </a:r>
            <a:r>
              <a:rPr lang="en-US" altLang="zh-CN"/>
              <a:t>to </a:t>
            </a:r>
            <a:r>
              <a:rPr lang="zh-CN" altLang="en-US">
                <a:sym typeface="+mn-ea"/>
              </a:rPr>
              <a:t>choose which features to extract</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By </a:t>
            </a:r>
            <a:r>
              <a:rPr lang="en-US" altLang="zh-CN"/>
              <a:t>using the </a:t>
            </a:r>
            <a:r>
              <a:rPr lang="zh-CN" altLang="en-US"/>
              <a:t>extraction functions provided by the tsfel</a:t>
            </a:r>
            <a:r>
              <a:rPr lang="en-US" altLang="zh-CN"/>
              <a:t> with</a:t>
            </a:r>
            <a:r>
              <a:rPr lang="zh-CN" altLang="en-US"/>
              <a:t> the modified JSON file as a parameter, </a:t>
            </a:r>
            <a:r>
              <a:rPr lang="en-US" altLang="zh-CN"/>
              <a:t>we</a:t>
            </a:r>
            <a:r>
              <a:rPr lang="zh-CN" altLang="en-US"/>
              <a:t> can </a:t>
            </a:r>
            <a:r>
              <a:rPr lang="en-US" altLang="zh-CN"/>
              <a:t>get</a:t>
            </a:r>
            <a:r>
              <a:rPr lang="zh-CN" altLang="en-US"/>
              <a:t> the custom features</a:t>
            </a:r>
            <a:endParaRPr lang="zh-CN" altLang="en-US"/>
          </a:p>
          <a:p>
            <a:endParaRPr lang="zh-CN" altLang="en-US"/>
          </a:p>
          <a:p>
            <a:r>
              <a:rPr lang="zh-CN" altLang="en-US"/>
              <a:t>As shown in the figure, these are the four new features I just added."</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latin typeface="Times New Roman" panose="02020603050405020304" charset="0"/>
                <a:cs typeface="Times New Roman" panose="02020603050405020304" charset="0"/>
                <a:sym typeface="+mn-ea"/>
              </a:rPr>
              <a:t>This week, I also adopted the same main framework as Jiayu did</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and refactor my functions to accommodate it. Here are some demonstrations of the </a:t>
            </a:r>
            <a:r>
              <a:rPr lang="en-US" altLang="zh-CN">
                <a:latin typeface="Times New Roman" panose="02020603050405020304" charset="0"/>
                <a:cs typeface="Times New Roman" panose="02020603050405020304" charset="0"/>
                <a:sym typeface="+mn-ea"/>
              </a:rPr>
              <a:t>main function</a:t>
            </a:r>
            <a:r>
              <a:rPr lang="zh-CN" altLang="en-US">
                <a:latin typeface="Times New Roman" panose="02020603050405020304" charset="0"/>
                <a:cs typeface="Times New Roman" panose="02020603050405020304" charset="0"/>
                <a:sym typeface="+mn-ea"/>
              </a:rPr>
              <a:t>. For example, when I input 'help perform_fft,' it will display an introduction to the 'perform_fft' function."</a:t>
            </a:r>
            <a:endParaRPr lang="zh-CN" altLang="en-US">
              <a:latin typeface="Times New Roman" panose="02020603050405020304" charset="0"/>
              <a:cs typeface="Times New Roman" panose="02020603050405020304" charset="0"/>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When I enter this command, it means passing the SCG signal to the 'plotscg' function. This function will plot the </a:t>
            </a:r>
            <a:r>
              <a:rPr lang="en-US" altLang="zh-CN"/>
              <a:t>figure</a:t>
            </a:r>
            <a:r>
              <a:rPr lang="zh-CN" altLang="en-US"/>
              <a:t> of the SCG signal.</a:t>
            </a:r>
            <a:endParaRPr lang="zh-CN" altLang="en-US"/>
          </a:p>
          <a:p>
            <a:r>
              <a:rPr lang="en-US" altLang="zh-CN"/>
              <a:t>And this is the figure of the input scg</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And w</a:t>
            </a:r>
            <a:r>
              <a:rPr lang="zh-CN" altLang="en-US"/>
              <a:t>hen I </a:t>
            </a:r>
            <a:r>
              <a:rPr lang="en-US" altLang="zh-CN"/>
              <a:t>input a </a:t>
            </a:r>
            <a:r>
              <a:rPr lang="zh-CN" altLang="en-US"/>
              <a:t>chain </a:t>
            </a:r>
            <a:r>
              <a:rPr lang="en-US" altLang="zh-CN"/>
              <a:t>of </a:t>
            </a:r>
            <a:r>
              <a:rPr lang="zh-CN" altLang="en-US"/>
              <a:t>different functions, the output of the former </a:t>
            </a:r>
            <a:r>
              <a:rPr lang="en-US" altLang="zh-CN"/>
              <a:t>functions will </a:t>
            </a:r>
            <a:r>
              <a:rPr lang="zh-CN" altLang="en-US"/>
              <a:t>become</a:t>
            </a:r>
            <a:r>
              <a:rPr lang="en-US" altLang="zh-CN"/>
              <a:t> </a:t>
            </a:r>
            <a:r>
              <a:rPr lang="zh-CN" altLang="en-US"/>
              <a:t>the input of the latter</a:t>
            </a:r>
            <a:r>
              <a:rPr lang="en-US" altLang="zh-CN"/>
              <a:t> function</a:t>
            </a:r>
            <a:r>
              <a:rPr lang="zh-CN" altLang="en-US"/>
              <a:t>. For example, </a:t>
            </a:r>
            <a:r>
              <a:rPr lang="en-US" altLang="zh-CN"/>
              <a:t>if I input this command, it will </a:t>
            </a:r>
            <a:r>
              <a:rPr lang="zh-CN" altLang="en-US"/>
              <a:t>first perform a Fourier transform on the SCG signal, </a:t>
            </a:r>
            <a:r>
              <a:rPr lang="en-US" altLang="zh-CN"/>
              <a:t>and the ouptut of FFT will be the input of </a:t>
            </a:r>
            <a:r>
              <a:rPr lang="zh-CN" altLang="en-US"/>
              <a:t>the inverse Fourier transform, </a:t>
            </a:r>
            <a:r>
              <a:rPr lang="en-US" altLang="zh-CN"/>
              <a:t>finally</a:t>
            </a:r>
            <a:r>
              <a:rPr lang="zh-CN" altLang="en-US"/>
              <a:t> resulting in the original SCG signal. In the top right corner, we can see three images</a:t>
            </a:r>
            <a:r>
              <a:rPr lang="en-US" altLang="zh-CN"/>
              <a:t> here</a:t>
            </a:r>
            <a:r>
              <a:rPr lang="zh-CN" altLang="en-US"/>
              <a:t>: the first one is generated using 'plotscg' to visualize the SCG signal, the second one, which is the current display, represents the result of the Fourier transform."</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113.xml"/><Relationship Id="rId3" Type="http://schemas.openxmlformats.org/officeDocument/2006/relationships/image" Target="../media/image15.png"/><Relationship Id="rId2" Type="http://schemas.openxmlformats.org/officeDocument/2006/relationships/tags" Target="../tags/tag112.xml"/><Relationship Id="rId1" Type="http://schemas.openxmlformats.org/officeDocument/2006/relationships/tags" Target="../tags/tag111.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7.xml"/><Relationship Id="rId6" Type="http://schemas.openxmlformats.org/officeDocument/2006/relationships/tags" Target="../tags/tag117.xml"/><Relationship Id="rId5" Type="http://schemas.openxmlformats.org/officeDocument/2006/relationships/image" Target="../media/image17.png"/><Relationship Id="rId4" Type="http://schemas.openxmlformats.org/officeDocument/2006/relationships/tags" Target="../tags/tag116.xml"/><Relationship Id="rId3" Type="http://schemas.openxmlformats.org/officeDocument/2006/relationships/image" Target="../media/image16.png"/><Relationship Id="rId2" Type="http://schemas.openxmlformats.org/officeDocument/2006/relationships/tags" Target="../tags/tag115.xml"/><Relationship Id="rId1" Type="http://schemas.openxmlformats.org/officeDocument/2006/relationships/tags" Target="../tags/tag114.xml"/></Relationships>
</file>

<file path=ppt/slides/_rels/slide12.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0" Type="http://schemas.openxmlformats.org/officeDocument/2006/relationships/notesSlide" Target="../notesSlides/notesSlide12.xml"/><Relationship Id="rId4" Type="http://schemas.openxmlformats.org/officeDocument/2006/relationships/tags" Target="../tags/tag121.xml"/><Relationship Id="rId39" Type="http://schemas.openxmlformats.org/officeDocument/2006/relationships/slideLayout" Target="../slideLayouts/slideLayout7.xml"/><Relationship Id="rId38" Type="http://schemas.openxmlformats.org/officeDocument/2006/relationships/tags" Target="../tags/tag155.xml"/><Relationship Id="rId37" Type="http://schemas.openxmlformats.org/officeDocument/2006/relationships/tags" Target="../tags/tag154.xml"/><Relationship Id="rId36" Type="http://schemas.openxmlformats.org/officeDocument/2006/relationships/tags" Target="../tags/tag153.xml"/><Relationship Id="rId35" Type="http://schemas.openxmlformats.org/officeDocument/2006/relationships/tags" Target="../tags/tag152.xml"/><Relationship Id="rId34" Type="http://schemas.openxmlformats.org/officeDocument/2006/relationships/tags" Target="../tags/tag151.xml"/><Relationship Id="rId33" Type="http://schemas.openxmlformats.org/officeDocument/2006/relationships/tags" Target="../tags/tag150.xml"/><Relationship Id="rId32" Type="http://schemas.openxmlformats.org/officeDocument/2006/relationships/tags" Target="../tags/tag149.xml"/><Relationship Id="rId31" Type="http://schemas.openxmlformats.org/officeDocument/2006/relationships/tags" Target="../tags/tag148.xml"/><Relationship Id="rId30" Type="http://schemas.openxmlformats.org/officeDocument/2006/relationships/tags" Target="../tags/tag147.xml"/><Relationship Id="rId3" Type="http://schemas.openxmlformats.org/officeDocument/2006/relationships/tags" Target="../tags/tag120.xml"/><Relationship Id="rId29" Type="http://schemas.openxmlformats.org/officeDocument/2006/relationships/tags" Target="../tags/tag146.xml"/><Relationship Id="rId28" Type="http://schemas.openxmlformats.org/officeDocument/2006/relationships/tags" Target="../tags/tag145.xml"/><Relationship Id="rId27" Type="http://schemas.openxmlformats.org/officeDocument/2006/relationships/tags" Target="../tags/tag144.xml"/><Relationship Id="rId26" Type="http://schemas.openxmlformats.org/officeDocument/2006/relationships/tags" Target="../tags/tag143.xml"/><Relationship Id="rId25" Type="http://schemas.openxmlformats.org/officeDocument/2006/relationships/tags" Target="../tags/tag142.xml"/><Relationship Id="rId24" Type="http://schemas.openxmlformats.org/officeDocument/2006/relationships/tags" Target="../tags/tag141.xml"/><Relationship Id="rId23" Type="http://schemas.openxmlformats.org/officeDocument/2006/relationships/tags" Target="../tags/tag140.xml"/><Relationship Id="rId22" Type="http://schemas.openxmlformats.org/officeDocument/2006/relationships/tags" Target="../tags/tag139.xml"/><Relationship Id="rId21" Type="http://schemas.openxmlformats.org/officeDocument/2006/relationships/tags" Target="../tags/tag138.xml"/><Relationship Id="rId20" Type="http://schemas.openxmlformats.org/officeDocument/2006/relationships/tags" Target="../tags/tag137.xml"/><Relationship Id="rId2" Type="http://schemas.openxmlformats.org/officeDocument/2006/relationships/tags" Target="../tags/tag119.xml"/><Relationship Id="rId19" Type="http://schemas.openxmlformats.org/officeDocument/2006/relationships/tags" Target="../tags/tag136.xml"/><Relationship Id="rId18" Type="http://schemas.openxmlformats.org/officeDocument/2006/relationships/tags" Target="../tags/tag135.xml"/><Relationship Id="rId17" Type="http://schemas.openxmlformats.org/officeDocument/2006/relationships/tags" Target="../tags/tag134.xml"/><Relationship Id="rId16" Type="http://schemas.openxmlformats.org/officeDocument/2006/relationships/tags" Target="../tags/tag133.xml"/><Relationship Id="rId15" Type="http://schemas.openxmlformats.org/officeDocument/2006/relationships/tags" Target="../tags/tag132.xml"/><Relationship Id="rId14" Type="http://schemas.openxmlformats.org/officeDocument/2006/relationships/tags" Target="../tags/tag131.xml"/><Relationship Id="rId13" Type="http://schemas.openxmlformats.org/officeDocument/2006/relationships/tags" Target="../tags/tag130.xml"/><Relationship Id="rId12" Type="http://schemas.openxmlformats.org/officeDocument/2006/relationships/tags" Target="../tags/tag129.xml"/><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tags" Target="../tags/tag118.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tags" Target="../tags/tag156.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161.xml"/><Relationship Id="rId3" Type="http://schemas.openxmlformats.org/officeDocument/2006/relationships/image" Target="../media/image20.png"/><Relationship Id="rId2" Type="http://schemas.openxmlformats.org/officeDocument/2006/relationships/tags" Target="../tags/tag160.xml"/><Relationship Id="rId1" Type="http://schemas.openxmlformats.org/officeDocument/2006/relationships/tags" Target="../tags/tag159.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7.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tags" Target="../tags/tag16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166.xml"/><Relationship Id="rId1" Type="http://schemas.openxmlformats.org/officeDocument/2006/relationships/tags" Target="../tags/tag16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6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71.xml"/><Relationship Id="rId7" Type="http://schemas.openxmlformats.org/officeDocument/2006/relationships/image" Target="../media/image3.png"/><Relationship Id="rId6" Type="http://schemas.openxmlformats.org/officeDocument/2006/relationships/tags" Target="../tags/tag70.xml"/><Relationship Id="rId5" Type="http://schemas.openxmlformats.org/officeDocument/2006/relationships/image" Target="../media/image2.png"/><Relationship Id="rId4" Type="http://schemas.openxmlformats.org/officeDocument/2006/relationships/tags" Target="../tags/tag69.xml"/><Relationship Id="rId3" Type="http://schemas.openxmlformats.org/officeDocument/2006/relationships/image" Target="../media/image1.png"/><Relationship Id="rId20" Type="http://schemas.openxmlformats.org/officeDocument/2006/relationships/notesSlide" Target="../notesSlides/notesSlide3.xml"/><Relationship Id="rId2" Type="http://schemas.openxmlformats.org/officeDocument/2006/relationships/tags" Target="../tags/tag68.xml"/><Relationship Id="rId19" Type="http://schemas.openxmlformats.org/officeDocument/2006/relationships/slideLayout" Target="../slideLayouts/slideLayout7.xml"/><Relationship Id="rId18" Type="http://schemas.openxmlformats.org/officeDocument/2006/relationships/tags" Target="../tags/tag80.xml"/><Relationship Id="rId17" Type="http://schemas.openxmlformats.org/officeDocument/2006/relationships/tags" Target="../tags/tag79.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85.xml"/><Relationship Id="rId7" Type="http://schemas.openxmlformats.org/officeDocument/2006/relationships/image" Target="../media/image7.png"/><Relationship Id="rId6" Type="http://schemas.openxmlformats.org/officeDocument/2006/relationships/tags" Target="../tags/tag84.xml"/><Relationship Id="rId5" Type="http://schemas.openxmlformats.org/officeDocument/2006/relationships/image" Target="../media/image6.png"/><Relationship Id="rId4" Type="http://schemas.openxmlformats.org/officeDocument/2006/relationships/tags" Target="../tags/tag83.xml"/><Relationship Id="rId3" Type="http://schemas.openxmlformats.org/officeDocument/2006/relationships/image" Target="../media/image5.png"/><Relationship Id="rId21" Type="http://schemas.openxmlformats.org/officeDocument/2006/relationships/notesSlide" Target="../notesSlides/notesSlide4.xml"/><Relationship Id="rId20" Type="http://schemas.openxmlformats.org/officeDocument/2006/relationships/slideLayout" Target="../slideLayouts/slideLayout7.xml"/><Relationship Id="rId2" Type="http://schemas.openxmlformats.org/officeDocument/2006/relationships/tags" Target="../tags/tag82.xml"/><Relationship Id="rId19" Type="http://schemas.openxmlformats.org/officeDocument/2006/relationships/tags" Target="../tags/tag95.xml"/><Relationship Id="rId18" Type="http://schemas.openxmlformats.org/officeDocument/2006/relationships/tags" Target="../tags/tag94.xml"/><Relationship Id="rId17" Type="http://schemas.openxmlformats.org/officeDocument/2006/relationships/tags" Target="../tags/tag93.xml"/><Relationship Id="rId16" Type="http://schemas.openxmlformats.org/officeDocument/2006/relationships/tags" Target="../tags/tag92.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tags" Target="../tags/tag81.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99.xml"/><Relationship Id="rId5" Type="http://schemas.openxmlformats.org/officeDocument/2006/relationships/image" Target="../media/image10.png"/><Relationship Id="rId4" Type="http://schemas.openxmlformats.org/officeDocument/2006/relationships/tags" Target="../tags/tag98.xml"/><Relationship Id="rId3" Type="http://schemas.openxmlformats.org/officeDocument/2006/relationships/image" Target="../media/image9.png"/><Relationship Id="rId2" Type="http://schemas.openxmlformats.org/officeDocument/2006/relationships/tags" Target="../tags/tag97.xml"/><Relationship Id="rId1" Type="http://schemas.openxmlformats.org/officeDocument/2006/relationships/tags" Target="../tags/tag9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102.xml"/><Relationship Id="rId3" Type="http://schemas.openxmlformats.org/officeDocument/2006/relationships/image" Target="../media/image11.png"/><Relationship Id="rId2" Type="http://schemas.openxmlformats.org/officeDocument/2006/relationships/tags" Target="../tags/tag101.xml"/><Relationship Id="rId1" Type="http://schemas.openxmlformats.org/officeDocument/2006/relationships/tags" Target="../tags/tag100.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104.xml"/><Relationship Id="rId2" Type="http://schemas.openxmlformats.org/officeDocument/2006/relationships/image" Target="../media/image12.png"/><Relationship Id="rId1" Type="http://schemas.openxmlformats.org/officeDocument/2006/relationships/tags" Target="../tags/tag10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107.xml"/><Relationship Id="rId3" Type="http://schemas.openxmlformats.org/officeDocument/2006/relationships/image" Target="../media/image13.png"/><Relationship Id="rId2" Type="http://schemas.openxmlformats.org/officeDocument/2006/relationships/tags" Target="../tags/tag106.xml"/><Relationship Id="rId1" Type="http://schemas.openxmlformats.org/officeDocument/2006/relationships/tags" Target="../tags/tag105.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110.xml"/><Relationship Id="rId3" Type="http://schemas.openxmlformats.org/officeDocument/2006/relationships/image" Target="../media/image14.png"/><Relationship Id="rId2" Type="http://schemas.openxmlformats.org/officeDocument/2006/relationships/tags" Target="../tags/tag109.xml"/><Relationship Id="rId1" Type="http://schemas.openxmlformats.org/officeDocument/2006/relationships/tags" Target="../tags/tag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319530" y="2253615"/>
            <a:ext cx="9552305" cy="1033145"/>
          </a:xfrm>
        </p:spPr>
        <p:txBody>
          <a:bodyPr>
            <a:noAutofit/>
          </a:bodyPr>
          <a:p>
            <a:r>
              <a:rPr lang="en-US" altLang="zh-CN" sz="4800">
                <a:latin typeface="Times New Roman" panose="02020603050405020304" charset="0"/>
                <a:cs typeface="Times New Roman" panose="02020603050405020304" charset="0"/>
              </a:rPr>
              <a:t>Weekly Progress Report</a:t>
            </a:r>
            <a:endParaRPr lang="en-US" altLang="zh-CN" sz="4800">
              <a:latin typeface="Times New Roman" panose="02020603050405020304" charset="0"/>
              <a:cs typeface="Times New Roman" panose="02020603050405020304" charset="0"/>
            </a:endParaRPr>
          </a:p>
        </p:txBody>
      </p:sp>
      <p:sp>
        <p:nvSpPr>
          <p:cNvPr id="3" name="副标题 2"/>
          <p:cNvSpPr>
            <a:spLocks noGrp="1"/>
          </p:cNvSpPr>
          <p:nvPr>
            <p:ph type="subTitle" idx="1"/>
            <p:custDataLst>
              <p:tags r:id="rId2"/>
            </p:custDataLst>
          </p:nvPr>
        </p:nvSpPr>
        <p:spPr>
          <a:xfrm>
            <a:off x="4852035" y="4093210"/>
            <a:ext cx="2487930" cy="808990"/>
          </a:xfrm>
        </p:spPr>
        <p:txBody>
          <a:bodyPr>
            <a:normAutofit fontScale="25000"/>
          </a:bodyPr>
          <a:p>
            <a:r>
              <a:rPr lang="en-US" altLang="zh-CN" sz="7200">
                <a:latin typeface="Times New Roman" panose="02020603050405020304" charset="0"/>
                <a:cs typeface="Times New Roman" panose="02020603050405020304" charset="0"/>
              </a:rPr>
              <a:t>Yida Zhang</a:t>
            </a:r>
            <a:endParaRPr lang="en-US" altLang="zh-CN" sz="7200">
              <a:latin typeface="Times New Roman" panose="02020603050405020304" charset="0"/>
              <a:cs typeface="Times New Roman" panose="02020603050405020304" charset="0"/>
            </a:endParaRPr>
          </a:p>
          <a:p>
            <a:r>
              <a:rPr lang="en-US" altLang="zh-CN" sz="7200">
                <a:latin typeface="Times New Roman" panose="02020603050405020304" charset="0"/>
                <a:cs typeface="Times New Roman" panose="02020603050405020304" charset="0"/>
              </a:rPr>
              <a:t>2023.9.18</a:t>
            </a:r>
            <a:endParaRPr lang="en-US" altLang="zh-CN" sz="1600">
              <a:latin typeface="Times New Roman" panose="02020603050405020304" charset="0"/>
              <a:cs typeface="Times New Roman" panose="02020603050405020304" charset="0"/>
            </a:endParaRPr>
          </a:p>
          <a:p>
            <a:endParaRPr lang="zh-CN" altLang="en-US" sz="160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10828020" cy="953135"/>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Illustration of main framework </a:t>
            </a:r>
            <a:endParaRPr lang="en-US" altLang="zh-CN" sz="28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US" altLang="zh-CN" sz="2000">
                <a:latin typeface="Times New Roman" panose="02020603050405020304" charset="0"/>
                <a:cs typeface="Times New Roman" panose="02020603050405020304" charset="0"/>
                <a:sym typeface="+mn-ea"/>
              </a:rPr>
              <a:t>scg perform_fft(signal=scg,sampling rate=100,show=true) perform_ifft(signal=scg,show=true)</a:t>
            </a:r>
            <a:r>
              <a:rPr lang="en-US" altLang="zh-CN" sz="2800">
                <a:latin typeface="Times New Roman" panose="02020603050405020304" charset="0"/>
                <a:cs typeface="Times New Roman" panose="02020603050405020304" charset="0"/>
                <a:sym typeface="+mn-ea"/>
              </a:rPr>
              <a:t> </a:t>
            </a:r>
            <a:endParaRPr lang="en-US" altLang="zh-CN" sz="2800">
              <a:latin typeface="Times New Roman" panose="02020603050405020304" charset="0"/>
              <a:cs typeface="Times New Roman" panose="02020603050405020304" charset="0"/>
              <a:sym typeface="+mn-ea"/>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pic>
        <p:nvPicPr>
          <p:cNvPr id="8" name="图片 7" descr="屏幕截图 2023-09-18 135734"/>
          <p:cNvPicPr>
            <a:picLocks noChangeAspect="1"/>
          </p:cNvPicPr>
          <p:nvPr>
            <p:custDataLst>
              <p:tags r:id="rId2"/>
            </p:custDataLst>
          </p:nvPr>
        </p:nvPicPr>
        <p:blipFill>
          <a:blip r:embed="rId3"/>
          <a:stretch>
            <a:fillRect/>
          </a:stretch>
        </p:blipFill>
        <p:spPr>
          <a:xfrm>
            <a:off x="1085215" y="1371600"/>
            <a:ext cx="9500870" cy="514858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4: Feature Synthesis based on Contrastive Learning</a:t>
            </a:r>
            <a:endParaRPr lang="en-US" altLang="zh-CN" sz="2800">
              <a:latin typeface="Times New Roman" panose="02020603050405020304" charset="0"/>
              <a:cs typeface="Times New Roman" panose="02020603050405020304" charset="0"/>
              <a:sym typeface="+mn-ea"/>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2" name="文本框 1"/>
          <p:cNvSpPr txBox="1"/>
          <p:nvPr/>
        </p:nvSpPr>
        <p:spPr>
          <a:xfrm>
            <a:off x="421640" y="1269365"/>
            <a:ext cx="576834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Initial Features: TSFEL + my features (77)</a:t>
            </a:r>
            <a:endParaRPr lang="en-US" altLang="zh-CN" sz="2000">
              <a:latin typeface="Times New Roman" panose="02020603050405020304" charset="0"/>
              <a:cs typeface="Times New Roman" panose="02020603050405020304" charset="0"/>
            </a:endParaRPr>
          </a:p>
        </p:txBody>
      </p:sp>
      <p:sp>
        <p:nvSpPr>
          <p:cNvPr id="4" name="文本框 3"/>
          <p:cNvSpPr txBox="1"/>
          <p:nvPr/>
        </p:nvSpPr>
        <p:spPr>
          <a:xfrm>
            <a:off x="421640" y="1791970"/>
            <a:ext cx="406400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Feature synthesizer: MLP</a:t>
            </a:r>
            <a:endParaRPr lang="en-US" altLang="zh-CN" sz="2000">
              <a:latin typeface="Times New Roman" panose="02020603050405020304" charset="0"/>
              <a:cs typeface="Times New Roman" panose="02020603050405020304" charset="0"/>
            </a:endParaRPr>
          </a:p>
        </p:txBody>
      </p:sp>
      <p:sp>
        <p:nvSpPr>
          <p:cNvPr id="6" name="文本框 5"/>
          <p:cNvSpPr txBox="1"/>
          <p:nvPr/>
        </p:nvSpPr>
        <p:spPr>
          <a:xfrm>
            <a:off x="421640" y="4996180"/>
            <a:ext cx="10497185" cy="1476375"/>
          </a:xfrm>
          <a:prstGeom prst="rect">
            <a:avLst/>
          </a:prstGeom>
          <a:noFill/>
        </p:spPr>
        <p:txBody>
          <a:bodyPr wrap="square" rtlCol="0">
            <a:spAutoFit/>
          </a:bodyPr>
          <a:p>
            <a:pPr fontAlgn="auto">
              <a:lnSpc>
                <a:spcPct val="150000"/>
              </a:lnSpc>
            </a:pPr>
            <a:r>
              <a:rPr lang="en-US" altLang="zh-CN" sz="2000">
                <a:latin typeface="Times New Roman" panose="02020603050405020304" charset="0"/>
                <a:cs typeface="Times New Roman" panose="02020603050405020304" charset="0"/>
              </a:rPr>
              <a:t>Two tasks (Loss = loss_pre</a:t>
            </a:r>
            <a:r>
              <a:rPr lang="en-US" altLang="zh-CN" sz="2000">
                <a:latin typeface="Times New Roman" panose="02020603050405020304" charset="0"/>
                <a:cs typeface="Times New Roman" panose="02020603050405020304" charset="0"/>
              </a:rPr>
              <a:t>d + loss_contrast):</a:t>
            </a:r>
            <a:endParaRPr lang="en-US" altLang="zh-CN" sz="2000">
              <a:latin typeface="Times New Roman" panose="02020603050405020304" charset="0"/>
              <a:cs typeface="Times New Roman" panose="02020603050405020304" charset="0"/>
            </a:endParaRPr>
          </a:p>
          <a:p>
            <a:pPr marL="342900" indent="-342900" fontAlgn="auto">
              <a:lnSpc>
                <a:spcPct val="150000"/>
              </a:lnSpc>
              <a:buFont typeface="Arial" panose="020B0604020202020204" pitchFamily="34" charset="0"/>
              <a:buChar char="•"/>
            </a:pPr>
            <a:r>
              <a:rPr lang="en-US" altLang="zh-CN" sz="2000">
                <a:latin typeface="Times New Roman" panose="02020603050405020304" charset="0"/>
                <a:cs typeface="Times New Roman" panose="02020603050405020304" charset="0"/>
              </a:rPr>
              <a:t>Make the difference between predictions and targets as small as possible</a:t>
            </a:r>
            <a:endParaRPr lang="en-US" altLang="zh-CN" sz="2000">
              <a:latin typeface="Times New Roman" panose="02020603050405020304" charset="0"/>
              <a:cs typeface="Times New Roman" panose="02020603050405020304" charset="0"/>
            </a:endParaRPr>
          </a:p>
          <a:p>
            <a:pPr marL="342900" indent="-342900" fontAlgn="auto">
              <a:lnSpc>
                <a:spcPct val="150000"/>
              </a:lnSpc>
              <a:buFont typeface="Arial" panose="020B0604020202020204" pitchFamily="34" charset="0"/>
              <a:buChar char="•"/>
            </a:pPr>
            <a:r>
              <a:rPr lang="en-US" altLang="zh-CN" sz="2000">
                <a:latin typeface="Times New Roman" panose="02020603050405020304" charset="0"/>
                <a:cs typeface="Times New Roman" panose="02020603050405020304" charset="0"/>
              </a:rPr>
              <a:t>Make sure the synthesized feature can reflect the key information in the signal</a:t>
            </a:r>
            <a:endParaRPr lang="en-US" altLang="zh-CN" sz="2000">
              <a:latin typeface="Times New Roman" panose="02020603050405020304" charset="0"/>
              <a:cs typeface="Times New Roman" panose="02020603050405020304" charset="0"/>
            </a:endParaRPr>
          </a:p>
        </p:txBody>
      </p:sp>
      <p:pic>
        <p:nvPicPr>
          <p:cNvPr id="12" name="图片 11"/>
          <p:cNvPicPr>
            <a:picLocks noChangeAspect="1"/>
          </p:cNvPicPr>
          <p:nvPr>
            <p:custDataLst>
              <p:tags r:id="rId2"/>
            </p:custDataLst>
          </p:nvPr>
        </p:nvPicPr>
        <p:blipFill>
          <a:blip r:embed="rId3"/>
          <a:stretch>
            <a:fillRect/>
          </a:stretch>
        </p:blipFill>
        <p:spPr>
          <a:xfrm>
            <a:off x="5647055" y="2376170"/>
            <a:ext cx="5808980" cy="2543175"/>
          </a:xfrm>
          <a:prstGeom prst="rect">
            <a:avLst/>
          </a:prstGeom>
        </p:spPr>
      </p:pic>
      <p:pic>
        <p:nvPicPr>
          <p:cNvPr id="13" name="图片 12"/>
          <p:cNvPicPr>
            <a:picLocks noChangeAspect="1"/>
          </p:cNvPicPr>
          <p:nvPr>
            <p:custDataLst>
              <p:tags r:id="rId4"/>
            </p:custDataLst>
          </p:nvPr>
        </p:nvPicPr>
        <p:blipFill>
          <a:blip r:embed="rId5"/>
          <a:stretch>
            <a:fillRect/>
          </a:stretch>
        </p:blipFill>
        <p:spPr>
          <a:xfrm>
            <a:off x="514350" y="2376170"/>
            <a:ext cx="4305300" cy="2543175"/>
          </a:xfrm>
          <a:prstGeom prst="rect">
            <a:avLst/>
          </a:prstGeom>
        </p:spPr>
      </p:pic>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The implementation details of contrastive learning</a:t>
            </a:r>
            <a:endParaRPr lang="en-US" altLang="zh-CN" sz="2800">
              <a:latin typeface="Times New Roman" panose="02020603050405020304" charset="0"/>
              <a:cs typeface="Times New Roman" panose="02020603050405020304" charset="0"/>
              <a:sym typeface="+mn-ea"/>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2" name="文本框 1"/>
          <p:cNvSpPr txBox="1"/>
          <p:nvPr/>
        </p:nvSpPr>
        <p:spPr>
          <a:xfrm>
            <a:off x="421640" y="1052830"/>
            <a:ext cx="406400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For one batch (batch_size = 4)</a:t>
            </a:r>
            <a:endParaRPr lang="en-US" altLang="zh-CN" sz="2000">
              <a:latin typeface="Times New Roman" panose="02020603050405020304" charset="0"/>
              <a:cs typeface="Times New Roman" panose="02020603050405020304" charset="0"/>
            </a:endParaRPr>
          </a:p>
        </p:txBody>
      </p:sp>
      <p:sp>
        <p:nvSpPr>
          <p:cNvPr id="3" name="矩形 2"/>
          <p:cNvSpPr/>
          <p:nvPr/>
        </p:nvSpPr>
        <p:spPr>
          <a:xfrm>
            <a:off x="548640" y="2109470"/>
            <a:ext cx="640715" cy="371475"/>
          </a:xfrm>
          <a:prstGeom prst="rect">
            <a:avLst/>
          </a:prstGeom>
          <a:solidFill>
            <a:schemeClr val="tx2">
              <a:lumMod val="25000"/>
              <a:lumOff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F</a:t>
            </a:r>
            <a:endParaRPr lang="en-US" altLang="zh-CN" sz="1600">
              <a:solidFill>
                <a:schemeClr val="tx1"/>
              </a:solidFill>
            </a:endParaRPr>
          </a:p>
        </p:txBody>
      </p:sp>
      <p:sp>
        <p:nvSpPr>
          <p:cNvPr id="4" name="矩形 3"/>
          <p:cNvSpPr/>
          <p:nvPr>
            <p:custDataLst>
              <p:tags r:id="rId2"/>
            </p:custDataLst>
          </p:nvPr>
        </p:nvSpPr>
        <p:spPr>
          <a:xfrm>
            <a:off x="548640" y="3237230"/>
            <a:ext cx="640715" cy="371475"/>
          </a:xfrm>
          <a:prstGeom prst="rect">
            <a:avLst/>
          </a:prstGeom>
          <a:solidFill>
            <a:schemeClr val="tx2">
              <a:lumMod val="25000"/>
              <a:lumOff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F</a:t>
            </a:r>
            <a:endParaRPr lang="en-US" altLang="zh-CN" sz="1600">
              <a:solidFill>
                <a:schemeClr val="tx1"/>
              </a:solidFill>
            </a:endParaRPr>
          </a:p>
        </p:txBody>
      </p:sp>
      <p:sp>
        <p:nvSpPr>
          <p:cNvPr id="6" name="矩形 5"/>
          <p:cNvSpPr/>
          <p:nvPr>
            <p:custDataLst>
              <p:tags r:id="rId3"/>
            </p:custDataLst>
          </p:nvPr>
        </p:nvSpPr>
        <p:spPr>
          <a:xfrm>
            <a:off x="548640" y="4364355"/>
            <a:ext cx="640715" cy="371475"/>
          </a:xfrm>
          <a:prstGeom prst="rect">
            <a:avLst/>
          </a:prstGeom>
          <a:solidFill>
            <a:schemeClr val="tx2">
              <a:lumMod val="25000"/>
              <a:lumOff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F</a:t>
            </a:r>
            <a:endParaRPr lang="en-US" altLang="zh-CN" sz="1600">
              <a:solidFill>
                <a:schemeClr val="tx1"/>
              </a:solidFill>
            </a:endParaRPr>
          </a:p>
        </p:txBody>
      </p:sp>
      <p:sp>
        <p:nvSpPr>
          <p:cNvPr id="8" name="矩形 7"/>
          <p:cNvSpPr/>
          <p:nvPr>
            <p:custDataLst>
              <p:tags r:id="rId4"/>
            </p:custDataLst>
          </p:nvPr>
        </p:nvSpPr>
        <p:spPr>
          <a:xfrm>
            <a:off x="548640" y="5491480"/>
            <a:ext cx="640715" cy="371475"/>
          </a:xfrm>
          <a:prstGeom prst="rect">
            <a:avLst/>
          </a:prstGeom>
          <a:solidFill>
            <a:schemeClr val="tx2">
              <a:lumMod val="25000"/>
              <a:lumOff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F</a:t>
            </a:r>
            <a:endParaRPr lang="en-US" altLang="zh-CN" sz="1600">
              <a:solidFill>
                <a:schemeClr val="tx1"/>
              </a:solidFill>
            </a:endParaRPr>
          </a:p>
        </p:txBody>
      </p:sp>
      <p:sp>
        <p:nvSpPr>
          <p:cNvPr id="10" name="文本框 9"/>
          <p:cNvSpPr txBox="1"/>
          <p:nvPr>
            <p:custDataLst>
              <p:tags r:id="rId5"/>
            </p:custDataLst>
          </p:nvPr>
        </p:nvSpPr>
        <p:spPr>
          <a:xfrm>
            <a:off x="548640" y="1550035"/>
            <a:ext cx="64135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No.1</a:t>
            </a:r>
            <a:endParaRPr lang="en-US" altLang="zh-CN">
              <a:latin typeface="Times New Roman" panose="02020603050405020304" charset="0"/>
              <a:cs typeface="Times New Roman" panose="02020603050405020304" charset="0"/>
            </a:endParaRPr>
          </a:p>
        </p:txBody>
      </p:sp>
      <p:sp>
        <p:nvSpPr>
          <p:cNvPr id="11" name="文本框 10"/>
          <p:cNvSpPr txBox="1"/>
          <p:nvPr>
            <p:custDataLst>
              <p:tags r:id="rId6"/>
            </p:custDataLst>
          </p:nvPr>
        </p:nvSpPr>
        <p:spPr>
          <a:xfrm>
            <a:off x="548005" y="2675890"/>
            <a:ext cx="64135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No.2</a:t>
            </a:r>
            <a:endParaRPr lang="en-US" altLang="zh-CN">
              <a:latin typeface="Times New Roman" panose="02020603050405020304" charset="0"/>
              <a:cs typeface="Times New Roman" panose="02020603050405020304" charset="0"/>
            </a:endParaRPr>
          </a:p>
        </p:txBody>
      </p:sp>
      <p:sp>
        <p:nvSpPr>
          <p:cNvPr id="12" name="文本框 11"/>
          <p:cNvSpPr txBox="1"/>
          <p:nvPr>
            <p:custDataLst>
              <p:tags r:id="rId7"/>
            </p:custDataLst>
          </p:nvPr>
        </p:nvSpPr>
        <p:spPr>
          <a:xfrm>
            <a:off x="548005" y="3801745"/>
            <a:ext cx="64135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No.3</a:t>
            </a:r>
            <a:endParaRPr lang="en-US" altLang="zh-CN">
              <a:latin typeface="Times New Roman" panose="02020603050405020304" charset="0"/>
              <a:cs typeface="Times New Roman" panose="02020603050405020304" charset="0"/>
            </a:endParaRPr>
          </a:p>
        </p:txBody>
      </p:sp>
      <p:sp>
        <p:nvSpPr>
          <p:cNvPr id="13" name="文本框 12"/>
          <p:cNvSpPr txBox="1"/>
          <p:nvPr>
            <p:custDataLst>
              <p:tags r:id="rId8"/>
            </p:custDataLst>
          </p:nvPr>
        </p:nvSpPr>
        <p:spPr>
          <a:xfrm>
            <a:off x="548005" y="4929505"/>
            <a:ext cx="64135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No.4</a:t>
            </a:r>
            <a:endParaRPr lang="en-US" altLang="zh-CN">
              <a:latin typeface="Times New Roman" panose="02020603050405020304" charset="0"/>
              <a:cs typeface="Times New Roman" panose="02020603050405020304" charset="0"/>
            </a:endParaRPr>
          </a:p>
        </p:txBody>
      </p:sp>
      <p:sp>
        <p:nvSpPr>
          <p:cNvPr id="18" name="矩形 17"/>
          <p:cNvSpPr/>
          <p:nvPr>
            <p:custDataLst>
              <p:tags r:id="rId9"/>
            </p:custDataLst>
          </p:nvPr>
        </p:nvSpPr>
        <p:spPr>
          <a:xfrm>
            <a:off x="1443355" y="2109470"/>
            <a:ext cx="640715" cy="371475"/>
          </a:xfrm>
          <a:prstGeom prst="rect">
            <a:avLst/>
          </a:prstGeom>
          <a:solidFill>
            <a:schemeClr val="accent4">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T</a:t>
            </a:r>
            <a:endParaRPr lang="en-US" altLang="zh-CN" sz="1600">
              <a:solidFill>
                <a:schemeClr val="tx1"/>
              </a:solidFill>
            </a:endParaRPr>
          </a:p>
        </p:txBody>
      </p:sp>
      <p:sp>
        <p:nvSpPr>
          <p:cNvPr id="19" name="矩形 18"/>
          <p:cNvSpPr/>
          <p:nvPr>
            <p:custDataLst>
              <p:tags r:id="rId10"/>
            </p:custDataLst>
          </p:nvPr>
        </p:nvSpPr>
        <p:spPr>
          <a:xfrm>
            <a:off x="1443355" y="3237230"/>
            <a:ext cx="640715" cy="371475"/>
          </a:xfrm>
          <a:prstGeom prst="rect">
            <a:avLst/>
          </a:prstGeom>
          <a:solidFill>
            <a:schemeClr val="accent4">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T</a:t>
            </a:r>
            <a:endParaRPr lang="en-US" altLang="zh-CN" sz="1600">
              <a:solidFill>
                <a:schemeClr val="tx1"/>
              </a:solidFill>
            </a:endParaRPr>
          </a:p>
        </p:txBody>
      </p:sp>
      <p:sp>
        <p:nvSpPr>
          <p:cNvPr id="20" name="矩形 19"/>
          <p:cNvSpPr/>
          <p:nvPr>
            <p:custDataLst>
              <p:tags r:id="rId11"/>
            </p:custDataLst>
          </p:nvPr>
        </p:nvSpPr>
        <p:spPr>
          <a:xfrm>
            <a:off x="1443355" y="4364355"/>
            <a:ext cx="640715" cy="371475"/>
          </a:xfrm>
          <a:prstGeom prst="rect">
            <a:avLst/>
          </a:prstGeom>
          <a:solidFill>
            <a:schemeClr val="accent4">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T</a:t>
            </a:r>
            <a:endParaRPr lang="en-US" altLang="zh-CN" sz="1600">
              <a:solidFill>
                <a:schemeClr val="tx1"/>
              </a:solidFill>
            </a:endParaRPr>
          </a:p>
        </p:txBody>
      </p:sp>
      <p:sp>
        <p:nvSpPr>
          <p:cNvPr id="21" name="矩形 20"/>
          <p:cNvSpPr/>
          <p:nvPr>
            <p:custDataLst>
              <p:tags r:id="rId12"/>
            </p:custDataLst>
          </p:nvPr>
        </p:nvSpPr>
        <p:spPr>
          <a:xfrm>
            <a:off x="1443355" y="5491480"/>
            <a:ext cx="640715" cy="371475"/>
          </a:xfrm>
          <a:prstGeom prst="rect">
            <a:avLst/>
          </a:prstGeom>
          <a:solidFill>
            <a:schemeClr val="accent4">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T</a:t>
            </a:r>
            <a:endParaRPr lang="en-US" altLang="zh-CN" sz="1600">
              <a:solidFill>
                <a:schemeClr val="tx1"/>
              </a:solidFill>
            </a:endParaRPr>
          </a:p>
        </p:txBody>
      </p:sp>
      <p:sp>
        <p:nvSpPr>
          <p:cNvPr id="24" name="矩形 23"/>
          <p:cNvSpPr/>
          <p:nvPr>
            <p:custDataLst>
              <p:tags r:id="rId13"/>
            </p:custDataLst>
          </p:nvPr>
        </p:nvSpPr>
        <p:spPr>
          <a:xfrm>
            <a:off x="4322445" y="2670810"/>
            <a:ext cx="795020" cy="371475"/>
          </a:xfrm>
          <a:prstGeom prst="rect">
            <a:avLst/>
          </a:prstGeom>
          <a:solidFill>
            <a:schemeClr val="tx2">
              <a:lumMod val="25000"/>
              <a:lumOff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D_F12</a:t>
            </a:r>
            <a:endParaRPr lang="en-US" altLang="zh-CN" sz="1600">
              <a:solidFill>
                <a:schemeClr val="tx1"/>
              </a:solidFill>
            </a:endParaRPr>
          </a:p>
        </p:txBody>
      </p:sp>
      <p:sp>
        <p:nvSpPr>
          <p:cNvPr id="28" name="文本框 27"/>
          <p:cNvSpPr txBox="1"/>
          <p:nvPr>
            <p:custDataLst>
              <p:tags r:id="rId14"/>
            </p:custDataLst>
          </p:nvPr>
        </p:nvSpPr>
        <p:spPr>
          <a:xfrm>
            <a:off x="4322445" y="2109470"/>
            <a:ext cx="153543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No.1 and No.2 </a:t>
            </a:r>
            <a:endParaRPr lang="en-US" altLang="zh-CN">
              <a:latin typeface="Times New Roman" panose="02020603050405020304" charset="0"/>
              <a:cs typeface="Times New Roman" panose="02020603050405020304" charset="0"/>
            </a:endParaRPr>
          </a:p>
        </p:txBody>
      </p:sp>
      <p:sp>
        <p:nvSpPr>
          <p:cNvPr id="29" name="文本框 28"/>
          <p:cNvSpPr txBox="1"/>
          <p:nvPr>
            <p:custDataLst>
              <p:tags r:id="rId15"/>
            </p:custDataLst>
          </p:nvPr>
        </p:nvSpPr>
        <p:spPr>
          <a:xfrm>
            <a:off x="4321810" y="3235325"/>
            <a:ext cx="1536065"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No.1 and No.3</a:t>
            </a:r>
            <a:endParaRPr lang="en-US" altLang="zh-CN">
              <a:latin typeface="Times New Roman" panose="02020603050405020304" charset="0"/>
              <a:cs typeface="Times New Roman" panose="02020603050405020304" charset="0"/>
            </a:endParaRPr>
          </a:p>
        </p:txBody>
      </p:sp>
      <p:sp>
        <p:nvSpPr>
          <p:cNvPr id="30" name="文本框 29"/>
          <p:cNvSpPr txBox="1"/>
          <p:nvPr>
            <p:custDataLst>
              <p:tags r:id="rId16"/>
            </p:custDataLst>
          </p:nvPr>
        </p:nvSpPr>
        <p:spPr>
          <a:xfrm>
            <a:off x="4321810" y="4361180"/>
            <a:ext cx="15367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No.1 and No.4</a:t>
            </a:r>
            <a:endParaRPr lang="en-US" altLang="zh-CN">
              <a:latin typeface="Times New Roman" panose="02020603050405020304" charset="0"/>
              <a:cs typeface="Times New Roman" panose="02020603050405020304" charset="0"/>
            </a:endParaRPr>
          </a:p>
        </p:txBody>
      </p:sp>
      <p:cxnSp>
        <p:nvCxnSpPr>
          <p:cNvPr id="40" name="直接箭头连接符 39"/>
          <p:cNvCxnSpPr/>
          <p:nvPr/>
        </p:nvCxnSpPr>
        <p:spPr>
          <a:xfrm flipV="1">
            <a:off x="2489835" y="3949700"/>
            <a:ext cx="1508125" cy="10795"/>
          </a:xfrm>
          <a:prstGeom prst="straightConnector1">
            <a:avLst/>
          </a:prstGeom>
          <a:ln w="28575">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1" name="文本框 40"/>
          <p:cNvSpPr txBox="1"/>
          <p:nvPr/>
        </p:nvSpPr>
        <p:spPr>
          <a:xfrm>
            <a:off x="2490470" y="3442335"/>
            <a:ext cx="1507490" cy="922020"/>
          </a:xfrm>
          <a:prstGeom prst="rect">
            <a:avLst/>
          </a:prstGeom>
          <a:noFill/>
        </p:spPr>
        <p:txBody>
          <a:bodyPr wrap="square" rtlCol="0">
            <a:spAutoFit/>
          </a:bodyPr>
          <a:p>
            <a:pPr indent="0" algn="ctr" fontAlgn="auto">
              <a:lnSpc>
                <a:spcPct val="150000"/>
              </a:lnSpc>
            </a:pPr>
            <a:r>
              <a:rPr lang="en-US" altLang="zh-CN"/>
              <a:t>Difference </a:t>
            </a:r>
            <a:r>
              <a:rPr lang="en-US" altLang="zh-CN">
                <a:sym typeface="+mn-ea"/>
              </a:rPr>
              <a:t>Calculation</a:t>
            </a:r>
            <a:endParaRPr lang="en-US" altLang="zh-CN"/>
          </a:p>
        </p:txBody>
      </p:sp>
      <p:sp>
        <p:nvSpPr>
          <p:cNvPr id="42" name="矩形 41"/>
          <p:cNvSpPr/>
          <p:nvPr>
            <p:custDataLst>
              <p:tags r:id="rId17"/>
            </p:custDataLst>
          </p:nvPr>
        </p:nvSpPr>
        <p:spPr>
          <a:xfrm>
            <a:off x="4321810" y="3792855"/>
            <a:ext cx="795020" cy="371475"/>
          </a:xfrm>
          <a:prstGeom prst="rect">
            <a:avLst/>
          </a:prstGeom>
          <a:solidFill>
            <a:schemeClr val="tx2">
              <a:lumMod val="25000"/>
              <a:lumOff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D_F13</a:t>
            </a:r>
            <a:endParaRPr lang="en-US" altLang="zh-CN" sz="1600">
              <a:solidFill>
                <a:schemeClr val="tx1"/>
              </a:solidFill>
            </a:endParaRPr>
          </a:p>
        </p:txBody>
      </p:sp>
      <p:sp>
        <p:nvSpPr>
          <p:cNvPr id="43" name="矩形 42"/>
          <p:cNvSpPr/>
          <p:nvPr>
            <p:custDataLst>
              <p:tags r:id="rId18"/>
            </p:custDataLst>
          </p:nvPr>
        </p:nvSpPr>
        <p:spPr>
          <a:xfrm>
            <a:off x="4322445" y="4926330"/>
            <a:ext cx="795020" cy="371475"/>
          </a:xfrm>
          <a:prstGeom prst="rect">
            <a:avLst/>
          </a:prstGeom>
          <a:solidFill>
            <a:schemeClr val="tx2">
              <a:lumMod val="25000"/>
              <a:lumOff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D_F14</a:t>
            </a:r>
            <a:endParaRPr lang="en-US" altLang="zh-CN" sz="1600">
              <a:solidFill>
                <a:schemeClr val="tx1"/>
              </a:solidFill>
            </a:endParaRPr>
          </a:p>
        </p:txBody>
      </p:sp>
      <p:sp>
        <p:nvSpPr>
          <p:cNvPr id="44" name="矩形 43"/>
          <p:cNvSpPr/>
          <p:nvPr>
            <p:custDataLst>
              <p:tags r:id="rId19"/>
            </p:custDataLst>
          </p:nvPr>
        </p:nvSpPr>
        <p:spPr>
          <a:xfrm>
            <a:off x="5347970" y="2670810"/>
            <a:ext cx="795020" cy="371475"/>
          </a:xfrm>
          <a:prstGeom prst="rect">
            <a:avLst/>
          </a:prstGeom>
          <a:solidFill>
            <a:schemeClr val="accent4">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D_T12</a:t>
            </a:r>
            <a:endParaRPr lang="en-US" altLang="zh-CN" sz="1600">
              <a:solidFill>
                <a:schemeClr val="tx1"/>
              </a:solidFill>
            </a:endParaRPr>
          </a:p>
        </p:txBody>
      </p:sp>
      <p:sp>
        <p:nvSpPr>
          <p:cNvPr id="45" name="矩形 44"/>
          <p:cNvSpPr/>
          <p:nvPr>
            <p:custDataLst>
              <p:tags r:id="rId20"/>
            </p:custDataLst>
          </p:nvPr>
        </p:nvSpPr>
        <p:spPr>
          <a:xfrm>
            <a:off x="5347970" y="3792855"/>
            <a:ext cx="795020" cy="371475"/>
          </a:xfrm>
          <a:prstGeom prst="rect">
            <a:avLst/>
          </a:prstGeom>
          <a:solidFill>
            <a:schemeClr val="accent4">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D_T13</a:t>
            </a:r>
            <a:endParaRPr lang="en-US" altLang="zh-CN" sz="1600">
              <a:solidFill>
                <a:schemeClr val="tx1"/>
              </a:solidFill>
            </a:endParaRPr>
          </a:p>
        </p:txBody>
      </p:sp>
      <p:sp>
        <p:nvSpPr>
          <p:cNvPr id="46" name="矩形 45"/>
          <p:cNvSpPr/>
          <p:nvPr>
            <p:custDataLst>
              <p:tags r:id="rId21"/>
            </p:custDataLst>
          </p:nvPr>
        </p:nvSpPr>
        <p:spPr>
          <a:xfrm>
            <a:off x="5347970" y="4925060"/>
            <a:ext cx="795020" cy="371475"/>
          </a:xfrm>
          <a:prstGeom prst="rect">
            <a:avLst/>
          </a:prstGeom>
          <a:solidFill>
            <a:schemeClr val="accent4">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D_T14</a:t>
            </a:r>
            <a:endParaRPr lang="en-US" altLang="zh-CN" sz="1600">
              <a:solidFill>
                <a:schemeClr val="tx1"/>
              </a:solidFill>
            </a:endParaRPr>
          </a:p>
        </p:txBody>
      </p:sp>
      <p:cxnSp>
        <p:nvCxnSpPr>
          <p:cNvPr id="47" name="直接箭头连接符 46"/>
          <p:cNvCxnSpPr/>
          <p:nvPr>
            <p:custDataLst>
              <p:tags r:id="rId22"/>
            </p:custDataLst>
          </p:nvPr>
        </p:nvCxnSpPr>
        <p:spPr>
          <a:xfrm flipV="1">
            <a:off x="6438265" y="3957320"/>
            <a:ext cx="1508125" cy="10795"/>
          </a:xfrm>
          <a:prstGeom prst="straightConnector1">
            <a:avLst/>
          </a:prstGeom>
          <a:ln w="28575">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8" name="文本框 47"/>
          <p:cNvSpPr txBox="1"/>
          <p:nvPr>
            <p:custDataLst>
              <p:tags r:id="rId23"/>
            </p:custDataLst>
          </p:nvPr>
        </p:nvSpPr>
        <p:spPr>
          <a:xfrm>
            <a:off x="6438900" y="3439160"/>
            <a:ext cx="1507490" cy="922020"/>
          </a:xfrm>
          <a:prstGeom prst="rect">
            <a:avLst/>
          </a:prstGeom>
          <a:noFill/>
        </p:spPr>
        <p:txBody>
          <a:bodyPr wrap="square" rtlCol="0">
            <a:spAutoFit/>
          </a:bodyPr>
          <a:p>
            <a:pPr indent="0" algn="ctr" fontAlgn="auto">
              <a:lnSpc>
                <a:spcPct val="150000"/>
              </a:lnSpc>
            </a:pPr>
            <a:r>
              <a:rPr lang="en-US" altLang="zh-CN"/>
              <a:t>Rank based on D_T</a:t>
            </a:r>
            <a:endParaRPr lang="en-US" altLang="zh-CN"/>
          </a:p>
        </p:txBody>
      </p:sp>
      <p:sp>
        <p:nvSpPr>
          <p:cNvPr id="64" name="文本框 63"/>
          <p:cNvSpPr txBox="1"/>
          <p:nvPr>
            <p:custDataLst>
              <p:tags r:id="rId24"/>
            </p:custDataLst>
          </p:nvPr>
        </p:nvSpPr>
        <p:spPr>
          <a:xfrm>
            <a:off x="8096250" y="2112645"/>
            <a:ext cx="153543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No.1 and No.3 </a:t>
            </a:r>
            <a:endParaRPr lang="en-US" altLang="zh-CN">
              <a:latin typeface="Times New Roman" panose="02020603050405020304" charset="0"/>
              <a:cs typeface="Times New Roman" panose="02020603050405020304" charset="0"/>
            </a:endParaRPr>
          </a:p>
        </p:txBody>
      </p:sp>
      <p:sp>
        <p:nvSpPr>
          <p:cNvPr id="65" name="矩形 64"/>
          <p:cNvSpPr/>
          <p:nvPr>
            <p:custDataLst>
              <p:tags r:id="rId25"/>
            </p:custDataLst>
          </p:nvPr>
        </p:nvSpPr>
        <p:spPr>
          <a:xfrm>
            <a:off x="8096250" y="2670810"/>
            <a:ext cx="795020" cy="371475"/>
          </a:xfrm>
          <a:prstGeom prst="rect">
            <a:avLst/>
          </a:prstGeom>
          <a:solidFill>
            <a:schemeClr val="tx2">
              <a:lumMod val="25000"/>
              <a:lumOff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D_F13</a:t>
            </a:r>
            <a:endParaRPr lang="en-US" altLang="zh-CN" sz="1600">
              <a:solidFill>
                <a:schemeClr val="tx1"/>
              </a:solidFill>
            </a:endParaRPr>
          </a:p>
        </p:txBody>
      </p:sp>
      <p:sp>
        <p:nvSpPr>
          <p:cNvPr id="66" name="矩形 65"/>
          <p:cNvSpPr/>
          <p:nvPr>
            <p:custDataLst>
              <p:tags r:id="rId26"/>
            </p:custDataLst>
          </p:nvPr>
        </p:nvSpPr>
        <p:spPr>
          <a:xfrm>
            <a:off x="9110980" y="2670810"/>
            <a:ext cx="795020" cy="371475"/>
          </a:xfrm>
          <a:prstGeom prst="rect">
            <a:avLst/>
          </a:prstGeom>
          <a:solidFill>
            <a:schemeClr val="accent4">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D_T13</a:t>
            </a:r>
            <a:endParaRPr lang="en-US" altLang="zh-CN" sz="1600">
              <a:solidFill>
                <a:schemeClr val="tx1"/>
              </a:solidFill>
            </a:endParaRPr>
          </a:p>
        </p:txBody>
      </p:sp>
      <p:sp>
        <p:nvSpPr>
          <p:cNvPr id="67" name="文本框 66"/>
          <p:cNvSpPr txBox="1"/>
          <p:nvPr>
            <p:custDataLst>
              <p:tags r:id="rId27"/>
            </p:custDataLst>
          </p:nvPr>
        </p:nvSpPr>
        <p:spPr>
          <a:xfrm>
            <a:off x="8095615" y="3233420"/>
            <a:ext cx="153543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No.1 and No.2 </a:t>
            </a:r>
            <a:endParaRPr lang="en-US" altLang="zh-CN">
              <a:latin typeface="Times New Roman" panose="02020603050405020304" charset="0"/>
              <a:cs typeface="Times New Roman" panose="02020603050405020304" charset="0"/>
            </a:endParaRPr>
          </a:p>
        </p:txBody>
      </p:sp>
      <p:sp>
        <p:nvSpPr>
          <p:cNvPr id="68" name="矩形 67"/>
          <p:cNvSpPr/>
          <p:nvPr>
            <p:custDataLst>
              <p:tags r:id="rId28"/>
            </p:custDataLst>
          </p:nvPr>
        </p:nvSpPr>
        <p:spPr>
          <a:xfrm>
            <a:off x="8096250" y="3792855"/>
            <a:ext cx="795020" cy="371475"/>
          </a:xfrm>
          <a:prstGeom prst="rect">
            <a:avLst/>
          </a:prstGeom>
          <a:solidFill>
            <a:schemeClr val="tx2">
              <a:lumMod val="25000"/>
              <a:lumOff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D_F12</a:t>
            </a:r>
            <a:endParaRPr lang="en-US" altLang="zh-CN" sz="1600">
              <a:solidFill>
                <a:schemeClr val="tx1"/>
              </a:solidFill>
            </a:endParaRPr>
          </a:p>
        </p:txBody>
      </p:sp>
      <p:sp>
        <p:nvSpPr>
          <p:cNvPr id="69" name="矩形 68"/>
          <p:cNvSpPr/>
          <p:nvPr>
            <p:custDataLst>
              <p:tags r:id="rId29"/>
            </p:custDataLst>
          </p:nvPr>
        </p:nvSpPr>
        <p:spPr>
          <a:xfrm>
            <a:off x="9110980" y="3792855"/>
            <a:ext cx="795020" cy="371475"/>
          </a:xfrm>
          <a:prstGeom prst="rect">
            <a:avLst/>
          </a:prstGeom>
          <a:solidFill>
            <a:schemeClr val="accent4">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D_T12</a:t>
            </a:r>
            <a:endParaRPr lang="en-US" altLang="zh-CN" sz="1600">
              <a:solidFill>
                <a:schemeClr val="tx1"/>
              </a:solidFill>
            </a:endParaRPr>
          </a:p>
        </p:txBody>
      </p:sp>
      <p:sp>
        <p:nvSpPr>
          <p:cNvPr id="70" name="文本框 69"/>
          <p:cNvSpPr txBox="1"/>
          <p:nvPr>
            <p:custDataLst>
              <p:tags r:id="rId30"/>
            </p:custDataLst>
          </p:nvPr>
        </p:nvSpPr>
        <p:spPr>
          <a:xfrm>
            <a:off x="8096250" y="4367530"/>
            <a:ext cx="153543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No.1 and No.4 </a:t>
            </a:r>
            <a:endParaRPr lang="en-US" altLang="zh-CN">
              <a:latin typeface="Times New Roman" panose="02020603050405020304" charset="0"/>
              <a:cs typeface="Times New Roman" panose="02020603050405020304" charset="0"/>
            </a:endParaRPr>
          </a:p>
        </p:txBody>
      </p:sp>
      <p:sp>
        <p:nvSpPr>
          <p:cNvPr id="71" name="矩形 70"/>
          <p:cNvSpPr/>
          <p:nvPr>
            <p:custDataLst>
              <p:tags r:id="rId31"/>
            </p:custDataLst>
          </p:nvPr>
        </p:nvSpPr>
        <p:spPr>
          <a:xfrm>
            <a:off x="8095615" y="4914900"/>
            <a:ext cx="795020" cy="371475"/>
          </a:xfrm>
          <a:prstGeom prst="rect">
            <a:avLst/>
          </a:prstGeom>
          <a:solidFill>
            <a:schemeClr val="tx2">
              <a:lumMod val="25000"/>
              <a:lumOff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D_F14</a:t>
            </a:r>
            <a:endParaRPr lang="en-US" altLang="zh-CN" sz="1600">
              <a:solidFill>
                <a:schemeClr val="tx1"/>
              </a:solidFill>
            </a:endParaRPr>
          </a:p>
        </p:txBody>
      </p:sp>
      <p:sp>
        <p:nvSpPr>
          <p:cNvPr id="72" name="矩形 71"/>
          <p:cNvSpPr/>
          <p:nvPr>
            <p:custDataLst>
              <p:tags r:id="rId32"/>
            </p:custDataLst>
          </p:nvPr>
        </p:nvSpPr>
        <p:spPr>
          <a:xfrm>
            <a:off x="9110980" y="4914900"/>
            <a:ext cx="795020" cy="371475"/>
          </a:xfrm>
          <a:prstGeom prst="rect">
            <a:avLst/>
          </a:prstGeom>
          <a:solidFill>
            <a:schemeClr val="accent4">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D_T14</a:t>
            </a:r>
            <a:endParaRPr lang="en-US" altLang="zh-CN" sz="1600">
              <a:solidFill>
                <a:schemeClr val="tx1"/>
              </a:solidFill>
            </a:endParaRPr>
          </a:p>
        </p:txBody>
      </p:sp>
      <p:sp>
        <p:nvSpPr>
          <p:cNvPr id="74" name="文本框 73"/>
          <p:cNvSpPr txBox="1"/>
          <p:nvPr/>
        </p:nvSpPr>
        <p:spPr>
          <a:xfrm>
            <a:off x="6184900" y="2633345"/>
            <a:ext cx="593725"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(10)</a:t>
            </a:r>
            <a:endParaRPr lang="en-US" altLang="zh-CN" sz="2000">
              <a:latin typeface="Times New Roman" panose="02020603050405020304" charset="0"/>
              <a:cs typeface="Times New Roman" panose="02020603050405020304" charset="0"/>
            </a:endParaRPr>
          </a:p>
        </p:txBody>
      </p:sp>
      <p:sp>
        <p:nvSpPr>
          <p:cNvPr id="75" name="文本框 74"/>
          <p:cNvSpPr txBox="1"/>
          <p:nvPr>
            <p:custDataLst>
              <p:tags r:id="rId33"/>
            </p:custDataLst>
          </p:nvPr>
        </p:nvSpPr>
        <p:spPr>
          <a:xfrm>
            <a:off x="5941060" y="3394075"/>
            <a:ext cx="593725"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(5)</a:t>
            </a:r>
            <a:endParaRPr lang="en-US" altLang="zh-CN" sz="2000">
              <a:latin typeface="Times New Roman" panose="02020603050405020304" charset="0"/>
              <a:cs typeface="Times New Roman" panose="02020603050405020304" charset="0"/>
            </a:endParaRPr>
          </a:p>
        </p:txBody>
      </p:sp>
      <p:sp>
        <p:nvSpPr>
          <p:cNvPr id="76" name="文本框 75"/>
          <p:cNvSpPr txBox="1"/>
          <p:nvPr>
            <p:custDataLst>
              <p:tags r:id="rId34"/>
            </p:custDataLst>
          </p:nvPr>
        </p:nvSpPr>
        <p:spPr>
          <a:xfrm>
            <a:off x="6184900" y="4893310"/>
            <a:ext cx="593725"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(15)</a:t>
            </a:r>
            <a:endParaRPr lang="en-US" altLang="zh-CN" sz="2000">
              <a:latin typeface="Times New Roman" panose="02020603050405020304" charset="0"/>
              <a:cs typeface="Times New Roman" panose="02020603050405020304" charset="0"/>
            </a:endParaRPr>
          </a:p>
        </p:txBody>
      </p:sp>
      <p:sp>
        <p:nvSpPr>
          <p:cNvPr id="77" name="文本框 76"/>
          <p:cNvSpPr txBox="1"/>
          <p:nvPr>
            <p:custDataLst>
              <p:tags r:id="rId35"/>
            </p:custDataLst>
          </p:nvPr>
        </p:nvSpPr>
        <p:spPr>
          <a:xfrm>
            <a:off x="10095865" y="2645410"/>
            <a:ext cx="593725"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(5)</a:t>
            </a:r>
            <a:endParaRPr lang="en-US" altLang="zh-CN" sz="2000">
              <a:latin typeface="Times New Roman" panose="02020603050405020304" charset="0"/>
              <a:cs typeface="Times New Roman" panose="02020603050405020304" charset="0"/>
            </a:endParaRPr>
          </a:p>
        </p:txBody>
      </p:sp>
      <p:sp>
        <p:nvSpPr>
          <p:cNvPr id="78" name="文本框 77"/>
          <p:cNvSpPr txBox="1"/>
          <p:nvPr>
            <p:custDataLst>
              <p:tags r:id="rId36"/>
            </p:custDataLst>
          </p:nvPr>
        </p:nvSpPr>
        <p:spPr>
          <a:xfrm>
            <a:off x="10095865" y="4899025"/>
            <a:ext cx="593725"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(15)</a:t>
            </a:r>
            <a:endParaRPr lang="en-US" altLang="zh-CN" sz="2000">
              <a:latin typeface="Times New Roman" panose="02020603050405020304" charset="0"/>
              <a:cs typeface="Times New Roman" panose="02020603050405020304" charset="0"/>
            </a:endParaRPr>
          </a:p>
        </p:txBody>
      </p:sp>
      <p:sp>
        <p:nvSpPr>
          <p:cNvPr id="79" name="文本框 78"/>
          <p:cNvSpPr txBox="1"/>
          <p:nvPr>
            <p:custDataLst>
              <p:tags r:id="rId37"/>
            </p:custDataLst>
          </p:nvPr>
        </p:nvSpPr>
        <p:spPr>
          <a:xfrm>
            <a:off x="10095865" y="3765550"/>
            <a:ext cx="593725"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(10)</a:t>
            </a:r>
            <a:endParaRPr lang="en-US" altLang="zh-CN" sz="2000">
              <a:latin typeface="Times New Roman" panose="02020603050405020304" charset="0"/>
              <a:cs typeface="Times New Roman" panose="02020603050405020304" charset="0"/>
            </a:endParaRPr>
          </a:p>
        </p:txBody>
      </p:sp>
      <p:sp>
        <p:nvSpPr>
          <p:cNvPr id="80" name="文本框 79"/>
          <p:cNvSpPr txBox="1"/>
          <p:nvPr/>
        </p:nvSpPr>
        <p:spPr>
          <a:xfrm>
            <a:off x="3491865" y="6061710"/>
            <a:ext cx="7089775" cy="368300"/>
          </a:xfrm>
          <a:prstGeom prst="rect">
            <a:avLst/>
          </a:prstGeom>
          <a:noFill/>
        </p:spPr>
        <p:txBody>
          <a:bodyPr wrap="square" rtlCol="0">
            <a:spAutoFit/>
          </a:bodyPr>
          <a:p>
            <a:r>
              <a:rPr lang="en-US" altLang="zh-CN"/>
              <a:t>loss_contrast = D_F13 - (D_F12  + D_F14) + D_F12 - D_F14</a:t>
            </a:r>
            <a:endParaRPr lang="en-US" altLang="zh-CN"/>
          </a:p>
        </p:txBody>
      </p:sp>
    </p:spTree>
    <p:custDataLst>
      <p:tags r:id="rId3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4: Feature Synthesis based on Contrastive Learning</a:t>
            </a:r>
            <a:endParaRPr lang="en-US" altLang="zh-CN" sz="2800">
              <a:latin typeface="Times New Roman" panose="02020603050405020304" charset="0"/>
              <a:cs typeface="Times New Roman" panose="02020603050405020304" charset="0"/>
              <a:sym typeface="+mn-ea"/>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pic>
        <p:nvPicPr>
          <p:cNvPr id="2" name="图片 1" descr="77_feature_have_contrast"/>
          <p:cNvPicPr>
            <a:picLocks noChangeAspect="1"/>
          </p:cNvPicPr>
          <p:nvPr/>
        </p:nvPicPr>
        <p:blipFill>
          <a:blip r:embed="rId2"/>
          <a:stretch>
            <a:fillRect/>
          </a:stretch>
        </p:blipFill>
        <p:spPr>
          <a:xfrm>
            <a:off x="5818505" y="1038860"/>
            <a:ext cx="6125845" cy="4391660"/>
          </a:xfrm>
          <a:prstGeom prst="rect">
            <a:avLst/>
          </a:prstGeom>
        </p:spPr>
      </p:pic>
      <p:pic>
        <p:nvPicPr>
          <p:cNvPr id="3" name="图片 2" descr="77_feature_no_contrast"/>
          <p:cNvPicPr>
            <a:picLocks noChangeAspect="1"/>
          </p:cNvPicPr>
          <p:nvPr/>
        </p:nvPicPr>
        <p:blipFill>
          <a:blip r:embed="rId3"/>
          <a:stretch>
            <a:fillRect/>
          </a:stretch>
        </p:blipFill>
        <p:spPr>
          <a:xfrm>
            <a:off x="0" y="1027430"/>
            <a:ext cx="5818505" cy="4391660"/>
          </a:xfrm>
          <a:prstGeom prst="rect">
            <a:avLst/>
          </a:prstGeom>
        </p:spPr>
      </p:pic>
      <p:sp>
        <p:nvSpPr>
          <p:cNvPr id="4" name="文本框 3"/>
          <p:cNvSpPr txBox="1"/>
          <p:nvPr/>
        </p:nvSpPr>
        <p:spPr>
          <a:xfrm>
            <a:off x="964565" y="5419090"/>
            <a:ext cx="4322445" cy="398780"/>
          </a:xfrm>
          <a:prstGeom prst="rect">
            <a:avLst/>
          </a:prstGeom>
          <a:noFill/>
        </p:spPr>
        <p:txBody>
          <a:bodyPr wrap="square" rtlCol="0">
            <a:spAutoFit/>
          </a:bodyPr>
          <a:p>
            <a:pPr algn="ctr"/>
            <a:r>
              <a:rPr lang="en-US" altLang="zh-CN" sz="2000">
                <a:latin typeface="Times New Roman" panose="02020603050405020304" charset="0"/>
                <a:cs typeface="Times New Roman" panose="02020603050405020304" charset="0"/>
              </a:rPr>
              <a:t>Prediction without Contrastive learning</a:t>
            </a:r>
            <a:endParaRPr lang="en-US" altLang="zh-CN" sz="2000">
              <a:latin typeface="Times New Roman" panose="02020603050405020304" charset="0"/>
              <a:cs typeface="Times New Roman" panose="02020603050405020304" charset="0"/>
            </a:endParaRPr>
          </a:p>
        </p:txBody>
      </p:sp>
      <p:sp>
        <p:nvSpPr>
          <p:cNvPr id="6" name="文本框 5"/>
          <p:cNvSpPr txBox="1"/>
          <p:nvPr>
            <p:custDataLst>
              <p:tags r:id="rId4"/>
            </p:custDataLst>
          </p:nvPr>
        </p:nvSpPr>
        <p:spPr>
          <a:xfrm>
            <a:off x="6968490" y="5430520"/>
            <a:ext cx="4322445" cy="398780"/>
          </a:xfrm>
          <a:prstGeom prst="rect">
            <a:avLst/>
          </a:prstGeom>
          <a:noFill/>
        </p:spPr>
        <p:txBody>
          <a:bodyPr wrap="square" rtlCol="0">
            <a:spAutoFit/>
          </a:bodyPr>
          <a:p>
            <a:pPr algn="ctr"/>
            <a:r>
              <a:rPr lang="en-US" altLang="zh-CN" sz="2000">
                <a:latin typeface="Times New Roman" panose="02020603050405020304" charset="0"/>
                <a:cs typeface="Times New Roman" panose="02020603050405020304" charset="0"/>
              </a:rPr>
              <a:t>Prediction with Contrastive learning</a:t>
            </a:r>
            <a:endParaRPr lang="en-US" altLang="zh-CN" sz="2000">
              <a:latin typeface="Times New Roman" panose="02020603050405020304" charset="0"/>
              <a:cs typeface="Times New Roman" panose="02020603050405020304" charset="0"/>
            </a:endParaRPr>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5: Implementation of contrastive learning code</a:t>
            </a:r>
            <a:endParaRPr lang="en-US" altLang="zh-CN" sz="2800">
              <a:latin typeface="Times New Roman" panose="02020603050405020304" charset="0"/>
              <a:cs typeface="Times New Roman" panose="02020603050405020304" charset="0"/>
              <a:sym typeface="+mn-ea"/>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pic>
        <p:nvPicPr>
          <p:cNvPr id="8" name="图片 7"/>
          <p:cNvPicPr>
            <a:picLocks noChangeAspect="1"/>
          </p:cNvPicPr>
          <p:nvPr>
            <p:custDataLst>
              <p:tags r:id="rId2"/>
            </p:custDataLst>
          </p:nvPr>
        </p:nvPicPr>
        <p:blipFill>
          <a:blip r:embed="rId3"/>
          <a:stretch>
            <a:fillRect/>
          </a:stretch>
        </p:blipFill>
        <p:spPr>
          <a:xfrm>
            <a:off x="2319655" y="973455"/>
            <a:ext cx="7552055" cy="5657850"/>
          </a:xfrm>
          <a:prstGeom prst="rect">
            <a:avLst/>
          </a:prstGeom>
        </p:spPr>
      </p:pic>
      <p:sp>
        <p:nvSpPr>
          <p:cNvPr id="9" name="文本框 8"/>
          <p:cNvSpPr txBox="1"/>
          <p:nvPr/>
        </p:nvSpPr>
        <p:spPr>
          <a:xfrm>
            <a:off x="6560185" y="5442585"/>
            <a:ext cx="4064000" cy="645160"/>
          </a:xfrm>
          <a:prstGeom prst="rect">
            <a:avLst/>
          </a:prstGeom>
          <a:noFill/>
        </p:spPr>
        <p:txBody>
          <a:bodyPr wrap="square" rtlCol="0">
            <a:spAutoFit/>
          </a:bodyPr>
          <a:p>
            <a:r>
              <a:rPr lang="en-US" altLang="zh-CN"/>
              <a:t>sp_contrastive_loss += temp_sp_loss</a:t>
            </a:r>
            <a:endParaRPr lang="en-US" altLang="zh-CN"/>
          </a:p>
          <a:p>
            <a:r>
              <a:rPr lang="en-US" altLang="zh-CN">
                <a:sym typeface="+mn-ea"/>
              </a:rPr>
              <a:t>dp_contrastive_loss += temp_dp_loss</a:t>
            </a:r>
            <a:endParaRPr lang="en-US" altLang="zh-CN"/>
          </a:p>
        </p:txBody>
      </p:sp>
      <p:cxnSp>
        <p:nvCxnSpPr>
          <p:cNvPr id="10" name="直接箭头连接符 9"/>
          <p:cNvCxnSpPr/>
          <p:nvPr/>
        </p:nvCxnSpPr>
        <p:spPr>
          <a:xfrm flipH="1" flipV="1">
            <a:off x="4618355" y="5318125"/>
            <a:ext cx="1941830" cy="465455"/>
          </a:xfrm>
          <a:prstGeom prst="straightConnector1">
            <a:avLst/>
          </a:prstGeom>
          <a:ln w="28575">
            <a:solidFill>
              <a:schemeClr val="tx2"/>
            </a:solidFill>
            <a:tailEnd type="arrow"/>
          </a:ln>
        </p:spPr>
        <p:style>
          <a:lnRef idx="2">
            <a:schemeClr val="accent1"/>
          </a:lnRef>
          <a:fillRef idx="0">
            <a:srgbClr val="FFFFFF"/>
          </a:fillRef>
          <a:effectRef idx="0">
            <a:srgbClr val="FFFFFF"/>
          </a:effectRef>
          <a:fontRef idx="minor">
            <a:schemeClr val="tx1"/>
          </a:fontRef>
        </p:style>
      </p:cxn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5: Implementation of contrastive learning code</a:t>
            </a:r>
            <a:endParaRPr lang="en-US" altLang="zh-CN" sz="2800">
              <a:latin typeface="Times New Roman" panose="02020603050405020304" charset="0"/>
              <a:cs typeface="Times New Roman" panose="02020603050405020304" charset="0"/>
              <a:sym typeface="+mn-ea"/>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pic>
        <p:nvPicPr>
          <p:cNvPr id="2" name="图片 1" descr="SCG_contrast_song_code"/>
          <p:cNvPicPr>
            <a:picLocks noChangeAspect="1"/>
          </p:cNvPicPr>
          <p:nvPr/>
        </p:nvPicPr>
        <p:blipFill>
          <a:blip r:embed="rId2"/>
          <a:stretch>
            <a:fillRect/>
          </a:stretch>
        </p:blipFill>
        <p:spPr>
          <a:xfrm>
            <a:off x="5897245" y="886460"/>
            <a:ext cx="5535930" cy="4166235"/>
          </a:xfrm>
          <a:prstGeom prst="rect">
            <a:avLst/>
          </a:prstGeom>
        </p:spPr>
      </p:pic>
      <p:pic>
        <p:nvPicPr>
          <p:cNvPr id="3" name="图片 2" descr="屏幕截图 2023-09-16 092144"/>
          <p:cNvPicPr>
            <a:picLocks noChangeAspect="1"/>
          </p:cNvPicPr>
          <p:nvPr/>
        </p:nvPicPr>
        <p:blipFill>
          <a:blip r:embed="rId3"/>
          <a:stretch>
            <a:fillRect/>
          </a:stretch>
        </p:blipFill>
        <p:spPr>
          <a:xfrm>
            <a:off x="246380" y="843280"/>
            <a:ext cx="5657850" cy="4219575"/>
          </a:xfrm>
          <a:prstGeom prst="rect">
            <a:avLst/>
          </a:prstGeom>
        </p:spPr>
      </p:pic>
      <p:sp>
        <p:nvSpPr>
          <p:cNvPr id="4" name="文本框 3"/>
          <p:cNvSpPr txBox="1"/>
          <p:nvPr/>
        </p:nvSpPr>
        <p:spPr>
          <a:xfrm>
            <a:off x="1261745" y="505269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Without Contrastive Learning</a:t>
            </a:r>
            <a:endParaRPr lang="en-US" altLang="zh-CN">
              <a:latin typeface="Times New Roman" panose="02020603050405020304" charset="0"/>
              <a:cs typeface="Times New Roman" panose="02020603050405020304" charset="0"/>
            </a:endParaRPr>
          </a:p>
        </p:txBody>
      </p:sp>
      <p:sp>
        <p:nvSpPr>
          <p:cNvPr id="6" name="文本框 5"/>
          <p:cNvSpPr txBox="1"/>
          <p:nvPr>
            <p:custDataLst>
              <p:tags r:id="rId4"/>
            </p:custDataLst>
          </p:nvPr>
        </p:nvSpPr>
        <p:spPr>
          <a:xfrm>
            <a:off x="6800215" y="505269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With Contrastive </a:t>
            </a:r>
            <a:r>
              <a:rPr lang="en-US" altLang="zh-CN">
                <a:latin typeface="Times New Roman" panose="02020603050405020304" charset="0"/>
                <a:cs typeface="Times New Roman" panose="02020603050405020304" charset="0"/>
              </a:rPr>
              <a:t>Learning</a:t>
            </a:r>
            <a:endParaRPr lang="en-US" altLang="zh-CN">
              <a:latin typeface="Times New Roman" panose="02020603050405020304" charset="0"/>
              <a:cs typeface="Times New Roman" panose="02020603050405020304" charset="0"/>
            </a:endParaRPr>
          </a:p>
        </p:txBody>
      </p:sp>
      <p:sp>
        <p:nvSpPr>
          <p:cNvPr id="8" name="文本框 7"/>
          <p:cNvSpPr txBox="1"/>
          <p:nvPr/>
        </p:nvSpPr>
        <p:spPr>
          <a:xfrm>
            <a:off x="421640" y="5783580"/>
            <a:ext cx="1133475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Strange phenomenon: The loss_contrast doesn’t decrease even if I only backward it without the loss_pred </a:t>
            </a:r>
            <a:endParaRPr lang="en-US" altLang="zh-CN" sz="2000">
              <a:latin typeface="Times New Roman" panose="02020603050405020304" charset="0"/>
              <a:cs typeface="Times New Roman" panose="02020603050405020304" charset="0"/>
            </a:endParaRPr>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1640" y="1769745"/>
            <a:ext cx="11770360" cy="3524885"/>
          </a:xfrm>
          <a:prstGeom prst="rect">
            <a:avLst/>
          </a:prstGeom>
          <a:noFill/>
        </p:spPr>
        <p:txBody>
          <a:bodyPr wrap="square" rtlCol="0">
            <a:noAutofit/>
          </a:bodyPr>
          <a:p>
            <a:pPr algn="l" fontAlgn="auto">
              <a:lnSpc>
                <a:spcPct val="150000"/>
              </a:lnSpc>
            </a:pPr>
            <a:r>
              <a:rPr lang="en-US" altLang="zh-CN" sz="2000">
                <a:latin typeface="Times New Roman" panose="02020603050405020304" charset="0"/>
                <a:cs typeface="Times New Roman" panose="02020603050405020304" charset="0"/>
              </a:rPr>
              <a:t>1. </a:t>
            </a:r>
            <a:r>
              <a:rPr lang="en-US" altLang="zh-CN" sz="2000">
                <a:latin typeface="Times New Roman" panose="02020603050405020304" charset="0"/>
                <a:cs typeface="Times New Roman" panose="02020603050405020304" charset="0"/>
              </a:rPr>
              <a:t>Why the loss_contrast doesn’t decrease even if I only backward it only?</a:t>
            </a:r>
            <a:endParaRPr lang="en-US" altLang="zh-CN" sz="2000">
              <a:latin typeface="Times New Roman" panose="02020603050405020304" charset="0"/>
              <a:cs typeface="Times New Roman" panose="02020603050405020304" charset="0"/>
            </a:endParaRPr>
          </a:p>
          <a:p>
            <a:pPr algn="l" fontAlgn="auto">
              <a:lnSpc>
                <a:spcPct val="150000"/>
              </a:lnSpc>
            </a:pPr>
            <a:r>
              <a:rPr lang="en-US" altLang="zh-CN" sz="2000">
                <a:latin typeface="Times New Roman" panose="02020603050405020304" charset="0"/>
                <a:cs typeface="Times New Roman" panose="02020603050405020304" charset="0"/>
              </a:rPr>
              <a:t>2. Is there experience about how to tune the hyperparameters? I have spent too much time on it.</a:t>
            </a:r>
            <a:endParaRPr lang="en-US" altLang="zh-CN" sz="2000">
              <a:latin typeface="Times New Roman" panose="02020603050405020304" charset="0"/>
              <a:cs typeface="Times New Roman" panose="02020603050405020304" charset="0"/>
            </a:endParaRPr>
          </a:p>
          <a:p>
            <a:pPr algn="l"/>
            <a:endParaRPr lang="en-US" altLang="zh-CN" sz="2000">
              <a:latin typeface="Times New Roman" panose="02020603050405020304" charset="0"/>
              <a:cs typeface="Times New Roman" panose="02020603050405020304" charset="0"/>
            </a:endParaRPr>
          </a:p>
          <a:p>
            <a:pPr algn="l"/>
            <a:endParaRPr lang="en-US" altLang="zh-CN" sz="2000">
              <a:latin typeface="Times New Roman" panose="02020603050405020304" charset="0"/>
              <a:cs typeface="Times New Roman" panose="02020603050405020304" charset="0"/>
            </a:endParaRPr>
          </a:p>
          <a:p>
            <a:pPr algn="l"/>
            <a:endParaRPr lang="en-US" altLang="zh-CN" sz="2000">
              <a:latin typeface="Times New Roman" panose="02020603050405020304" charset="0"/>
              <a:cs typeface="Times New Roman" panose="02020603050405020304" charset="0"/>
            </a:endParaRPr>
          </a:p>
          <a:p>
            <a:pPr algn="l"/>
            <a:endParaRPr lang="en-US" altLang="zh-CN" sz="2000">
              <a:latin typeface="Times New Roman" panose="02020603050405020304" charset="0"/>
              <a:cs typeface="Times New Roman" panose="02020603050405020304" charset="0"/>
            </a:endParaRPr>
          </a:p>
          <a:p>
            <a:pPr algn="l"/>
            <a:r>
              <a:rPr lang="en-US" altLang="zh-CN" sz="2000">
                <a:latin typeface="Times New Roman" panose="02020603050405020304" charset="0"/>
                <a:cs typeface="Times New Roman" panose="02020603050405020304" charset="0"/>
              </a:rPr>
              <a:t> </a:t>
            </a:r>
            <a:endParaRPr lang="en-US" altLang="zh-CN" sz="2000">
              <a:latin typeface="Times New Roman" panose="02020603050405020304" charset="0"/>
              <a:cs typeface="Times New Roman" panose="02020603050405020304" charset="0"/>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Questions:</a:t>
            </a:r>
            <a:endParaRPr lang="en-US" altLang="zh-CN" sz="2800">
              <a:latin typeface="Times New Roman" panose="02020603050405020304" charset="0"/>
              <a:cs typeface="Times New Roman" panose="02020603050405020304" charset="0"/>
              <a:sym typeface="+mn-ea"/>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78100" y="2967990"/>
            <a:ext cx="7035165" cy="922020"/>
          </a:xfrm>
          <a:prstGeom prst="rect">
            <a:avLst/>
          </a:prstGeom>
          <a:noFill/>
        </p:spPr>
        <p:txBody>
          <a:bodyPr wrap="square" rtlCol="0">
            <a:spAutoFit/>
          </a:bodyPr>
          <a:p>
            <a:pPr algn="ctr"/>
            <a:r>
              <a:rPr lang="en-US" altLang="zh-CN" sz="5400">
                <a:latin typeface="Times New Roman" panose="02020603050405020304" charset="0"/>
                <a:cs typeface="Times New Roman" panose="02020603050405020304" charset="0"/>
              </a:rPr>
              <a:t>Thanks for listening</a:t>
            </a:r>
            <a:endParaRPr lang="en-US" altLang="zh-CN" sz="5400">
              <a:latin typeface="Times New Roman" panose="02020603050405020304" charset="0"/>
              <a:cs typeface="Times New Roman" panose="02020603050405020304" charset="0"/>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18490" y="410210"/>
            <a:ext cx="2446655" cy="645160"/>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Progress</a:t>
            </a:r>
            <a:endParaRPr lang="en-US" altLang="zh-CN" sz="3600">
              <a:latin typeface="Times New Roman" panose="02020603050405020304" charset="0"/>
              <a:cs typeface="Times New Roman" panose="02020603050405020304" charset="0"/>
            </a:endParaRPr>
          </a:p>
        </p:txBody>
      </p:sp>
      <p:sp>
        <p:nvSpPr>
          <p:cNvPr id="4" name="文本框 3"/>
          <p:cNvSpPr txBox="1"/>
          <p:nvPr/>
        </p:nvSpPr>
        <p:spPr>
          <a:xfrm>
            <a:off x="618490" y="880745"/>
            <a:ext cx="11574145" cy="5015865"/>
          </a:xfrm>
          <a:prstGeom prst="rect">
            <a:avLst/>
          </a:prstGeom>
          <a:noFill/>
        </p:spPr>
        <p:txBody>
          <a:bodyPr wrap="square" rtlCol="0">
            <a:spAutoFit/>
          </a:bodyPr>
          <a:p>
            <a:pPr indent="0" fontAlgn="auto">
              <a:lnSpc>
                <a:spcPct val="200000"/>
              </a:lnSpc>
              <a:buNone/>
            </a:pPr>
            <a:r>
              <a:rPr lang="en-US" altLang="zh-CN" sz="2000">
                <a:latin typeface="Times New Roman" panose="02020603050405020304" charset="0"/>
                <a:cs typeface="Times New Roman" panose="02020603050405020304" charset="0"/>
              </a:rPr>
              <a:t>Tutorial:</a:t>
            </a:r>
            <a:endParaRPr lang="en-US" altLang="zh-CN" sz="2000">
              <a:latin typeface="Times New Roman" panose="02020603050405020304" charset="0"/>
              <a:cs typeface="Times New Roman" panose="02020603050405020304" charset="0"/>
            </a:endParaRPr>
          </a:p>
          <a:p>
            <a:pPr indent="457200" fontAlgn="auto">
              <a:lnSpc>
                <a:spcPct val="200000"/>
              </a:lnSpc>
              <a:buNone/>
            </a:pPr>
            <a:r>
              <a:rPr lang="en-US" altLang="zh-CN" sz="2000">
                <a:latin typeface="Times New Roman" panose="02020603050405020304" charset="0"/>
                <a:cs typeface="Times New Roman" panose="02020603050405020304" charset="0"/>
                <a:sym typeface="+mn-ea"/>
              </a:rPr>
              <a:t>1. Learn and </a:t>
            </a:r>
            <a:r>
              <a:rPr lang="en-US" sz="2000">
                <a:latin typeface="Times New Roman" panose="02020603050405020304" charset="0"/>
                <a:cs typeface="Times New Roman" panose="02020603050405020304" charset="0"/>
                <a:sym typeface="+mn-ea"/>
              </a:rPr>
              <a:t>implement</a:t>
            </a:r>
            <a:r>
              <a:rPr sz="2000">
                <a:latin typeface="Times New Roman" panose="02020603050405020304" charset="0"/>
                <a:cs typeface="Times New Roman" panose="02020603050405020304" charset="0"/>
                <a:sym typeface="+mn-ea"/>
              </a:rPr>
              <a:t> 1</a:t>
            </a:r>
            <a:r>
              <a:rPr lang="en-US" sz="2000">
                <a:latin typeface="Times New Roman" panose="02020603050405020304" charset="0"/>
                <a:cs typeface="Times New Roman" panose="02020603050405020304" charset="0"/>
                <a:sym typeface="+mn-ea"/>
              </a:rPr>
              <a:t>8</a:t>
            </a:r>
            <a:r>
              <a:rPr sz="2000">
                <a:latin typeface="Times New Roman" panose="02020603050405020304" charset="0"/>
                <a:cs typeface="Times New Roman" panose="02020603050405020304" charset="0"/>
                <a:sym typeface="+mn-ea"/>
              </a:rPr>
              <a:t> R language functions as planned</a:t>
            </a:r>
            <a:endParaRPr sz="2000">
              <a:latin typeface="Times New Roman" panose="02020603050405020304" charset="0"/>
              <a:cs typeface="Times New Roman" panose="02020603050405020304" charset="0"/>
              <a:sym typeface="+mn-ea"/>
            </a:endParaRPr>
          </a:p>
          <a:p>
            <a:pPr indent="457200" fontAlgn="auto">
              <a:lnSpc>
                <a:spcPct val="200000"/>
              </a:lnSpc>
              <a:buNone/>
            </a:pPr>
            <a:r>
              <a:rPr lang="en-US" altLang="zh-CN" sz="2000">
                <a:latin typeface="Times New Roman" panose="02020603050405020304" charset="0"/>
                <a:cs typeface="Times New Roman" panose="02020603050405020304" charset="0"/>
                <a:sym typeface="+mn-ea"/>
              </a:rPr>
              <a:t>2. </a:t>
            </a:r>
            <a:r>
              <a:rPr lang="en-US" sz="2000">
                <a:latin typeface="Times New Roman" panose="02020603050405020304" charset="0"/>
                <a:cs typeface="Times New Roman" panose="02020603050405020304" charset="0"/>
                <a:sym typeface="+mn-ea"/>
              </a:rPr>
              <a:t>Add my features to TSFEL feature generator</a:t>
            </a:r>
            <a:endParaRPr lang="en-US" sz="2000">
              <a:latin typeface="Times New Roman" panose="02020603050405020304" charset="0"/>
              <a:cs typeface="Times New Roman" panose="02020603050405020304" charset="0"/>
              <a:sym typeface="+mn-ea"/>
            </a:endParaRPr>
          </a:p>
          <a:p>
            <a:pPr indent="457200" fontAlgn="auto">
              <a:lnSpc>
                <a:spcPct val="200000"/>
              </a:lnSpc>
              <a:buNone/>
            </a:pPr>
            <a:r>
              <a:rPr lang="en-US" sz="2000">
                <a:latin typeface="Times New Roman" panose="02020603050405020304" charset="0"/>
                <a:cs typeface="Times New Roman" panose="02020603050405020304" charset="0"/>
                <a:sym typeface="+mn-ea"/>
              </a:rPr>
              <a:t>3. Adopt the same main framework of tutorial as Jiayu did and refactor my functions to accommodate it </a:t>
            </a:r>
            <a:endParaRPr sz="2000">
              <a:latin typeface="Times New Roman" panose="02020603050405020304" charset="0"/>
              <a:cs typeface="Times New Roman" panose="02020603050405020304" charset="0"/>
              <a:sym typeface="+mn-ea"/>
            </a:endParaRPr>
          </a:p>
          <a:p>
            <a:pPr marL="0" lvl="0" indent="0" fontAlgn="auto">
              <a:lnSpc>
                <a:spcPct val="200000"/>
              </a:lnSpc>
              <a:buNone/>
            </a:pPr>
            <a:r>
              <a:rPr lang="en-US" altLang="zh-CN" sz="2000">
                <a:solidFill>
                  <a:schemeClr val="tx1"/>
                </a:solidFill>
                <a:latin typeface="Times New Roman" panose="02020603050405020304" charset="0"/>
                <a:cs typeface="Times New Roman" panose="02020603050405020304" charset="0"/>
              </a:rPr>
              <a:t>Research:</a:t>
            </a:r>
            <a:endParaRPr lang="en-US" altLang="zh-CN" sz="2000">
              <a:solidFill>
                <a:schemeClr val="tx1"/>
              </a:solidFill>
              <a:latin typeface="Times New Roman" panose="02020603050405020304" charset="0"/>
              <a:cs typeface="Times New Roman" panose="02020603050405020304" charset="0"/>
            </a:endParaRPr>
          </a:p>
          <a:p>
            <a:pPr indent="457200" fontAlgn="auto">
              <a:lnSpc>
                <a:spcPct val="200000"/>
              </a:lnSpc>
              <a:buNone/>
            </a:pPr>
            <a:r>
              <a:rPr lang="en-US" altLang="zh-CN" sz="2000">
                <a:latin typeface="Times New Roman" panose="02020603050405020304" charset="0"/>
                <a:cs typeface="Times New Roman" panose="02020603050405020304" charset="0"/>
              </a:rPr>
              <a:t>4. Propose a feature synthesis algorithm based on contrastive learning</a:t>
            </a:r>
            <a:endParaRPr lang="en-US" altLang="zh-CN" sz="2000">
              <a:latin typeface="Times New Roman" panose="02020603050405020304" charset="0"/>
              <a:cs typeface="Times New Roman" panose="02020603050405020304" charset="0"/>
            </a:endParaRPr>
          </a:p>
          <a:p>
            <a:pPr indent="457200" fontAlgn="auto">
              <a:lnSpc>
                <a:spcPct val="200000"/>
              </a:lnSpc>
              <a:buNone/>
            </a:pPr>
            <a:r>
              <a:rPr lang="en-US" altLang="zh-CN" sz="2000">
                <a:latin typeface="Times New Roman" panose="02020603050405020304" charset="0"/>
                <a:cs typeface="Times New Roman" panose="02020603050405020304" charset="0"/>
              </a:rPr>
              <a:t>5. </a:t>
            </a:r>
            <a:r>
              <a:rPr lang="en-US" sz="2000">
                <a:latin typeface="Times New Roman" panose="02020603050405020304" charset="0"/>
                <a:cs typeface="Times New Roman" panose="02020603050405020304" charset="0"/>
              </a:rPr>
              <a:t>Learn the code provided by Professor Song and implement it on SCG dataset</a:t>
            </a:r>
            <a:endParaRPr lang="en-US" sz="2000">
              <a:latin typeface="Times New Roman" panose="02020603050405020304" charset="0"/>
              <a:cs typeface="Times New Roman" panose="02020603050405020304" charset="0"/>
            </a:endParaRPr>
          </a:p>
          <a:p>
            <a:pPr indent="457200" fontAlgn="auto">
              <a:lnSpc>
                <a:spcPct val="200000"/>
              </a:lnSpc>
              <a:buNone/>
            </a:pPr>
            <a:r>
              <a:rPr lang="en-US" altLang="zh-CN" sz="2000">
                <a:solidFill>
                  <a:schemeClr val="tx1"/>
                </a:solidFill>
                <a:latin typeface="Times New Roman" panose="02020603050405020304" charset="0"/>
                <a:cs typeface="Times New Roman" panose="02020603050405020304" charset="0"/>
              </a:rPr>
              <a:t>6. Read the paper</a:t>
            </a:r>
            <a:r>
              <a:rPr lang="en-US" altLang="zh-CN" sz="2000" baseline="30000">
                <a:solidFill>
                  <a:schemeClr val="tx1"/>
                </a:solidFill>
                <a:latin typeface="Times New Roman" panose="02020603050405020304" charset="0"/>
                <a:cs typeface="Times New Roman" panose="02020603050405020304" charset="0"/>
              </a:rPr>
              <a:t>[1]</a:t>
            </a:r>
            <a:r>
              <a:rPr lang="en-US" altLang="zh-CN" sz="2000">
                <a:solidFill>
                  <a:schemeClr val="tx1"/>
                </a:solidFill>
                <a:latin typeface="Times New Roman" panose="02020603050405020304" charset="0"/>
                <a:cs typeface="Times New Roman" panose="02020603050405020304" charset="0"/>
              </a:rPr>
              <a:t> about Contrastive Learning</a:t>
            </a:r>
            <a:endParaRPr sz="2000">
              <a:solidFill>
                <a:schemeClr val="tx1"/>
              </a:solidFill>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文本框 5"/>
          <p:cNvSpPr txBox="1"/>
          <p:nvPr/>
        </p:nvSpPr>
        <p:spPr>
          <a:xfrm>
            <a:off x="591185" y="6144895"/>
            <a:ext cx="10756265" cy="58356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[1]: Barbano C A, Dufumier B, Duchesnay E, et al. Contrastive learning for regression in multi-site brain age prediction[C]2023 IEEE 20th International Symposium on Biomedical Imaging (ISBI). IEEE, 2023: 1-4. </a:t>
            </a:r>
            <a:endParaRPr lang="en-US" altLang="zh-CN" sz="16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Tutorial</a:t>
            </a:r>
            <a:endParaRPr lang="en-US" altLang="zh-CN" sz="2800">
              <a:latin typeface="Times New Roman" panose="02020603050405020304" charset="0"/>
              <a:cs typeface="Times New Roman" panose="02020603050405020304" charset="0"/>
              <a:sym typeface="+mn-ea"/>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pic>
        <p:nvPicPr>
          <p:cNvPr id="17" name="图片 16"/>
          <p:cNvPicPr>
            <a:picLocks noChangeAspect="1"/>
          </p:cNvPicPr>
          <p:nvPr>
            <p:custDataLst>
              <p:tags r:id="rId2"/>
            </p:custDataLst>
          </p:nvPr>
        </p:nvPicPr>
        <p:blipFill>
          <a:blip r:embed="rId3"/>
          <a:stretch>
            <a:fillRect/>
          </a:stretch>
        </p:blipFill>
        <p:spPr>
          <a:xfrm>
            <a:off x="421640" y="862330"/>
            <a:ext cx="2444115" cy="5708650"/>
          </a:xfrm>
          <a:prstGeom prst="rect">
            <a:avLst/>
          </a:prstGeom>
        </p:spPr>
      </p:pic>
      <p:pic>
        <p:nvPicPr>
          <p:cNvPr id="18" name="图片 17"/>
          <p:cNvPicPr>
            <a:picLocks noChangeAspect="1"/>
          </p:cNvPicPr>
          <p:nvPr>
            <p:custDataLst>
              <p:tags r:id="rId4"/>
            </p:custDataLst>
          </p:nvPr>
        </p:nvPicPr>
        <p:blipFill>
          <a:blip r:embed="rId5"/>
          <a:stretch>
            <a:fillRect/>
          </a:stretch>
        </p:blipFill>
        <p:spPr>
          <a:xfrm>
            <a:off x="3221990" y="911860"/>
            <a:ext cx="2399030" cy="5676265"/>
          </a:xfrm>
          <a:prstGeom prst="rect">
            <a:avLst/>
          </a:prstGeom>
        </p:spPr>
      </p:pic>
      <p:pic>
        <p:nvPicPr>
          <p:cNvPr id="19" name="图片 18"/>
          <p:cNvPicPr>
            <a:picLocks noChangeAspect="1"/>
          </p:cNvPicPr>
          <p:nvPr>
            <p:custDataLst>
              <p:tags r:id="rId6"/>
            </p:custDataLst>
          </p:nvPr>
        </p:nvPicPr>
        <p:blipFill>
          <a:blip r:embed="rId7"/>
          <a:stretch>
            <a:fillRect/>
          </a:stretch>
        </p:blipFill>
        <p:spPr>
          <a:xfrm>
            <a:off x="5977255" y="916305"/>
            <a:ext cx="2425065" cy="5690870"/>
          </a:xfrm>
          <a:prstGeom prst="rect">
            <a:avLst/>
          </a:prstGeom>
        </p:spPr>
      </p:pic>
      <p:pic>
        <p:nvPicPr>
          <p:cNvPr id="20" name="图片 19"/>
          <p:cNvPicPr>
            <a:picLocks noChangeAspect="1"/>
          </p:cNvPicPr>
          <p:nvPr>
            <p:custDataLst>
              <p:tags r:id="rId8"/>
            </p:custDataLst>
          </p:nvPr>
        </p:nvPicPr>
        <p:blipFill>
          <a:blip r:embed="rId9"/>
          <a:stretch>
            <a:fillRect/>
          </a:stretch>
        </p:blipFill>
        <p:spPr>
          <a:xfrm>
            <a:off x="8758555" y="911860"/>
            <a:ext cx="2411095" cy="5695315"/>
          </a:xfrm>
          <a:prstGeom prst="rect">
            <a:avLst/>
          </a:prstGeom>
        </p:spPr>
      </p:pic>
      <p:sp>
        <p:nvSpPr>
          <p:cNvPr id="21" name="矩形 20"/>
          <p:cNvSpPr/>
          <p:nvPr/>
        </p:nvSpPr>
        <p:spPr>
          <a:xfrm>
            <a:off x="10485755" y="3606800"/>
            <a:ext cx="368300" cy="309880"/>
          </a:xfrm>
          <a:prstGeom prst="rect">
            <a:avLst/>
          </a:prstGeom>
          <a:noFill/>
          <a:ln w="22225" cmpd="sng">
            <a:solidFill>
              <a:srgbClr val="C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矩形 21"/>
          <p:cNvSpPr/>
          <p:nvPr>
            <p:custDataLst>
              <p:tags r:id="rId10"/>
            </p:custDataLst>
          </p:nvPr>
        </p:nvSpPr>
        <p:spPr>
          <a:xfrm>
            <a:off x="10485755" y="3274060"/>
            <a:ext cx="368300" cy="309880"/>
          </a:xfrm>
          <a:prstGeom prst="rect">
            <a:avLst/>
          </a:prstGeom>
          <a:noFill/>
          <a:ln w="22225" cmpd="sng">
            <a:solidFill>
              <a:srgbClr val="C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custDataLst>
              <p:tags r:id="rId11"/>
            </p:custDataLst>
          </p:nvPr>
        </p:nvSpPr>
        <p:spPr>
          <a:xfrm>
            <a:off x="7715250" y="5603875"/>
            <a:ext cx="368300" cy="309880"/>
          </a:xfrm>
          <a:prstGeom prst="rect">
            <a:avLst/>
          </a:prstGeom>
          <a:noFill/>
          <a:ln w="22225" cmpd="sng">
            <a:solidFill>
              <a:srgbClr val="C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矩形 23"/>
          <p:cNvSpPr/>
          <p:nvPr>
            <p:custDataLst>
              <p:tags r:id="rId12"/>
            </p:custDataLst>
          </p:nvPr>
        </p:nvSpPr>
        <p:spPr>
          <a:xfrm>
            <a:off x="2171065" y="3937000"/>
            <a:ext cx="368300" cy="309880"/>
          </a:xfrm>
          <a:prstGeom prst="rect">
            <a:avLst/>
          </a:prstGeom>
          <a:noFill/>
          <a:ln w="22225" cmpd="sng">
            <a:solidFill>
              <a:srgbClr val="C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矩形 24"/>
          <p:cNvSpPr/>
          <p:nvPr>
            <p:custDataLst>
              <p:tags r:id="rId13"/>
            </p:custDataLst>
          </p:nvPr>
        </p:nvSpPr>
        <p:spPr>
          <a:xfrm>
            <a:off x="7715250" y="2609850"/>
            <a:ext cx="368300" cy="309880"/>
          </a:xfrm>
          <a:prstGeom prst="rect">
            <a:avLst/>
          </a:prstGeom>
          <a:noFill/>
          <a:ln w="22225" cmpd="sng">
            <a:solidFill>
              <a:srgbClr val="C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矩形 25"/>
          <p:cNvSpPr/>
          <p:nvPr>
            <p:custDataLst>
              <p:tags r:id="rId14"/>
            </p:custDataLst>
          </p:nvPr>
        </p:nvSpPr>
        <p:spPr>
          <a:xfrm>
            <a:off x="10485755" y="1941195"/>
            <a:ext cx="368300" cy="309880"/>
          </a:xfrm>
          <a:prstGeom prst="rect">
            <a:avLst/>
          </a:prstGeom>
          <a:noFill/>
          <a:ln w="22225" cmpd="sng">
            <a:solidFill>
              <a:srgbClr val="C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custDataLst>
              <p:tags r:id="rId15"/>
            </p:custDataLst>
          </p:nvPr>
        </p:nvSpPr>
        <p:spPr>
          <a:xfrm>
            <a:off x="10485755" y="2607310"/>
            <a:ext cx="368300" cy="309880"/>
          </a:xfrm>
          <a:prstGeom prst="rect">
            <a:avLst/>
          </a:prstGeom>
          <a:noFill/>
          <a:ln w="22225" cmpd="sng">
            <a:solidFill>
              <a:srgbClr val="C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矩形 27"/>
          <p:cNvSpPr/>
          <p:nvPr>
            <p:custDataLst>
              <p:tags r:id="rId16"/>
            </p:custDataLst>
          </p:nvPr>
        </p:nvSpPr>
        <p:spPr>
          <a:xfrm>
            <a:off x="10485755" y="1275080"/>
            <a:ext cx="368300" cy="309880"/>
          </a:xfrm>
          <a:prstGeom prst="rect">
            <a:avLst/>
          </a:prstGeom>
          <a:noFill/>
          <a:ln w="22225" cmpd="sng">
            <a:solidFill>
              <a:srgbClr val="C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矩形 28"/>
          <p:cNvSpPr/>
          <p:nvPr>
            <p:custDataLst>
              <p:tags r:id="rId17"/>
            </p:custDataLst>
          </p:nvPr>
        </p:nvSpPr>
        <p:spPr>
          <a:xfrm>
            <a:off x="2171065" y="6261100"/>
            <a:ext cx="368300" cy="309880"/>
          </a:xfrm>
          <a:prstGeom prst="rect">
            <a:avLst/>
          </a:prstGeom>
          <a:noFill/>
          <a:ln w="22225" cmpd="sng">
            <a:solidFill>
              <a:srgbClr val="C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Tutorial</a:t>
            </a:r>
            <a:endParaRPr lang="en-US" altLang="zh-CN" sz="2800">
              <a:latin typeface="Times New Roman" panose="02020603050405020304" charset="0"/>
              <a:cs typeface="Times New Roman" panose="02020603050405020304" charset="0"/>
              <a:sym typeface="+mn-ea"/>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pic>
        <p:nvPicPr>
          <p:cNvPr id="2" name="图片 1"/>
          <p:cNvPicPr>
            <a:picLocks noChangeAspect="1"/>
          </p:cNvPicPr>
          <p:nvPr>
            <p:custDataLst>
              <p:tags r:id="rId2"/>
            </p:custDataLst>
          </p:nvPr>
        </p:nvPicPr>
        <p:blipFill>
          <a:blip r:embed="rId3"/>
          <a:stretch>
            <a:fillRect/>
          </a:stretch>
        </p:blipFill>
        <p:spPr>
          <a:xfrm>
            <a:off x="421640" y="940435"/>
            <a:ext cx="2286635" cy="5457190"/>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3093085" y="940435"/>
            <a:ext cx="2286635" cy="5457190"/>
          </a:xfrm>
          <a:prstGeom prst="rect">
            <a:avLst/>
          </a:prstGeom>
        </p:spPr>
      </p:pic>
      <p:pic>
        <p:nvPicPr>
          <p:cNvPr id="4" name="图片 3"/>
          <p:cNvPicPr>
            <a:picLocks noChangeAspect="1"/>
          </p:cNvPicPr>
          <p:nvPr>
            <p:custDataLst>
              <p:tags r:id="rId6"/>
            </p:custDataLst>
          </p:nvPr>
        </p:nvPicPr>
        <p:blipFill>
          <a:blip r:embed="rId7"/>
          <a:stretch>
            <a:fillRect/>
          </a:stretch>
        </p:blipFill>
        <p:spPr>
          <a:xfrm>
            <a:off x="5764530" y="930910"/>
            <a:ext cx="2286000" cy="5455920"/>
          </a:xfrm>
          <a:prstGeom prst="rect">
            <a:avLst/>
          </a:prstGeom>
        </p:spPr>
      </p:pic>
      <p:pic>
        <p:nvPicPr>
          <p:cNvPr id="6" name="图片 5"/>
          <p:cNvPicPr>
            <a:picLocks noChangeAspect="1"/>
          </p:cNvPicPr>
          <p:nvPr>
            <p:custDataLst>
              <p:tags r:id="rId8"/>
            </p:custDataLst>
          </p:nvPr>
        </p:nvPicPr>
        <p:blipFill>
          <a:blip r:embed="rId9"/>
          <a:stretch>
            <a:fillRect/>
          </a:stretch>
        </p:blipFill>
        <p:spPr>
          <a:xfrm>
            <a:off x="8435340" y="930910"/>
            <a:ext cx="2473960" cy="5521325"/>
          </a:xfrm>
          <a:prstGeom prst="rect">
            <a:avLst/>
          </a:prstGeom>
        </p:spPr>
      </p:pic>
      <p:sp>
        <p:nvSpPr>
          <p:cNvPr id="21" name="矩形 20"/>
          <p:cNvSpPr/>
          <p:nvPr>
            <p:custDataLst>
              <p:tags r:id="rId10"/>
            </p:custDataLst>
          </p:nvPr>
        </p:nvSpPr>
        <p:spPr>
          <a:xfrm>
            <a:off x="4728845" y="940435"/>
            <a:ext cx="368300" cy="309880"/>
          </a:xfrm>
          <a:prstGeom prst="rect">
            <a:avLst/>
          </a:prstGeom>
          <a:noFill/>
          <a:ln w="22225" cmpd="sng">
            <a:solidFill>
              <a:srgbClr val="C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custDataLst>
              <p:tags r:id="rId11"/>
            </p:custDataLst>
          </p:nvPr>
        </p:nvSpPr>
        <p:spPr>
          <a:xfrm>
            <a:off x="10213975" y="4013835"/>
            <a:ext cx="368300" cy="309880"/>
          </a:xfrm>
          <a:prstGeom prst="rect">
            <a:avLst/>
          </a:prstGeom>
          <a:noFill/>
          <a:ln w="22225" cmpd="sng">
            <a:solidFill>
              <a:srgbClr val="C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矩形 8"/>
          <p:cNvSpPr/>
          <p:nvPr>
            <p:custDataLst>
              <p:tags r:id="rId12"/>
            </p:custDataLst>
          </p:nvPr>
        </p:nvSpPr>
        <p:spPr>
          <a:xfrm>
            <a:off x="4728845" y="1278890"/>
            <a:ext cx="368300" cy="309880"/>
          </a:xfrm>
          <a:prstGeom prst="rect">
            <a:avLst/>
          </a:prstGeom>
          <a:noFill/>
          <a:ln w="22225" cmpd="sng">
            <a:solidFill>
              <a:srgbClr val="C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custDataLst>
              <p:tags r:id="rId13"/>
            </p:custDataLst>
          </p:nvPr>
        </p:nvSpPr>
        <p:spPr>
          <a:xfrm>
            <a:off x="2063750" y="4159250"/>
            <a:ext cx="368300" cy="309880"/>
          </a:xfrm>
          <a:prstGeom prst="rect">
            <a:avLst/>
          </a:prstGeom>
          <a:noFill/>
          <a:ln w="22225" cmpd="sng">
            <a:solidFill>
              <a:srgbClr val="C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custDataLst>
              <p:tags r:id="rId14"/>
            </p:custDataLst>
          </p:nvPr>
        </p:nvSpPr>
        <p:spPr>
          <a:xfrm>
            <a:off x="10213975" y="1978660"/>
            <a:ext cx="368300" cy="309880"/>
          </a:xfrm>
          <a:prstGeom prst="rect">
            <a:avLst/>
          </a:prstGeom>
          <a:noFill/>
          <a:ln w="22225" cmpd="sng">
            <a:solidFill>
              <a:srgbClr val="C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custDataLst>
              <p:tags r:id="rId15"/>
            </p:custDataLst>
          </p:nvPr>
        </p:nvSpPr>
        <p:spPr>
          <a:xfrm>
            <a:off x="2063750" y="1588770"/>
            <a:ext cx="368300" cy="309880"/>
          </a:xfrm>
          <a:prstGeom prst="rect">
            <a:avLst/>
          </a:prstGeom>
          <a:noFill/>
          <a:ln w="22225" cmpd="sng">
            <a:solidFill>
              <a:srgbClr val="C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custDataLst>
              <p:tags r:id="rId16"/>
            </p:custDataLst>
          </p:nvPr>
        </p:nvSpPr>
        <p:spPr>
          <a:xfrm>
            <a:off x="10213975" y="2996565"/>
            <a:ext cx="368300" cy="309880"/>
          </a:xfrm>
          <a:prstGeom prst="rect">
            <a:avLst/>
          </a:prstGeom>
          <a:noFill/>
          <a:ln w="22225" cmpd="sng">
            <a:solidFill>
              <a:srgbClr val="C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矩形 13"/>
          <p:cNvSpPr/>
          <p:nvPr>
            <p:custDataLst>
              <p:tags r:id="rId17"/>
            </p:custDataLst>
          </p:nvPr>
        </p:nvSpPr>
        <p:spPr>
          <a:xfrm>
            <a:off x="10213975" y="3336290"/>
            <a:ext cx="368300" cy="309880"/>
          </a:xfrm>
          <a:prstGeom prst="rect">
            <a:avLst/>
          </a:prstGeom>
          <a:noFill/>
          <a:ln w="22225" cmpd="sng">
            <a:solidFill>
              <a:srgbClr val="C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矩形 14"/>
          <p:cNvSpPr/>
          <p:nvPr>
            <p:custDataLst>
              <p:tags r:id="rId18"/>
            </p:custDataLst>
          </p:nvPr>
        </p:nvSpPr>
        <p:spPr>
          <a:xfrm>
            <a:off x="10213975" y="4363720"/>
            <a:ext cx="368300" cy="309880"/>
          </a:xfrm>
          <a:prstGeom prst="rect">
            <a:avLst/>
          </a:prstGeom>
          <a:noFill/>
          <a:ln w="22225" cmpd="sng">
            <a:solidFill>
              <a:srgbClr val="C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9"/>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Tutorial</a:t>
            </a:r>
            <a:endParaRPr lang="en-US" altLang="zh-CN" sz="2800">
              <a:latin typeface="Times New Roman" panose="02020603050405020304" charset="0"/>
              <a:cs typeface="Times New Roman" panose="02020603050405020304" charset="0"/>
              <a:sym typeface="+mn-ea"/>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2" name="文本框 1"/>
          <p:cNvSpPr txBox="1"/>
          <p:nvPr/>
        </p:nvSpPr>
        <p:spPr>
          <a:xfrm>
            <a:off x="421640" y="940435"/>
            <a:ext cx="7211060" cy="2861310"/>
          </a:xfrm>
          <a:prstGeom prst="rect">
            <a:avLst/>
          </a:prstGeom>
          <a:noFill/>
        </p:spPr>
        <p:txBody>
          <a:bodyPr wrap="square" rtlCol="0">
            <a:spAutoFit/>
          </a:bodyPr>
          <a:p>
            <a:pPr fontAlgn="auto">
              <a:lnSpc>
                <a:spcPct val="150000"/>
              </a:lnSpc>
            </a:pPr>
            <a:r>
              <a:rPr lang="en-US" altLang="zh-CN" sz="2000">
                <a:latin typeface="Times New Roman" panose="02020603050405020304" charset="0"/>
                <a:cs typeface="Times New Roman" panose="02020603050405020304" charset="0"/>
              </a:rPr>
              <a:t>Rwave:</a:t>
            </a:r>
            <a:endParaRPr lang="en-US" altLang="zh-CN" sz="2000">
              <a:latin typeface="Times New Roman" panose="02020603050405020304" charset="0"/>
              <a:cs typeface="Times New Roman" panose="02020603050405020304" charset="0"/>
            </a:endParaRPr>
          </a:p>
          <a:p>
            <a:pPr indent="457200" fontAlgn="auto">
              <a:lnSpc>
                <a:spcPct val="150000"/>
              </a:lnSpc>
            </a:pPr>
            <a:r>
              <a:rPr lang="en-US" altLang="zh-CN" sz="2000">
                <a:latin typeface="Times New Roman" panose="02020603050405020304" charset="0"/>
                <a:cs typeface="Times New Roman" panose="02020603050405020304" charset="0"/>
              </a:rPr>
              <a:t>Finished: 94/134 (70%)</a:t>
            </a:r>
            <a:endParaRPr lang="en-US" altLang="zh-CN" sz="2000">
              <a:latin typeface="Times New Roman" panose="02020603050405020304" charset="0"/>
              <a:cs typeface="Times New Roman" panose="02020603050405020304" charset="0"/>
            </a:endParaRPr>
          </a:p>
          <a:p>
            <a:pPr indent="457200" fontAlgn="auto">
              <a:lnSpc>
                <a:spcPct val="150000"/>
              </a:lnSpc>
            </a:pPr>
            <a:r>
              <a:rPr lang="en-US" altLang="zh-CN" sz="2000">
                <a:latin typeface="Times New Roman" panose="02020603050405020304" charset="0"/>
                <a:cs typeface="Times New Roman" panose="02020603050405020304" charset="0"/>
              </a:rPr>
              <a:t>Two weeks to finish them all as planned</a:t>
            </a:r>
            <a:endParaRPr lang="en-US" altLang="zh-CN" sz="2000">
              <a:latin typeface="Times New Roman" panose="02020603050405020304" charset="0"/>
              <a:cs typeface="Times New Roman" panose="02020603050405020304" charset="0"/>
            </a:endParaRPr>
          </a:p>
          <a:p>
            <a:pPr marL="0" lvl="0" indent="0" fontAlgn="auto">
              <a:lnSpc>
                <a:spcPct val="150000"/>
              </a:lnSpc>
              <a:buNone/>
            </a:pPr>
            <a:r>
              <a:rPr lang="en-US" altLang="zh-CN" sz="2000">
                <a:solidFill>
                  <a:schemeClr val="tx1"/>
                </a:solidFill>
                <a:latin typeface="Times New Roman" panose="02020603050405020304" charset="0"/>
                <a:cs typeface="Times New Roman" panose="02020603050405020304" charset="0"/>
              </a:rPr>
              <a:t>TSFEL:</a:t>
            </a:r>
            <a:endParaRPr lang="en-US" altLang="zh-CN" sz="2000">
              <a:solidFill>
                <a:schemeClr val="tx1"/>
              </a:solidFill>
              <a:latin typeface="Times New Roman" panose="02020603050405020304" charset="0"/>
              <a:cs typeface="Times New Roman" panose="02020603050405020304" charset="0"/>
            </a:endParaRPr>
          </a:p>
          <a:p>
            <a:pPr marL="0" lvl="0" indent="457200" fontAlgn="auto">
              <a:lnSpc>
                <a:spcPct val="150000"/>
              </a:lnSpc>
              <a:buNone/>
            </a:pPr>
            <a:r>
              <a:rPr lang="en-US" altLang="zh-CN" sz="2000">
                <a:solidFill>
                  <a:schemeClr val="tx1"/>
                </a:solidFill>
                <a:latin typeface="Times New Roman" panose="02020603050405020304" charset="0"/>
                <a:cs typeface="Times New Roman" panose="02020603050405020304" charset="0"/>
              </a:rPr>
              <a:t>Added features: P1, P2, D12, </a:t>
            </a:r>
            <a:r>
              <a:rPr lang="en-US" altLang="zh-CN" sz="2000">
                <a:solidFill>
                  <a:schemeClr val="tx1"/>
                </a:solidFill>
                <a:latin typeface="Times New Roman" panose="02020603050405020304" charset="0"/>
                <a:cs typeface="Times New Roman" panose="02020603050405020304" charset="0"/>
              </a:rPr>
              <a:t>D21</a:t>
            </a:r>
            <a:endParaRPr lang="en-US" altLang="zh-CN" sz="2000">
              <a:solidFill>
                <a:schemeClr val="tx1"/>
              </a:solidFill>
              <a:latin typeface="Times New Roman" panose="02020603050405020304" charset="0"/>
              <a:cs typeface="Times New Roman" panose="02020603050405020304" charset="0"/>
            </a:endParaRPr>
          </a:p>
          <a:p>
            <a:pPr marL="0" lvl="0" indent="457200" fontAlgn="auto">
              <a:lnSpc>
                <a:spcPct val="150000"/>
              </a:lnSpc>
              <a:buNone/>
            </a:pPr>
            <a:r>
              <a:rPr lang="en-US" altLang="zh-CN" sz="2000">
                <a:solidFill>
                  <a:schemeClr val="tx1"/>
                </a:solidFill>
                <a:latin typeface="Times New Roman" panose="02020603050405020304" charset="0"/>
                <a:cs typeface="Times New Roman" panose="02020603050405020304" charset="0"/>
              </a:rPr>
              <a:t>add_feature_json("my_features.py", "all_features.json")</a:t>
            </a:r>
            <a:endParaRPr lang="en-US" altLang="zh-CN" sz="2000">
              <a:solidFill>
                <a:schemeClr val="tx1"/>
              </a:solidFill>
              <a:latin typeface="Times New Roman" panose="02020603050405020304" charset="0"/>
              <a:cs typeface="Times New Roman" panose="02020603050405020304" charset="0"/>
            </a:endParaRPr>
          </a:p>
        </p:txBody>
      </p:sp>
      <p:pic>
        <p:nvPicPr>
          <p:cNvPr id="3" name="图片 2"/>
          <p:cNvPicPr>
            <a:picLocks noChangeAspect="1"/>
          </p:cNvPicPr>
          <p:nvPr>
            <p:custDataLst>
              <p:tags r:id="rId2"/>
            </p:custDataLst>
          </p:nvPr>
        </p:nvPicPr>
        <p:blipFill>
          <a:blip r:embed="rId3"/>
          <a:stretch>
            <a:fillRect/>
          </a:stretch>
        </p:blipFill>
        <p:spPr>
          <a:xfrm>
            <a:off x="421640" y="3855085"/>
            <a:ext cx="5401945" cy="2784475"/>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6095365" y="3855085"/>
            <a:ext cx="4873625" cy="2783840"/>
          </a:xfrm>
          <a:prstGeom prst="rect">
            <a:avLst/>
          </a:prstGeom>
        </p:spPr>
      </p:pic>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Extract my features using TSFEL</a:t>
            </a:r>
            <a:endParaRPr lang="en-US" altLang="zh-CN" sz="2800">
              <a:latin typeface="Times New Roman" panose="02020603050405020304" charset="0"/>
              <a:cs typeface="Times New Roman" panose="02020603050405020304" charset="0"/>
              <a:sym typeface="+mn-ea"/>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pic>
        <p:nvPicPr>
          <p:cNvPr id="4" name="图片 3"/>
          <p:cNvPicPr>
            <a:picLocks noChangeAspect="1"/>
          </p:cNvPicPr>
          <p:nvPr>
            <p:custDataLst>
              <p:tags r:id="rId2"/>
            </p:custDataLst>
          </p:nvPr>
        </p:nvPicPr>
        <p:blipFill>
          <a:blip r:embed="rId3"/>
          <a:stretch>
            <a:fillRect/>
          </a:stretch>
        </p:blipFill>
        <p:spPr>
          <a:xfrm>
            <a:off x="421640" y="1373505"/>
            <a:ext cx="11394440" cy="470344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829945"/>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Illustration of main framework</a:t>
            </a:r>
            <a:endParaRPr lang="en-US" altLang="zh-CN" sz="28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US" altLang="zh-CN" sz="2000">
                <a:latin typeface="Times New Roman" panose="02020603050405020304" charset="0"/>
                <a:cs typeface="Times New Roman" panose="02020603050405020304" charset="0"/>
                <a:sym typeface="+mn-ea"/>
              </a:rPr>
              <a:t>help perform_fft </a:t>
            </a:r>
            <a:endParaRPr lang="en-US" altLang="zh-CN" sz="2000">
              <a:latin typeface="Times New Roman" panose="02020603050405020304" charset="0"/>
              <a:cs typeface="Times New Roman" panose="02020603050405020304" charset="0"/>
              <a:sym typeface="+mn-ea"/>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pic>
        <p:nvPicPr>
          <p:cNvPr id="2" name="图片 1" descr="屏幕截图 2023-09-18 135512"/>
          <p:cNvPicPr>
            <a:picLocks noChangeAspect="1"/>
          </p:cNvPicPr>
          <p:nvPr/>
        </p:nvPicPr>
        <p:blipFill>
          <a:blip r:embed="rId2"/>
          <a:stretch>
            <a:fillRect/>
          </a:stretch>
        </p:blipFill>
        <p:spPr>
          <a:xfrm>
            <a:off x="1398905" y="1321435"/>
            <a:ext cx="9393555" cy="509333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829945"/>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Illustration of main framework </a:t>
            </a:r>
            <a:endParaRPr lang="en-US" altLang="zh-CN" sz="28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US" altLang="zh-CN" sz="2000">
                <a:latin typeface="Times New Roman" panose="02020603050405020304" charset="0"/>
                <a:cs typeface="Times New Roman" panose="02020603050405020304" charset="0"/>
                <a:sym typeface="+mn-ea"/>
              </a:rPr>
              <a:t>scg plot_scg(signal=scg)</a:t>
            </a:r>
            <a:endParaRPr lang="en-US" altLang="zh-CN" sz="2000">
              <a:latin typeface="Times New Roman" panose="02020603050405020304" charset="0"/>
              <a:cs typeface="Times New Roman" panose="02020603050405020304" charset="0"/>
              <a:sym typeface="+mn-ea"/>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pic>
        <p:nvPicPr>
          <p:cNvPr id="3" name="图片 2" descr="屏幕截图 2023-09-18 135601"/>
          <p:cNvPicPr>
            <a:picLocks noChangeAspect="1"/>
          </p:cNvPicPr>
          <p:nvPr>
            <p:custDataLst>
              <p:tags r:id="rId2"/>
            </p:custDataLst>
          </p:nvPr>
        </p:nvPicPr>
        <p:blipFill>
          <a:blip r:embed="rId3"/>
          <a:stretch>
            <a:fillRect/>
          </a:stretch>
        </p:blipFill>
        <p:spPr>
          <a:xfrm>
            <a:off x="1264285" y="1257935"/>
            <a:ext cx="9663430" cy="524192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10828020" cy="953135"/>
          </a:xfrm>
          <a:prstGeom prst="rect">
            <a:avLst/>
          </a:prstGeom>
          <a:noFill/>
        </p:spPr>
        <p:txBody>
          <a:bodyPr wrap="square" rtlCol="0">
            <a:spAutoFit/>
          </a:bodyPr>
          <a:p>
            <a:pPr fontAlgn="auto"/>
            <a:r>
              <a:rPr lang="en-US" altLang="zh-CN" sz="2800">
                <a:latin typeface="Times New Roman" panose="02020603050405020304" charset="0"/>
                <a:cs typeface="Times New Roman" panose="02020603050405020304" charset="0"/>
                <a:sym typeface="+mn-ea"/>
              </a:rPr>
              <a:t>Illustration of main framework </a:t>
            </a:r>
            <a:endParaRPr lang="en-US" altLang="zh-CN" sz="2800">
              <a:latin typeface="Times New Roman" panose="02020603050405020304" charset="0"/>
              <a:cs typeface="Times New Roman" panose="02020603050405020304" charset="0"/>
              <a:sym typeface="+mn-ea"/>
            </a:endParaRPr>
          </a:p>
          <a:p>
            <a:pPr marL="342900" indent="-342900" fontAlgn="auto">
              <a:buFont typeface="Arial" panose="020B0604020202020204" pitchFamily="34" charset="0"/>
              <a:buChar char="•"/>
            </a:pPr>
            <a:r>
              <a:rPr lang="en-US" altLang="zh-CN" sz="2000">
                <a:latin typeface="Times New Roman" panose="02020603050405020304" charset="0"/>
                <a:cs typeface="Times New Roman" panose="02020603050405020304" charset="0"/>
                <a:sym typeface="+mn-ea"/>
              </a:rPr>
              <a:t>scg perform_fft(signal=scg,sampling rate=100,show=true) perform_ifft(signal=scg,show=true)</a:t>
            </a:r>
            <a:r>
              <a:rPr lang="en-US" altLang="zh-CN" sz="2800">
                <a:latin typeface="Times New Roman" panose="02020603050405020304" charset="0"/>
                <a:cs typeface="Times New Roman" panose="02020603050405020304" charset="0"/>
                <a:sym typeface="+mn-ea"/>
              </a:rPr>
              <a:t> </a:t>
            </a:r>
            <a:endParaRPr lang="en-US" altLang="zh-CN" sz="2800">
              <a:latin typeface="Times New Roman" panose="02020603050405020304" charset="0"/>
              <a:cs typeface="Times New Roman" panose="02020603050405020304" charset="0"/>
              <a:sym typeface="+mn-ea"/>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pic>
        <p:nvPicPr>
          <p:cNvPr id="6" name="图片 5" descr="屏幕截图 2023-09-18 135707"/>
          <p:cNvPicPr>
            <a:picLocks noChangeAspect="1"/>
          </p:cNvPicPr>
          <p:nvPr>
            <p:custDataLst>
              <p:tags r:id="rId2"/>
            </p:custDataLst>
          </p:nvPr>
        </p:nvPicPr>
        <p:blipFill>
          <a:blip r:embed="rId3"/>
          <a:stretch>
            <a:fillRect/>
          </a:stretch>
        </p:blipFill>
        <p:spPr>
          <a:xfrm>
            <a:off x="1137285" y="1402080"/>
            <a:ext cx="9397365" cy="5088255"/>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wm#"/>
  <p:tag name="KSO_WM_TEMPLATE_CATEGORY" val="custom"/>
  <p:tag name="KSO_WM_TEMPLATE_INDEX" val="20205081"/>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wm#"/>
  <p:tag name="KSO_WM_TEMPLATE_CATEGORY" val="custom"/>
  <p:tag name="KSO_WM_TEMPLATE_INDEX" val="20205081"/>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wm#"/>
  <p:tag name="KSO_WM_TEMPLATE_CATEGORY" val="custom"/>
  <p:tag name="KSO_WM_TEMPLATE_INDEX" val="20205081"/>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081"/>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wm#"/>
  <p:tag name="KSO_WM_TEMPLATE_CATEGORY" val="custom"/>
  <p:tag name="KSO_WM_TEMPLATE_INDEX" val="20205081"/>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wm#"/>
  <p:tag name="KSO_WM_TEMPLATE_CATEGORY" val="custom"/>
  <p:tag name="KSO_WM_TEMPLATE_INDEX" val="20205081"/>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wm#"/>
  <p:tag name="KSO_WM_TEMPLATE_CATEGORY" val="custom"/>
  <p:tag name="KSO_WM_TEMPLATE_INDEX" val="20205081"/>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wm#"/>
  <p:tag name="KSO_WM_TEMPLATE_CATEGORY" val="custom"/>
  <p:tag name="KSO_WM_TEMPLATE_INDEX" val="20205081"/>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wm#"/>
  <p:tag name="KSO_WM_TEMPLATE_CATEGORY" val="custom"/>
  <p:tag name="KSO_WM_TEMPLATE_INDEX" val="20205081"/>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wm#"/>
  <p:tag name="KSO_WM_TEMPLATE_CATEGORY" val="custom"/>
  <p:tag name="KSO_WM_TEMPLATE_INDEX" val="20205081"/>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wm#"/>
  <p:tag name="KSO_WM_TEMPLATE_CATEGORY" val="custom"/>
  <p:tag name="KSO_WM_TEMPLATE_INDEX" val="20205081"/>
</p:tagLst>
</file>

<file path=ppt/tags/tag167.xml><?xml version="1.0" encoding="utf-8"?>
<p:tagLst xmlns:p="http://schemas.openxmlformats.org/presentationml/2006/main">
  <p:tag name="KSO_WM_BEAUTIFY_FLAG" val="#wm#"/>
  <p:tag name="KSO_WM_TEMPLATE_CATEGORY" val="custom"/>
  <p:tag name="KSO_WM_TEMPLATE_INDEX" val="20205081"/>
</p:tagLst>
</file>

<file path=ppt/tags/tag168.xml><?xml version="1.0" encoding="utf-8"?>
<p:tagLst xmlns:p="http://schemas.openxmlformats.org/presentationml/2006/main">
  <p:tag name="COMMONDATA" val="eyJoZGlkIjoiMWRlNDUxNmQzODRiOGZjNzNhZTdkYzIyMjMxZTcyYmYifQ=="/>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2590</Words>
  <Application>WPS 演示</Application>
  <PresentationFormat>宽屏</PresentationFormat>
  <Paragraphs>203</Paragraphs>
  <Slides>17</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宋体</vt:lpstr>
      <vt:lpstr>Wingdings</vt:lpstr>
      <vt:lpstr>Wingdings</vt:lpstr>
      <vt:lpstr>Times New Roman</vt:lpstr>
      <vt:lpstr>微软雅黑</vt:lpstr>
      <vt:lpstr>Arial Unicode MS</vt:lpstr>
      <vt:lpstr>Calibri</vt:lpstr>
      <vt:lpstr>WPS</vt:lpstr>
      <vt:lpstr>Weekly Progress Report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张一达</cp:lastModifiedBy>
  <cp:revision>223</cp:revision>
  <dcterms:created xsi:type="dcterms:W3CDTF">2019-06-19T02:08:00Z</dcterms:created>
  <dcterms:modified xsi:type="dcterms:W3CDTF">2023-09-18T11:27:28Z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839BEAD4424C4E5F87953CFD5814D888_11</vt:lpwstr>
  </property>
</Properties>
</file>