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76" r:id="rId12"/>
    <p:sldId id="265" r:id="rId13"/>
    <p:sldId id="266" r:id="rId14"/>
    <p:sldId id="267" r:id="rId15"/>
    <p:sldId id="268" r:id="rId16"/>
    <p:sldId id="269" r:id="rId17"/>
    <p:sldId id="270" r:id="rId18"/>
    <p:sldId id="274" r:id="rId19"/>
    <p:sldId id="271" r:id="rId20"/>
    <p:sldId id="273" r:id="rId21"/>
    <p:sldId id="272" r:id="rId22"/>
    <p:sldId id="264"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0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148.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Hello teachers, I would like to present my progress for this week. </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second step </a:t>
            </a:r>
            <a:r>
              <a:rPr lang="en-US" altLang="zh-CN"/>
              <a:t>is</a:t>
            </a:r>
            <a:r>
              <a:rPr lang="zh-CN" altLang="en-US"/>
              <a:t> noise reduction. In this p</a:t>
            </a:r>
            <a:r>
              <a:rPr lang="en-US" altLang="zh-CN"/>
              <a:t>art</a:t>
            </a:r>
            <a:r>
              <a:rPr lang="zh-CN" altLang="en-US"/>
              <a:t>, I employed the cluster analysis method from Professor Song's  paper. Initially, I segment the signals based on their cycles and perform cluster analysis on them. The fundamental principle of cluster analysis is as follows: for each signal, if the distance between the current signal and the center of any existing cluster exceeds a predefined threshold, a new cluster is formed with this signal as its center. Otherwise, the signal is added to the cluster with the </a:t>
            </a:r>
            <a:r>
              <a:rPr lang="en-US" altLang="zh-CN"/>
              <a:t>least distance</a:t>
            </a:r>
            <a:r>
              <a:rPr lang="zh-CN" altLang="en-US"/>
              <a:t>. The distance measurement employed here is the root mean square error (RMSE), as mentioned in the paper. For instance, consider this signal. After segmenting it according to its cycles, we proceed with cluster analysis. It's worth noting that the segmentation algorithm I used may result in one less signal than the actual count, but this won't impact subsequent feature extraction. Through cluster analysis, we obtained two clusters, with one containing eight signals and the other containing two signals. The deviation of these two signals from the majority is attributed to their heavy noise influence</a:t>
            </a:r>
            <a:r>
              <a:rPr lang="en-US" altLang="zh-CN"/>
              <a:t> which means that the two signals are influenced a lot by noise. </a:t>
            </a:r>
            <a:r>
              <a:rPr lang="zh-CN" altLang="en-US"/>
              <a:t>Therefore, I disregarded the</a:t>
            </a:r>
            <a:r>
              <a:rPr lang="en-US" altLang="zh-CN"/>
              <a:t>se</a:t>
            </a:r>
            <a:r>
              <a:rPr lang="zh-CN" altLang="en-US"/>
              <a:t> signals in this cluster. </a:t>
            </a:r>
            <a:r>
              <a:rPr lang="en-US" altLang="zh-CN"/>
              <a:t>I s</a:t>
            </a:r>
            <a:r>
              <a:rPr lang="zh-CN" altLang="en-US"/>
              <a:t>elect the cluster with the highest signal count</a:t>
            </a:r>
            <a:r>
              <a:rPr lang="en-US" altLang="zh-CN"/>
              <a:t> and</a:t>
            </a:r>
            <a:r>
              <a:rPr lang="zh-CN" altLang="en-US"/>
              <a:t> calculated their average to generate a template signal, effectively achieving denoising</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Here is our template signal. Subsequently, signal reconstruction was performed. It's important to highlight that due to the nature of my segmentation algorithm, the signal's cycle count here is one less than the original signal</a:t>
            </a:r>
            <a:r>
              <a:rPr lang="en-US" altLang="zh-CN"/>
              <a:t>, just like I mentioned before</a:t>
            </a:r>
            <a:r>
              <a:rPr lang="zh-CN" altLang="en-US"/>
              <a:t>. However, this does not affect feature extraction. As shown, our reconstructed signal exhibits considerably fewer fluctuations caused by noise compared to the original signal.</a:t>
            </a:r>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Next is feature selection. I chose 12 features that I consider important, including the peak difference between peak1 and peak2, as well as their horizontal distance.</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 then employed the Pearson correlation coefficient for feature selection. This coefficient measures the strength of the linear relationship between two</a:t>
            </a:r>
            <a:r>
              <a:rPr lang="en-US" altLang="zh-CN"/>
              <a:t> </a:t>
            </a:r>
            <a:r>
              <a:rPr lang="zh-CN" altLang="en-US"/>
              <a:t>variables. When the Pearson correlation coefficient is 1, it indicates a perfect positive correlation, while a coefficient of -1 indicates a perfect negative correlation. Since I later used linear regression for prediction, I </a:t>
            </a:r>
            <a:r>
              <a:rPr lang="en-US" altLang="zh-CN"/>
              <a:t>think</a:t>
            </a:r>
            <a:r>
              <a:rPr lang="zh-CN" altLang="en-US"/>
              <a:t> that the Pearson correlation coefficient is effective for feature selection.</a:t>
            </a:r>
            <a:r>
              <a:rPr lang="en-US" altLang="zh-CN"/>
              <a:t> The selected feature is about the distance information of peak1 and peak2, and the skewness [sk'ju:nes] and kurtosis [kɜː'təʊsɪs] of them</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Here is the result without feature selection, and the Mean Absolute Error (MAE) is 6.04. In the initial version I submitted previously, without noise reduction, the MAE from linear regression was 10, </a:t>
            </a:r>
            <a:r>
              <a:rPr lang="en-US" altLang="zh-CN"/>
              <a:t>which indicates</a:t>
            </a:r>
            <a:r>
              <a:rPr lang="zh-CN" altLang="en-US"/>
              <a:t> a significant improvement in prediction accuracy through noise reduction.</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And here is the result with </a:t>
            </a:r>
            <a:r>
              <a:rPr lang="zh-CN" altLang="en-US"/>
              <a:t>feature selection, but it is not very satisfactory. As observed, after training for </a:t>
            </a:r>
            <a:r>
              <a:rPr lang="en-US" altLang="zh-CN"/>
              <a:t>1</a:t>
            </a:r>
            <a:r>
              <a:rPr lang="zh-CN" altLang="en-US"/>
              <a:t>00 epochs, the loss with feature selection remains above 100, while the loss without feature selection has dropped below </a:t>
            </a:r>
            <a:r>
              <a:rPr lang="en-US" altLang="zh-CN"/>
              <a:t>4</a:t>
            </a:r>
            <a:r>
              <a:rPr lang="zh-CN" altLang="en-US"/>
              <a:t>0. </a:t>
            </a:r>
            <a:r>
              <a:rPr lang="en-US" altLang="zh-CN"/>
              <a:t>And the mae is worse with feature selection. So</a:t>
            </a:r>
            <a:r>
              <a:rPr lang="zh-CN" altLang="en-US"/>
              <a:t>, feature selection not only worsened the MAE, but also slowed down the training process, which is contrary to our expectations.</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 </a:t>
            </a:r>
            <a:r>
              <a:rPr lang="en-US" altLang="zh-CN"/>
              <a:t>think</a:t>
            </a:r>
            <a:r>
              <a:rPr lang="zh-CN" altLang="en-US"/>
              <a:t> there might be two reasons for this outcome: the first reason, and the second reason.</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So</a:t>
            </a:r>
            <a:r>
              <a:rPr lang="zh-CN" altLang="en-US"/>
              <a:t>, next week I will explore more suitable methods for feature selection. I will continue reading research papers, studying ADSPNR, and completing the course on Complex Functions. The question remains whether there are other contributing factors.</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During this week, I </a:t>
            </a:r>
            <a:r>
              <a:rPr lang="en-US" altLang="zh-CN"/>
              <a:t>studied</a:t>
            </a:r>
            <a:r>
              <a:rPr lang="zh-CN" altLang="en-US"/>
              <a:t> two chapters on Complex Functions and Integral Transformations, as well as one chapter on ADSPNR. Additionally, I reviewed two research papers and applied some of their methods to the SCG dataset.</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Regarding the ADSPNR, I focused on Chapter 3, Information Theory and Probability Models. This chapter primarily introduced</a:t>
            </a:r>
            <a:r>
              <a:rPr lang="en-US" altLang="zh-CN"/>
              <a:t> some</a:t>
            </a:r>
            <a:r>
              <a:rPr lang="zh-CN" altLang="en-US"/>
              <a:t> concepts of information theory and discussed </a:t>
            </a:r>
            <a:r>
              <a:rPr lang="en-US" altLang="zh-CN"/>
              <a:t>some random</a:t>
            </a:r>
            <a:r>
              <a:rPr lang="zh-CN" altLang="en-US"/>
              <a:t> processes and their applications. I simulated some </a:t>
            </a:r>
            <a:r>
              <a:rPr lang="en-US" altLang="zh-CN"/>
              <a:t>random</a:t>
            </a:r>
            <a:r>
              <a:rPr lang="zh-CN" altLang="en-US"/>
              <a:t> processes using </a:t>
            </a:r>
            <a:r>
              <a:rPr lang="en-US" altLang="zh-CN"/>
              <a:t>python.</a:t>
            </a:r>
            <a:r>
              <a:rPr lang="zh-CN" altLang="en-US"/>
              <a:t> For example, here is the probability distribution of a Gaussian process.</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 also implemented some examples from the book, such as Pseudo[ˈsjuːdəʊ</a:t>
            </a:r>
            <a:r>
              <a:rPr lang="en-US" altLang="zh-CN"/>
              <a:t>]</a:t>
            </a:r>
            <a:r>
              <a:rPr lang="zh-CN" altLang="en-US"/>
              <a:t>-Random Number Generators (PRNG). The mechanism behind PRNG involves initializing a seed with N digits, squaring it to obtain a 2N-digit number, and then extracting the middle N digits as the random</a:t>
            </a:r>
            <a:r>
              <a:rPr lang="en-US" altLang="zh-CN"/>
              <a:t> output</a:t>
            </a:r>
            <a:r>
              <a:rPr lang="zh-CN" altLang="en-US"/>
              <a:t> number. This process continues iteratively, using the output as the seed for the next round. Here's the implementation code for PRNG.</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Another application I </a:t>
            </a:r>
            <a:r>
              <a:rPr lang="en-US" altLang="zh-CN"/>
              <a:t>implemented</a:t>
            </a:r>
            <a:r>
              <a:rPr lang="zh-CN" altLang="en-US"/>
              <a:t> was Huffman coding. Its principle involves merging the two nodes with the lowest probabilities into a new node, where the probability of the new node is the sum of the probabilities of the two</a:t>
            </a:r>
            <a:r>
              <a:rPr lang="en-US" altLang="zh-CN"/>
              <a:t> old nodes</a:t>
            </a:r>
            <a:r>
              <a:rPr lang="zh-CN" altLang="en-US"/>
              <a:t>. This process is repeated until only one node remains. The resulting tree structure assigns 0 to the left branch and 1 to the right branch, </a:t>
            </a:r>
            <a:r>
              <a:rPr lang="en-US" altLang="zh-CN"/>
              <a:t>so that we can get the code</a:t>
            </a:r>
            <a:r>
              <a:rPr lang="zh-CN" altLang="en-US"/>
              <a:t> for each symbol. Here's an example illustration. Given an input sequence of 111233, the probabilities of occurrence are 1/2, 1/6, and 1/3, respectively. The merging process results in a tree structure, and </a:t>
            </a:r>
            <a:r>
              <a:rPr lang="en-US" altLang="zh-CN"/>
              <a:t>we </a:t>
            </a:r>
            <a:r>
              <a:rPr lang="zh-CN" altLang="en-US"/>
              <a:t>assign 0 and 1 to branches </a:t>
            </a:r>
            <a:r>
              <a:rPr lang="en-US" altLang="zh-CN"/>
              <a:t>so that we can </a:t>
            </a:r>
            <a:r>
              <a:rPr lang="zh-CN" altLang="en-US"/>
              <a:t>generate the corresponding codes, matching the output of our code</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For the majority of this week, my primary focus was on processing SCG signals. My work can be divided into four main parts: 1, 2, 3, and 4</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 </a:t>
            </a:r>
            <a:r>
              <a:rPr lang="en-US" altLang="zh-CN"/>
              <a:t>began</a:t>
            </a:r>
            <a:r>
              <a:rPr lang="zh-CN" altLang="en-US"/>
              <a:t> with respiration signal removal since the presence of the respiration signal can significantly affect the accuracy of the extracted features, such as peak heights. Based on the code provided by Professor Song, I learned that Daubechies</a:t>
            </a:r>
            <a:r>
              <a:rPr lang="en-US" altLang="zh-CN"/>
              <a:t>(</a:t>
            </a:r>
            <a:r>
              <a:rPr lang="zh-CN" altLang="en-US"/>
              <a:t>盗白</a:t>
            </a:r>
            <a:r>
              <a:rPr lang="en-US" altLang="zh-CN"/>
              <a:t>ki</a:t>
            </a:r>
            <a:r>
              <a:rPr lang="zh-CN" altLang="en-US"/>
              <a:t>死</a:t>
            </a:r>
            <a:r>
              <a:rPr lang="en-US" altLang="zh-CN"/>
              <a:t>)</a:t>
            </a:r>
            <a:r>
              <a:rPr lang="zh-CN" altLang="en-US"/>
              <a:t> wavelet was used to generate clean SCG signals without noise and respiration components. Subsequently, </a:t>
            </a:r>
            <a:r>
              <a:rPr lang="en-US" altLang="zh-CN"/>
              <a:t>here is</a:t>
            </a:r>
            <a:r>
              <a:rPr lang="zh-CN" altLang="en-US"/>
              <a:t> the respiration signal, which is a sinusoidal-shaped signal, as shown here. By multiplying the respiration signal with the clean SCG signal, </a:t>
            </a:r>
            <a:r>
              <a:rPr lang="en-US" altLang="zh-CN"/>
              <a:t>we can</a:t>
            </a:r>
            <a:r>
              <a:rPr lang="zh-CN" altLang="en-US"/>
              <a:t> obtain the SCG signal with respiration. The "seg_amp" refers to the maximum value in the clean SCG signal. Given the non-linear nature of signal synthesis, simple filtering and ICA techniques couldn't effectively separate the two components. </a:t>
            </a:r>
            <a:r>
              <a:rPr lang="en-US" altLang="zh-CN"/>
              <a:t>And I haven’t  learned other methods. </a:t>
            </a:r>
            <a:r>
              <a:rPr lang="en-US" altLang="zh-CN"/>
              <a:t>So</a:t>
            </a:r>
            <a:r>
              <a:rPr lang="zh-CN" altLang="en-US"/>
              <a:t>, I decided to initially isolate the respiration signal based on the known synthesis information, enabling subsequent processing.</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method I used is based on gradient descent for parameter estimation. Before using this method, three assumptions were made, relying on the known synthesis </a:t>
            </a:r>
            <a:r>
              <a:rPr lang="en-US" altLang="zh-CN"/>
              <a:t>information</a:t>
            </a:r>
            <a:r>
              <a:rPr lang="zh-CN" altLang="en-US"/>
              <a:t>. Assumption 1: The </a:t>
            </a:r>
            <a:r>
              <a:rPr lang="en-US" altLang="zh-CN"/>
              <a:t>height</a:t>
            </a:r>
            <a:r>
              <a:rPr lang="zh-CN" altLang="en-US"/>
              <a:t> of peak1 and peak2 are fixed and denoted as P1 and P2. Assumption 2: The respiration signal </a:t>
            </a:r>
            <a:r>
              <a:rPr lang="en-US" altLang="zh-CN"/>
              <a:t>is a </a:t>
            </a:r>
            <a:r>
              <a:rPr lang="zh-CN" altLang="en-US">
                <a:sym typeface="+mn-ea"/>
              </a:rPr>
              <a:t>sinusoidal[ˈsaɪnəˌsɔɪdəl]-shaped signal</a:t>
            </a:r>
            <a:r>
              <a:rPr lang="zh-CN" altLang="en-US"/>
              <a:t>. Assumption 3: The synthesis is achieved through multiplication. Utilizing these assumptions, an equation was derived for each peak</a:t>
            </a:r>
            <a:r>
              <a:rPr lang="en-US" altLang="zh-CN"/>
              <a:t>. We only focus on the peak point, and don’t pay attention to the other part of the signal. </a:t>
            </a:r>
            <a:r>
              <a:rPr lang="zh-CN" altLang="en-US"/>
              <a:t>Here is the equation, where H and x are known values, x represents time, and H </a:t>
            </a:r>
            <a:r>
              <a:rPr lang="en-US" altLang="zh-CN"/>
              <a:t>represents</a:t>
            </a:r>
            <a:r>
              <a:rPr lang="zh-CN" altLang="en-US"/>
              <a:t> the SCG signal value at that time</a:t>
            </a:r>
            <a:r>
              <a:rPr lang="en-US" altLang="zh-CN"/>
              <a:t> which is x</a:t>
            </a:r>
            <a:r>
              <a:rPr lang="zh-CN" altLang="en-US"/>
              <a:t>. P1, P2, and w are the parameters we want to estimate. The estimation method involves gradient descent, using x as input and H as the target for fitting</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a:t>
            </a:r>
            <a:r>
              <a:rPr lang="zh-CN" altLang="en-US"/>
              <a:t>his approach allowed me to effectively remove the respiration signal. The result shows that the left side is the signal before removal, while the right side is the signal after removal, demonstrating a significant improvement.</a:t>
            </a:r>
            <a:r>
              <a:rPr lang="en-US" altLang="zh-CN"/>
              <a:t> However, it is important to note that since Assumption 1 is an idealized situation, the effectiveness of my algorithm for removing the respiration signal may not be optimal for certain signals. Consequently, I only select signals with successful removal for further processing.</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7.xml"/><Relationship Id="rId6" Type="http://schemas.openxmlformats.org/officeDocument/2006/relationships/tags" Target="../tags/tag118.xml"/><Relationship Id="rId5" Type="http://schemas.openxmlformats.org/officeDocument/2006/relationships/image" Target="../media/image9.png"/><Relationship Id="rId4" Type="http://schemas.openxmlformats.org/officeDocument/2006/relationships/tags" Target="../tags/tag117.xml"/><Relationship Id="rId3" Type="http://schemas.openxmlformats.org/officeDocument/2006/relationships/image" Target="../media/image8.png"/><Relationship Id="rId2" Type="http://schemas.openxmlformats.org/officeDocument/2006/relationships/tags" Target="../tags/tag116.xml"/><Relationship Id="rId1" Type="http://schemas.openxmlformats.org/officeDocument/2006/relationships/tags" Target="../tags/tag115.xml"/></Relationships>
</file>

<file path=ppt/slides/_rels/slide11.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tags" Target="../tags/tag123.xml"/><Relationship Id="rId7" Type="http://schemas.openxmlformats.org/officeDocument/2006/relationships/image" Target="../media/image12.png"/><Relationship Id="rId6" Type="http://schemas.openxmlformats.org/officeDocument/2006/relationships/tags" Target="../tags/tag122.xml"/><Relationship Id="rId5" Type="http://schemas.openxmlformats.org/officeDocument/2006/relationships/image" Target="../media/image11.png"/><Relationship Id="rId4" Type="http://schemas.openxmlformats.org/officeDocument/2006/relationships/tags" Target="../tags/tag121.xml"/><Relationship Id="rId3" Type="http://schemas.openxmlformats.org/officeDocument/2006/relationships/image" Target="../media/image10.png"/><Relationship Id="rId2" Type="http://schemas.openxmlformats.org/officeDocument/2006/relationships/tags" Target="../tags/tag120.xml"/><Relationship Id="rId11" Type="http://schemas.openxmlformats.org/officeDocument/2006/relationships/notesSlide" Target="../notesSlides/notesSlide10.xml"/><Relationship Id="rId10" Type="http://schemas.openxmlformats.org/officeDocument/2006/relationships/slideLayout" Target="../slideLayouts/slideLayout7.xml"/><Relationship Id="rId1" Type="http://schemas.openxmlformats.org/officeDocument/2006/relationships/tags" Target="../tags/tag119.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29.xml"/><Relationship Id="rId7" Type="http://schemas.openxmlformats.org/officeDocument/2006/relationships/image" Target="../media/image14.png"/><Relationship Id="rId6" Type="http://schemas.openxmlformats.org/officeDocument/2006/relationships/tags" Target="../tags/tag128.xml"/><Relationship Id="rId5" Type="http://schemas.openxmlformats.org/officeDocument/2006/relationships/image" Target="../media/image10.png"/><Relationship Id="rId4" Type="http://schemas.openxmlformats.org/officeDocument/2006/relationships/tags" Target="../tags/tag127.xml"/><Relationship Id="rId3" Type="http://schemas.openxmlformats.org/officeDocument/2006/relationships/image" Target="../media/image13.png"/><Relationship Id="rId2" Type="http://schemas.openxmlformats.org/officeDocument/2006/relationships/tags" Target="../tags/tag126.xml"/><Relationship Id="rId10" Type="http://schemas.openxmlformats.org/officeDocument/2006/relationships/notesSlide" Target="../notesSlides/notesSlide11.xml"/><Relationship Id="rId1" Type="http://schemas.openxmlformats.org/officeDocument/2006/relationships/tags" Target="../tags/tag125.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tags" Target="../tags/tag131.xml"/><Relationship Id="rId1" Type="http://schemas.openxmlformats.org/officeDocument/2006/relationships/tags" Target="../tags/tag130.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tags" Target="../tags/tag134.xml"/><Relationship Id="rId3" Type="http://schemas.openxmlformats.org/officeDocument/2006/relationships/image" Target="../media/image15.png"/><Relationship Id="rId2" Type="http://schemas.openxmlformats.org/officeDocument/2006/relationships/tags" Target="../tags/tag133.xml"/><Relationship Id="rId1" Type="http://schemas.openxmlformats.org/officeDocument/2006/relationships/tags" Target="../tags/tag132.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tags" Target="../tags/tag136.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tags" Target="../tags/tag135.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7.xml"/><Relationship Id="rId6" Type="http://schemas.openxmlformats.org/officeDocument/2006/relationships/tags" Target="../tags/tag140.xml"/><Relationship Id="rId5" Type="http://schemas.openxmlformats.org/officeDocument/2006/relationships/image" Target="../media/image19.png"/><Relationship Id="rId4" Type="http://schemas.openxmlformats.org/officeDocument/2006/relationships/tags" Target="../tags/tag139.xml"/><Relationship Id="rId3" Type="http://schemas.openxmlformats.org/officeDocument/2006/relationships/image" Target="../media/image18.png"/><Relationship Id="rId2" Type="http://schemas.openxmlformats.org/officeDocument/2006/relationships/tags" Target="../tags/tag138.xml"/><Relationship Id="rId1" Type="http://schemas.openxmlformats.org/officeDocument/2006/relationships/tags" Target="../tags/tag137.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tags" Target="../tags/tag142.xml"/><Relationship Id="rId1" Type="http://schemas.openxmlformats.org/officeDocument/2006/relationships/tags" Target="../tags/tag141.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tags" Target="../tags/tag144.xml"/><Relationship Id="rId1" Type="http://schemas.openxmlformats.org/officeDocument/2006/relationships/tags" Target="../tags/tag14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6.xml"/><Relationship Id="rId1" Type="http://schemas.openxmlformats.org/officeDocument/2006/relationships/tags" Target="../tags/tag14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7.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tags" Target="../tags/tag69.xml"/><Relationship Id="rId4" Type="http://schemas.openxmlformats.org/officeDocument/2006/relationships/image" Target="../media/image2.png"/><Relationship Id="rId3" Type="http://schemas.openxmlformats.org/officeDocument/2006/relationships/tags" Target="../tags/tag68.xml"/><Relationship Id="rId2" Type="http://schemas.openxmlformats.org/officeDocument/2006/relationships/image" Target="../media/image1.png"/><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ags" Target="../tags/tag72.xml"/><Relationship Id="rId3" Type="http://schemas.openxmlformats.org/officeDocument/2006/relationships/image" Target="../media/image3.png"/><Relationship Id="rId2" Type="http://schemas.openxmlformats.org/officeDocument/2006/relationships/tags" Target="../tags/tag71.xml"/><Relationship Id="rId1" Type="http://schemas.openxmlformats.org/officeDocument/2006/relationships/tags" Target="../tags/tag70.xml"/></Relationships>
</file>

<file path=ppt/slides/_rels/slide5.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0" Type="http://schemas.openxmlformats.org/officeDocument/2006/relationships/notesSlide" Target="../notesSlides/notesSlide5.xml"/><Relationship Id="rId3" Type="http://schemas.openxmlformats.org/officeDocument/2006/relationships/tags" Target="../tags/tag75.xml"/><Relationship Id="rId29" Type="http://schemas.openxmlformats.org/officeDocument/2006/relationships/slideLayout" Target="../slideLayouts/slideLayout7.xml"/><Relationship Id="rId28" Type="http://schemas.openxmlformats.org/officeDocument/2006/relationships/tags" Target="../tags/tag100.xml"/><Relationship Id="rId27" Type="http://schemas.openxmlformats.org/officeDocument/2006/relationships/tags" Target="../tags/tag99.xml"/><Relationship Id="rId26" Type="http://schemas.openxmlformats.org/officeDocument/2006/relationships/tags" Target="../tags/tag98.xml"/><Relationship Id="rId25" Type="http://schemas.openxmlformats.org/officeDocument/2006/relationships/tags" Target="../tags/tag97.xml"/><Relationship Id="rId24" Type="http://schemas.openxmlformats.org/officeDocument/2006/relationships/tags" Target="../tags/tag96.xml"/><Relationship Id="rId23" Type="http://schemas.openxmlformats.org/officeDocument/2006/relationships/tags" Target="../tags/tag95.xml"/><Relationship Id="rId22" Type="http://schemas.openxmlformats.org/officeDocument/2006/relationships/tags" Target="../tags/tag94.xml"/><Relationship Id="rId21" Type="http://schemas.openxmlformats.org/officeDocument/2006/relationships/tags" Target="../tags/tag93.xml"/><Relationship Id="rId20" Type="http://schemas.openxmlformats.org/officeDocument/2006/relationships/tags" Target="../tags/tag92.xml"/><Relationship Id="rId2" Type="http://schemas.openxmlformats.org/officeDocument/2006/relationships/tags" Target="../tags/tag74.xml"/><Relationship Id="rId19" Type="http://schemas.openxmlformats.org/officeDocument/2006/relationships/tags" Target="../tags/tag91.xml"/><Relationship Id="rId18" Type="http://schemas.openxmlformats.org/officeDocument/2006/relationships/tags" Target="../tags/tag90.xml"/><Relationship Id="rId17" Type="http://schemas.openxmlformats.org/officeDocument/2006/relationships/tags" Target="../tags/tag89.xml"/><Relationship Id="rId16" Type="http://schemas.openxmlformats.org/officeDocument/2006/relationships/tags" Target="../tags/tag88.xml"/><Relationship Id="rId15" Type="http://schemas.openxmlformats.org/officeDocument/2006/relationships/tags" Target="../tags/tag87.xml"/><Relationship Id="rId14" Type="http://schemas.openxmlformats.org/officeDocument/2006/relationships/tags" Target="../tags/tag86.xml"/><Relationship Id="rId13" Type="http://schemas.openxmlformats.org/officeDocument/2006/relationships/tags" Target="../tags/tag85.xml"/><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tags" Target="../tags/tag73.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image" Target="../media/image4.png"/><Relationship Id="rId1" Type="http://schemas.openxmlformats.org/officeDocument/2006/relationships/tags" Target="../tags/tag10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04.xml"/></Relationships>
</file>

<file path=ppt/slides/_rels/slide8.xml.rels><?xml version="1.0" encoding="UTF-8" standalone="yes"?>
<Relationships xmlns="http://schemas.openxmlformats.org/package/2006/relationships"><Relationship Id="rId9" Type="http://schemas.openxmlformats.org/officeDocument/2006/relationships/tags" Target="../tags/tag110.xml"/><Relationship Id="rId8" Type="http://schemas.openxmlformats.org/officeDocument/2006/relationships/image" Target="../media/image7.png"/><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image" Target="../media/image6.png"/><Relationship Id="rId4" Type="http://schemas.openxmlformats.org/officeDocument/2006/relationships/tags" Target="../tags/tag107.xml"/><Relationship Id="rId3" Type="http://schemas.openxmlformats.org/officeDocument/2006/relationships/image" Target="../media/image5.png"/><Relationship Id="rId2" Type="http://schemas.openxmlformats.org/officeDocument/2006/relationships/tags" Target="../tags/tag106.xml"/><Relationship Id="rId11" Type="http://schemas.openxmlformats.org/officeDocument/2006/relationships/notesSlide" Target="../notesSlides/notesSlide7.xml"/><Relationship Id="rId10" Type="http://schemas.openxmlformats.org/officeDocument/2006/relationships/slideLayout" Target="../slideLayouts/slideLayout7.xml"/><Relationship Id="rId1" Type="http://schemas.openxmlformats.org/officeDocument/2006/relationships/tags" Target="../tags/tag105.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319530" y="2253615"/>
            <a:ext cx="9552305" cy="1033145"/>
          </a:xfrm>
        </p:spPr>
        <p:txBody>
          <a:bodyPr>
            <a:noAutofit/>
          </a:bodyPr>
          <a:p>
            <a:r>
              <a:rPr lang="en-US" altLang="zh-CN" sz="4800">
                <a:latin typeface="Times New Roman" panose="02020603050405020304" charset="0"/>
                <a:cs typeface="Times New Roman" panose="02020603050405020304" charset="0"/>
              </a:rPr>
              <a:t>Weekly Progress Report</a:t>
            </a:r>
            <a:endParaRPr lang="en-US" altLang="zh-CN" sz="4800">
              <a:latin typeface="Times New Roman" panose="02020603050405020304" charset="0"/>
              <a:cs typeface="Times New Roman" panose="02020603050405020304" charset="0"/>
            </a:endParaRPr>
          </a:p>
        </p:txBody>
      </p:sp>
      <p:sp>
        <p:nvSpPr>
          <p:cNvPr id="3" name="副标题 2"/>
          <p:cNvSpPr>
            <a:spLocks noGrp="1"/>
          </p:cNvSpPr>
          <p:nvPr>
            <p:ph type="subTitle" idx="1"/>
            <p:custDataLst>
              <p:tags r:id="rId2"/>
            </p:custDataLst>
          </p:nvPr>
        </p:nvSpPr>
        <p:spPr>
          <a:xfrm>
            <a:off x="4852035" y="4093210"/>
            <a:ext cx="2487930" cy="808990"/>
          </a:xfrm>
        </p:spPr>
        <p:txBody>
          <a:bodyPr>
            <a:normAutofit fontScale="25000"/>
          </a:bodyPr>
          <a:p>
            <a:r>
              <a:rPr lang="en-US" altLang="zh-CN" sz="7200">
                <a:latin typeface="Times New Roman" panose="02020603050405020304" charset="0"/>
                <a:cs typeface="Times New Roman" panose="02020603050405020304" charset="0"/>
              </a:rPr>
              <a:t>Yida Zhang</a:t>
            </a:r>
            <a:endParaRPr lang="en-US" altLang="zh-CN" sz="7200">
              <a:latin typeface="Times New Roman" panose="02020603050405020304" charset="0"/>
              <a:cs typeface="Times New Roman" panose="02020603050405020304" charset="0"/>
            </a:endParaRPr>
          </a:p>
          <a:p>
            <a:r>
              <a:rPr lang="en-US" altLang="zh-CN" sz="7200">
                <a:latin typeface="Times New Roman" panose="02020603050405020304" charset="0"/>
                <a:cs typeface="Times New Roman" panose="02020603050405020304" charset="0"/>
              </a:rPr>
              <a:t>2023.8.7</a:t>
            </a:r>
            <a:endParaRPr lang="en-US" altLang="zh-CN" sz="1600">
              <a:latin typeface="Times New Roman" panose="02020603050405020304" charset="0"/>
              <a:cs typeface="Times New Roman" panose="02020603050405020304" charset="0"/>
            </a:endParaRPr>
          </a:p>
          <a:p>
            <a:endParaRPr lang="zh-CN" altLang="en-US" sz="1600">
              <a:latin typeface="Times New Roman" panose="02020603050405020304" charset="0"/>
              <a:cs typeface="Times New Roman" panose="02020603050405020304" charset="0"/>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896493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Respiration Signal Removal</a:t>
            </a:r>
            <a:endParaRPr lang="en-US" sz="2800">
              <a:latin typeface="Times New Roman" panose="02020603050405020304" charset="0"/>
              <a:cs typeface="Times New Roman" panose="02020603050405020304" charset="0"/>
            </a:endParaRPr>
          </a:p>
        </p:txBody>
      </p:sp>
      <p:pic>
        <p:nvPicPr>
          <p:cNvPr id="2" name="图片 1"/>
          <p:cNvPicPr>
            <a:picLocks noChangeAspect="1"/>
          </p:cNvPicPr>
          <p:nvPr>
            <p:custDataLst>
              <p:tags r:id="rId2"/>
            </p:custDataLst>
          </p:nvPr>
        </p:nvPicPr>
        <p:blipFill>
          <a:blip r:embed="rId3"/>
          <a:stretch>
            <a:fillRect/>
          </a:stretch>
        </p:blipFill>
        <p:spPr>
          <a:xfrm>
            <a:off x="713105" y="1576070"/>
            <a:ext cx="5010150" cy="3705225"/>
          </a:xfrm>
          <a:prstGeom prst="rect">
            <a:avLst/>
          </a:prstGeom>
        </p:spPr>
      </p:pic>
      <p:sp>
        <p:nvSpPr>
          <p:cNvPr id="3" name="文本框 2"/>
          <p:cNvSpPr txBox="1"/>
          <p:nvPr/>
        </p:nvSpPr>
        <p:spPr>
          <a:xfrm>
            <a:off x="1910080" y="5500370"/>
            <a:ext cx="2988310" cy="64516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Before Respiration </a:t>
            </a:r>
            <a:r>
              <a:rPr lang="en-US" altLang="zh-CN">
                <a:latin typeface="Times New Roman" panose="02020603050405020304" charset="0"/>
                <a:cs typeface="Times New Roman" panose="02020603050405020304" charset="0"/>
              </a:rPr>
              <a:t>Removal</a:t>
            </a:r>
            <a:endParaRPr lang="en-US" altLang="zh-CN">
              <a:latin typeface="Times New Roman" panose="02020603050405020304" charset="0"/>
              <a:cs typeface="Times New Roman" panose="02020603050405020304" charset="0"/>
            </a:endParaRPr>
          </a:p>
          <a:p>
            <a:pPr algn="ctr"/>
            <a:r>
              <a:rPr lang="en-US" altLang="zh-CN">
                <a:latin typeface="Times New Roman" panose="02020603050405020304" charset="0"/>
                <a:cs typeface="Times New Roman" panose="02020603050405020304" charset="0"/>
              </a:rPr>
              <a:t>train_set[244,:1000]</a:t>
            </a:r>
            <a:endParaRPr lang="en-US" altLang="zh-CN">
              <a:latin typeface="Times New Roman" panose="02020603050405020304" charset="0"/>
              <a:cs typeface="Times New Roman" panose="02020603050405020304" charset="0"/>
            </a:endParaRPr>
          </a:p>
        </p:txBody>
      </p:sp>
      <p:pic>
        <p:nvPicPr>
          <p:cNvPr id="4" name="图片 3"/>
          <p:cNvPicPr>
            <a:picLocks noChangeAspect="1"/>
          </p:cNvPicPr>
          <p:nvPr>
            <p:custDataLst>
              <p:tags r:id="rId4"/>
            </p:custDataLst>
          </p:nvPr>
        </p:nvPicPr>
        <p:blipFill>
          <a:blip r:embed="rId5"/>
          <a:stretch>
            <a:fillRect/>
          </a:stretch>
        </p:blipFill>
        <p:spPr>
          <a:xfrm>
            <a:off x="6115050" y="1576070"/>
            <a:ext cx="4895850" cy="3714750"/>
          </a:xfrm>
          <a:prstGeom prst="rect">
            <a:avLst/>
          </a:prstGeom>
        </p:spPr>
      </p:pic>
      <p:sp>
        <p:nvSpPr>
          <p:cNvPr id="6" name="文本框 5"/>
          <p:cNvSpPr txBox="1"/>
          <p:nvPr/>
        </p:nvSpPr>
        <p:spPr>
          <a:xfrm>
            <a:off x="6671945" y="5500370"/>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After Respiration Removal</a:t>
            </a:r>
            <a:endParaRPr lang="en-US" altLang="zh-CN">
              <a:latin typeface="Times New Roman" panose="02020603050405020304" charset="0"/>
              <a:cs typeface="Times New Roman" panose="02020603050405020304" charset="0"/>
            </a:endParaRPr>
          </a:p>
        </p:txBody>
      </p:sp>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8964930" cy="521970"/>
          </a:xfrm>
          <a:prstGeom prst="rect">
            <a:avLst/>
          </a:prstGeom>
          <a:noFill/>
        </p:spPr>
        <p:txBody>
          <a:bodyPr wrap="square" rtlCol="0">
            <a:spAutoFit/>
          </a:bodyPr>
          <a:p>
            <a:r>
              <a:rPr lang="en-US" sz="2800">
                <a:latin typeface="Times New Roman" panose="02020603050405020304" charset="0"/>
                <a:cs typeface="Times New Roman" panose="02020603050405020304" charset="0"/>
              </a:rPr>
              <a:t>Noise Reduction</a:t>
            </a:r>
            <a:endParaRPr lang="en-US" sz="2800">
              <a:latin typeface="Times New Roman" panose="02020603050405020304" charset="0"/>
              <a:cs typeface="Times New Roman" panose="02020603050405020304" charset="0"/>
            </a:endParaRPr>
          </a:p>
        </p:txBody>
      </p:sp>
      <p:sp>
        <p:nvSpPr>
          <p:cNvPr id="2" name="文本框 1"/>
          <p:cNvSpPr txBox="1"/>
          <p:nvPr/>
        </p:nvSpPr>
        <p:spPr>
          <a:xfrm>
            <a:off x="421640" y="6138545"/>
            <a:ext cx="106165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Reference:</a:t>
            </a:r>
            <a:r>
              <a:rPr lang="en-US" altLang="zh-CN"/>
              <a:t> </a:t>
            </a:r>
            <a:r>
              <a:rPr lang="en-US" altLang="zh-CN">
                <a:latin typeface="Times New Roman" panose="02020603050405020304" charset="0"/>
                <a:cs typeface="Times New Roman" panose="02020603050405020304" charset="0"/>
                <a:sym typeface="+mn-ea"/>
              </a:rPr>
              <a:t>Novel Signal Noise Reduction Method through Cluster Analysis, Applied to Photoplethysmography</a:t>
            </a:r>
            <a:endParaRPr lang="en-US" altLang="zh-CN"/>
          </a:p>
        </p:txBody>
      </p:sp>
      <p:pic>
        <p:nvPicPr>
          <p:cNvPr id="3" name="图片 2"/>
          <p:cNvPicPr>
            <a:picLocks noChangeAspect="1"/>
          </p:cNvPicPr>
          <p:nvPr>
            <p:custDataLst>
              <p:tags r:id="rId2"/>
            </p:custDataLst>
          </p:nvPr>
        </p:nvPicPr>
        <p:blipFill>
          <a:blip r:embed="rId3"/>
          <a:stretch>
            <a:fillRect/>
          </a:stretch>
        </p:blipFill>
        <p:spPr>
          <a:xfrm>
            <a:off x="421640" y="1036955"/>
            <a:ext cx="5659120" cy="4225925"/>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6363970" y="494665"/>
            <a:ext cx="3406775" cy="2620010"/>
          </a:xfrm>
          <a:prstGeom prst="rect">
            <a:avLst/>
          </a:prstGeom>
        </p:spPr>
      </p:pic>
      <p:pic>
        <p:nvPicPr>
          <p:cNvPr id="7" name="图片 6"/>
          <p:cNvPicPr>
            <a:picLocks noChangeAspect="1"/>
          </p:cNvPicPr>
          <p:nvPr>
            <p:custDataLst>
              <p:tags r:id="rId6"/>
            </p:custDataLst>
          </p:nvPr>
        </p:nvPicPr>
        <p:blipFill>
          <a:blip r:embed="rId7"/>
          <a:stretch>
            <a:fillRect/>
          </a:stretch>
        </p:blipFill>
        <p:spPr>
          <a:xfrm>
            <a:off x="6363970" y="3304540"/>
            <a:ext cx="3536950" cy="2586355"/>
          </a:xfrm>
          <a:prstGeom prst="rect">
            <a:avLst/>
          </a:prstGeom>
        </p:spPr>
      </p:pic>
      <p:sp>
        <p:nvSpPr>
          <p:cNvPr id="8" name="文本框 7"/>
          <p:cNvSpPr txBox="1"/>
          <p:nvPr/>
        </p:nvSpPr>
        <p:spPr>
          <a:xfrm>
            <a:off x="1219200" y="5357495"/>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SCG </a:t>
            </a:r>
            <a:r>
              <a:rPr lang="en-US" altLang="zh-CN">
                <a:latin typeface="Times New Roman" panose="02020603050405020304" charset="0"/>
                <a:cs typeface="Times New Roman" panose="02020603050405020304" charset="0"/>
              </a:rPr>
              <a:t>without Respiration</a:t>
            </a:r>
            <a:endParaRPr lang="en-US" altLang="zh-CN">
              <a:latin typeface="Times New Roman" panose="02020603050405020304" charset="0"/>
              <a:cs typeface="Times New Roman" panose="02020603050405020304" charset="0"/>
            </a:endParaRPr>
          </a:p>
        </p:txBody>
      </p:sp>
      <p:sp>
        <p:nvSpPr>
          <p:cNvPr id="9" name="文本框 8"/>
          <p:cNvSpPr txBox="1"/>
          <p:nvPr/>
        </p:nvSpPr>
        <p:spPr>
          <a:xfrm>
            <a:off x="9634855" y="1620520"/>
            <a:ext cx="208661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Cluster 1: 8 signals</a:t>
            </a:r>
            <a:endParaRPr lang="en-US" altLang="zh-CN">
              <a:latin typeface="Times New Roman" panose="02020603050405020304" charset="0"/>
              <a:cs typeface="Times New Roman" panose="02020603050405020304" charset="0"/>
            </a:endParaRPr>
          </a:p>
        </p:txBody>
      </p:sp>
      <p:sp>
        <p:nvSpPr>
          <p:cNvPr id="10" name="文本框 9"/>
          <p:cNvSpPr txBox="1"/>
          <p:nvPr>
            <p:custDataLst>
              <p:tags r:id="rId8"/>
            </p:custDataLst>
          </p:nvPr>
        </p:nvSpPr>
        <p:spPr>
          <a:xfrm>
            <a:off x="9634855" y="4442460"/>
            <a:ext cx="208661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Cluster 2: 2 signals</a:t>
            </a:r>
            <a:endParaRPr lang="en-US" altLang="zh-CN">
              <a:latin typeface="Times New Roman" panose="02020603050405020304" charset="0"/>
              <a:cs typeface="Times New Roman" panose="02020603050405020304" charset="0"/>
            </a:endParaRPr>
          </a:p>
        </p:txBody>
      </p:sp>
    </p:spTree>
    <p:custDataLst>
      <p:tags r:id="rId9"/>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8964930" cy="521970"/>
          </a:xfrm>
          <a:prstGeom prst="rect">
            <a:avLst/>
          </a:prstGeom>
          <a:noFill/>
        </p:spPr>
        <p:txBody>
          <a:bodyPr wrap="square" rtlCol="0">
            <a:spAutoFit/>
          </a:bodyPr>
          <a:p>
            <a:r>
              <a:rPr lang="en-US" sz="2800">
                <a:latin typeface="Times New Roman" panose="02020603050405020304" charset="0"/>
                <a:cs typeface="Times New Roman" panose="02020603050405020304" charset="0"/>
              </a:rPr>
              <a:t>Signal Reconstruction</a:t>
            </a:r>
            <a:endParaRPr lang="en-US" sz="2800">
              <a:latin typeface="Times New Roman" panose="02020603050405020304" charset="0"/>
              <a:cs typeface="Times New Roman" panose="02020603050405020304" charset="0"/>
            </a:endParaRPr>
          </a:p>
        </p:txBody>
      </p:sp>
      <p:pic>
        <p:nvPicPr>
          <p:cNvPr id="2" name="图片 1"/>
          <p:cNvPicPr>
            <a:picLocks noChangeAspect="1"/>
          </p:cNvPicPr>
          <p:nvPr>
            <p:custDataLst>
              <p:tags r:id="rId2"/>
            </p:custDataLst>
          </p:nvPr>
        </p:nvPicPr>
        <p:blipFill>
          <a:blip r:embed="rId3"/>
          <a:stretch>
            <a:fillRect/>
          </a:stretch>
        </p:blipFill>
        <p:spPr>
          <a:xfrm>
            <a:off x="28575" y="1781175"/>
            <a:ext cx="3865880" cy="2933700"/>
          </a:xfrm>
          <a:prstGeom prst="rect">
            <a:avLst/>
          </a:prstGeom>
        </p:spPr>
      </p:pic>
      <p:sp>
        <p:nvSpPr>
          <p:cNvPr id="3" name="文本框 2"/>
          <p:cNvSpPr txBox="1"/>
          <p:nvPr/>
        </p:nvSpPr>
        <p:spPr>
          <a:xfrm>
            <a:off x="600710" y="5103495"/>
            <a:ext cx="272161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Average of Cluster 1</a:t>
            </a:r>
            <a:endParaRPr lang="en-US" altLang="zh-CN">
              <a:latin typeface="Times New Roman" panose="02020603050405020304" charset="0"/>
              <a:cs typeface="Times New Roman" panose="02020603050405020304" charset="0"/>
            </a:endParaRPr>
          </a:p>
        </p:txBody>
      </p:sp>
      <p:pic>
        <p:nvPicPr>
          <p:cNvPr id="4" name="图片 3"/>
          <p:cNvPicPr>
            <a:picLocks noChangeAspect="1"/>
          </p:cNvPicPr>
          <p:nvPr>
            <p:custDataLst>
              <p:tags r:id="rId4"/>
            </p:custDataLst>
          </p:nvPr>
        </p:nvPicPr>
        <p:blipFill>
          <a:blip r:embed="rId5"/>
          <a:stretch>
            <a:fillRect/>
          </a:stretch>
        </p:blipFill>
        <p:spPr>
          <a:xfrm>
            <a:off x="8103235" y="1848485"/>
            <a:ext cx="3926840" cy="2932430"/>
          </a:xfrm>
          <a:prstGeom prst="rect">
            <a:avLst/>
          </a:prstGeom>
        </p:spPr>
      </p:pic>
      <p:sp>
        <p:nvSpPr>
          <p:cNvPr id="6" name="文本框 5"/>
          <p:cNvSpPr txBox="1"/>
          <p:nvPr/>
        </p:nvSpPr>
        <p:spPr>
          <a:xfrm>
            <a:off x="8763635" y="5103495"/>
            <a:ext cx="2606675"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Signal with Noise</a:t>
            </a:r>
            <a:endParaRPr lang="en-US" altLang="zh-CN">
              <a:latin typeface="Times New Roman" panose="02020603050405020304" charset="0"/>
              <a:cs typeface="Times New Roman" panose="02020603050405020304" charset="0"/>
            </a:endParaRPr>
          </a:p>
        </p:txBody>
      </p:sp>
      <p:pic>
        <p:nvPicPr>
          <p:cNvPr id="7" name="图片 6"/>
          <p:cNvPicPr>
            <a:picLocks noChangeAspect="1"/>
          </p:cNvPicPr>
          <p:nvPr>
            <p:custDataLst>
              <p:tags r:id="rId6"/>
            </p:custDataLst>
          </p:nvPr>
        </p:nvPicPr>
        <p:blipFill>
          <a:blip r:embed="rId7"/>
          <a:stretch>
            <a:fillRect/>
          </a:stretch>
        </p:blipFill>
        <p:spPr>
          <a:xfrm>
            <a:off x="3988435" y="1781175"/>
            <a:ext cx="3891280" cy="2924175"/>
          </a:xfrm>
          <a:prstGeom prst="rect">
            <a:avLst/>
          </a:prstGeom>
        </p:spPr>
      </p:pic>
      <p:sp>
        <p:nvSpPr>
          <p:cNvPr id="8" name="文本框 7"/>
          <p:cNvSpPr txBox="1"/>
          <p:nvPr/>
        </p:nvSpPr>
        <p:spPr>
          <a:xfrm>
            <a:off x="4972685" y="5103495"/>
            <a:ext cx="2140585"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Reconstructed Signal</a:t>
            </a:r>
            <a:endParaRPr lang="en-US" altLang="zh-CN">
              <a:latin typeface="Times New Roman" panose="02020603050405020304" charset="0"/>
              <a:cs typeface="Times New Roman" panose="02020603050405020304" charset="0"/>
            </a:endParaRPr>
          </a:p>
        </p:txBody>
      </p:sp>
    </p:spTree>
    <p:custDataLst>
      <p:tags r:id="rId8"/>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8964930" cy="521970"/>
          </a:xfrm>
          <a:prstGeom prst="rect">
            <a:avLst/>
          </a:prstGeom>
          <a:noFill/>
        </p:spPr>
        <p:txBody>
          <a:bodyPr wrap="square" rtlCol="0">
            <a:spAutoFit/>
          </a:bodyPr>
          <a:p>
            <a:r>
              <a:rPr lang="en-US" sz="2800">
                <a:latin typeface="Times New Roman" panose="02020603050405020304" charset="0"/>
                <a:cs typeface="Times New Roman" panose="02020603050405020304" charset="0"/>
              </a:rPr>
              <a:t>Feature Extraction</a:t>
            </a:r>
            <a:endParaRPr lang="en-US" sz="2800">
              <a:latin typeface="Times New Roman" panose="02020603050405020304" charset="0"/>
              <a:cs typeface="Times New Roman" panose="02020603050405020304" charset="0"/>
            </a:endParaRPr>
          </a:p>
        </p:txBody>
      </p:sp>
      <p:sp>
        <p:nvSpPr>
          <p:cNvPr id="2" name="文本框 1"/>
          <p:cNvSpPr txBox="1"/>
          <p:nvPr/>
        </p:nvSpPr>
        <p:spPr>
          <a:xfrm>
            <a:off x="2109470" y="1513840"/>
            <a:ext cx="4064000" cy="3830955"/>
          </a:xfrm>
          <a:prstGeom prst="rect">
            <a:avLst/>
          </a:prstGeom>
          <a:noFill/>
        </p:spPr>
        <p:txBody>
          <a:bodyPr wrap="square" rtlCol="0">
            <a:spAutoFit/>
          </a:bodyPr>
          <a:p>
            <a:pPr indent="0" fontAlgn="auto">
              <a:lnSpc>
                <a:spcPct val="150000"/>
              </a:lnSpc>
            </a:pPr>
            <a:r>
              <a:rPr lang="zh-CN" altLang="en-US">
                <a:latin typeface="Times New Roman" panose="02020603050405020304" charset="0"/>
                <a:cs typeface="Times New Roman" panose="02020603050405020304" charset="0"/>
              </a:rPr>
              <a:t># Mean</a:t>
            </a:r>
            <a:endParaRPr lang="zh-CN" altLang="en-US">
              <a:latin typeface="Times New Roman" panose="02020603050405020304" charset="0"/>
              <a:cs typeface="Times New Roman" panose="02020603050405020304" charset="0"/>
            </a:endParaRPr>
          </a:p>
          <a:p>
            <a:pPr indent="0" fontAlgn="auto">
              <a:lnSpc>
                <a:spcPct val="150000"/>
              </a:lnSpc>
            </a:pPr>
            <a:r>
              <a:rPr lang="zh-CN" altLang="en-US">
                <a:latin typeface="Times New Roman" panose="02020603050405020304" charset="0"/>
                <a:cs typeface="Times New Roman" panose="02020603050405020304" charset="0"/>
              </a:rPr>
              <a:t># P1</a:t>
            </a:r>
            <a:r>
              <a:rPr lang="en-US" altLang="zh-CN">
                <a:latin typeface="Times New Roman" panose="02020603050405020304" charset="0"/>
                <a:cs typeface="Times New Roman" panose="02020603050405020304" charset="0"/>
              </a:rPr>
              <a:t> (Amplitude of Peak)</a:t>
            </a:r>
            <a:endParaRPr lang="zh-CN" altLang="en-US">
              <a:latin typeface="Times New Roman" panose="02020603050405020304" charset="0"/>
              <a:cs typeface="Times New Roman" panose="02020603050405020304" charset="0"/>
            </a:endParaRPr>
          </a:p>
          <a:p>
            <a:pPr indent="0" fontAlgn="auto">
              <a:lnSpc>
                <a:spcPct val="150000"/>
              </a:lnSpc>
            </a:pPr>
            <a:r>
              <a:rPr lang="zh-CN" altLang="en-US">
                <a:latin typeface="Times New Roman" panose="02020603050405020304" charset="0"/>
                <a:cs typeface="Times New Roman" panose="02020603050405020304" charset="0"/>
              </a:rPr>
              <a:t># P2</a:t>
            </a:r>
            <a:endParaRPr lang="zh-CN" altLang="en-US">
              <a:latin typeface="Times New Roman" panose="02020603050405020304" charset="0"/>
              <a:cs typeface="Times New Roman" panose="02020603050405020304" charset="0"/>
            </a:endParaRPr>
          </a:p>
          <a:p>
            <a:pPr indent="0" fontAlgn="auto">
              <a:lnSpc>
                <a:spcPct val="150000"/>
              </a:lnSpc>
            </a:pPr>
            <a:r>
              <a:rPr lang="zh-CN" altLang="en-US">
                <a:latin typeface="Times New Roman" panose="02020603050405020304" charset="0"/>
                <a:cs typeface="Times New Roman" panose="02020603050405020304" charset="0"/>
              </a:rPr>
              <a:t># P1-P2</a:t>
            </a:r>
            <a:endParaRPr lang="zh-CN" altLang="en-US">
              <a:latin typeface="Times New Roman" panose="02020603050405020304" charset="0"/>
              <a:cs typeface="Times New Roman" panose="02020603050405020304" charset="0"/>
            </a:endParaRPr>
          </a:p>
          <a:p>
            <a:pPr indent="0" fontAlgn="auto">
              <a:lnSpc>
                <a:spcPct val="150000"/>
              </a:lnSpc>
            </a:pPr>
            <a:r>
              <a:rPr lang="zh-CN" altLang="en-US">
                <a:latin typeface="Times New Roman" panose="02020603050405020304" charset="0"/>
                <a:cs typeface="Times New Roman" panose="02020603050405020304" charset="0"/>
              </a:rPr>
              <a:t># P1/P2</a:t>
            </a:r>
            <a:endParaRPr lang="zh-CN" altLang="en-US">
              <a:latin typeface="Times New Roman" panose="02020603050405020304" charset="0"/>
              <a:cs typeface="Times New Roman" panose="02020603050405020304" charset="0"/>
            </a:endParaRPr>
          </a:p>
          <a:p>
            <a:pPr indent="0" fontAlgn="auto">
              <a:lnSpc>
                <a:spcPct val="150000"/>
              </a:lnSpc>
            </a:pPr>
            <a:r>
              <a:rPr lang="zh-CN" altLang="en-US">
                <a:latin typeface="Times New Roman" panose="02020603050405020304" charset="0"/>
                <a:cs typeface="Times New Roman" panose="02020603050405020304" charset="0"/>
              </a:rPr>
              <a:t># D12</a:t>
            </a:r>
            <a:r>
              <a:rPr lang="en-US" altLang="zh-CN">
                <a:latin typeface="Times New Roman" panose="02020603050405020304" charset="0"/>
                <a:cs typeface="Times New Roman" panose="02020603050405020304" charset="0"/>
              </a:rPr>
              <a:t> (Distance between P1 and P2)</a:t>
            </a:r>
            <a:endParaRPr lang="zh-CN" altLang="en-US">
              <a:latin typeface="Times New Roman" panose="02020603050405020304" charset="0"/>
              <a:cs typeface="Times New Roman" panose="02020603050405020304" charset="0"/>
            </a:endParaRPr>
          </a:p>
          <a:p>
            <a:pPr indent="0" fontAlgn="auto">
              <a:lnSpc>
                <a:spcPct val="150000"/>
              </a:lnSpc>
            </a:pPr>
            <a:r>
              <a:rPr lang="zh-CN" altLang="en-US">
                <a:latin typeface="Times New Roman" panose="02020603050405020304" charset="0"/>
                <a:cs typeface="Times New Roman" panose="02020603050405020304" charset="0"/>
              </a:rPr>
              <a:t># D21</a:t>
            </a:r>
            <a:endParaRPr lang="zh-CN" altLang="en-US">
              <a:latin typeface="Times New Roman" panose="02020603050405020304" charset="0"/>
              <a:cs typeface="Times New Roman" panose="02020603050405020304" charset="0"/>
            </a:endParaRPr>
          </a:p>
          <a:p>
            <a:pPr indent="0" fontAlgn="auto">
              <a:lnSpc>
                <a:spcPct val="150000"/>
              </a:lnSpc>
            </a:pPr>
            <a:r>
              <a:rPr lang="zh-CN" altLang="en-US">
                <a:latin typeface="Times New Roman" panose="02020603050405020304" charset="0"/>
                <a:cs typeface="Times New Roman" panose="02020603050405020304" charset="0"/>
              </a:rPr>
              <a:t># D11</a:t>
            </a:r>
            <a:endParaRPr lang="zh-CN" altLang="en-US">
              <a:latin typeface="Times New Roman" panose="02020603050405020304" charset="0"/>
              <a:cs typeface="Times New Roman" panose="02020603050405020304" charset="0"/>
            </a:endParaRPr>
          </a:p>
          <a:p>
            <a:pPr indent="0" fontAlgn="auto">
              <a:lnSpc>
                <a:spcPct val="150000"/>
              </a:lnSpc>
            </a:pPr>
            <a:r>
              <a:rPr lang="zh-CN" altLang="en-US">
                <a:latin typeface="Times New Roman" panose="02020603050405020304" charset="0"/>
                <a:cs typeface="Times New Roman" panose="02020603050405020304" charset="0"/>
              </a:rPr>
              <a:t># D12/D21</a:t>
            </a:r>
            <a:endParaRPr lang="zh-CN" altLang="en-US">
              <a:latin typeface="Times New Roman" panose="02020603050405020304" charset="0"/>
              <a:cs typeface="Times New Roman" panose="02020603050405020304" charset="0"/>
            </a:endParaRPr>
          </a:p>
        </p:txBody>
      </p:sp>
      <p:sp>
        <p:nvSpPr>
          <p:cNvPr id="3" name="文本框 2"/>
          <p:cNvSpPr txBox="1"/>
          <p:nvPr/>
        </p:nvSpPr>
        <p:spPr>
          <a:xfrm>
            <a:off x="6262370" y="1513840"/>
            <a:ext cx="4064000" cy="3830955"/>
          </a:xfrm>
          <a:prstGeom prst="rect">
            <a:avLst/>
          </a:prstGeom>
          <a:noFill/>
        </p:spPr>
        <p:txBody>
          <a:bodyPr wrap="square" rtlCol="0">
            <a:spAutoFit/>
          </a:bodyPr>
          <a:p>
            <a:pPr indent="0" fontAlgn="auto">
              <a:lnSpc>
                <a:spcPct val="150000"/>
              </a:lnSpc>
            </a:pPr>
            <a:r>
              <a:rPr lang="zh-CN" altLang="en-US">
                <a:latin typeface="Times New Roman" panose="02020603050405020304" charset="0"/>
                <a:cs typeface="Times New Roman" panose="02020603050405020304" charset="0"/>
                <a:sym typeface="+mn-ea"/>
              </a:rPr>
              <a:t># Skew1</a:t>
            </a:r>
            <a:endParaRPr lang="zh-CN" altLang="en-US">
              <a:latin typeface="Times New Roman" panose="02020603050405020304" charset="0"/>
              <a:cs typeface="Times New Roman" panose="02020603050405020304" charset="0"/>
            </a:endParaRPr>
          </a:p>
          <a:p>
            <a:pPr indent="0" fontAlgn="auto">
              <a:lnSpc>
                <a:spcPct val="150000"/>
              </a:lnSpc>
            </a:pPr>
            <a:r>
              <a:rPr lang="zh-CN" altLang="en-US">
                <a:latin typeface="Times New Roman" panose="02020603050405020304" charset="0"/>
                <a:cs typeface="Times New Roman" panose="02020603050405020304" charset="0"/>
                <a:sym typeface="+mn-ea"/>
              </a:rPr>
              <a:t># Skew2</a:t>
            </a:r>
            <a:endParaRPr lang="zh-CN" altLang="en-US">
              <a:latin typeface="Times New Roman" panose="02020603050405020304" charset="0"/>
              <a:cs typeface="Times New Roman" panose="02020603050405020304" charset="0"/>
            </a:endParaRPr>
          </a:p>
          <a:p>
            <a:pPr indent="0" fontAlgn="auto">
              <a:lnSpc>
                <a:spcPct val="150000"/>
              </a:lnSpc>
            </a:pPr>
            <a:r>
              <a:rPr lang="zh-CN" altLang="en-US">
                <a:latin typeface="Times New Roman" panose="02020603050405020304" charset="0"/>
                <a:cs typeface="Times New Roman" panose="02020603050405020304" charset="0"/>
                <a:sym typeface="+mn-ea"/>
              </a:rPr>
              <a:t># Kurt1</a:t>
            </a:r>
            <a:endParaRPr lang="zh-CN" altLang="en-US">
              <a:latin typeface="Times New Roman" panose="02020603050405020304" charset="0"/>
              <a:cs typeface="Times New Roman" panose="02020603050405020304" charset="0"/>
            </a:endParaRPr>
          </a:p>
          <a:p>
            <a:pPr indent="0" fontAlgn="auto">
              <a:lnSpc>
                <a:spcPct val="150000"/>
              </a:lnSpc>
            </a:pPr>
            <a:r>
              <a:rPr lang="zh-CN" altLang="en-US">
                <a:latin typeface="Times New Roman" panose="02020603050405020304" charset="0"/>
                <a:cs typeface="Times New Roman" panose="02020603050405020304" charset="0"/>
                <a:sym typeface="+mn-ea"/>
              </a:rPr>
              <a:t># Kurt2</a:t>
            </a:r>
            <a:endParaRPr lang="zh-CN" altLang="en-US">
              <a:latin typeface="Times New Roman" panose="02020603050405020304" charset="0"/>
              <a:cs typeface="Times New Roman" panose="02020603050405020304" charset="0"/>
            </a:endParaRPr>
          </a:p>
          <a:p>
            <a:pPr indent="0" fontAlgn="auto">
              <a:lnSpc>
                <a:spcPct val="150000"/>
              </a:lnSpc>
            </a:pPr>
            <a:r>
              <a:rPr lang="zh-CN" altLang="en-US">
                <a:latin typeface="Times New Roman" panose="02020603050405020304" charset="0"/>
                <a:cs typeface="Times New Roman" panose="02020603050405020304" charset="0"/>
                <a:sym typeface="+mn-ea"/>
              </a:rPr>
              <a:t># Variance</a:t>
            </a:r>
            <a:endParaRPr lang="zh-CN" altLang="en-US">
              <a:latin typeface="Times New Roman" panose="02020603050405020304" charset="0"/>
              <a:cs typeface="Times New Roman" panose="02020603050405020304" charset="0"/>
            </a:endParaRPr>
          </a:p>
          <a:p>
            <a:pPr indent="0" fontAlgn="auto">
              <a:lnSpc>
                <a:spcPct val="150000"/>
              </a:lnSpc>
            </a:pPr>
            <a:r>
              <a:rPr lang="zh-CN" altLang="en-US">
                <a:latin typeface="Times New Roman" panose="02020603050405020304" charset="0"/>
                <a:cs typeface="Times New Roman" panose="02020603050405020304" charset="0"/>
                <a:sym typeface="+mn-ea"/>
              </a:rPr>
              <a:t># PeakToPeak</a:t>
            </a:r>
            <a:endParaRPr lang="zh-CN" altLang="en-US">
              <a:latin typeface="Times New Roman" panose="02020603050405020304" charset="0"/>
              <a:cs typeface="Times New Roman" panose="02020603050405020304" charset="0"/>
            </a:endParaRPr>
          </a:p>
          <a:p>
            <a:pPr indent="0" fontAlgn="auto">
              <a:lnSpc>
                <a:spcPct val="150000"/>
              </a:lnSpc>
            </a:pPr>
            <a:r>
              <a:rPr lang="zh-CN" altLang="en-US">
                <a:latin typeface="Times New Roman" panose="02020603050405020304" charset="0"/>
                <a:cs typeface="Times New Roman" panose="02020603050405020304" charset="0"/>
                <a:sym typeface="+mn-ea"/>
              </a:rPr>
              <a:t># Zero Crossing Rate</a:t>
            </a:r>
            <a:endParaRPr lang="zh-CN" altLang="en-US">
              <a:latin typeface="Times New Roman" panose="02020603050405020304" charset="0"/>
              <a:cs typeface="Times New Roman" panose="02020603050405020304" charset="0"/>
            </a:endParaRPr>
          </a:p>
          <a:p>
            <a:pPr indent="0" fontAlgn="auto">
              <a:lnSpc>
                <a:spcPct val="150000"/>
              </a:lnSpc>
            </a:pPr>
            <a:r>
              <a:rPr lang="zh-CN" altLang="en-US">
                <a:latin typeface="Times New Roman" panose="02020603050405020304" charset="0"/>
                <a:cs typeface="Times New Roman" panose="02020603050405020304" charset="0"/>
                <a:sym typeface="+mn-ea"/>
              </a:rPr>
              <a:t># Energy</a:t>
            </a:r>
            <a:endParaRPr lang="zh-CN" altLang="en-US">
              <a:latin typeface="Times New Roman" panose="02020603050405020304" charset="0"/>
              <a:cs typeface="Times New Roman" panose="02020603050405020304" charset="0"/>
            </a:endParaRPr>
          </a:p>
          <a:p>
            <a:pPr indent="0" fontAlgn="auto">
              <a:lnSpc>
                <a:spcPct val="150000"/>
              </a:lnSpc>
            </a:pPr>
            <a:r>
              <a:rPr lang="zh-CN" altLang="en-US">
                <a:latin typeface="Times New Roman" panose="02020603050405020304" charset="0"/>
                <a:cs typeface="Times New Roman" panose="02020603050405020304" charset="0"/>
                <a:sym typeface="+mn-ea"/>
              </a:rPr>
              <a:t># Number of Periods in 10 Seconds</a:t>
            </a:r>
            <a:endParaRPr lang="zh-CN" altLang="en-US">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8964930" cy="521970"/>
          </a:xfrm>
          <a:prstGeom prst="rect">
            <a:avLst/>
          </a:prstGeom>
          <a:noFill/>
        </p:spPr>
        <p:txBody>
          <a:bodyPr wrap="square" rtlCol="0">
            <a:spAutoFit/>
          </a:bodyPr>
          <a:p>
            <a:r>
              <a:rPr lang="en-US" sz="2800">
                <a:latin typeface="Times New Roman" panose="02020603050405020304" charset="0"/>
                <a:cs typeface="Times New Roman" panose="02020603050405020304" charset="0"/>
              </a:rPr>
              <a:t>Feature Selection</a:t>
            </a:r>
            <a:endParaRPr lang="en-US" sz="2800">
              <a:latin typeface="Times New Roman" panose="02020603050405020304" charset="0"/>
              <a:cs typeface="Times New Roman" panose="02020603050405020304" charset="0"/>
            </a:endParaRPr>
          </a:p>
        </p:txBody>
      </p:sp>
      <p:sp>
        <p:nvSpPr>
          <p:cNvPr id="2" name="文本框 1"/>
          <p:cNvSpPr txBox="1"/>
          <p:nvPr/>
        </p:nvSpPr>
        <p:spPr>
          <a:xfrm>
            <a:off x="421640" y="940435"/>
            <a:ext cx="4064000" cy="368300"/>
          </a:xfrm>
          <a:prstGeom prst="rect">
            <a:avLst/>
          </a:prstGeom>
          <a:noFill/>
        </p:spPr>
        <p:txBody>
          <a:bodyPr wrap="square" rtlCol="0">
            <a:spAutoFit/>
          </a:bodyPr>
          <a:p>
            <a:r>
              <a:rPr lang="zh-CN" altLang="en-US">
                <a:latin typeface="Times New Roman" panose="02020603050405020304" charset="0"/>
                <a:cs typeface="Times New Roman" panose="02020603050405020304" charset="0"/>
              </a:rPr>
              <a:t>Pearson correlation coefficient</a:t>
            </a:r>
            <a:endParaRPr lang="zh-CN" altLang="en-US">
              <a:latin typeface="Times New Roman" panose="02020603050405020304" charset="0"/>
              <a:cs typeface="Times New Roman" panose="02020603050405020304" charset="0"/>
            </a:endParaRPr>
          </a:p>
        </p:txBody>
      </p:sp>
      <p:pic>
        <p:nvPicPr>
          <p:cNvPr id="3" name="图片 2"/>
          <p:cNvPicPr>
            <a:picLocks noChangeAspect="1"/>
          </p:cNvPicPr>
          <p:nvPr>
            <p:custDataLst>
              <p:tags r:id="rId2"/>
            </p:custDataLst>
          </p:nvPr>
        </p:nvPicPr>
        <p:blipFill>
          <a:blip r:embed="rId3"/>
          <a:stretch>
            <a:fillRect/>
          </a:stretch>
        </p:blipFill>
        <p:spPr>
          <a:xfrm>
            <a:off x="843915" y="1247775"/>
            <a:ext cx="9890760" cy="4890135"/>
          </a:xfrm>
          <a:prstGeom prst="rect">
            <a:avLst/>
          </a:prstGeom>
        </p:spPr>
      </p:pic>
      <p:sp>
        <p:nvSpPr>
          <p:cNvPr id="4" name="文本框 3"/>
          <p:cNvSpPr txBox="1"/>
          <p:nvPr/>
        </p:nvSpPr>
        <p:spPr>
          <a:xfrm>
            <a:off x="421640" y="5487670"/>
            <a:ext cx="730250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Selected Features: </a:t>
            </a:r>
            <a:r>
              <a:rPr lang="zh-CN" altLang="en-US">
                <a:latin typeface="Times New Roman" panose="02020603050405020304" charset="0"/>
                <a:cs typeface="Times New Roman" panose="02020603050405020304" charset="0"/>
                <a:sym typeface="+mn-ea"/>
              </a:rPr>
              <a:t>D12</a:t>
            </a:r>
            <a:r>
              <a:rPr lang="en-US" altLang="zh-CN">
                <a:latin typeface="Times New Roman" panose="02020603050405020304" charset="0"/>
                <a:cs typeface="Times New Roman" panose="02020603050405020304" charset="0"/>
                <a:sym typeface="+mn-ea"/>
              </a:rPr>
              <a:t>, D12/D21, Skew1, Skew2, Kurt1, Kurt2</a:t>
            </a:r>
            <a:r>
              <a:rPr lang="en-US" altLang="zh-CN">
                <a:latin typeface="Times New Roman" panose="02020603050405020304" charset="0"/>
                <a:cs typeface="Times New Roman" panose="02020603050405020304" charset="0"/>
              </a:rPr>
              <a:t> </a:t>
            </a:r>
            <a:endParaRPr lang="en-US" altLang="zh-CN">
              <a:latin typeface="Times New Roman" panose="02020603050405020304" charset="0"/>
              <a:cs typeface="Times New Roman" panose="02020603050405020304" charset="0"/>
            </a:endParaRPr>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8964930" cy="521970"/>
          </a:xfrm>
          <a:prstGeom prst="rect">
            <a:avLst/>
          </a:prstGeom>
          <a:noFill/>
        </p:spPr>
        <p:txBody>
          <a:bodyPr wrap="square" rtlCol="0">
            <a:spAutoFit/>
          </a:bodyPr>
          <a:p>
            <a:r>
              <a:rPr lang="en-US" sz="2800">
                <a:latin typeface="Times New Roman" panose="02020603050405020304" charset="0"/>
                <a:cs typeface="Times New Roman" panose="02020603050405020304" charset="0"/>
              </a:rPr>
              <a:t>Result (W</a:t>
            </a:r>
            <a:r>
              <a:rPr lang="en-US" altLang="zh-CN" sz="2800">
                <a:latin typeface="Times New Roman" panose="02020603050405020304" charset="0"/>
                <a:cs typeface="Times New Roman" panose="02020603050405020304" charset="0"/>
              </a:rPr>
              <a:t>ithout Feature Selection)</a:t>
            </a:r>
            <a:endParaRPr lang="zh-CN" altLang="en-US" sz="2800">
              <a:latin typeface="Times New Roman" panose="02020603050405020304" charset="0"/>
              <a:cs typeface="Times New Roman" panose="02020603050405020304" charset="0"/>
            </a:endParaRPr>
          </a:p>
        </p:txBody>
      </p:sp>
      <p:pic>
        <p:nvPicPr>
          <p:cNvPr id="2" name="图片 1" descr="all_feature"/>
          <p:cNvPicPr>
            <a:picLocks noChangeAspect="1"/>
          </p:cNvPicPr>
          <p:nvPr/>
        </p:nvPicPr>
        <p:blipFill>
          <a:blip r:embed="rId2"/>
          <a:stretch>
            <a:fillRect/>
          </a:stretch>
        </p:blipFill>
        <p:spPr>
          <a:xfrm>
            <a:off x="8392795" y="2190750"/>
            <a:ext cx="3651885" cy="2743835"/>
          </a:xfrm>
          <a:prstGeom prst="rect">
            <a:avLst/>
          </a:prstGeom>
        </p:spPr>
      </p:pic>
      <p:pic>
        <p:nvPicPr>
          <p:cNvPr id="3" name="图片 2" descr="all_feature-curve"/>
          <p:cNvPicPr>
            <a:picLocks noChangeAspect="1"/>
          </p:cNvPicPr>
          <p:nvPr/>
        </p:nvPicPr>
        <p:blipFill>
          <a:blip r:embed="rId3"/>
          <a:stretch>
            <a:fillRect/>
          </a:stretch>
        </p:blipFill>
        <p:spPr>
          <a:xfrm>
            <a:off x="269240" y="1064260"/>
            <a:ext cx="8123555" cy="5379720"/>
          </a:xfrm>
          <a:prstGeom prst="rect">
            <a:avLst/>
          </a:prstGeom>
        </p:spPr>
      </p:pic>
      <p:sp>
        <p:nvSpPr>
          <p:cNvPr id="7" name="文本框 6"/>
          <p:cNvSpPr txBox="1"/>
          <p:nvPr/>
        </p:nvSpPr>
        <p:spPr>
          <a:xfrm>
            <a:off x="9477375" y="5043170"/>
            <a:ext cx="1482725"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MAE: 6.04</a:t>
            </a:r>
            <a:endParaRPr lang="en-US" altLang="zh-CN">
              <a:latin typeface="Times New Roman" panose="02020603050405020304" charset="0"/>
              <a:cs typeface="Times New Roman" panose="02020603050405020304" charset="0"/>
            </a:endParaRPr>
          </a:p>
        </p:txBody>
      </p:sp>
      <p:sp>
        <p:nvSpPr>
          <p:cNvPr id="4" name="文本框 3"/>
          <p:cNvSpPr txBox="1"/>
          <p:nvPr/>
        </p:nvSpPr>
        <p:spPr>
          <a:xfrm>
            <a:off x="8330565" y="5411470"/>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MAE without noise reduction: 10</a:t>
            </a:r>
            <a:endParaRPr lang="en-US" altLang="zh-CN">
              <a:latin typeface="Times New Roman" panose="02020603050405020304" charset="0"/>
              <a:cs typeface="Times New Roman" panose="02020603050405020304" charset="0"/>
            </a:endParaRPr>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8964930" cy="521970"/>
          </a:xfrm>
          <a:prstGeom prst="rect">
            <a:avLst/>
          </a:prstGeom>
          <a:noFill/>
        </p:spPr>
        <p:txBody>
          <a:bodyPr wrap="square" rtlCol="0">
            <a:spAutoFit/>
          </a:bodyPr>
          <a:p>
            <a:r>
              <a:rPr lang="en-US" sz="2800">
                <a:latin typeface="Times New Roman" panose="02020603050405020304" charset="0"/>
                <a:cs typeface="Times New Roman" panose="02020603050405020304" charset="0"/>
              </a:rPr>
              <a:t>Result (With Feature Selection)</a:t>
            </a:r>
            <a:endParaRPr lang="zh-CN" altLang="en-US" sz="2800">
              <a:latin typeface="Times New Roman" panose="02020603050405020304" charset="0"/>
              <a:cs typeface="Times New Roman" panose="02020603050405020304" charset="0"/>
            </a:endParaRPr>
          </a:p>
        </p:txBody>
      </p:sp>
      <p:pic>
        <p:nvPicPr>
          <p:cNvPr id="4" name="图片 3" descr="feature_selected"/>
          <p:cNvPicPr>
            <a:picLocks noChangeAspect="1"/>
          </p:cNvPicPr>
          <p:nvPr>
            <p:custDataLst>
              <p:tags r:id="rId2"/>
            </p:custDataLst>
          </p:nvPr>
        </p:nvPicPr>
        <p:blipFill>
          <a:blip r:embed="rId3"/>
          <a:stretch>
            <a:fillRect/>
          </a:stretch>
        </p:blipFill>
        <p:spPr>
          <a:xfrm>
            <a:off x="8096250" y="2009140"/>
            <a:ext cx="4036695" cy="2957830"/>
          </a:xfrm>
          <a:prstGeom prst="rect">
            <a:avLst/>
          </a:prstGeom>
        </p:spPr>
      </p:pic>
      <p:pic>
        <p:nvPicPr>
          <p:cNvPr id="6" name="图片 5" descr="feature_selected_curve"/>
          <p:cNvPicPr>
            <a:picLocks noChangeAspect="1"/>
          </p:cNvPicPr>
          <p:nvPr>
            <p:custDataLst>
              <p:tags r:id="rId4"/>
            </p:custDataLst>
          </p:nvPr>
        </p:nvPicPr>
        <p:blipFill>
          <a:blip r:embed="rId5"/>
          <a:stretch>
            <a:fillRect/>
          </a:stretch>
        </p:blipFill>
        <p:spPr>
          <a:xfrm>
            <a:off x="221615" y="1145540"/>
            <a:ext cx="7950835" cy="4684395"/>
          </a:xfrm>
          <a:prstGeom prst="rect">
            <a:avLst/>
          </a:prstGeom>
        </p:spPr>
      </p:pic>
      <p:sp>
        <p:nvSpPr>
          <p:cNvPr id="2" name="文本框 1"/>
          <p:cNvSpPr txBox="1"/>
          <p:nvPr/>
        </p:nvSpPr>
        <p:spPr>
          <a:xfrm>
            <a:off x="9458960" y="5052695"/>
            <a:ext cx="131191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MAE: 6.9</a:t>
            </a:r>
            <a:endParaRPr lang="en-US" altLang="zh-CN">
              <a:latin typeface="Times New Roman" panose="02020603050405020304" charset="0"/>
              <a:cs typeface="Times New Roman" panose="02020603050405020304" charset="0"/>
            </a:endParaRPr>
          </a:p>
        </p:txBody>
      </p:sp>
    </p:spTree>
    <p:custDataLst>
      <p:tags r:id="rId6"/>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8964930" cy="521970"/>
          </a:xfrm>
          <a:prstGeom prst="rect">
            <a:avLst/>
          </a:prstGeom>
          <a:noFill/>
        </p:spPr>
        <p:txBody>
          <a:bodyPr wrap="square" rtlCol="0">
            <a:spAutoFit/>
          </a:bodyPr>
          <a:p>
            <a:r>
              <a:rPr lang="en-US" sz="2800">
                <a:latin typeface="Times New Roman" panose="02020603050405020304" charset="0"/>
                <a:cs typeface="Times New Roman" panose="02020603050405020304" charset="0"/>
              </a:rPr>
              <a:t>Possible Reasons</a:t>
            </a:r>
            <a:endParaRPr lang="en-US" sz="2800">
              <a:latin typeface="Times New Roman" panose="02020603050405020304" charset="0"/>
              <a:cs typeface="Times New Roman" panose="02020603050405020304" charset="0"/>
            </a:endParaRPr>
          </a:p>
        </p:txBody>
      </p:sp>
      <p:sp>
        <p:nvSpPr>
          <p:cNvPr id="3" name="文本框 2"/>
          <p:cNvSpPr txBox="1"/>
          <p:nvPr/>
        </p:nvSpPr>
        <p:spPr>
          <a:xfrm>
            <a:off x="1211580" y="1607185"/>
            <a:ext cx="9768840" cy="3399790"/>
          </a:xfrm>
          <a:prstGeom prst="rect">
            <a:avLst/>
          </a:prstGeom>
          <a:noFill/>
        </p:spPr>
        <p:txBody>
          <a:bodyPr wrap="square" rtlCol="0">
            <a:spAutoFit/>
          </a:bodyPr>
          <a:p>
            <a:pPr marL="342900" indent="-342900" fontAlgn="auto">
              <a:lnSpc>
                <a:spcPct val="150000"/>
              </a:lnSpc>
              <a:spcAft>
                <a:spcPts val="4200"/>
              </a:spcAft>
              <a:buFont typeface="+mj-lt"/>
              <a:buAutoNum type="arabicPeriod"/>
            </a:pPr>
            <a:r>
              <a:rPr lang="zh-CN" altLang="en-US" sz="2000">
                <a:latin typeface="Times New Roman" panose="02020603050405020304" charset="0"/>
                <a:cs typeface="Times New Roman" panose="02020603050405020304" charset="0"/>
              </a:rPr>
              <a:t>In our data, using the Pearson coefficient for feature selection is not suitable because we know that the </a:t>
            </a:r>
            <a:r>
              <a:rPr lang="en-US" altLang="zh-CN" sz="2000">
                <a:latin typeface="Times New Roman" panose="02020603050405020304" charset="0"/>
                <a:cs typeface="Times New Roman" panose="02020603050405020304" charset="0"/>
              </a:rPr>
              <a:t>amplitude of </a:t>
            </a:r>
            <a:r>
              <a:rPr lang="zh-CN" altLang="en-US" sz="2000">
                <a:latin typeface="Times New Roman" panose="02020603050405020304" charset="0"/>
                <a:cs typeface="Times New Roman" panose="02020603050405020304" charset="0"/>
              </a:rPr>
              <a:t>peak is also an important feature, but it has been filtered out.</a:t>
            </a:r>
            <a:r>
              <a:rPr lang="en-US" altLang="zh-CN" sz="2000">
                <a:latin typeface="Times New Roman" panose="02020603050405020304" charset="0"/>
                <a:cs typeface="Times New Roman" panose="02020603050405020304" charset="0"/>
              </a:rPr>
              <a:t> Maybe other methods of feature selection can get better result.</a:t>
            </a:r>
            <a:endParaRPr lang="zh-CN" altLang="en-US" sz="2000">
              <a:latin typeface="Times New Roman" panose="02020603050405020304" charset="0"/>
              <a:cs typeface="Times New Roman" panose="02020603050405020304" charset="0"/>
            </a:endParaRPr>
          </a:p>
          <a:p>
            <a:pPr marL="342900" indent="-342900" fontAlgn="auto">
              <a:lnSpc>
                <a:spcPct val="150000"/>
              </a:lnSpc>
              <a:buFont typeface="+mj-lt"/>
              <a:buAutoNum type="arabicPeriod"/>
            </a:pPr>
            <a:r>
              <a:rPr lang="zh-CN" altLang="en-US" sz="2000">
                <a:latin typeface="Times New Roman" panose="02020603050405020304" charset="0"/>
                <a:cs typeface="Times New Roman" panose="02020603050405020304" charset="0"/>
              </a:rPr>
              <a:t>Feature selection is only effective when choosing a small number of features</a:t>
            </a:r>
            <a:r>
              <a:rPr lang="en-US" altLang="zh-CN" sz="2000">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from many features such as select 10</a:t>
            </a:r>
            <a:r>
              <a:rPr lang="en-US" altLang="zh-CN" sz="2000">
                <a:latin typeface="Times New Roman" panose="02020603050405020304" charset="0"/>
                <a:cs typeface="Times New Roman" panose="02020603050405020304" charset="0"/>
              </a:rPr>
              <a:t> </a:t>
            </a:r>
            <a:r>
              <a:rPr lang="en-US" altLang="zh-CN" sz="2000">
                <a:latin typeface="Times New Roman" panose="02020603050405020304" charset="0"/>
                <a:cs typeface="Times New Roman" panose="02020603050405020304" charset="0"/>
                <a:sym typeface="+mn-ea"/>
              </a:rPr>
              <a:t>from </a:t>
            </a:r>
            <a:r>
              <a:rPr lang="zh-CN" altLang="en-US" sz="2000">
                <a:latin typeface="Times New Roman" panose="02020603050405020304" charset="0"/>
                <a:cs typeface="Times New Roman" panose="02020603050405020304" charset="0"/>
                <a:sym typeface="+mn-ea"/>
              </a:rPr>
              <a:t>1000</a:t>
            </a:r>
            <a:r>
              <a:rPr lang="zh-CN" altLang="en-US" sz="2000">
                <a:latin typeface="Times New Roman" panose="02020603050405020304" charset="0"/>
                <a:cs typeface="Times New Roman" panose="02020603050405020304" charset="0"/>
              </a:rPr>
              <a:t>. For a reduction from 12 </a:t>
            </a:r>
            <a:r>
              <a:rPr lang="en-US" altLang="zh-CN" sz="2000">
                <a:latin typeface="Times New Roman" panose="02020603050405020304" charset="0"/>
                <a:cs typeface="Times New Roman" panose="02020603050405020304" charset="0"/>
              </a:rPr>
              <a:t>features </a:t>
            </a:r>
            <a:r>
              <a:rPr lang="zh-CN" altLang="en-US" sz="2000">
                <a:latin typeface="Times New Roman" panose="02020603050405020304" charset="0"/>
                <a:cs typeface="Times New Roman" panose="02020603050405020304" charset="0"/>
              </a:rPr>
              <a:t>to 6</a:t>
            </a:r>
            <a:r>
              <a:rPr lang="en-US" altLang="zh-CN" sz="2000">
                <a:latin typeface="Times New Roman" panose="02020603050405020304" charset="0"/>
                <a:cs typeface="Times New Roman" panose="02020603050405020304" charset="0"/>
              </a:rPr>
              <a:t> feastures</a:t>
            </a:r>
            <a:r>
              <a:rPr lang="zh-CN" altLang="en-US" sz="2000">
                <a:latin typeface="Times New Roman" panose="02020603050405020304" charset="0"/>
                <a:cs typeface="Times New Roman" panose="02020603050405020304" charset="0"/>
              </a:rPr>
              <a:t>, the effect is not significant.</a:t>
            </a:r>
            <a:endParaRPr lang="zh-CN" altLang="en-US" sz="2000">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8964930" cy="521970"/>
          </a:xfrm>
          <a:prstGeom prst="rect">
            <a:avLst/>
          </a:prstGeom>
          <a:noFill/>
        </p:spPr>
        <p:txBody>
          <a:bodyPr wrap="square" rtlCol="0">
            <a:spAutoFit/>
          </a:bodyPr>
          <a:p>
            <a:r>
              <a:rPr lang="en-US" sz="2800">
                <a:latin typeface="Times New Roman" panose="02020603050405020304" charset="0"/>
                <a:cs typeface="Times New Roman" panose="02020603050405020304" charset="0"/>
              </a:rPr>
              <a:t>Study schedule (Next week)</a:t>
            </a:r>
            <a:endParaRPr lang="en-US" sz="2800">
              <a:latin typeface="Times New Roman" panose="02020603050405020304" charset="0"/>
              <a:cs typeface="Times New Roman" panose="02020603050405020304" charset="0"/>
            </a:endParaRPr>
          </a:p>
        </p:txBody>
      </p:sp>
      <p:sp>
        <p:nvSpPr>
          <p:cNvPr id="3" name="文本框 2"/>
          <p:cNvSpPr txBox="1"/>
          <p:nvPr/>
        </p:nvSpPr>
        <p:spPr>
          <a:xfrm>
            <a:off x="831215" y="1906270"/>
            <a:ext cx="11082020" cy="3046095"/>
          </a:xfrm>
          <a:prstGeom prst="rect">
            <a:avLst/>
          </a:prstGeom>
          <a:noFill/>
        </p:spPr>
        <p:txBody>
          <a:bodyPr wrap="square" rtlCol="0">
            <a:spAutoFit/>
          </a:bodyPr>
          <a:p>
            <a:pPr marL="342900" indent="-342900" fontAlgn="auto">
              <a:lnSpc>
                <a:spcPct val="200000"/>
              </a:lnSpc>
              <a:buFont typeface="+mj-lt"/>
              <a:buAutoNum type="arabicPeriod"/>
            </a:pPr>
            <a:r>
              <a:rPr lang="zh-CN" altLang="en-US" sz="2400">
                <a:latin typeface="Times New Roman" panose="02020603050405020304" charset="0"/>
                <a:cs typeface="Times New Roman" panose="02020603050405020304" charset="0"/>
              </a:rPr>
              <a:t>Finish reading the remaining two papers and attempt to implement their methods</a:t>
            </a:r>
            <a:endParaRPr lang="zh-CN" altLang="en-US" sz="2400">
              <a:latin typeface="Times New Roman" panose="02020603050405020304" charset="0"/>
              <a:cs typeface="Times New Roman" panose="02020603050405020304" charset="0"/>
            </a:endParaRPr>
          </a:p>
          <a:p>
            <a:pPr marL="342900" indent="-342900" fontAlgn="auto">
              <a:lnSpc>
                <a:spcPct val="200000"/>
              </a:lnSpc>
              <a:buFont typeface="+mj-lt"/>
              <a:buAutoNum type="arabicPeriod"/>
            </a:pPr>
            <a:r>
              <a:rPr lang="zh-CN" altLang="en-US" sz="2400">
                <a:latin typeface="Times New Roman" panose="02020603050405020304" charset="0"/>
                <a:cs typeface="Times New Roman" panose="02020603050405020304" charset="0"/>
              </a:rPr>
              <a:t>Complete the course on Complex </a:t>
            </a:r>
            <a:r>
              <a:rPr lang="en-US" altLang="zh-CN" sz="2400">
                <a:latin typeface="Times New Roman" panose="02020603050405020304" charset="0"/>
                <a:cs typeface="Times New Roman" panose="02020603050405020304" charset="0"/>
              </a:rPr>
              <a:t>Function</a:t>
            </a:r>
            <a:endParaRPr lang="zh-CN" altLang="en-US" sz="2400">
              <a:latin typeface="Times New Roman" panose="02020603050405020304" charset="0"/>
              <a:cs typeface="Times New Roman" panose="02020603050405020304" charset="0"/>
            </a:endParaRPr>
          </a:p>
          <a:p>
            <a:pPr marL="342900" indent="-342900" fontAlgn="auto">
              <a:lnSpc>
                <a:spcPct val="200000"/>
              </a:lnSpc>
              <a:buFont typeface="+mj-lt"/>
              <a:buAutoNum type="arabicPeriod"/>
            </a:pPr>
            <a:r>
              <a:rPr lang="zh-CN" altLang="en-US" sz="2400">
                <a:latin typeface="Times New Roman" panose="02020603050405020304" charset="0"/>
                <a:cs typeface="Times New Roman" panose="02020603050405020304" charset="0"/>
              </a:rPr>
              <a:t>Choose an appropriate method for feature selection</a:t>
            </a:r>
            <a:endParaRPr lang="zh-CN" altLang="en-US" sz="2400">
              <a:latin typeface="Times New Roman" panose="02020603050405020304" charset="0"/>
              <a:cs typeface="Times New Roman" panose="02020603050405020304" charset="0"/>
            </a:endParaRPr>
          </a:p>
          <a:p>
            <a:pPr marL="342900" indent="-342900" fontAlgn="auto">
              <a:lnSpc>
                <a:spcPct val="200000"/>
              </a:lnSpc>
              <a:buFont typeface="+mj-lt"/>
              <a:buAutoNum type="arabicPeriod"/>
            </a:pPr>
            <a:r>
              <a:rPr lang="zh-CN" altLang="en-US" sz="2400">
                <a:latin typeface="Times New Roman" panose="02020603050405020304" charset="0"/>
                <a:cs typeface="Times New Roman" panose="02020603050405020304" charset="0"/>
              </a:rPr>
              <a:t>Continue studying ADSPNR</a:t>
            </a:r>
            <a:endParaRPr lang="zh-CN" altLang="en-US" sz="2400">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8964930" cy="521970"/>
          </a:xfrm>
          <a:prstGeom prst="rect">
            <a:avLst/>
          </a:prstGeom>
          <a:noFill/>
        </p:spPr>
        <p:txBody>
          <a:bodyPr wrap="square" rtlCol="0">
            <a:spAutoFit/>
          </a:bodyPr>
          <a:p>
            <a:r>
              <a:rPr lang="en-US" sz="2800">
                <a:latin typeface="Times New Roman" panose="02020603050405020304" charset="0"/>
                <a:cs typeface="Times New Roman" panose="02020603050405020304" charset="0"/>
              </a:rPr>
              <a:t>Question</a:t>
            </a:r>
            <a:endParaRPr lang="en-US" sz="2800">
              <a:latin typeface="Times New Roman" panose="02020603050405020304" charset="0"/>
              <a:cs typeface="Times New Roman" panose="02020603050405020304" charset="0"/>
            </a:endParaRPr>
          </a:p>
        </p:txBody>
      </p:sp>
      <p:sp>
        <p:nvSpPr>
          <p:cNvPr id="2" name="文本框 1"/>
          <p:cNvSpPr txBox="1"/>
          <p:nvPr/>
        </p:nvSpPr>
        <p:spPr>
          <a:xfrm>
            <a:off x="1550035" y="2814320"/>
            <a:ext cx="9092565" cy="460375"/>
          </a:xfrm>
          <a:prstGeom prst="rect">
            <a:avLst/>
          </a:prstGeom>
          <a:noFill/>
        </p:spPr>
        <p:txBody>
          <a:bodyPr wrap="square" rtlCol="0">
            <a:spAutoFit/>
          </a:bodyPr>
          <a:p>
            <a:pPr algn="ctr"/>
            <a:r>
              <a:rPr lang="en-US" altLang="zh-CN" sz="2400">
                <a:latin typeface="Times New Roman" panose="02020603050405020304" charset="0"/>
                <a:cs typeface="Times New Roman" panose="02020603050405020304" charset="0"/>
              </a:rPr>
              <a:t>Why the feature selection has a negative effect on the result?</a:t>
            </a:r>
            <a:endParaRPr lang="zh-CN" altLang="en-US" sz="2400">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18490" y="1229360"/>
            <a:ext cx="11573510" cy="4399915"/>
          </a:xfrm>
          <a:prstGeom prst="rect">
            <a:avLst/>
          </a:prstGeom>
          <a:noFill/>
        </p:spPr>
        <p:txBody>
          <a:bodyPr wrap="square" rtlCol="0">
            <a:spAutoFit/>
          </a:bodyPr>
          <a:p>
            <a:pPr marL="285750" indent="-285750" fontAlgn="auto">
              <a:lnSpc>
                <a:spcPct val="300000"/>
              </a:lnSpc>
              <a:buFont typeface="Wingdings" panose="05000000000000000000" charset="0"/>
              <a:buChar char="ü"/>
            </a:pPr>
            <a:r>
              <a:rPr lang="en-US" altLang="zh-CN" sz="2000">
                <a:latin typeface="Times New Roman" panose="02020603050405020304" charset="0"/>
                <a:cs typeface="Times New Roman" panose="02020603050405020304" charset="0"/>
              </a:rPr>
              <a:t>Complex Analysis and Integral Transformations: Two Chapters</a:t>
            </a:r>
            <a:endParaRPr lang="en-US" altLang="zh-CN" sz="2000">
              <a:latin typeface="Times New Roman" panose="02020603050405020304" charset="0"/>
              <a:cs typeface="Times New Roman" panose="02020603050405020304" charset="0"/>
            </a:endParaRPr>
          </a:p>
          <a:p>
            <a:pPr marL="285750" indent="-285750" fontAlgn="auto">
              <a:lnSpc>
                <a:spcPct val="300000"/>
              </a:lnSpc>
              <a:buFont typeface="Wingdings" panose="05000000000000000000" charset="0"/>
              <a:buChar char="ü"/>
            </a:pPr>
            <a:r>
              <a:rPr lang="en-US" altLang="zh-CN" sz="2000">
                <a:latin typeface="Times New Roman" panose="02020603050405020304" charset="0"/>
                <a:cs typeface="Times New Roman" panose="02020603050405020304" charset="0"/>
              </a:rPr>
              <a:t>Advanced Digital Signal Processing and Noise Reduction: One Chapter</a:t>
            </a:r>
            <a:endParaRPr lang="en-US" altLang="zh-CN" sz="2000">
              <a:latin typeface="Times New Roman" panose="02020603050405020304" charset="0"/>
              <a:cs typeface="Times New Roman" panose="02020603050405020304" charset="0"/>
            </a:endParaRPr>
          </a:p>
          <a:p>
            <a:pPr marL="285750" indent="-285750" fontAlgn="auto">
              <a:lnSpc>
                <a:spcPct val="300000"/>
              </a:lnSpc>
              <a:buFont typeface="Wingdings" panose="05000000000000000000" charset="0"/>
              <a:buChar char="ü"/>
            </a:pPr>
            <a:r>
              <a:rPr lang="en-US" altLang="zh-CN" sz="2000">
                <a:latin typeface="Times New Roman" panose="02020603050405020304" charset="0"/>
                <a:cs typeface="Times New Roman" panose="02020603050405020304" charset="0"/>
              </a:rPr>
              <a:t>Noise Reduction, Signal Reconstruction and Feature Selection on SCG Signal</a:t>
            </a:r>
            <a:endParaRPr lang="en-US" altLang="zh-CN" sz="2000">
              <a:latin typeface="Times New Roman" panose="02020603050405020304" charset="0"/>
              <a:cs typeface="Times New Roman" panose="02020603050405020304" charset="0"/>
            </a:endParaRPr>
          </a:p>
          <a:p>
            <a:pPr marL="285750" indent="-285750" fontAlgn="auto">
              <a:lnSpc>
                <a:spcPct val="300000"/>
              </a:lnSpc>
              <a:buFont typeface="Wingdings" panose="05000000000000000000" charset="0"/>
              <a:buChar char="ü"/>
            </a:pPr>
            <a:r>
              <a:rPr lang="en-US" altLang="zh-CN" sz="2000">
                <a:latin typeface="Times New Roman" panose="02020603050405020304" charset="0"/>
                <a:cs typeface="Times New Roman" panose="02020603050405020304" charset="0"/>
              </a:rPr>
              <a:t>Two paper:</a:t>
            </a:r>
            <a:endParaRPr lang="en-US" altLang="zh-CN" sz="2000">
              <a:latin typeface="Times New Roman" panose="02020603050405020304" charset="0"/>
              <a:cs typeface="Times New Roman" panose="02020603050405020304" charset="0"/>
            </a:endParaRPr>
          </a:p>
          <a:p>
            <a:pPr indent="457200"/>
            <a:r>
              <a:rPr lang="en-US" altLang="zh-CN" sz="2000">
                <a:latin typeface="Times New Roman" panose="02020603050405020304" charset="0"/>
                <a:cs typeface="Times New Roman" panose="02020603050405020304" charset="0"/>
              </a:rPr>
              <a:t>Signal Processing Techniques for Removing Noise from ECG Signals</a:t>
            </a:r>
            <a:endParaRPr lang="en-US" altLang="zh-CN" sz="2000">
              <a:latin typeface="Times New Roman" panose="02020603050405020304" charset="0"/>
              <a:cs typeface="Times New Roman" panose="02020603050405020304" charset="0"/>
            </a:endParaRPr>
          </a:p>
          <a:p>
            <a:pPr indent="457200"/>
            <a:r>
              <a:rPr lang="en-US" altLang="zh-CN" sz="2000">
                <a:latin typeface="Times New Roman" panose="02020603050405020304" charset="0"/>
                <a:cs typeface="Times New Roman" panose="02020603050405020304" charset="0"/>
              </a:rPr>
              <a:t>Novel Signal Noise Reduction Method through Cluster Analysis, Applied to Photoplethysmography</a:t>
            </a:r>
            <a:endParaRPr lang="en-US" altLang="zh-CN" sz="2000">
              <a:latin typeface="Times New Roman" panose="02020603050405020304" charset="0"/>
              <a:cs typeface="Times New Roman" panose="02020603050405020304" charset="0"/>
            </a:endParaRPr>
          </a:p>
        </p:txBody>
      </p:sp>
      <p:sp>
        <p:nvSpPr>
          <p:cNvPr id="3" name="文本框 2"/>
          <p:cNvSpPr txBox="1"/>
          <p:nvPr/>
        </p:nvSpPr>
        <p:spPr>
          <a:xfrm>
            <a:off x="618490" y="584200"/>
            <a:ext cx="2446655" cy="645160"/>
          </a:xfrm>
          <a:prstGeom prst="rect">
            <a:avLst/>
          </a:prstGeom>
          <a:noFill/>
        </p:spPr>
        <p:txBody>
          <a:bodyPr wrap="square" rtlCol="0">
            <a:spAutoFit/>
          </a:bodyPr>
          <a:p>
            <a:r>
              <a:rPr lang="en-US" altLang="zh-CN" sz="3600">
                <a:latin typeface="Times New Roman" panose="02020603050405020304" charset="0"/>
                <a:cs typeface="Times New Roman" panose="02020603050405020304" charset="0"/>
              </a:rPr>
              <a:t>Progress</a:t>
            </a:r>
            <a:endParaRPr lang="en-US" altLang="zh-CN" sz="360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578100" y="2967990"/>
            <a:ext cx="7035165" cy="922020"/>
          </a:xfrm>
          <a:prstGeom prst="rect">
            <a:avLst/>
          </a:prstGeom>
          <a:noFill/>
        </p:spPr>
        <p:txBody>
          <a:bodyPr wrap="square" rtlCol="0">
            <a:spAutoFit/>
          </a:bodyPr>
          <a:p>
            <a:pPr algn="ctr"/>
            <a:r>
              <a:rPr lang="en-US" altLang="zh-CN" sz="5400">
                <a:latin typeface="Times New Roman" panose="02020603050405020304" charset="0"/>
                <a:cs typeface="Times New Roman" panose="02020603050405020304" charset="0"/>
              </a:rPr>
              <a:t>Thanks for listening</a:t>
            </a:r>
            <a:endParaRPr lang="en-US" altLang="zh-CN" sz="540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21640" y="418465"/>
            <a:ext cx="896493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Gaussian Process’s </a:t>
            </a:r>
            <a:r>
              <a:rPr lang="zh-CN" altLang="en-US" sz="2800">
                <a:latin typeface="Times New Roman" panose="02020603050405020304" charset="0"/>
                <a:cs typeface="Times New Roman" panose="02020603050405020304" charset="0"/>
              </a:rPr>
              <a:t>probability distribution</a:t>
            </a:r>
            <a:endParaRPr lang="zh-CN" altLang="en-US" sz="2800">
              <a:latin typeface="Times New Roman" panose="02020603050405020304" charset="0"/>
              <a:cs typeface="Times New Roman" panose="02020603050405020304" charset="0"/>
            </a:endParaRPr>
          </a:p>
        </p:txBody>
      </p:sp>
      <p:pic>
        <p:nvPicPr>
          <p:cNvPr id="3" name="图片 2"/>
          <p:cNvPicPr>
            <a:picLocks noChangeAspect="1"/>
          </p:cNvPicPr>
          <p:nvPr>
            <p:custDataLst>
              <p:tags r:id="rId1"/>
            </p:custDataLst>
          </p:nvPr>
        </p:nvPicPr>
        <p:blipFill>
          <a:blip r:embed="rId2"/>
          <a:stretch>
            <a:fillRect/>
          </a:stretch>
        </p:blipFill>
        <p:spPr>
          <a:xfrm>
            <a:off x="894080" y="1539875"/>
            <a:ext cx="4808220" cy="3540760"/>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6226810" y="1539875"/>
            <a:ext cx="4650105" cy="3498215"/>
          </a:xfrm>
          <a:prstGeom prst="rect">
            <a:avLst/>
          </a:prstGeom>
        </p:spPr>
      </p:pic>
      <p:sp>
        <p:nvSpPr>
          <p:cNvPr id="5" name="文本框 4"/>
          <p:cNvSpPr txBox="1"/>
          <p:nvPr/>
        </p:nvSpPr>
        <p:spPr>
          <a:xfrm>
            <a:off x="2814955" y="5354320"/>
            <a:ext cx="1329690" cy="64516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mean = 0</a:t>
            </a:r>
            <a:endParaRPr lang="en-US" altLang="zh-CN">
              <a:latin typeface="Times New Roman" panose="02020603050405020304" charset="0"/>
              <a:cs typeface="Times New Roman" panose="02020603050405020304" charset="0"/>
            </a:endParaRPr>
          </a:p>
          <a:p>
            <a:pPr algn="ctr"/>
            <a:r>
              <a:rPr lang="en-US" altLang="zh-CN">
                <a:latin typeface="Times New Roman" panose="02020603050405020304" charset="0"/>
                <a:cs typeface="Times New Roman" panose="02020603050405020304" charset="0"/>
              </a:rPr>
              <a:t>std = 1</a:t>
            </a:r>
            <a:endParaRPr lang="en-US" altLang="zh-CN">
              <a:latin typeface="Times New Roman" panose="02020603050405020304" charset="0"/>
              <a:cs typeface="Times New Roman" panose="02020603050405020304" charset="0"/>
            </a:endParaRPr>
          </a:p>
        </p:txBody>
      </p:sp>
      <p:sp>
        <p:nvSpPr>
          <p:cNvPr id="6" name="文本框 5"/>
          <p:cNvSpPr txBox="1"/>
          <p:nvPr/>
        </p:nvSpPr>
        <p:spPr>
          <a:xfrm>
            <a:off x="7401560" y="5301615"/>
            <a:ext cx="2578100" cy="645160"/>
          </a:xfrm>
          <a:prstGeom prst="rect">
            <a:avLst/>
          </a:prstGeom>
          <a:noFill/>
        </p:spPr>
        <p:txBody>
          <a:bodyPr wrap="square" rtlCol="0">
            <a:spAutoFit/>
          </a:bodyPr>
          <a:p>
            <a:pPr algn="ctr"/>
            <a:r>
              <a:rPr lang="zh-CN" altLang="en-US">
                <a:latin typeface="Times New Roman" panose="02020603050405020304" charset="0"/>
                <a:cs typeface="Times New Roman" panose="02020603050405020304" charset="0"/>
              </a:rPr>
              <a:t>mean = [0, 0]</a:t>
            </a:r>
            <a:endParaRPr lang="zh-CN" altLang="en-US">
              <a:latin typeface="Times New Roman" panose="02020603050405020304" charset="0"/>
              <a:cs typeface="Times New Roman" panose="02020603050405020304" charset="0"/>
            </a:endParaRPr>
          </a:p>
          <a:p>
            <a:pPr algn="ctr"/>
            <a:r>
              <a:rPr lang="zh-CN" altLang="en-US">
                <a:latin typeface="Times New Roman" panose="02020603050405020304" charset="0"/>
                <a:cs typeface="Times New Roman" panose="02020603050405020304" charset="0"/>
              </a:rPr>
              <a:t>cov</a:t>
            </a:r>
            <a:r>
              <a:rPr lang="en-US" altLang="zh-CN">
                <a:latin typeface="Times New Roman" panose="02020603050405020304" charset="0"/>
                <a:cs typeface="Times New Roman" panose="02020603050405020304" charset="0"/>
              </a:rPr>
              <a:t> </a:t>
            </a:r>
            <a:r>
              <a:rPr lang="zh-CN" altLang="en-US">
                <a:latin typeface="Times New Roman" panose="02020603050405020304" charset="0"/>
                <a:cs typeface="Times New Roman" panose="02020603050405020304" charset="0"/>
              </a:rPr>
              <a:t>= [[1, 0.5], [0.5, 1]]</a:t>
            </a:r>
            <a:endParaRPr lang="zh-CN" altLang="en-US">
              <a:latin typeface="Times New Roman" panose="02020603050405020304" charset="0"/>
              <a:cs typeface="Times New Roman" panose="02020603050405020304" charset="0"/>
            </a:endParaRPr>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421640" y="418465"/>
            <a:ext cx="8964930" cy="521970"/>
          </a:xfrm>
          <a:prstGeom prst="rect">
            <a:avLst/>
          </a:prstGeom>
          <a:noFill/>
        </p:spPr>
        <p:txBody>
          <a:bodyPr wrap="square" rtlCol="0">
            <a:spAutoFit/>
          </a:bodyPr>
          <a:p>
            <a:r>
              <a:rPr sz="2800">
                <a:latin typeface="Times New Roman" panose="02020603050405020304" charset="0"/>
                <a:cs typeface="Times New Roman" panose="02020603050405020304" charset="0"/>
              </a:rPr>
              <a:t>Pseudo-Random Number Generators (PRNG)</a:t>
            </a:r>
            <a:endParaRPr sz="2800">
              <a:latin typeface="Times New Roman" panose="02020603050405020304" charset="0"/>
              <a:cs typeface="Times New Roman" panose="02020603050405020304" charset="0"/>
            </a:endParaRPr>
          </a:p>
        </p:txBody>
      </p:sp>
      <p:sp>
        <p:nvSpPr>
          <p:cNvPr id="4" name="文本框 3"/>
          <p:cNvSpPr txBox="1"/>
          <p:nvPr/>
        </p:nvSpPr>
        <p:spPr>
          <a:xfrm>
            <a:off x="421640" y="1029335"/>
            <a:ext cx="5409565" cy="922020"/>
          </a:xfrm>
          <a:prstGeom prst="rect">
            <a:avLst/>
          </a:prstGeom>
          <a:noFill/>
        </p:spPr>
        <p:txBody>
          <a:bodyPr wrap="square" rtlCol="0">
            <a:spAutoFit/>
          </a:bodyPr>
          <a:p>
            <a:pPr indent="0" fontAlgn="auto">
              <a:lnSpc>
                <a:spcPct val="150000"/>
              </a:lnSpc>
            </a:pPr>
            <a:r>
              <a:rPr lang="en-US" altLang="zh-CN">
                <a:latin typeface="Times New Roman" panose="02020603050405020304" charset="0"/>
                <a:cs typeface="Times New Roman" panose="02020603050405020304" charset="0"/>
              </a:rPr>
              <a:t>Mechanism of PRNG:</a:t>
            </a:r>
            <a:endParaRPr lang="en-US" altLang="zh-CN">
              <a:latin typeface="Times New Roman" panose="02020603050405020304" charset="0"/>
              <a:cs typeface="Times New Roman" panose="02020603050405020304" charset="0"/>
            </a:endParaRPr>
          </a:p>
          <a:p>
            <a:pPr indent="0" fontAlgn="auto">
              <a:lnSpc>
                <a:spcPct val="150000"/>
              </a:lnSpc>
            </a:pPr>
            <a:r>
              <a:rPr lang="en-US" altLang="zh-CN">
                <a:latin typeface="Times New Roman" panose="02020603050405020304" charset="0"/>
                <a:cs typeface="Times New Roman" panose="02020603050405020304" charset="0"/>
              </a:rPr>
              <a:t>(1) Input </a:t>
            </a:r>
            <a:r>
              <a:rPr lang="zh-CN" altLang="en-US">
                <a:latin typeface="Times New Roman" panose="02020603050405020304" charset="0"/>
                <a:cs typeface="Times New Roman" panose="02020603050405020304" charset="0"/>
              </a:rPr>
              <a:t>an initial N-digit seed</a:t>
            </a:r>
            <a:endParaRPr lang="en-US" altLang="zh-CN">
              <a:latin typeface="Times New Roman" panose="02020603050405020304" charset="0"/>
              <a:cs typeface="Times New Roman" panose="02020603050405020304" charset="0"/>
            </a:endParaRPr>
          </a:p>
        </p:txBody>
      </p:sp>
      <p:pic>
        <p:nvPicPr>
          <p:cNvPr id="5" name="图片 4"/>
          <p:cNvPicPr>
            <a:picLocks noChangeAspect="1"/>
          </p:cNvPicPr>
          <p:nvPr>
            <p:custDataLst>
              <p:tags r:id="rId2"/>
            </p:custDataLst>
          </p:nvPr>
        </p:nvPicPr>
        <p:blipFill>
          <a:blip r:embed="rId3"/>
          <a:stretch>
            <a:fillRect/>
          </a:stretch>
        </p:blipFill>
        <p:spPr>
          <a:xfrm>
            <a:off x="1452880" y="2797810"/>
            <a:ext cx="9286875" cy="3457575"/>
          </a:xfrm>
          <a:prstGeom prst="rect">
            <a:avLst/>
          </a:prstGeom>
        </p:spPr>
      </p:pic>
      <p:sp>
        <p:nvSpPr>
          <p:cNvPr id="7" name="文本框 6"/>
          <p:cNvSpPr txBox="1"/>
          <p:nvPr/>
        </p:nvSpPr>
        <p:spPr>
          <a:xfrm>
            <a:off x="421640" y="1864995"/>
            <a:ext cx="6116955" cy="506730"/>
          </a:xfrm>
          <a:prstGeom prst="rect">
            <a:avLst/>
          </a:prstGeom>
          <a:noFill/>
        </p:spPr>
        <p:txBody>
          <a:bodyPr wrap="square" rtlCol="0">
            <a:spAutoFit/>
          </a:bodyPr>
          <a:p>
            <a:pPr indent="0" fontAlgn="auto">
              <a:lnSpc>
                <a:spcPct val="150000"/>
              </a:lnSpc>
            </a:pPr>
            <a:r>
              <a:rPr lang="en-US" altLang="zh-CN">
                <a:latin typeface="Times New Roman" panose="02020603050405020304" charset="0"/>
                <a:cs typeface="Times New Roman" panose="02020603050405020304" charset="0"/>
                <a:sym typeface="+mn-ea"/>
              </a:rPr>
              <a:t>(3) T</a:t>
            </a:r>
            <a:r>
              <a:rPr lang="zh-CN" altLang="en-US">
                <a:latin typeface="Times New Roman" panose="02020603050405020304" charset="0"/>
                <a:cs typeface="Times New Roman" panose="02020603050405020304" charset="0"/>
                <a:sym typeface="+mn-ea"/>
              </a:rPr>
              <a:t>he N middle</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digits of the output</a:t>
            </a:r>
            <a:r>
              <a:rPr lang="en-US" altLang="zh-CN">
                <a:latin typeface="Times New Roman" panose="02020603050405020304" charset="0"/>
                <a:cs typeface="Times New Roman" panose="02020603050405020304" charset="0"/>
                <a:sym typeface="+mn-ea"/>
              </a:rPr>
              <a:t> is a random number</a:t>
            </a:r>
            <a:endParaRPr lang="en-US" altLang="zh-CN"/>
          </a:p>
        </p:txBody>
      </p:sp>
      <p:sp>
        <p:nvSpPr>
          <p:cNvPr id="8" name="文本框 7"/>
          <p:cNvSpPr txBox="1"/>
          <p:nvPr/>
        </p:nvSpPr>
        <p:spPr>
          <a:xfrm>
            <a:off x="5831205" y="1444625"/>
            <a:ext cx="5517515" cy="506730"/>
          </a:xfrm>
          <a:prstGeom prst="rect">
            <a:avLst/>
          </a:prstGeom>
          <a:noFill/>
        </p:spPr>
        <p:txBody>
          <a:bodyPr wrap="square" rtlCol="0">
            <a:spAutoFit/>
          </a:bodyPr>
          <a:p>
            <a:pPr indent="0" fontAlgn="auto">
              <a:lnSpc>
                <a:spcPct val="150000"/>
              </a:lnSpc>
            </a:pPr>
            <a:r>
              <a:rPr lang="en-US" altLang="zh-CN">
                <a:latin typeface="Times New Roman" panose="02020603050405020304" charset="0"/>
                <a:cs typeface="Times New Roman" panose="02020603050405020304" charset="0"/>
                <a:sym typeface="+mn-ea"/>
              </a:rPr>
              <a:t>(2) S</a:t>
            </a:r>
            <a:r>
              <a:rPr lang="zh-CN" altLang="en-US">
                <a:latin typeface="Times New Roman" panose="02020603050405020304" charset="0"/>
                <a:cs typeface="Times New Roman" panose="02020603050405020304" charset="0"/>
                <a:sym typeface="+mn-ea"/>
              </a:rPr>
              <a:t>quares the </a:t>
            </a:r>
            <a:r>
              <a:rPr lang="en-US" altLang="zh-CN">
                <a:latin typeface="Times New Roman" panose="02020603050405020304" charset="0"/>
                <a:cs typeface="Times New Roman" panose="02020603050405020304" charset="0"/>
                <a:sym typeface="+mn-ea"/>
              </a:rPr>
              <a:t>seed</a:t>
            </a:r>
            <a:r>
              <a:rPr lang="zh-CN" altLang="en-US">
                <a:latin typeface="Times New Roman" panose="02020603050405020304" charset="0"/>
                <a:cs typeface="Times New Roman" panose="02020603050405020304" charset="0"/>
                <a:sym typeface="+mn-ea"/>
              </a:rPr>
              <a:t> to yield a 2N</a:t>
            </a:r>
            <a:r>
              <a:rPr lang="en-US" altLang="zh-CN">
                <a:latin typeface="Times New Roman" panose="02020603050405020304" charset="0"/>
                <a:cs typeface="Times New Roman" panose="02020603050405020304" charset="0"/>
                <a:sym typeface="+mn-ea"/>
              </a:rPr>
              <a:t>-</a:t>
            </a:r>
            <a:r>
              <a:rPr lang="zh-CN" altLang="en-US">
                <a:latin typeface="Times New Roman" panose="02020603050405020304" charset="0"/>
                <a:cs typeface="Times New Roman" panose="02020603050405020304" charset="0"/>
                <a:sym typeface="+mn-ea"/>
              </a:rPr>
              <a:t>digit output</a:t>
            </a:r>
            <a:endParaRPr lang="zh-CN" altLang="en-US"/>
          </a:p>
        </p:txBody>
      </p:sp>
      <p:sp>
        <p:nvSpPr>
          <p:cNvPr id="9" name="文本框 8"/>
          <p:cNvSpPr txBox="1"/>
          <p:nvPr/>
        </p:nvSpPr>
        <p:spPr>
          <a:xfrm>
            <a:off x="5831205" y="1864995"/>
            <a:ext cx="5871845" cy="506730"/>
          </a:xfrm>
          <a:prstGeom prst="rect">
            <a:avLst/>
          </a:prstGeom>
          <a:noFill/>
        </p:spPr>
        <p:txBody>
          <a:bodyPr wrap="square" rtlCol="0">
            <a:spAutoFit/>
          </a:bodyPr>
          <a:p>
            <a:pPr indent="0" fontAlgn="auto">
              <a:lnSpc>
                <a:spcPct val="150000"/>
              </a:lnSpc>
            </a:pPr>
            <a:r>
              <a:rPr lang="en-US" altLang="zh-CN">
                <a:latin typeface="Times New Roman" panose="02020603050405020304" charset="0"/>
                <a:cs typeface="Times New Roman" panose="02020603050405020304" charset="0"/>
                <a:sym typeface="+mn-ea"/>
              </a:rPr>
              <a:t>(4) Treat the random number as a seed and go back to Step 1</a:t>
            </a:r>
            <a:endParaRPr lang="zh-CN" altLang="en-US"/>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421640" y="418465"/>
            <a:ext cx="8964930" cy="521970"/>
          </a:xfrm>
          <a:prstGeom prst="rect">
            <a:avLst/>
          </a:prstGeom>
          <a:noFill/>
        </p:spPr>
        <p:txBody>
          <a:bodyPr wrap="square" rtlCol="0">
            <a:spAutoFit/>
          </a:bodyPr>
          <a:p>
            <a:r>
              <a:rPr sz="2800">
                <a:latin typeface="Times New Roman" panose="02020603050405020304" charset="0"/>
                <a:cs typeface="Times New Roman" panose="02020603050405020304" charset="0"/>
              </a:rPr>
              <a:t>Huffman Coding</a:t>
            </a:r>
            <a:endParaRPr sz="2800">
              <a:latin typeface="Times New Roman" panose="02020603050405020304" charset="0"/>
              <a:cs typeface="Times New Roman" panose="02020603050405020304" charset="0"/>
            </a:endParaRPr>
          </a:p>
        </p:txBody>
      </p:sp>
      <p:sp>
        <p:nvSpPr>
          <p:cNvPr id="3" name="文本框 2"/>
          <p:cNvSpPr txBox="1"/>
          <p:nvPr/>
        </p:nvSpPr>
        <p:spPr>
          <a:xfrm>
            <a:off x="421640" y="1196340"/>
            <a:ext cx="406400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Input: 111233</a:t>
            </a:r>
            <a:endParaRPr lang="en-US" altLang="zh-CN">
              <a:latin typeface="Times New Roman" panose="02020603050405020304" charset="0"/>
              <a:cs typeface="Times New Roman" panose="02020603050405020304" charset="0"/>
            </a:endParaRPr>
          </a:p>
        </p:txBody>
      </p:sp>
      <p:sp>
        <p:nvSpPr>
          <p:cNvPr id="4" name="文本框 3"/>
          <p:cNvSpPr txBox="1"/>
          <p:nvPr/>
        </p:nvSpPr>
        <p:spPr>
          <a:xfrm>
            <a:off x="421640" y="1711325"/>
            <a:ext cx="504317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Probability: 1: 3/6    2: 1/6    3: 2/6</a:t>
            </a:r>
            <a:endParaRPr lang="en-US" altLang="zh-CN">
              <a:latin typeface="Times New Roman" panose="02020603050405020304" charset="0"/>
              <a:cs typeface="Times New Roman" panose="02020603050405020304" charset="0"/>
            </a:endParaRPr>
          </a:p>
        </p:txBody>
      </p:sp>
      <p:sp>
        <p:nvSpPr>
          <p:cNvPr id="5" name="圆角矩形 4"/>
          <p:cNvSpPr/>
          <p:nvPr/>
        </p:nvSpPr>
        <p:spPr>
          <a:xfrm>
            <a:off x="518160" y="2596515"/>
            <a:ext cx="1071245" cy="567690"/>
          </a:xfrm>
          <a:prstGeom prst="roundRect">
            <a:avLst/>
          </a:prstGeom>
          <a:solidFill>
            <a:schemeClr val="accent1">
              <a:alpha val="28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rPr>
              <a:t>Prob:1/2</a:t>
            </a:r>
            <a:endParaRPr lang="en-US" altLang="zh-CN" sz="1600">
              <a:solidFill>
                <a:schemeClr val="tx1"/>
              </a:solidFill>
            </a:endParaRPr>
          </a:p>
        </p:txBody>
      </p:sp>
      <p:sp>
        <p:nvSpPr>
          <p:cNvPr id="6" name="文本框 5"/>
          <p:cNvSpPr txBox="1"/>
          <p:nvPr/>
        </p:nvSpPr>
        <p:spPr>
          <a:xfrm>
            <a:off x="1744345" y="2696210"/>
            <a:ext cx="610235" cy="368300"/>
          </a:xfrm>
          <a:prstGeom prst="rect">
            <a:avLst/>
          </a:prstGeom>
          <a:noFill/>
        </p:spPr>
        <p:txBody>
          <a:bodyPr wrap="square" rtlCol="0">
            <a:spAutoFit/>
          </a:bodyPr>
          <a:p>
            <a:r>
              <a:rPr lang="en-US" altLang="zh-CN"/>
              <a:t>(1)</a:t>
            </a:r>
            <a:endParaRPr lang="en-US" altLang="zh-CN"/>
          </a:p>
        </p:txBody>
      </p:sp>
      <p:sp>
        <p:nvSpPr>
          <p:cNvPr id="11" name="圆角矩形 10"/>
          <p:cNvSpPr/>
          <p:nvPr>
            <p:custDataLst>
              <p:tags r:id="rId2"/>
            </p:custDataLst>
          </p:nvPr>
        </p:nvSpPr>
        <p:spPr>
          <a:xfrm>
            <a:off x="518160" y="3727450"/>
            <a:ext cx="1071245" cy="567690"/>
          </a:xfrm>
          <a:prstGeom prst="roundRect">
            <a:avLst/>
          </a:prstGeom>
          <a:solidFill>
            <a:schemeClr val="accent1">
              <a:alpha val="28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rPr>
              <a:t>Prob:1/6</a:t>
            </a:r>
            <a:endParaRPr lang="en-US" altLang="zh-CN" sz="1600">
              <a:solidFill>
                <a:schemeClr val="tx1"/>
              </a:solidFill>
            </a:endParaRPr>
          </a:p>
        </p:txBody>
      </p:sp>
      <p:sp>
        <p:nvSpPr>
          <p:cNvPr id="12" name="文本框 11"/>
          <p:cNvSpPr txBox="1"/>
          <p:nvPr>
            <p:custDataLst>
              <p:tags r:id="rId3"/>
            </p:custDataLst>
          </p:nvPr>
        </p:nvSpPr>
        <p:spPr>
          <a:xfrm>
            <a:off x="1744345" y="3827145"/>
            <a:ext cx="561975" cy="368300"/>
          </a:xfrm>
          <a:prstGeom prst="rect">
            <a:avLst/>
          </a:prstGeom>
          <a:noFill/>
        </p:spPr>
        <p:txBody>
          <a:bodyPr wrap="square" rtlCol="0">
            <a:spAutoFit/>
          </a:bodyPr>
          <a:p>
            <a:r>
              <a:rPr lang="en-US" altLang="zh-CN"/>
              <a:t>(2)</a:t>
            </a:r>
            <a:endParaRPr lang="en-US" altLang="zh-CN"/>
          </a:p>
        </p:txBody>
      </p:sp>
      <p:sp>
        <p:nvSpPr>
          <p:cNvPr id="13" name="圆角矩形 12"/>
          <p:cNvSpPr/>
          <p:nvPr>
            <p:custDataLst>
              <p:tags r:id="rId4"/>
            </p:custDataLst>
          </p:nvPr>
        </p:nvSpPr>
        <p:spPr>
          <a:xfrm>
            <a:off x="518160" y="4858385"/>
            <a:ext cx="1071245" cy="567690"/>
          </a:xfrm>
          <a:prstGeom prst="roundRect">
            <a:avLst/>
          </a:prstGeom>
          <a:solidFill>
            <a:schemeClr val="accent1">
              <a:alpha val="28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rPr>
              <a:t>Prob:1/3</a:t>
            </a:r>
            <a:endParaRPr lang="en-US" altLang="zh-CN" sz="1600">
              <a:solidFill>
                <a:schemeClr val="tx1"/>
              </a:solidFill>
            </a:endParaRPr>
          </a:p>
        </p:txBody>
      </p:sp>
      <p:sp>
        <p:nvSpPr>
          <p:cNvPr id="14" name="文本框 13"/>
          <p:cNvSpPr txBox="1"/>
          <p:nvPr>
            <p:custDataLst>
              <p:tags r:id="rId5"/>
            </p:custDataLst>
          </p:nvPr>
        </p:nvSpPr>
        <p:spPr>
          <a:xfrm>
            <a:off x="1744345" y="4958080"/>
            <a:ext cx="504190" cy="368300"/>
          </a:xfrm>
          <a:prstGeom prst="rect">
            <a:avLst/>
          </a:prstGeom>
          <a:noFill/>
        </p:spPr>
        <p:txBody>
          <a:bodyPr wrap="square" rtlCol="0">
            <a:spAutoFit/>
          </a:bodyPr>
          <a:p>
            <a:r>
              <a:rPr lang="en-US" altLang="zh-CN"/>
              <a:t>(3)</a:t>
            </a:r>
            <a:endParaRPr lang="en-US" altLang="zh-CN"/>
          </a:p>
        </p:txBody>
      </p:sp>
      <p:sp>
        <p:nvSpPr>
          <p:cNvPr id="15" name="圆角矩形 14"/>
          <p:cNvSpPr/>
          <p:nvPr>
            <p:custDataLst>
              <p:tags r:id="rId6"/>
            </p:custDataLst>
          </p:nvPr>
        </p:nvSpPr>
        <p:spPr>
          <a:xfrm>
            <a:off x="2863850" y="4390390"/>
            <a:ext cx="1071245" cy="567690"/>
          </a:xfrm>
          <a:prstGeom prst="roundRect">
            <a:avLst/>
          </a:prstGeom>
          <a:solidFill>
            <a:schemeClr val="accent1">
              <a:alpha val="28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rPr>
              <a:t>Prob:1/2</a:t>
            </a:r>
            <a:endParaRPr lang="en-US" altLang="zh-CN" sz="1600">
              <a:solidFill>
                <a:schemeClr val="tx1"/>
              </a:solidFill>
            </a:endParaRPr>
          </a:p>
        </p:txBody>
      </p:sp>
      <p:sp>
        <p:nvSpPr>
          <p:cNvPr id="16" name="文本框 15"/>
          <p:cNvSpPr txBox="1"/>
          <p:nvPr>
            <p:custDataLst>
              <p:tags r:id="rId7"/>
            </p:custDataLst>
          </p:nvPr>
        </p:nvSpPr>
        <p:spPr>
          <a:xfrm>
            <a:off x="3119755" y="5057775"/>
            <a:ext cx="551815" cy="368300"/>
          </a:xfrm>
          <a:prstGeom prst="rect">
            <a:avLst/>
          </a:prstGeom>
          <a:noFill/>
        </p:spPr>
        <p:txBody>
          <a:bodyPr wrap="square" rtlCol="0">
            <a:spAutoFit/>
          </a:bodyPr>
          <a:p>
            <a:pPr algn="ctr"/>
            <a:r>
              <a:rPr lang="en-US" altLang="zh-CN"/>
              <a:t>(1)</a:t>
            </a:r>
            <a:endParaRPr lang="en-US" altLang="zh-CN"/>
          </a:p>
        </p:txBody>
      </p:sp>
      <p:sp>
        <p:nvSpPr>
          <p:cNvPr id="17" name="圆角矩形 16"/>
          <p:cNvSpPr/>
          <p:nvPr>
            <p:custDataLst>
              <p:tags r:id="rId8"/>
            </p:custDataLst>
          </p:nvPr>
        </p:nvSpPr>
        <p:spPr>
          <a:xfrm>
            <a:off x="4393565" y="4390390"/>
            <a:ext cx="1071245" cy="567690"/>
          </a:xfrm>
          <a:prstGeom prst="roundRect">
            <a:avLst/>
          </a:prstGeom>
          <a:solidFill>
            <a:schemeClr val="accent1">
              <a:alpha val="28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rPr>
              <a:t>Prob:1/6</a:t>
            </a:r>
            <a:endParaRPr lang="en-US" altLang="zh-CN" sz="1600">
              <a:solidFill>
                <a:schemeClr val="tx1"/>
              </a:solidFill>
            </a:endParaRPr>
          </a:p>
        </p:txBody>
      </p:sp>
      <p:sp>
        <p:nvSpPr>
          <p:cNvPr id="18" name="文本框 17"/>
          <p:cNvSpPr txBox="1"/>
          <p:nvPr>
            <p:custDataLst>
              <p:tags r:id="rId9"/>
            </p:custDataLst>
          </p:nvPr>
        </p:nvSpPr>
        <p:spPr>
          <a:xfrm>
            <a:off x="4658995" y="5057775"/>
            <a:ext cx="539750" cy="368300"/>
          </a:xfrm>
          <a:prstGeom prst="rect">
            <a:avLst/>
          </a:prstGeom>
          <a:noFill/>
        </p:spPr>
        <p:txBody>
          <a:bodyPr wrap="square" rtlCol="0">
            <a:spAutoFit/>
          </a:bodyPr>
          <a:p>
            <a:pPr algn="ctr"/>
            <a:r>
              <a:rPr lang="en-US" altLang="zh-CN"/>
              <a:t>(2)</a:t>
            </a:r>
            <a:endParaRPr lang="en-US" altLang="zh-CN"/>
          </a:p>
        </p:txBody>
      </p:sp>
      <p:sp>
        <p:nvSpPr>
          <p:cNvPr id="19" name="圆角矩形 18"/>
          <p:cNvSpPr/>
          <p:nvPr>
            <p:custDataLst>
              <p:tags r:id="rId10"/>
            </p:custDataLst>
          </p:nvPr>
        </p:nvSpPr>
        <p:spPr>
          <a:xfrm>
            <a:off x="5596890" y="4390390"/>
            <a:ext cx="1071245" cy="567690"/>
          </a:xfrm>
          <a:prstGeom prst="roundRect">
            <a:avLst/>
          </a:prstGeom>
          <a:solidFill>
            <a:schemeClr val="accent1">
              <a:alpha val="28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rPr>
              <a:t>Prob:1/3</a:t>
            </a:r>
            <a:endParaRPr lang="en-US" altLang="zh-CN" sz="1600">
              <a:solidFill>
                <a:schemeClr val="tx1"/>
              </a:solidFill>
            </a:endParaRPr>
          </a:p>
        </p:txBody>
      </p:sp>
      <p:sp>
        <p:nvSpPr>
          <p:cNvPr id="20" name="文本框 19"/>
          <p:cNvSpPr txBox="1"/>
          <p:nvPr>
            <p:custDataLst>
              <p:tags r:id="rId11"/>
            </p:custDataLst>
          </p:nvPr>
        </p:nvSpPr>
        <p:spPr>
          <a:xfrm>
            <a:off x="5814695" y="5057775"/>
            <a:ext cx="636270" cy="368300"/>
          </a:xfrm>
          <a:prstGeom prst="rect">
            <a:avLst/>
          </a:prstGeom>
          <a:noFill/>
        </p:spPr>
        <p:txBody>
          <a:bodyPr wrap="square" rtlCol="0">
            <a:spAutoFit/>
          </a:bodyPr>
          <a:p>
            <a:pPr algn="ctr"/>
            <a:r>
              <a:rPr lang="en-US" altLang="zh-CN"/>
              <a:t>(3)</a:t>
            </a:r>
            <a:endParaRPr lang="en-US" altLang="zh-CN"/>
          </a:p>
        </p:txBody>
      </p:sp>
      <p:cxnSp>
        <p:nvCxnSpPr>
          <p:cNvPr id="21" name="直接连接符 20"/>
          <p:cNvCxnSpPr/>
          <p:nvPr/>
        </p:nvCxnSpPr>
        <p:spPr>
          <a:xfrm>
            <a:off x="2354580" y="2260600"/>
            <a:ext cx="0" cy="3402330"/>
          </a:xfrm>
          <a:prstGeom prst="line">
            <a:avLst/>
          </a:prstGeom>
          <a:ln w="28575" cmpd="sng">
            <a:solidFill>
              <a:schemeClr val="accent1">
                <a:shade val="50000"/>
              </a:schemeClr>
            </a:solidFill>
            <a:prstDash val="sysDash"/>
          </a:ln>
        </p:spPr>
        <p:style>
          <a:lnRef idx="2">
            <a:schemeClr val="accent1"/>
          </a:lnRef>
          <a:fillRef idx="0">
            <a:srgbClr val="FFFFFF"/>
          </a:fillRef>
          <a:effectRef idx="0">
            <a:srgbClr val="FFFFFF"/>
          </a:effectRef>
          <a:fontRef idx="minor">
            <a:schemeClr val="tx1"/>
          </a:fontRef>
        </p:style>
      </p:cxnSp>
      <p:sp>
        <p:nvSpPr>
          <p:cNvPr id="22" name="圆角矩形 21"/>
          <p:cNvSpPr/>
          <p:nvPr>
            <p:custDataLst>
              <p:tags r:id="rId12"/>
            </p:custDataLst>
          </p:nvPr>
        </p:nvSpPr>
        <p:spPr>
          <a:xfrm>
            <a:off x="5024755" y="3402965"/>
            <a:ext cx="1071245" cy="567690"/>
          </a:xfrm>
          <a:prstGeom prst="roundRect">
            <a:avLst/>
          </a:prstGeom>
          <a:solidFill>
            <a:schemeClr val="accent1">
              <a:alpha val="28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rPr>
              <a:t>Prob:1/2</a:t>
            </a:r>
            <a:endParaRPr lang="en-US" altLang="zh-CN" sz="1600">
              <a:solidFill>
                <a:schemeClr val="tx1"/>
              </a:solidFill>
            </a:endParaRPr>
          </a:p>
        </p:txBody>
      </p:sp>
      <p:cxnSp>
        <p:nvCxnSpPr>
          <p:cNvPr id="24" name="直接连接符 23"/>
          <p:cNvCxnSpPr>
            <a:stCxn id="17" idx="0"/>
            <a:endCxn id="22" idx="2"/>
          </p:cNvCxnSpPr>
          <p:nvPr/>
        </p:nvCxnSpPr>
        <p:spPr>
          <a:xfrm flipV="1">
            <a:off x="4929505" y="3970655"/>
            <a:ext cx="631190" cy="419735"/>
          </a:xfrm>
          <a:prstGeom prst="line">
            <a:avLst/>
          </a:prstGeom>
        </p:spPr>
        <p:style>
          <a:lnRef idx="2">
            <a:schemeClr val="accent1"/>
          </a:lnRef>
          <a:fillRef idx="0">
            <a:srgbClr val="FFFFFF"/>
          </a:fillRef>
          <a:effectRef idx="0">
            <a:srgbClr val="FFFFFF"/>
          </a:effectRef>
          <a:fontRef idx="minor">
            <a:schemeClr val="tx1"/>
          </a:fontRef>
        </p:style>
      </p:cxnSp>
      <p:cxnSp>
        <p:nvCxnSpPr>
          <p:cNvPr id="25" name="直接连接符 24"/>
          <p:cNvCxnSpPr>
            <a:stCxn id="19" idx="0"/>
            <a:endCxn id="22" idx="2"/>
          </p:cNvCxnSpPr>
          <p:nvPr/>
        </p:nvCxnSpPr>
        <p:spPr>
          <a:xfrm flipH="1" flipV="1">
            <a:off x="5560695" y="3970655"/>
            <a:ext cx="572135" cy="419735"/>
          </a:xfrm>
          <a:prstGeom prst="line">
            <a:avLst/>
          </a:prstGeom>
        </p:spPr>
        <p:style>
          <a:lnRef idx="2">
            <a:schemeClr val="accent1"/>
          </a:lnRef>
          <a:fillRef idx="0">
            <a:srgbClr val="FFFFFF"/>
          </a:fillRef>
          <a:effectRef idx="0">
            <a:srgbClr val="FFFFFF"/>
          </a:effectRef>
          <a:fontRef idx="minor">
            <a:schemeClr val="tx1"/>
          </a:fontRef>
        </p:style>
      </p:cxnSp>
      <p:sp>
        <p:nvSpPr>
          <p:cNvPr id="26" name="圆角矩形 25"/>
          <p:cNvSpPr/>
          <p:nvPr>
            <p:custDataLst>
              <p:tags r:id="rId13"/>
            </p:custDataLst>
          </p:nvPr>
        </p:nvSpPr>
        <p:spPr>
          <a:xfrm>
            <a:off x="7225665" y="4390390"/>
            <a:ext cx="1071245" cy="567690"/>
          </a:xfrm>
          <a:prstGeom prst="roundRect">
            <a:avLst/>
          </a:prstGeom>
          <a:solidFill>
            <a:schemeClr val="accent1">
              <a:alpha val="28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rPr>
              <a:t>Prob:1/2</a:t>
            </a:r>
            <a:endParaRPr lang="en-US" altLang="zh-CN" sz="1600">
              <a:solidFill>
                <a:schemeClr val="tx1"/>
              </a:solidFill>
            </a:endParaRPr>
          </a:p>
        </p:txBody>
      </p:sp>
      <p:sp>
        <p:nvSpPr>
          <p:cNvPr id="27" name="文本框 26"/>
          <p:cNvSpPr txBox="1"/>
          <p:nvPr>
            <p:custDataLst>
              <p:tags r:id="rId14"/>
            </p:custDataLst>
          </p:nvPr>
        </p:nvSpPr>
        <p:spPr>
          <a:xfrm>
            <a:off x="7503160" y="5057775"/>
            <a:ext cx="506095" cy="368300"/>
          </a:xfrm>
          <a:prstGeom prst="rect">
            <a:avLst/>
          </a:prstGeom>
          <a:noFill/>
        </p:spPr>
        <p:txBody>
          <a:bodyPr wrap="square" rtlCol="0">
            <a:spAutoFit/>
          </a:bodyPr>
          <a:p>
            <a:pPr algn="ctr"/>
            <a:r>
              <a:rPr lang="en-US" altLang="zh-CN"/>
              <a:t>(1)</a:t>
            </a:r>
            <a:endParaRPr lang="en-US" altLang="zh-CN"/>
          </a:p>
        </p:txBody>
      </p:sp>
      <p:sp>
        <p:nvSpPr>
          <p:cNvPr id="28" name="圆角矩形 27"/>
          <p:cNvSpPr/>
          <p:nvPr>
            <p:custDataLst>
              <p:tags r:id="rId15"/>
            </p:custDataLst>
          </p:nvPr>
        </p:nvSpPr>
        <p:spPr>
          <a:xfrm>
            <a:off x="8755380" y="4390390"/>
            <a:ext cx="1071245" cy="567690"/>
          </a:xfrm>
          <a:prstGeom prst="roundRect">
            <a:avLst/>
          </a:prstGeom>
          <a:solidFill>
            <a:schemeClr val="accent1">
              <a:alpha val="28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rPr>
              <a:t>Prob:1/6</a:t>
            </a:r>
            <a:endParaRPr lang="en-US" altLang="zh-CN" sz="1600">
              <a:solidFill>
                <a:schemeClr val="tx1"/>
              </a:solidFill>
            </a:endParaRPr>
          </a:p>
        </p:txBody>
      </p:sp>
      <p:sp>
        <p:nvSpPr>
          <p:cNvPr id="30" name="圆角矩形 29"/>
          <p:cNvSpPr/>
          <p:nvPr>
            <p:custDataLst>
              <p:tags r:id="rId16"/>
            </p:custDataLst>
          </p:nvPr>
        </p:nvSpPr>
        <p:spPr>
          <a:xfrm>
            <a:off x="9958705" y="4390390"/>
            <a:ext cx="1071245" cy="567690"/>
          </a:xfrm>
          <a:prstGeom prst="roundRect">
            <a:avLst/>
          </a:prstGeom>
          <a:solidFill>
            <a:schemeClr val="accent1">
              <a:alpha val="28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rPr>
              <a:t>Prob:1/3</a:t>
            </a:r>
            <a:endParaRPr lang="en-US" altLang="zh-CN" sz="1600">
              <a:solidFill>
                <a:schemeClr val="tx1"/>
              </a:solidFill>
            </a:endParaRPr>
          </a:p>
        </p:txBody>
      </p:sp>
      <p:sp>
        <p:nvSpPr>
          <p:cNvPr id="32" name="圆角矩形 31"/>
          <p:cNvSpPr/>
          <p:nvPr>
            <p:custDataLst>
              <p:tags r:id="rId17"/>
            </p:custDataLst>
          </p:nvPr>
        </p:nvSpPr>
        <p:spPr>
          <a:xfrm>
            <a:off x="9386570" y="3402965"/>
            <a:ext cx="1071245" cy="567690"/>
          </a:xfrm>
          <a:prstGeom prst="roundRect">
            <a:avLst/>
          </a:prstGeom>
          <a:solidFill>
            <a:schemeClr val="accent1">
              <a:alpha val="28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rPr>
              <a:t>Prob:1/2</a:t>
            </a:r>
            <a:endParaRPr lang="en-US" altLang="zh-CN" sz="1600">
              <a:solidFill>
                <a:schemeClr val="tx1"/>
              </a:solidFill>
            </a:endParaRPr>
          </a:p>
        </p:txBody>
      </p:sp>
      <p:cxnSp>
        <p:nvCxnSpPr>
          <p:cNvPr id="33" name="直接连接符 32"/>
          <p:cNvCxnSpPr>
            <a:stCxn id="28" idx="0"/>
            <a:endCxn id="32" idx="2"/>
          </p:cNvCxnSpPr>
          <p:nvPr>
            <p:custDataLst>
              <p:tags r:id="rId18"/>
            </p:custDataLst>
          </p:nvPr>
        </p:nvCxnSpPr>
        <p:spPr>
          <a:xfrm flipV="1">
            <a:off x="9291320" y="3970655"/>
            <a:ext cx="631190" cy="419735"/>
          </a:xfrm>
          <a:prstGeom prst="line">
            <a:avLst/>
          </a:prstGeom>
        </p:spPr>
        <p:style>
          <a:lnRef idx="2">
            <a:schemeClr val="accent1"/>
          </a:lnRef>
          <a:fillRef idx="0">
            <a:srgbClr val="FFFFFF"/>
          </a:fillRef>
          <a:effectRef idx="0">
            <a:srgbClr val="FFFFFF"/>
          </a:effectRef>
          <a:fontRef idx="minor">
            <a:schemeClr val="tx1"/>
          </a:fontRef>
        </p:style>
      </p:cxnSp>
      <p:cxnSp>
        <p:nvCxnSpPr>
          <p:cNvPr id="34" name="直接连接符 33"/>
          <p:cNvCxnSpPr>
            <a:stCxn id="30" idx="0"/>
            <a:endCxn id="32" idx="2"/>
          </p:cNvCxnSpPr>
          <p:nvPr>
            <p:custDataLst>
              <p:tags r:id="rId19"/>
            </p:custDataLst>
          </p:nvPr>
        </p:nvCxnSpPr>
        <p:spPr>
          <a:xfrm flipH="1" flipV="1">
            <a:off x="9922510" y="3970655"/>
            <a:ext cx="572135" cy="419735"/>
          </a:xfrm>
          <a:prstGeom prst="line">
            <a:avLst/>
          </a:prstGeom>
        </p:spPr>
        <p:style>
          <a:lnRef idx="2">
            <a:schemeClr val="accent1"/>
          </a:lnRef>
          <a:fillRef idx="0">
            <a:srgbClr val="FFFFFF"/>
          </a:fillRef>
          <a:effectRef idx="0">
            <a:srgbClr val="FFFFFF"/>
          </a:effectRef>
          <a:fontRef idx="minor">
            <a:schemeClr val="tx1"/>
          </a:fontRef>
        </p:style>
      </p:cxnSp>
      <p:cxnSp>
        <p:nvCxnSpPr>
          <p:cNvPr id="35" name="直接连接符 34"/>
          <p:cNvCxnSpPr/>
          <p:nvPr>
            <p:custDataLst>
              <p:tags r:id="rId20"/>
            </p:custDataLst>
          </p:nvPr>
        </p:nvCxnSpPr>
        <p:spPr>
          <a:xfrm>
            <a:off x="6946900" y="2260600"/>
            <a:ext cx="0" cy="3402330"/>
          </a:xfrm>
          <a:prstGeom prst="line">
            <a:avLst/>
          </a:prstGeom>
          <a:ln w="28575" cmpd="sng">
            <a:solidFill>
              <a:schemeClr val="accent1">
                <a:shade val="50000"/>
              </a:schemeClr>
            </a:solidFill>
            <a:prstDash val="sysDash"/>
          </a:ln>
        </p:spPr>
        <p:style>
          <a:lnRef idx="2">
            <a:schemeClr val="accent1"/>
          </a:lnRef>
          <a:fillRef idx="0">
            <a:srgbClr val="FFFFFF"/>
          </a:fillRef>
          <a:effectRef idx="0">
            <a:srgbClr val="FFFFFF"/>
          </a:effectRef>
          <a:fontRef idx="minor">
            <a:schemeClr val="tx1"/>
          </a:fontRef>
        </p:style>
      </p:cxnSp>
      <p:sp>
        <p:nvSpPr>
          <p:cNvPr id="36" name="圆角矩形 35"/>
          <p:cNvSpPr/>
          <p:nvPr>
            <p:custDataLst>
              <p:tags r:id="rId21"/>
            </p:custDataLst>
          </p:nvPr>
        </p:nvSpPr>
        <p:spPr>
          <a:xfrm>
            <a:off x="8067675" y="2259330"/>
            <a:ext cx="1071245" cy="567690"/>
          </a:xfrm>
          <a:prstGeom prst="roundRect">
            <a:avLst/>
          </a:prstGeom>
          <a:solidFill>
            <a:schemeClr val="accent1">
              <a:alpha val="28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600">
                <a:solidFill>
                  <a:schemeClr val="tx1"/>
                </a:solidFill>
              </a:rPr>
              <a:t>Prob:1</a:t>
            </a:r>
            <a:endParaRPr lang="en-US" altLang="zh-CN" sz="1600">
              <a:solidFill>
                <a:schemeClr val="tx1"/>
              </a:solidFill>
            </a:endParaRPr>
          </a:p>
        </p:txBody>
      </p:sp>
      <p:cxnSp>
        <p:nvCxnSpPr>
          <p:cNvPr id="37" name="直接连接符 36"/>
          <p:cNvCxnSpPr>
            <a:stCxn id="26" idx="0"/>
            <a:endCxn id="36" idx="2"/>
          </p:cNvCxnSpPr>
          <p:nvPr/>
        </p:nvCxnSpPr>
        <p:spPr>
          <a:xfrm flipV="1">
            <a:off x="7761605" y="2827020"/>
            <a:ext cx="842010" cy="1563370"/>
          </a:xfrm>
          <a:prstGeom prst="line">
            <a:avLst/>
          </a:prstGeom>
        </p:spPr>
        <p:style>
          <a:lnRef idx="2">
            <a:schemeClr val="accent1"/>
          </a:lnRef>
          <a:fillRef idx="0">
            <a:srgbClr val="FFFFFF"/>
          </a:fillRef>
          <a:effectRef idx="0">
            <a:srgbClr val="FFFFFF"/>
          </a:effectRef>
          <a:fontRef idx="minor">
            <a:schemeClr val="tx1"/>
          </a:fontRef>
        </p:style>
      </p:cxnSp>
      <p:cxnSp>
        <p:nvCxnSpPr>
          <p:cNvPr id="38" name="直接连接符 37"/>
          <p:cNvCxnSpPr>
            <a:stCxn id="32" idx="0"/>
          </p:cNvCxnSpPr>
          <p:nvPr/>
        </p:nvCxnSpPr>
        <p:spPr>
          <a:xfrm flipH="1" flipV="1">
            <a:off x="8605520" y="2832735"/>
            <a:ext cx="1316990" cy="570230"/>
          </a:xfrm>
          <a:prstGeom prst="line">
            <a:avLst/>
          </a:prstGeom>
        </p:spPr>
        <p:style>
          <a:lnRef idx="2">
            <a:schemeClr val="accent1"/>
          </a:lnRef>
          <a:fillRef idx="0">
            <a:srgbClr val="FFFFFF"/>
          </a:fillRef>
          <a:effectRef idx="0">
            <a:srgbClr val="FFFFFF"/>
          </a:effectRef>
          <a:fontRef idx="minor">
            <a:schemeClr val="tx1"/>
          </a:fontRef>
        </p:style>
      </p:cxnSp>
      <p:sp>
        <p:nvSpPr>
          <p:cNvPr id="39" name="文本框 38"/>
          <p:cNvSpPr txBox="1"/>
          <p:nvPr>
            <p:custDataLst>
              <p:tags r:id="rId22"/>
            </p:custDataLst>
          </p:nvPr>
        </p:nvSpPr>
        <p:spPr>
          <a:xfrm>
            <a:off x="9291320" y="2795905"/>
            <a:ext cx="303530" cy="368300"/>
          </a:xfrm>
          <a:prstGeom prst="rect">
            <a:avLst/>
          </a:prstGeom>
          <a:noFill/>
        </p:spPr>
        <p:txBody>
          <a:bodyPr wrap="square" rtlCol="0">
            <a:spAutoFit/>
          </a:bodyPr>
          <a:p>
            <a:r>
              <a:rPr lang="en-US" altLang="zh-CN"/>
              <a:t>1</a:t>
            </a:r>
            <a:endParaRPr lang="en-US" altLang="zh-CN"/>
          </a:p>
        </p:txBody>
      </p:sp>
      <p:sp>
        <p:nvSpPr>
          <p:cNvPr id="40" name="文本框 39"/>
          <p:cNvSpPr txBox="1"/>
          <p:nvPr>
            <p:custDataLst>
              <p:tags r:id="rId23"/>
            </p:custDataLst>
          </p:nvPr>
        </p:nvSpPr>
        <p:spPr>
          <a:xfrm>
            <a:off x="10232390" y="3973195"/>
            <a:ext cx="303530" cy="368300"/>
          </a:xfrm>
          <a:prstGeom prst="rect">
            <a:avLst/>
          </a:prstGeom>
          <a:noFill/>
        </p:spPr>
        <p:txBody>
          <a:bodyPr wrap="square" rtlCol="0">
            <a:spAutoFit/>
          </a:bodyPr>
          <a:p>
            <a:r>
              <a:rPr lang="en-US" altLang="zh-CN"/>
              <a:t>1</a:t>
            </a:r>
            <a:endParaRPr lang="en-US" altLang="zh-CN"/>
          </a:p>
        </p:txBody>
      </p:sp>
      <p:sp>
        <p:nvSpPr>
          <p:cNvPr id="41" name="文本框 40"/>
          <p:cNvSpPr txBox="1"/>
          <p:nvPr/>
        </p:nvSpPr>
        <p:spPr>
          <a:xfrm>
            <a:off x="7797800" y="3404235"/>
            <a:ext cx="323850" cy="368300"/>
          </a:xfrm>
          <a:prstGeom prst="rect">
            <a:avLst/>
          </a:prstGeom>
          <a:noFill/>
        </p:spPr>
        <p:txBody>
          <a:bodyPr wrap="square" rtlCol="0">
            <a:spAutoFit/>
          </a:bodyPr>
          <a:p>
            <a:r>
              <a:rPr lang="en-US" altLang="zh-CN"/>
              <a:t>0</a:t>
            </a:r>
            <a:endParaRPr lang="en-US" altLang="zh-CN"/>
          </a:p>
        </p:txBody>
      </p:sp>
      <p:sp>
        <p:nvSpPr>
          <p:cNvPr id="42" name="文本框 41"/>
          <p:cNvSpPr txBox="1"/>
          <p:nvPr>
            <p:custDataLst>
              <p:tags r:id="rId24"/>
            </p:custDataLst>
          </p:nvPr>
        </p:nvSpPr>
        <p:spPr>
          <a:xfrm>
            <a:off x="9368790" y="3967480"/>
            <a:ext cx="323850" cy="368300"/>
          </a:xfrm>
          <a:prstGeom prst="rect">
            <a:avLst/>
          </a:prstGeom>
          <a:noFill/>
        </p:spPr>
        <p:txBody>
          <a:bodyPr wrap="square" rtlCol="0">
            <a:spAutoFit/>
          </a:bodyPr>
          <a:p>
            <a:r>
              <a:rPr lang="en-US" altLang="zh-CN"/>
              <a:t>0</a:t>
            </a:r>
            <a:endParaRPr lang="en-US" altLang="zh-CN"/>
          </a:p>
        </p:txBody>
      </p:sp>
      <p:sp>
        <p:nvSpPr>
          <p:cNvPr id="43" name="文本框 42"/>
          <p:cNvSpPr txBox="1"/>
          <p:nvPr/>
        </p:nvSpPr>
        <p:spPr>
          <a:xfrm>
            <a:off x="7609840" y="5575935"/>
            <a:ext cx="727710" cy="368300"/>
          </a:xfrm>
          <a:prstGeom prst="rect">
            <a:avLst/>
          </a:prstGeom>
          <a:noFill/>
        </p:spPr>
        <p:txBody>
          <a:bodyPr wrap="square" rtlCol="0">
            <a:spAutoFit/>
          </a:bodyPr>
          <a:p>
            <a:r>
              <a:rPr lang="en-US" altLang="zh-CN"/>
              <a:t>0</a:t>
            </a:r>
            <a:endParaRPr lang="en-US" altLang="zh-CN"/>
          </a:p>
        </p:txBody>
      </p:sp>
      <p:sp>
        <p:nvSpPr>
          <p:cNvPr id="44" name="文本框 43"/>
          <p:cNvSpPr txBox="1"/>
          <p:nvPr>
            <p:custDataLst>
              <p:tags r:id="rId25"/>
            </p:custDataLst>
          </p:nvPr>
        </p:nvSpPr>
        <p:spPr>
          <a:xfrm>
            <a:off x="9010650" y="5057775"/>
            <a:ext cx="506095" cy="368300"/>
          </a:xfrm>
          <a:prstGeom prst="rect">
            <a:avLst/>
          </a:prstGeom>
          <a:noFill/>
        </p:spPr>
        <p:txBody>
          <a:bodyPr wrap="square" rtlCol="0">
            <a:spAutoFit/>
          </a:bodyPr>
          <a:p>
            <a:pPr algn="ctr"/>
            <a:r>
              <a:rPr lang="en-US" altLang="zh-CN"/>
              <a:t>(2)</a:t>
            </a:r>
            <a:endParaRPr lang="en-US" altLang="zh-CN"/>
          </a:p>
        </p:txBody>
      </p:sp>
      <p:sp>
        <p:nvSpPr>
          <p:cNvPr id="45" name="文本框 44"/>
          <p:cNvSpPr txBox="1"/>
          <p:nvPr>
            <p:custDataLst>
              <p:tags r:id="rId26"/>
            </p:custDataLst>
          </p:nvPr>
        </p:nvSpPr>
        <p:spPr>
          <a:xfrm>
            <a:off x="10255250" y="5059045"/>
            <a:ext cx="506095" cy="368300"/>
          </a:xfrm>
          <a:prstGeom prst="rect">
            <a:avLst/>
          </a:prstGeom>
          <a:noFill/>
        </p:spPr>
        <p:txBody>
          <a:bodyPr wrap="square" rtlCol="0">
            <a:spAutoFit/>
          </a:bodyPr>
          <a:p>
            <a:pPr algn="ctr"/>
            <a:r>
              <a:rPr lang="en-US" altLang="zh-CN"/>
              <a:t>(3)</a:t>
            </a:r>
            <a:endParaRPr lang="en-US" altLang="zh-CN"/>
          </a:p>
        </p:txBody>
      </p:sp>
      <p:sp>
        <p:nvSpPr>
          <p:cNvPr id="46" name="文本框 45"/>
          <p:cNvSpPr txBox="1"/>
          <p:nvPr/>
        </p:nvSpPr>
        <p:spPr>
          <a:xfrm>
            <a:off x="8827770" y="5566410"/>
            <a:ext cx="864870" cy="368300"/>
          </a:xfrm>
          <a:prstGeom prst="rect">
            <a:avLst/>
          </a:prstGeom>
          <a:noFill/>
        </p:spPr>
        <p:txBody>
          <a:bodyPr wrap="square" rtlCol="0">
            <a:spAutoFit/>
          </a:bodyPr>
          <a:p>
            <a:pPr algn="ctr"/>
            <a:r>
              <a:rPr lang="en-US" altLang="zh-CN"/>
              <a:t>10</a:t>
            </a:r>
            <a:endParaRPr lang="en-US" altLang="zh-CN"/>
          </a:p>
        </p:txBody>
      </p:sp>
      <p:sp>
        <p:nvSpPr>
          <p:cNvPr id="47" name="文本框 46"/>
          <p:cNvSpPr txBox="1"/>
          <p:nvPr>
            <p:custDataLst>
              <p:tags r:id="rId27"/>
            </p:custDataLst>
          </p:nvPr>
        </p:nvSpPr>
        <p:spPr>
          <a:xfrm>
            <a:off x="10061575" y="5575935"/>
            <a:ext cx="864870" cy="368300"/>
          </a:xfrm>
          <a:prstGeom prst="rect">
            <a:avLst/>
          </a:prstGeom>
          <a:noFill/>
        </p:spPr>
        <p:txBody>
          <a:bodyPr wrap="square" rtlCol="0">
            <a:spAutoFit/>
          </a:bodyPr>
          <a:p>
            <a:pPr algn="ctr"/>
            <a:r>
              <a:rPr lang="en-US" altLang="zh-CN"/>
              <a:t>11</a:t>
            </a:r>
            <a:endParaRPr lang="en-US" altLang="zh-CN"/>
          </a:p>
        </p:txBody>
      </p:sp>
      <p:sp>
        <p:nvSpPr>
          <p:cNvPr id="48" name="文本框 47"/>
          <p:cNvSpPr txBox="1"/>
          <p:nvPr/>
        </p:nvSpPr>
        <p:spPr>
          <a:xfrm>
            <a:off x="421640" y="5875655"/>
            <a:ext cx="406400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Output:000101111</a:t>
            </a:r>
            <a:endParaRPr lang="en-US" altLang="zh-CN">
              <a:latin typeface="Times New Roman" panose="02020603050405020304" charset="0"/>
              <a:cs typeface="Times New Roman" panose="02020603050405020304" charset="0"/>
            </a:endParaRPr>
          </a:p>
        </p:txBody>
      </p:sp>
    </p:spTree>
    <p:custDataLst>
      <p:tags r:id="rId28"/>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custDataLst>
              <p:tags r:id="rId1"/>
            </p:custDataLst>
          </p:nvPr>
        </p:nvPicPr>
        <p:blipFill>
          <a:blip r:embed="rId2"/>
          <a:srcRect l="5032" t="-137" r="45424"/>
          <a:stretch>
            <a:fillRect/>
          </a:stretch>
        </p:blipFill>
        <p:spPr>
          <a:xfrm>
            <a:off x="2433955" y="2252980"/>
            <a:ext cx="7190740" cy="3244850"/>
          </a:xfrm>
          <a:prstGeom prst="rect">
            <a:avLst/>
          </a:prstGeom>
        </p:spPr>
      </p:pic>
      <p:sp>
        <p:nvSpPr>
          <p:cNvPr id="5" name="文本框 4"/>
          <p:cNvSpPr txBox="1"/>
          <p:nvPr>
            <p:custDataLst>
              <p:tags r:id="rId3"/>
            </p:custDataLst>
          </p:nvPr>
        </p:nvSpPr>
        <p:spPr>
          <a:xfrm>
            <a:off x="421640" y="418465"/>
            <a:ext cx="8964930" cy="521970"/>
          </a:xfrm>
          <a:prstGeom prst="rect">
            <a:avLst/>
          </a:prstGeom>
          <a:noFill/>
        </p:spPr>
        <p:txBody>
          <a:bodyPr wrap="square" rtlCol="0">
            <a:spAutoFit/>
          </a:bodyPr>
          <a:p>
            <a:r>
              <a:rPr lang="en-US" sz="2800">
                <a:latin typeface="Times New Roman" panose="02020603050405020304" charset="0"/>
                <a:cs typeface="Times New Roman" panose="02020603050405020304" charset="0"/>
              </a:rPr>
              <a:t>Verification</a:t>
            </a:r>
            <a:endParaRPr lang="en-US" sz="2800">
              <a:latin typeface="Times New Roman" panose="02020603050405020304" charset="0"/>
              <a:cs typeface="Times New Roman" panose="02020603050405020304" charset="0"/>
            </a:endParaRPr>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11855" y="1526540"/>
            <a:ext cx="5368290" cy="3538220"/>
          </a:xfrm>
          <a:prstGeom prst="rect">
            <a:avLst/>
          </a:prstGeom>
          <a:noFill/>
        </p:spPr>
        <p:txBody>
          <a:bodyPr wrap="square" rtlCol="0">
            <a:spAutoFit/>
          </a:bodyPr>
          <a:p>
            <a:pPr marL="514350" indent="-514350" fontAlgn="auto">
              <a:lnSpc>
                <a:spcPct val="200000"/>
              </a:lnSpc>
              <a:buFont typeface="Wingdings" panose="05000000000000000000" charset="0"/>
              <a:buChar char="u"/>
            </a:pPr>
            <a:r>
              <a:rPr lang="en-US" altLang="zh-CN" sz="2800">
                <a:latin typeface="Times New Roman" panose="02020603050405020304" charset="0"/>
                <a:cs typeface="Times New Roman" panose="02020603050405020304" charset="0"/>
              </a:rPr>
              <a:t>Respiration Signal Removal</a:t>
            </a:r>
            <a:endParaRPr lang="en-US" altLang="zh-CN" sz="2800">
              <a:latin typeface="Times New Roman" panose="02020603050405020304" charset="0"/>
              <a:cs typeface="Times New Roman" panose="02020603050405020304" charset="0"/>
            </a:endParaRPr>
          </a:p>
          <a:p>
            <a:pPr marL="514350" indent="-514350" fontAlgn="auto">
              <a:lnSpc>
                <a:spcPct val="200000"/>
              </a:lnSpc>
              <a:buFont typeface="Wingdings" panose="05000000000000000000" charset="0"/>
              <a:buChar char="u"/>
            </a:pPr>
            <a:r>
              <a:rPr lang="en-US" altLang="zh-CN" sz="2800">
                <a:latin typeface="Times New Roman" panose="02020603050405020304" charset="0"/>
                <a:cs typeface="Times New Roman" panose="02020603050405020304" charset="0"/>
              </a:rPr>
              <a:t>Noise Reduction</a:t>
            </a:r>
            <a:endParaRPr lang="en-US" altLang="zh-CN" sz="2800">
              <a:latin typeface="Times New Roman" panose="02020603050405020304" charset="0"/>
              <a:cs typeface="Times New Roman" panose="02020603050405020304" charset="0"/>
            </a:endParaRPr>
          </a:p>
          <a:p>
            <a:pPr marL="514350" indent="-514350" fontAlgn="auto">
              <a:lnSpc>
                <a:spcPct val="200000"/>
              </a:lnSpc>
              <a:buFont typeface="Wingdings" panose="05000000000000000000" charset="0"/>
              <a:buChar char="u"/>
            </a:pPr>
            <a:r>
              <a:rPr lang="en-US" altLang="zh-CN" sz="2800">
                <a:latin typeface="Times New Roman" panose="02020603050405020304" charset="0"/>
                <a:cs typeface="Times New Roman" panose="02020603050405020304" charset="0"/>
              </a:rPr>
              <a:t>Feature Extraction</a:t>
            </a:r>
            <a:endParaRPr lang="en-US" altLang="zh-CN" sz="2800">
              <a:latin typeface="Times New Roman" panose="02020603050405020304" charset="0"/>
              <a:cs typeface="Times New Roman" panose="02020603050405020304" charset="0"/>
            </a:endParaRPr>
          </a:p>
          <a:p>
            <a:pPr marL="514350" indent="-514350" fontAlgn="auto">
              <a:lnSpc>
                <a:spcPct val="200000"/>
              </a:lnSpc>
              <a:buFont typeface="Wingdings" panose="05000000000000000000" charset="0"/>
              <a:buChar char="u"/>
            </a:pPr>
            <a:r>
              <a:rPr lang="en-US" altLang="zh-CN" sz="2800">
                <a:latin typeface="Times New Roman" panose="02020603050405020304" charset="0"/>
                <a:cs typeface="Times New Roman" panose="02020603050405020304" charset="0"/>
              </a:rPr>
              <a:t>Feature Selection</a:t>
            </a:r>
            <a:endParaRPr lang="en-US" altLang="zh-CN" sz="280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896493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Respiration Signal Removal</a:t>
            </a:r>
            <a:endParaRPr lang="en-US" sz="2800">
              <a:latin typeface="Times New Roman" panose="02020603050405020304" charset="0"/>
              <a:cs typeface="Times New Roman" panose="02020603050405020304" charset="0"/>
            </a:endParaRPr>
          </a:p>
        </p:txBody>
      </p:sp>
      <p:pic>
        <p:nvPicPr>
          <p:cNvPr id="2" name="图片 1"/>
          <p:cNvPicPr>
            <a:picLocks noChangeAspect="1"/>
          </p:cNvPicPr>
          <p:nvPr>
            <p:custDataLst>
              <p:tags r:id="rId2"/>
            </p:custDataLst>
          </p:nvPr>
        </p:nvPicPr>
        <p:blipFill>
          <a:blip r:embed="rId3"/>
          <a:stretch>
            <a:fillRect/>
          </a:stretch>
        </p:blipFill>
        <p:spPr>
          <a:xfrm>
            <a:off x="191135" y="1933575"/>
            <a:ext cx="3846830" cy="2857500"/>
          </a:xfrm>
          <a:prstGeom prst="rect">
            <a:avLst/>
          </a:prstGeom>
        </p:spPr>
      </p:pic>
      <p:sp>
        <p:nvSpPr>
          <p:cNvPr id="3" name="文本框 2"/>
          <p:cNvSpPr txBox="1"/>
          <p:nvPr/>
        </p:nvSpPr>
        <p:spPr>
          <a:xfrm>
            <a:off x="82550" y="4984750"/>
            <a:ext cx="4064000" cy="64516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Pure SCG</a:t>
            </a:r>
            <a:endParaRPr lang="zh-CN" altLang="en-US">
              <a:latin typeface="Times New Roman" panose="02020603050405020304" charset="0"/>
              <a:cs typeface="Times New Roman" panose="02020603050405020304" charset="0"/>
            </a:endParaRPr>
          </a:p>
          <a:p>
            <a:pPr algn="ctr"/>
            <a:r>
              <a:rPr lang="zh-CN" altLang="en-US">
                <a:latin typeface="Times New Roman" panose="02020603050405020304" charset="0"/>
                <a:cs typeface="Times New Roman" panose="02020603050405020304" charset="0"/>
              </a:rPr>
              <a:t>Daubechies wavelet</a:t>
            </a:r>
            <a:endParaRPr lang="zh-CN" altLang="en-US">
              <a:latin typeface="Times New Roman" panose="02020603050405020304" charset="0"/>
              <a:cs typeface="Times New Roman" panose="02020603050405020304" charset="0"/>
            </a:endParaRPr>
          </a:p>
        </p:txBody>
      </p:sp>
      <p:pic>
        <p:nvPicPr>
          <p:cNvPr id="4" name="图片 3"/>
          <p:cNvPicPr>
            <a:picLocks noChangeAspect="1"/>
          </p:cNvPicPr>
          <p:nvPr>
            <p:custDataLst>
              <p:tags r:id="rId4"/>
            </p:custDataLst>
          </p:nvPr>
        </p:nvPicPr>
        <p:blipFill>
          <a:blip r:embed="rId5"/>
          <a:stretch>
            <a:fillRect/>
          </a:stretch>
        </p:blipFill>
        <p:spPr>
          <a:xfrm>
            <a:off x="4037965" y="1822450"/>
            <a:ext cx="3796665" cy="2968625"/>
          </a:xfrm>
          <a:prstGeom prst="rect">
            <a:avLst/>
          </a:prstGeom>
        </p:spPr>
      </p:pic>
      <p:sp>
        <p:nvSpPr>
          <p:cNvPr id="7" name="文本框 6"/>
          <p:cNvSpPr txBox="1"/>
          <p:nvPr>
            <p:custDataLst>
              <p:tags r:id="rId6"/>
            </p:custDataLst>
          </p:nvPr>
        </p:nvSpPr>
        <p:spPr>
          <a:xfrm>
            <a:off x="3338195" y="4984750"/>
            <a:ext cx="4816475" cy="645160"/>
          </a:xfrm>
          <a:prstGeom prst="rect">
            <a:avLst/>
          </a:prstGeom>
          <a:noFill/>
        </p:spPr>
        <p:txBody>
          <a:bodyPr wrap="square" rtlCol="0">
            <a:spAutoFit/>
          </a:bodyPr>
          <a:p>
            <a:pPr algn="ctr"/>
            <a:r>
              <a:rPr lang="en-US">
                <a:latin typeface="Times New Roman" panose="02020603050405020304" charset="0"/>
                <a:cs typeface="Times New Roman" panose="02020603050405020304" charset="0"/>
              </a:rPr>
              <a:t>Respiration Signal</a:t>
            </a:r>
            <a:endParaRPr lang="en-US">
              <a:latin typeface="Times New Roman" panose="02020603050405020304" charset="0"/>
              <a:cs typeface="Times New Roman" panose="02020603050405020304" charset="0"/>
            </a:endParaRPr>
          </a:p>
          <a:p>
            <a:pPr algn="ctr"/>
            <a:r>
              <a:rPr lang="zh-CN" altLang="en-US">
                <a:latin typeface="Times New Roman" panose="02020603050405020304" charset="0"/>
                <a:cs typeface="Times New Roman" panose="02020603050405020304" charset="0"/>
              </a:rPr>
              <a:t>seg_amp*np.sin(2*np.pi*seg_fre*x_space)</a:t>
            </a:r>
            <a:endParaRPr lang="zh-CN" altLang="en-US">
              <a:latin typeface="Times New Roman" panose="02020603050405020304" charset="0"/>
              <a:cs typeface="Times New Roman" panose="02020603050405020304" charset="0"/>
            </a:endParaRPr>
          </a:p>
        </p:txBody>
      </p:sp>
      <p:pic>
        <p:nvPicPr>
          <p:cNvPr id="8" name="图片 7"/>
          <p:cNvPicPr>
            <a:picLocks noChangeAspect="1"/>
          </p:cNvPicPr>
          <p:nvPr>
            <p:custDataLst>
              <p:tags r:id="rId7"/>
            </p:custDataLst>
          </p:nvPr>
        </p:nvPicPr>
        <p:blipFill>
          <a:blip r:embed="rId8"/>
          <a:stretch>
            <a:fillRect/>
          </a:stretch>
        </p:blipFill>
        <p:spPr>
          <a:xfrm>
            <a:off x="7964170" y="1891030"/>
            <a:ext cx="3716020" cy="2828925"/>
          </a:xfrm>
          <a:prstGeom prst="rect">
            <a:avLst/>
          </a:prstGeom>
        </p:spPr>
      </p:pic>
      <p:sp>
        <p:nvSpPr>
          <p:cNvPr id="9" name="文本框 8"/>
          <p:cNvSpPr txBox="1"/>
          <p:nvPr/>
        </p:nvSpPr>
        <p:spPr>
          <a:xfrm>
            <a:off x="7694930" y="4984750"/>
            <a:ext cx="4559300" cy="64516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SCG with Respiration</a:t>
            </a:r>
            <a:endParaRPr lang="en-US" altLang="zh-CN">
              <a:latin typeface="Times New Roman" panose="02020603050405020304" charset="0"/>
              <a:cs typeface="Times New Roman" panose="02020603050405020304" charset="0"/>
            </a:endParaRPr>
          </a:p>
          <a:p>
            <a:pPr algn="ctr"/>
            <a:r>
              <a:rPr lang="en-US" altLang="zh-CN">
                <a:latin typeface="Times New Roman" panose="02020603050405020304" charset="0"/>
                <a:cs typeface="Times New Roman" panose="02020603050405020304" charset="0"/>
              </a:rPr>
              <a:t>SCG = Pure_SCG*(Respiration+2*seg_amp)</a:t>
            </a:r>
            <a:endParaRPr lang="en-US" altLang="zh-CN">
              <a:latin typeface="Times New Roman" panose="02020603050405020304" charset="0"/>
              <a:cs typeface="Times New Roman" panose="02020603050405020304" charset="0"/>
            </a:endParaRPr>
          </a:p>
        </p:txBody>
      </p:sp>
    </p:spTree>
    <p:custDataLst>
      <p:tags r:id="rId9"/>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896493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Respiration Signal Removal</a:t>
            </a:r>
            <a:endParaRPr lang="en-US" sz="2800">
              <a:latin typeface="Times New Roman" panose="02020603050405020304" charset="0"/>
              <a:cs typeface="Times New Roman" panose="02020603050405020304" charset="0"/>
            </a:endParaRPr>
          </a:p>
        </p:txBody>
      </p:sp>
      <p:sp>
        <p:nvSpPr>
          <p:cNvPr id="2" name="文本框 1"/>
          <p:cNvSpPr txBox="1"/>
          <p:nvPr/>
        </p:nvSpPr>
        <p:spPr>
          <a:xfrm>
            <a:off x="421640" y="829945"/>
            <a:ext cx="10747375" cy="1476375"/>
          </a:xfrm>
          <a:prstGeom prst="rect">
            <a:avLst/>
          </a:prstGeom>
          <a:noFill/>
        </p:spPr>
        <p:txBody>
          <a:bodyPr wrap="square" rtlCol="0">
            <a:spAutoFit/>
          </a:bodyPr>
          <a:p>
            <a:pPr indent="0" fontAlgn="auto">
              <a:lnSpc>
                <a:spcPct val="150000"/>
              </a:lnSpc>
            </a:pPr>
            <a:r>
              <a:rPr lang="en-US" altLang="zh-CN" sz="2000">
                <a:latin typeface="Times New Roman" panose="02020603050405020304" charset="0"/>
                <a:cs typeface="Times New Roman" panose="02020603050405020304" charset="0"/>
              </a:rPr>
              <a:t>Assumption 1: The heights of both peak1 and peak2 are fixed (P1 and P2)</a:t>
            </a:r>
            <a:endParaRPr lang="en-US" altLang="zh-CN" sz="2000">
              <a:latin typeface="Times New Roman" panose="02020603050405020304" charset="0"/>
              <a:cs typeface="Times New Roman" panose="02020603050405020304" charset="0"/>
            </a:endParaRPr>
          </a:p>
          <a:p>
            <a:pPr indent="0" fontAlgn="auto">
              <a:lnSpc>
                <a:spcPct val="150000"/>
              </a:lnSpc>
            </a:pPr>
            <a:r>
              <a:rPr lang="en-US" altLang="zh-CN" sz="2000">
                <a:latin typeface="Times New Roman" panose="02020603050405020304" charset="0"/>
                <a:cs typeface="Times New Roman" panose="02020603050405020304" charset="0"/>
              </a:rPr>
              <a:t>Assumption 2: The respiration signal is a sinusoidal-shaped signal</a:t>
            </a:r>
            <a:endParaRPr lang="en-US" altLang="zh-CN" sz="2000">
              <a:latin typeface="Times New Roman" panose="02020603050405020304" charset="0"/>
              <a:cs typeface="Times New Roman" panose="02020603050405020304" charset="0"/>
            </a:endParaRPr>
          </a:p>
          <a:p>
            <a:pPr indent="0" fontAlgn="auto">
              <a:lnSpc>
                <a:spcPct val="150000"/>
              </a:lnSpc>
            </a:pPr>
            <a:r>
              <a:rPr lang="en-US" altLang="zh-CN" sz="2000">
                <a:latin typeface="Times New Roman" panose="02020603050405020304" charset="0"/>
                <a:cs typeface="Times New Roman" panose="02020603050405020304" charset="0"/>
              </a:rPr>
              <a:t>Assumption 3: The respiration signal is added to the clean signal through multiplication</a:t>
            </a:r>
            <a:endParaRPr lang="en-US" altLang="zh-CN" sz="2000">
              <a:latin typeface="Times New Roman" panose="02020603050405020304" charset="0"/>
              <a:cs typeface="Times New Roman" panose="02020603050405020304" charset="0"/>
            </a:endParaRPr>
          </a:p>
        </p:txBody>
      </p:sp>
      <p:sp>
        <p:nvSpPr>
          <p:cNvPr id="3" name="文本框 2"/>
          <p:cNvSpPr txBox="1"/>
          <p:nvPr/>
        </p:nvSpPr>
        <p:spPr>
          <a:xfrm>
            <a:off x="421640" y="3910330"/>
            <a:ext cx="4064000" cy="368300"/>
          </a:xfrm>
          <a:prstGeom prst="rect">
            <a:avLst/>
          </a:prstGeom>
          <a:noFill/>
        </p:spPr>
        <p:txBody>
          <a:bodyPr wrap="square" rtlCol="0">
            <a:spAutoFit/>
          </a:bodyPr>
          <a:p>
            <a:r>
              <a:rPr lang="en-US" altLang="zh-CN"/>
              <a:t>For peak1:</a:t>
            </a:r>
            <a:endParaRPr lang="en-US" altLang="zh-CN"/>
          </a:p>
        </p:txBody>
      </p:sp>
      <p:sp>
        <p:nvSpPr>
          <p:cNvPr id="6" name="文本框 5"/>
          <p:cNvSpPr txBox="1"/>
          <p:nvPr/>
        </p:nvSpPr>
        <p:spPr>
          <a:xfrm>
            <a:off x="421640" y="4413885"/>
            <a:ext cx="4064000" cy="368300"/>
          </a:xfrm>
          <a:prstGeom prst="rect">
            <a:avLst/>
          </a:prstGeom>
          <a:noFill/>
        </p:spPr>
        <p:txBody>
          <a:bodyPr wrap="square" rtlCol="0">
            <a:spAutoFit/>
          </a:bodyPr>
          <a:p>
            <a:r>
              <a:rPr lang="en-US" altLang="zh-CN"/>
              <a:t>H = (P1 * Sin(wx) + 2 * P1) * P1</a:t>
            </a:r>
            <a:endParaRPr lang="en-US" altLang="zh-CN"/>
          </a:p>
        </p:txBody>
      </p:sp>
      <p:sp>
        <p:nvSpPr>
          <p:cNvPr id="7" name="文本框 6"/>
          <p:cNvSpPr txBox="1"/>
          <p:nvPr>
            <p:custDataLst>
              <p:tags r:id="rId2"/>
            </p:custDataLst>
          </p:nvPr>
        </p:nvSpPr>
        <p:spPr>
          <a:xfrm>
            <a:off x="421640" y="4917440"/>
            <a:ext cx="4064000" cy="368300"/>
          </a:xfrm>
          <a:prstGeom prst="rect">
            <a:avLst/>
          </a:prstGeom>
          <a:noFill/>
        </p:spPr>
        <p:txBody>
          <a:bodyPr wrap="square" rtlCol="0">
            <a:spAutoFit/>
          </a:bodyPr>
          <a:p>
            <a:r>
              <a:rPr lang="en-US" altLang="zh-CN"/>
              <a:t>For peak2:</a:t>
            </a:r>
            <a:endParaRPr lang="en-US" altLang="zh-CN"/>
          </a:p>
        </p:txBody>
      </p:sp>
      <p:sp>
        <p:nvSpPr>
          <p:cNvPr id="8" name="文本框 7"/>
          <p:cNvSpPr txBox="1"/>
          <p:nvPr>
            <p:custDataLst>
              <p:tags r:id="rId3"/>
            </p:custDataLst>
          </p:nvPr>
        </p:nvSpPr>
        <p:spPr>
          <a:xfrm>
            <a:off x="421640" y="5420995"/>
            <a:ext cx="4064000" cy="368300"/>
          </a:xfrm>
          <a:prstGeom prst="rect">
            <a:avLst/>
          </a:prstGeom>
          <a:noFill/>
        </p:spPr>
        <p:txBody>
          <a:bodyPr wrap="square" rtlCol="0">
            <a:spAutoFit/>
          </a:bodyPr>
          <a:p>
            <a:r>
              <a:rPr lang="en-US" altLang="zh-CN"/>
              <a:t>H = (P1 * Sin(wx) + 2 * P1) * P2</a:t>
            </a:r>
            <a:endParaRPr lang="en-US" altLang="zh-CN"/>
          </a:p>
        </p:txBody>
      </p:sp>
      <p:sp>
        <p:nvSpPr>
          <p:cNvPr id="10" name="文本框 9"/>
          <p:cNvSpPr txBox="1"/>
          <p:nvPr/>
        </p:nvSpPr>
        <p:spPr>
          <a:xfrm>
            <a:off x="5540375" y="3910330"/>
            <a:ext cx="4064000" cy="368300"/>
          </a:xfrm>
          <a:prstGeom prst="rect">
            <a:avLst/>
          </a:prstGeom>
          <a:noFill/>
        </p:spPr>
        <p:txBody>
          <a:bodyPr wrap="square" rtlCol="0">
            <a:spAutoFit/>
          </a:bodyPr>
          <a:p>
            <a:r>
              <a:rPr lang="en-US" altLang="zh-CN"/>
              <a:t>Known: H, x</a:t>
            </a:r>
            <a:endParaRPr lang="en-US" altLang="zh-CN"/>
          </a:p>
        </p:txBody>
      </p:sp>
      <p:sp>
        <p:nvSpPr>
          <p:cNvPr id="11" name="文本框 10"/>
          <p:cNvSpPr txBox="1"/>
          <p:nvPr/>
        </p:nvSpPr>
        <p:spPr>
          <a:xfrm>
            <a:off x="5540375" y="4413885"/>
            <a:ext cx="4064000" cy="368300"/>
          </a:xfrm>
          <a:prstGeom prst="rect">
            <a:avLst/>
          </a:prstGeom>
          <a:noFill/>
        </p:spPr>
        <p:txBody>
          <a:bodyPr wrap="square" rtlCol="0">
            <a:spAutoFit/>
          </a:bodyPr>
          <a:p>
            <a:r>
              <a:rPr lang="en-US" altLang="zh-CN"/>
              <a:t>Unknown: P1, P2, w</a:t>
            </a:r>
            <a:endParaRPr lang="en-US" altLang="zh-CN"/>
          </a:p>
        </p:txBody>
      </p:sp>
      <p:sp>
        <p:nvSpPr>
          <p:cNvPr id="12" name="文本框 11"/>
          <p:cNvSpPr txBox="1"/>
          <p:nvPr/>
        </p:nvSpPr>
        <p:spPr>
          <a:xfrm>
            <a:off x="5540375" y="4917440"/>
            <a:ext cx="4064000" cy="922020"/>
          </a:xfrm>
          <a:prstGeom prst="rect">
            <a:avLst/>
          </a:prstGeom>
          <a:noFill/>
        </p:spPr>
        <p:txBody>
          <a:bodyPr wrap="square" rtlCol="0">
            <a:spAutoFit/>
          </a:bodyPr>
          <a:p>
            <a:r>
              <a:rPr lang="en-US" altLang="zh-CN"/>
              <a:t>Method: Gradient Descent</a:t>
            </a:r>
            <a:endParaRPr lang="en-US" altLang="zh-CN"/>
          </a:p>
          <a:p>
            <a:pPr marL="457200" lvl="1" indent="457200"/>
            <a:r>
              <a:rPr lang="en-US" altLang="zh-CN"/>
              <a:t>Input: x</a:t>
            </a:r>
            <a:endParaRPr lang="en-US" altLang="zh-CN"/>
          </a:p>
          <a:p>
            <a:pPr marL="457200" lvl="1" indent="457200"/>
            <a:r>
              <a:rPr lang="en-US" altLang="zh-CN"/>
              <a:t>Target: H</a:t>
            </a:r>
            <a:endParaRPr lang="en-US" altLang="zh-CN"/>
          </a:p>
        </p:txBody>
      </p:sp>
      <p:sp>
        <p:nvSpPr>
          <p:cNvPr id="4" name="文本框 3"/>
          <p:cNvSpPr txBox="1"/>
          <p:nvPr/>
        </p:nvSpPr>
        <p:spPr>
          <a:xfrm>
            <a:off x="421640" y="2981325"/>
            <a:ext cx="5417185"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Gradient Descent Based Parameter Estimation</a:t>
            </a:r>
            <a:endParaRPr lang="en-US" altLang="zh-CN" sz="2000">
              <a:latin typeface="Times New Roman" panose="02020603050405020304" charset="0"/>
              <a:cs typeface="Times New Roman" panose="02020603050405020304" charset="0"/>
            </a:endParaRPr>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081"/>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wm#"/>
  <p:tag name="KSO_WM_TEMPLATE_CATEGORY" val="custom"/>
  <p:tag name="KSO_WM_TEMPLATE_INDEX" val="20205081"/>
</p:tagLst>
</file>

<file path=ppt/tags/tag104.xml><?xml version="1.0" encoding="utf-8"?>
<p:tagLst xmlns:p="http://schemas.openxmlformats.org/presentationml/2006/main">
  <p:tag name="KSO_WM_BEAUTIFY_FLAG" val="#wm#"/>
  <p:tag name="KSO_WM_TEMPLATE_CATEGORY" val="custom"/>
  <p:tag name="KSO_WM_TEMPLATE_INDEX" val="20205081"/>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5081"/>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wm#"/>
  <p:tag name="KSO_WM_TEMPLATE_CATEGORY" val="custom"/>
  <p:tag name="KSO_WM_TEMPLATE_INDEX" val="20205081"/>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wm#"/>
  <p:tag name="KSO_WM_TEMPLATE_CATEGORY" val="custom"/>
  <p:tag name="KSO_WM_TEMPLATE_INDEX" val="20205081"/>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wm#"/>
  <p:tag name="KSO_WM_TEMPLATE_CATEGORY" val="custom"/>
  <p:tag name="KSO_WM_TEMPLATE_INDEX" val="20205081"/>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wm#"/>
  <p:tag name="KSO_WM_TEMPLATE_CATEGORY" val="custom"/>
  <p:tag name="KSO_WM_TEMPLATE_INDEX" val="2020508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wm#"/>
  <p:tag name="KSO_WM_TEMPLATE_CATEGORY" val="custom"/>
  <p:tag name="KSO_WM_TEMPLATE_INDEX" val="20205081"/>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wm#"/>
  <p:tag name="KSO_WM_TEMPLATE_CATEGORY" val="custom"/>
  <p:tag name="KSO_WM_TEMPLATE_INDEX" val="20205081"/>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wm#"/>
  <p:tag name="KSO_WM_TEMPLATE_CATEGORY" val="custom"/>
  <p:tag name="KSO_WM_TEMPLATE_INDEX" val="20205081"/>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wm#"/>
  <p:tag name="KSO_WM_TEMPLATE_CATEGORY" val="custom"/>
  <p:tag name="KSO_WM_TEMPLATE_INDEX" val="20205081"/>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wm#"/>
  <p:tag name="KSO_WM_TEMPLATE_CATEGORY" val="custom"/>
  <p:tag name="KSO_WM_TEMPLATE_INDEX" val="20205081"/>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wm#"/>
  <p:tag name="KSO_WM_TEMPLATE_CATEGORY" val="custom"/>
  <p:tag name="KSO_WM_TEMPLATE_INDEX" val="20205081"/>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wm#"/>
  <p:tag name="KSO_WM_TEMPLATE_CATEGORY" val="custom"/>
  <p:tag name="KSO_WM_TEMPLATE_INDEX" val="20205081"/>
</p:tagLst>
</file>

<file path=ppt/tags/tag147.xml><?xml version="1.0" encoding="utf-8"?>
<p:tagLst xmlns:p="http://schemas.openxmlformats.org/presentationml/2006/main">
  <p:tag name="KSO_WM_BEAUTIFY_FLAG" val="#wm#"/>
  <p:tag name="KSO_WM_TEMPLATE_CATEGORY" val="custom"/>
  <p:tag name="KSO_WM_TEMPLATE_INDEX" val="20205081"/>
</p:tagLst>
</file>

<file path=ppt/tags/tag148.xml><?xml version="1.0" encoding="utf-8"?>
<p:tagLst xmlns:p="http://schemas.openxmlformats.org/presentationml/2006/main">
  <p:tag name="COMMONDATA" val="eyJoZGlkIjoiMWRlNDUxNmQzODRiOGZjNzNhZTdkYzIyMjMxZTcyYmYifQ=="/>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3260</Words>
  <Application>WPS 演示</Application>
  <PresentationFormat>宽屏</PresentationFormat>
  <Paragraphs>221</Paragraphs>
  <Slides>20</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宋体</vt:lpstr>
      <vt:lpstr>Wingdings</vt:lpstr>
      <vt:lpstr>Wingdings</vt:lpstr>
      <vt:lpstr>Times New Roman</vt:lpstr>
      <vt:lpstr>微软雅黑</vt:lpstr>
      <vt:lpstr>Arial Unicode MS</vt:lpstr>
      <vt:lpstr>Calibri</vt:lpstr>
      <vt:lpstr>WPS</vt:lpstr>
      <vt:lpstr>Weekly Progress Report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张一达</cp:lastModifiedBy>
  <cp:revision>173</cp:revision>
  <dcterms:created xsi:type="dcterms:W3CDTF">2019-06-19T02:08:00Z</dcterms:created>
  <dcterms:modified xsi:type="dcterms:W3CDTF">2023-08-07T11:36:56Z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ICV">
    <vt:lpwstr>839BEAD4424C4E5F87953CFD5814D888_11</vt:lpwstr>
  </property>
</Properties>
</file>