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80" r:id="rId6"/>
    <p:sldId id="287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82" r:id="rId23"/>
    <p:sldId id="283" r:id="rId24"/>
    <p:sldId id="279" r:id="rId25"/>
    <p:sldId id="276" r:id="rId26"/>
    <p:sldId id="274" r:id="rId27"/>
    <p:sldId id="275" r:id="rId28"/>
    <p:sldId id="284" r:id="rId29"/>
    <p:sldId id="277" r:id="rId30"/>
    <p:sldId id="278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pama Basu" initials="DB" lastIdx="1" clrIdx="0">
    <p:extLst>
      <p:ext uri="{19B8F6BF-5375-455C-9EA6-DF929625EA0E}">
        <p15:presenceInfo xmlns:p15="http://schemas.microsoft.com/office/powerpoint/2012/main" userId="bf1e185a8d7869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0D12-CD91-4345-9CC8-4208B204B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analysis and optimization of a multithreaded application using intel </a:t>
            </a:r>
            <a:r>
              <a:rPr lang="en-IN" b="1" dirty="0" err="1">
                <a:solidFill>
                  <a:schemeClr val="bg1"/>
                </a:solidFill>
              </a:rPr>
              <a:t>vtune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98C2-EBD1-4503-AB12-465D60243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Debopama Basu</a:t>
            </a:r>
          </a:p>
          <a:p>
            <a:r>
              <a:rPr lang="en-IN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Roll number: 152402006</a:t>
            </a:r>
          </a:p>
          <a:p>
            <a:r>
              <a:rPr lang="en-IN" b="1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m.Tech</a:t>
            </a:r>
            <a:r>
              <a:rPr lang="en-IN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system-on-chip design</a:t>
            </a:r>
          </a:p>
          <a:p>
            <a:r>
              <a:rPr lang="en-IN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Indian </a:t>
            </a:r>
            <a:r>
              <a:rPr lang="en-IN" b="1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iinstitute</a:t>
            </a:r>
            <a:r>
              <a:rPr lang="en-IN" b="1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 of technology </a:t>
            </a:r>
            <a:r>
              <a:rPr lang="en-IN" b="1" dirty="0" err="1">
                <a:solidFill>
                  <a:schemeClr val="tx1"/>
                </a:solidFill>
                <a:latin typeface="Bahnschrift SemiBold SemiConden" panose="020B0502040204020203" pitchFamily="34" charset="0"/>
              </a:rPr>
              <a:t>palakkad</a:t>
            </a:r>
            <a:endParaRPr lang="en-IN" b="1" dirty="0">
              <a:solidFill>
                <a:schemeClr val="tx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7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130" y="223062"/>
            <a:ext cx="4952999" cy="622989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Effective physical Core utilization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CEC76-B74D-409B-8960-593115CF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77" y="1136382"/>
            <a:ext cx="8928846" cy="5498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18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70" y="28933"/>
            <a:ext cx="8281800" cy="62298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Analysis of functions taking most </a:t>
            </a:r>
            <a:r>
              <a:rPr lang="en-IN" sz="2000" b="1" dirty="0" err="1">
                <a:solidFill>
                  <a:schemeClr val="bg1"/>
                </a:solidFill>
              </a:rPr>
              <a:t>cpu</a:t>
            </a:r>
            <a:r>
              <a:rPr lang="en-IN" sz="2000" b="1" dirty="0">
                <a:solidFill>
                  <a:schemeClr val="bg1"/>
                </a:solidFill>
              </a:rPr>
              <a:t> time: 240 billion </a:t>
            </a:r>
            <a:r>
              <a:rPr lang="en-IN" sz="2000" b="1" dirty="0" err="1">
                <a:solidFill>
                  <a:schemeClr val="bg1"/>
                </a:solidFill>
              </a:rPr>
              <a:t>clockticks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BE53AE-71DB-40BE-ABD5-B58384E74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622990"/>
            <a:ext cx="8404412" cy="1217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45FE9-32F4-407C-856D-0318FD30F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034545"/>
            <a:ext cx="7584141" cy="159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C747E-BADE-4E48-A84A-7BB0B055D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820915"/>
            <a:ext cx="10085294" cy="2845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77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11" y="188259"/>
            <a:ext cx="5351928" cy="403411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CPU Utilisation of 4 threads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46359-96CB-4E9E-9BDF-BA643AE14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911" y="685801"/>
            <a:ext cx="10526594" cy="23081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6DD0D-C804-49B3-8122-ABDF958F2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11" y="3468894"/>
            <a:ext cx="10507541" cy="3200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91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36" y="91895"/>
            <a:ext cx="3686081" cy="524482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Flame graph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5BAC6-BE1C-45D4-A7E5-AB5C36B9B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302" y="616377"/>
            <a:ext cx="11122662" cy="2933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🔥 What is a Flame Graph?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A </a:t>
            </a: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flame graph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 shows </a:t>
            </a: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call stacks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, with each box representing a function.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The </a:t>
            </a: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width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 of each box corresponds to the amount of </a:t>
            </a: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CPU time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 spent in the functions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The </a:t>
            </a: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y-axis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 shows the call stack depth — the higher the box, the deeper it is in the call hierarchy</a:t>
            </a:r>
          </a:p>
          <a:p>
            <a:pPr marL="457200" lvl="1" indent="0">
              <a:buNone/>
            </a:pP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Green (User)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: Time spent in the application code.</a:t>
            </a:r>
          </a:p>
          <a:p>
            <a:pPr marL="457200" lvl="1" indent="0">
              <a:buNone/>
            </a:pP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Yellow (System)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: Time spent in system/library/kernel functions.</a:t>
            </a:r>
          </a:p>
          <a:p>
            <a:pPr marL="457200" lvl="1" indent="0">
              <a:buNone/>
            </a:pPr>
            <a:r>
              <a:rPr lang="en-IN" sz="1800" b="1" dirty="0">
                <a:solidFill>
                  <a:schemeClr val="bg1"/>
                </a:solidFill>
                <a:latin typeface="Bahnschrift" panose="020B0502040204020203" pitchFamily="34" charset="0"/>
              </a:rPr>
              <a:t>Grey or Other</a:t>
            </a:r>
            <a:r>
              <a:rPr lang="en-IN" sz="1800" dirty="0">
                <a:solidFill>
                  <a:schemeClr val="bg1"/>
                </a:solidFill>
                <a:latin typeface="Bahnschrift" panose="020B0502040204020203" pitchFamily="34" charset="0"/>
              </a:rPr>
              <a:t>: Miscellaneous or unknown time.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AA5AC-1023-417C-9235-00CE5E74C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0" y="3606661"/>
            <a:ext cx="10305286" cy="2897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80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8" y="105241"/>
            <a:ext cx="7557246" cy="79571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Optimising for cache utilisation: 3 tiling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1C979-DDE7-4B59-8E37-A1485BF7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96" y="900953"/>
            <a:ext cx="6205897" cy="1169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80CE5-6FAA-4D33-A653-AD6BED957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12" y="900953"/>
            <a:ext cx="2695976" cy="2195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448C7-E480-4841-87C2-8450F6039CEF}"/>
              </a:ext>
            </a:extLst>
          </p:cNvPr>
          <p:cNvSpPr txBox="1"/>
          <p:nvPr/>
        </p:nvSpPr>
        <p:spPr>
          <a:xfrm flipH="1">
            <a:off x="786812" y="3096038"/>
            <a:ext cx="39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Used System Specification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A0B86-2014-4A44-B01A-087A556A3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997" y="2412454"/>
            <a:ext cx="7510262" cy="43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2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4F19C4-5203-4E0B-9C97-ADAB761A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1" y="403413"/>
            <a:ext cx="10978157" cy="617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13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3FA37-F0E7-4869-8274-3EC6DE00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546" y="3294530"/>
            <a:ext cx="6602617" cy="3493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58651-95B2-4B13-84F1-DDC5D61A5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84" y="243379"/>
            <a:ext cx="5980964" cy="2768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67936-20DA-4EA2-AAB0-230A1B988D8C}"/>
              </a:ext>
            </a:extLst>
          </p:cNvPr>
          <p:cNvSpPr txBox="1"/>
          <p:nvPr/>
        </p:nvSpPr>
        <p:spPr>
          <a:xfrm flipH="1">
            <a:off x="1573305" y="4719918"/>
            <a:ext cx="3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</p:spTree>
    <p:extLst>
      <p:ext uri="{BB962C8B-B14F-4D97-AF65-F5344CB8AC3E}">
        <p14:creationId xmlns:p14="http://schemas.microsoft.com/office/powerpoint/2010/main" val="282921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67936-20DA-4EA2-AAB0-230A1B988D8C}"/>
              </a:ext>
            </a:extLst>
          </p:cNvPr>
          <p:cNvSpPr txBox="1"/>
          <p:nvPr/>
        </p:nvSpPr>
        <p:spPr>
          <a:xfrm flipH="1">
            <a:off x="1573305" y="4719918"/>
            <a:ext cx="3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EE5D4-9979-4D8D-AFC5-EDB4BFC7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377" y="3190784"/>
            <a:ext cx="5413964" cy="3427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5E4B0-0FC0-43BB-BF10-A8D595BE7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59" y="229600"/>
            <a:ext cx="5741257" cy="3535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97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67936-20DA-4EA2-AAB0-230A1B988D8C}"/>
              </a:ext>
            </a:extLst>
          </p:cNvPr>
          <p:cNvSpPr txBox="1"/>
          <p:nvPr/>
        </p:nvSpPr>
        <p:spPr>
          <a:xfrm flipH="1">
            <a:off x="4449566" y="629837"/>
            <a:ext cx="3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787CA5-D975-4372-8B2B-49F3A2AA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74" y="405324"/>
            <a:ext cx="3670751" cy="710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B1F5AA-8899-43CC-96D4-FF0F6A0FD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532" y="405324"/>
            <a:ext cx="4395752" cy="818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C2718-8382-4130-BD60-D6399F3D0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955" y="1881243"/>
            <a:ext cx="5327103" cy="1549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2D6AC9-698C-4B89-AFAB-2F4A88AAD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40" y="1903857"/>
            <a:ext cx="5327102" cy="1504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3CB63-65BE-4936-865A-E51DE40B3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908" y="3603709"/>
            <a:ext cx="6456598" cy="31000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957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0C199-A387-499E-AD26-A3E7350E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83" y="35896"/>
            <a:ext cx="7905234" cy="6822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21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320394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CA46-2CCD-4F88-A565-F9A41167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1644059"/>
            <a:ext cx="10930597" cy="4635764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In modern world, applications are designed to run multiple tasks at once using </a:t>
            </a:r>
            <a:r>
              <a:rPr lang="en-IN" sz="1800" b="1" dirty="0">
                <a:solidFill>
                  <a:schemeClr val="bg1"/>
                </a:solidFill>
                <a:latin typeface="Comic Sans MS" panose="030F0702030302020204" pitchFamily="66" charset="0"/>
              </a:rPr>
              <a:t>multithreading.</a:t>
            </a:r>
            <a:endParaRPr lang="en-IN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Developers face challenges like threads competing for the same resources, the overhead of keeping them in sync, and making sure memory is accessed efficiently.</a:t>
            </a:r>
          </a:p>
          <a:p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That’s where tools like Intel® </a:t>
            </a:r>
            <a:r>
              <a:rPr lang="en-IN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VTune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™ Profiler come in. </a:t>
            </a:r>
          </a:p>
          <a:p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In this project, we use </a:t>
            </a:r>
            <a:r>
              <a:rPr lang="en-IN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VTune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Profiler to analyse a multithreaded tiled matrix multiplication program. </a:t>
            </a:r>
          </a:p>
          <a:p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Using </a:t>
            </a:r>
            <a:r>
              <a:rPr lang="en-IN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VTune</a:t>
            </a:r>
            <a:r>
              <a:rPr lang="en-IN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, we identify performance bottlenecks, examine how well the threads are working together, and explore ways to make the program even faster.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33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8" y="105241"/>
            <a:ext cx="8144436" cy="79571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Optimising for </a:t>
            </a:r>
            <a:r>
              <a:rPr lang="en-IN" sz="2400" b="1" dirty="0" err="1">
                <a:solidFill>
                  <a:schemeClr val="bg1"/>
                </a:solidFill>
              </a:rPr>
              <a:t>cpu</a:t>
            </a:r>
            <a:r>
              <a:rPr lang="en-IN" sz="2400" b="1" dirty="0">
                <a:solidFill>
                  <a:schemeClr val="bg1"/>
                </a:solidFill>
              </a:rPr>
              <a:t> utilisation : OPENMP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46977-9615-4FD1-8F02-B09E5730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74" y="900953"/>
            <a:ext cx="7167613" cy="3523129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CFDC095-3010-4C5D-AD16-AD67F666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75" y="4542052"/>
            <a:ext cx="109738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#pragma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parallel for tells the compiler to parallelize the following for loop using multiple OpenMP threads.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collapse(2) combines the first two nested loops into a single iteration space, allowing OpenMP to distribute work more evenly across threads.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schedule(dynamic) assigns chunks of loop iterations to threads at runtime, which helps balance uneven workloads.</a:t>
            </a:r>
          </a:p>
        </p:txBody>
      </p:sp>
    </p:spTree>
    <p:extLst>
      <p:ext uri="{BB962C8B-B14F-4D97-AF65-F5344CB8AC3E}">
        <p14:creationId xmlns:p14="http://schemas.microsoft.com/office/powerpoint/2010/main" val="166640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68C99-E8A0-4FE4-A7FF-5174F4D1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09" y="337850"/>
            <a:ext cx="11381781" cy="63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1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67936-20DA-4EA2-AAB0-230A1B988D8C}"/>
              </a:ext>
            </a:extLst>
          </p:cNvPr>
          <p:cNvSpPr txBox="1"/>
          <p:nvPr/>
        </p:nvSpPr>
        <p:spPr>
          <a:xfrm flipH="1">
            <a:off x="1573305" y="4719918"/>
            <a:ext cx="3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EE5D4-9979-4D8D-AFC5-EDB4BFC7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8" y="424282"/>
            <a:ext cx="5413964" cy="3427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2D790A-86A8-445A-A995-F98CA0026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110" y="2691720"/>
            <a:ext cx="5639782" cy="39304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10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F3FA37-F0E7-4869-8274-3EC6DE00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4" y="228600"/>
            <a:ext cx="6602617" cy="3493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D68CD3-25FB-45AC-97AF-9C9301179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82" y="2741164"/>
            <a:ext cx="7603797" cy="37806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9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59C3C-FAFF-4853-BE36-F32D5D9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06" y="2079138"/>
            <a:ext cx="6216735" cy="1192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B54E07-EB47-4E5B-9922-19E3E061C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16" y="263316"/>
            <a:ext cx="5327102" cy="1504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B8918C-2F89-447D-806A-DC1709FF3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52" y="3903377"/>
            <a:ext cx="4395752" cy="818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5251B8-2F59-4991-883E-57C830B40D71}"/>
              </a:ext>
            </a:extLst>
          </p:cNvPr>
          <p:cNvSpPr/>
          <p:nvPr/>
        </p:nvSpPr>
        <p:spPr>
          <a:xfrm>
            <a:off x="6356684" y="645996"/>
            <a:ext cx="29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09412-132B-4886-AD77-F65E2850D650}"/>
              </a:ext>
            </a:extLst>
          </p:cNvPr>
          <p:cNvSpPr/>
          <p:nvPr/>
        </p:nvSpPr>
        <p:spPr>
          <a:xfrm>
            <a:off x="4767022" y="4127890"/>
            <a:ext cx="298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CC426-3ED5-465C-8BEF-BA9690E2B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901" y="3868384"/>
            <a:ext cx="4239547" cy="818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E9904-903E-4132-BCF8-293959001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2901" y="3903020"/>
            <a:ext cx="4239547" cy="818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A1E5B-CBAB-4F51-BF67-E382B816F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1767" y="4911612"/>
            <a:ext cx="6216736" cy="16456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16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8" y="105241"/>
            <a:ext cx="10354234" cy="79571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Optimising for </a:t>
            </a:r>
            <a:r>
              <a:rPr lang="en-IN" sz="2400" b="1" dirty="0" err="1">
                <a:solidFill>
                  <a:schemeClr val="bg1"/>
                </a:solidFill>
              </a:rPr>
              <a:t>cpu</a:t>
            </a:r>
            <a:r>
              <a:rPr lang="en-IN" sz="2400" b="1" dirty="0">
                <a:solidFill>
                  <a:schemeClr val="bg1"/>
                </a:solidFill>
              </a:rPr>
              <a:t> utilisation : flattened matrix + Vectorization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CFDC095-3010-4C5D-AD16-AD67F666A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93" y="3827998"/>
            <a:ext cx="109738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#pragma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simd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tells the compiler to use vector instructions and execute multiple loop in parallel at the hardware level using SIMD registers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Flattened matrix stores 2D array in 1D improves cache locality and pointer indirection overhead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A6CA2-3C06-403D-84EA-48E86CA2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61" y="900953"/>
            <a:ext cx="7033469" cy="485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5343E-934C-430C-B38C-13817EF2B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482" y="1674674"/>
            <a:ext cx="5952117" cy="1758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38190-2C6B-479C-95DA-718A8DFF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93" y="5146354"/>
            <a:ext cx="11086964" cy="4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44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2B87F-44D6-4647-8F69-CBDA40E9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333" y="927760"/>
            <a:ext cx="3874509" cy="4328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4534A-5EF5-42B4-AC46-7C1EC432F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56" y="927760"/>
            <a:ext cx="7591697" cy="4328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C5C821-2F74-46A3-8C0B-EB2227F77DF8}"/>
              </a:ext>
            </a:extLst>
          </p:cNvPr>
          <p:cNvSpPr/>
          <p:nvPr/>
        </p:nvSpPr>
        <p:spPr>
          <a:xfrm>
            <a:off x="1559859" y="341530"/>
            <a:ext cx="9776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SIMD – single instruction multiple data vectorization : increasing parallelization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528CF-AC66-44F9-BB10-DF2EB83DA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94" y="5457939"/>
            <a:ext cx="3230812" cy="944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3F9DC5-C5DF-40ED-9DB6-45CDFFB02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221" y="5472938"/>
            <a:ext cx="7172621" cy="550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AC01BF-FD4A-4878-89EB-FBED451E4920}"/>
              </a:ext>
            </a:extLst>
          </p:cNvPr>
          <p:cNvSpPr txBox="1"/>
          <p:nvPr/>
        </p:nvSpPr>
        <p:spPr>
          <a:xfrm flipH="1">
            <a:off x="1000460" y="6402541"/>
            <a:ext cx="27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Without SIMD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4CAA2A-68A0-4543-8FF9-384ABF10DC83}"/>
              </a:ext>
            </a:extLst>
          </p:cNvPr>
          <p:cNvSpPr/>
          <p:nvPr/>
        </p:nvSpPr>
        <p:spPr>
          <a:xfrm>
            <a:off x="7365608" y="6147138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With SIMD</a:t>
            </a:r>
          </a:p>
        </p:txBody>
      </p:sp>
    </p:spTree>
    <p:extLst>
      <p:ext uri="{BB962C8B-B14F-4D97-AF65-F5344CB8AC3E}">
        <p14:creationId xmlns:p14="http://schemas.microsoft.com/office/powerpoint/2010/main" val="213125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67936-20DA-4EA2-AAB0-230A1B988D8C}"/>
              </a:ext>
            </a:extLst>
          </p:cNvPr>
          <p:cNvSpPr txBox="1"/>
          <p:nvPr/>
        </p:nvSpPr>
        <p:spPr>
          <a:xfrm flipH="1">
            <a:off x="1573305" y="4719918"/>
            <a:ext cx="3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50D494-0E87-4D5C-993D-479C39AA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828" y="2513179"/>
            <a:ext cx="5943999" cy="4089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59A57-1442-4E71-B39E-BA147601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3" y="172835"/>
            <a:ext cx="5405407" cy="3767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084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D68CD3-25FB-45AC-97AF-9C930117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71" y="361034"/>
            <a:ext cx="6494946" cy="3229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3D12F2-CCBF-4766-A040-6383BEAC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05" y="3015547"/>
            <a:ext cx="5906324" cy="3381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055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E67936-20DA-4EA2-AAB0-230A1B988D8C}"/>
              </a:ext>
            </a:extLst>
          </p:cNvPr>
          <p:cNvSpPr txBox="1"/>
          <p:nvPr/>
        </p:nvSpPr>
        <p:spPr>
          <a:xfrm flipH="1">
            <a:off x="1573304" y="3818965"/>
            <a:ext cx="33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Performance Improvement -&gt;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FDF38-92C2-4AB2-A4F0-DCD82297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09" y="4428136"/>
            <a:ext cx="8668960" cy="2143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0D149-E76B-46B0-9176-30557F2F4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51" y="817558"/>
            <a:ext cx="865943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6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500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WHAT IS INTEL VTUNE?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CA46-2CCD-4F88-A565-F9A41167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7" y="1452282"/>
            <a:ext cx="10930597" cy="478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Intel </a:t>
            </a:r>
            <a:r>
              <a:rPr lang="en-IN" sz="2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VTune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Profiler is an analysis and tuning tool that addressees performance issues based on the following analysis types: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Performance Snapshot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for overall performance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Hotspots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points out functions with high CPU time (more than 5% of the clock ticks)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Threading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how effectively threading and parallelism has been used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Memory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Consumption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analyses memory usage and call stack allocation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Microarchitectural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exploration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analyses the microarchitectural bottlenecks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HPC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performance</a:t>
            </a:r>
            <a:r>
              <a:rPr lang="en-IN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analyses CPU and GPU usage of compute intensive functions</a:t>
            </a:r>
          </a:p>
        </p:txBody>
      </p:sp>
    </p:spTree>
    <p:extLst>
      <p:ext uri="{BB962C8B-B14F-4D97-AF65-F5344CB8AC3E}">
        <p14:creationId xmlns:p14="http://schemas.microsoft.com/office/powerpoint/2010/main" val="253405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E4A9A3-0B17-4DCA-81FD-3F5E76BF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81" y="387114"/>
            <a:ext cx="4384547" cy="876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91AC6D-2C54-4866-9361-61C9F571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74" y="3386132"/>
            <a:ext cx="8345065" cy="1019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3D3FB-26CE-4FAA-ACA4-91D079572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657" y="4660395"/>
            <a:ext cx="6820852" cy="186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FDC67-45FB-42BB-A287-D04908561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07" y="1769856"/>
            <a:ext cx="6216735" cy="1192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DB59A-57B3-47AE-A0AA-A3F212447455}"/>
              </a:ext>
            </a:extLst>
          </p:cNvPr>
          <p:cNvSpPr/>
          <p:nvPr/>
        </p:nvSpPr>
        <p:spPr>
          <a:xfrm>
            <a:off x="2865067" y="371112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-&gt;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8926F-7BE9-4E16-AF30-2C37A93DB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007" y="445665"/>
            <a:ext cx="4239547" cy="818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A3B4BB-8F7F-45BD-9DE7-78A5087061E2}"/>
              </a:ext>
            </a:extLst>
          </p:cNvPr>
          <p:cNvSpPr/>
          <p:nvPr/>
        </p:nvSpPr>
        <p:spPr>
          <a:xfrm>
            <a:off x="5672622" y="64090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96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F6AE4-9EA8-435D-8308-6CFAE311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5" y="605118"/>
            <a:ext cx="11553449" cy="5459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3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A000DD-B0CE-4175-9620-9D541FF7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D35D78-0815-4D50-83F1-E01E5CDA4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866181"/>
            <a:ext cx="99059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Parallelization significantly improves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All multithreaded versions of tiled matrix multiplication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Pthreads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OpenMP) reduced execution time compared to the baseline, with high logical core utilization (&gt;90%).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OpenMP with SIMD vectorization achieves the best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Among all variants, the combination of OpenMP and vectorization yielded the lowest elapsed time and highest IPC, indicating efficient instruction throughput and data-level parallelism.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Hierarchical tiling further optimizes cache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Introducing hierarchy in the tiled algorithm reduced memory-bound stalls slightly and improved microarchitecture efficiency.</a:t>
            </a:r>
          </a:p>
        </p:txBody>
      </p:sp>
    </p:spTree>
    <p:extLst>
      <p:ext uri="{BB962C8B-B14F-4D97-AF65-F5344CB8AC3E}">
        <p14:creationId xmlns:p14="http://schemas.microsoft.com/office/powerpoint/2010/main" val="2208054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810480-634D-485D-B557-857A7104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766" y="2285954"/>
            <a:ext cx="9905998" cy="14785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4358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500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Laptop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2F3B6-D81B-473A-9CB0-A45C9C76E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90" y="1589515"/>
            <a:ext cx="8988620" cy="49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3500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CODE Optimisation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BAC9C-60E5-49C3-A363-FBA1C2A7AAE4}"/>
              </a:ext>
            </a:extLst>
          </p:cNvPr>
          <p:cNvSpPr/>
          <p:nvPr/>
        </p:nvSpPr>
        <p:spPr>
          <a:xfrm>
            <a:off x="4595532" y="1651070"/>
            <a:ext cx="3000936" cy="833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Tiled Matrix Multiplication with </a:t>
            </a:r>
            <a:r>
              <a:rPr lang="en-IN" dirty="0" err="1"/>
              <a:t>pthread</a:t>
            </a:r>
            <a:r>
              <a:rPr lang="en-IN" dirty="0"/>
              <a:t> for multithreading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AE684-DDE3-4F0C-BF56-BCD674E49587}"/>
              </a:ext>
            </a:extLst>
          </p:cNvPr>
          <p:cNvSpPr/>
          <p:nvPr/>
        </p:nvSpPr>
        <p:spPr>
          <a:xfrm>
            <a:off x="4595532" y="2785858"/>
            <a:ext cx="3000935" cy="8635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Tiled Matrix Multiplication with </a:t>
            </a:r>
            <a:r>
              <a:rPr lang="en-IN" dirty="0" err="1"/>
              <a:t>pthread</a:t>
            </a:r>
            <a:r>
              <a:rPr lang="en-IN" dirty="0"/>
              <a:t> using hierarchical tiling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919122-0E3A-4427-8DC1-59535C7680CF}"/>
              </a:ext>
            </a:extLst>
          </p:cNvPr>
          <p:cNvSpPr/>
          <p:nvPr/>
        </p:nvSpPr>
        <p:spPr>
          <a:xfrm>
            <a:off x="4595531" y="3904932"/>
            <a:ext cx="3000935" cy="833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Tiled Matrix Multiplication with OpenMP for multithreading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F9B0B-83BD-404A-91EA-1BDD363BDA58}"/>
              </a:ext>
            </a:extLst>
          </p:cNvPr>
          <p:cNvSpPr/>
          <p:nvPr/>
        </p:nvSpPr>
        <p:spPr>
          <a:xfrm>
            <a:off x="4595530" y="4948559"/>
            <a:ext cx="3000935" cy="8337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Tiled Matrix Multiplication with OpenMP and vectorization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B6C589-FEFB-49E3-931F-1EE2A97208F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91518" y="2484788"/>
            <a:ext cx="4482" cy="25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7AC4CC-7A19-46FE-B19C-6A1D3F76A232}"/>
              </a:ext>
            </a:extLst>
          </p:cNvPr>
          <p:cNvCxnSpPr>
            <a:cxnSpLocks/>
          </p:cNvCxnSpPr>
          <p:nvPr/>
        </p:nvCxnSpPr>
        <p:spPr>
          <a:xfrm flipH="1">
            <a:off x="6087036" y="3652629"/>
            <a:ext cx="4482" cy="25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399042-5D8E-4E2B-A962-E88CFB296C8D}"/>
              </a:ext>
            </a:extLst>
          </p:cNvPr>
          <p:cNvCxnSpPr>
            <a:cxnSpLocks/>
          </p:cNvCxnSpPr>
          <p:nvPr/>
        </p:nvCxnSpPr>
        <p:spPr>
          <a:xfrm flipH="1">
            <a:off x="6082554" y="4714399"/>
            <a:ext cx="4482" cy="25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D0F021-C731-4ADA-9D7A-0F26E635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Related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0933A7-58C8-4911-9BE4-9962CC712BB0}"/>
              </a:ext>
            </a:extLst>
          </p:cNvPr>
          <p:cNvSpPr/>
          <p:nvPr/>
        </p:nvSpPr>
        <p:spPr>
          <a:xfrm>
            <a:off x="977153" y="1681859"/>
            <a:ext cx="10694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the paper </a:t>
            </a:r>
            <a:r>
              <a:rPr lang="en-IN" b="1" dirty="0">
                <a:solidFill>
                  <a:schemeClr val="bg1"/>
                </a:solidFill>
              </a:rPr>
              <a:t>"Performance Analysis and Optimization of Parallel Applications"</a:t>
            </a:r>
            <a:r>
              <a:rPr lang="en-IN" dirty="0">
                <a:solidFill>
                  <a:schemeClr val="bg1"/>
                </a:solidFill>
              </a:rPr>
              <a:t> by </a:t>
            </a:r>
            <a:r>
              <a:rPr lang="en-IN" b="1" dirty="0">
                <a:solidFill>
                  <a:schemeClr val="bg1"/>
                </a:solidFill>
              </a:rPr>
              <a:t>A. </a:t>
            </a:r>
            <a:r>
              <a:rPr lang="en-IN" b="1" dirty="0" err="1">
                <a:solidFill>
                  <a:schemeClr val="bg1"/>
                </a:solidFill>
              </a:rPr>
              <a:t>Murawka</a:t>
            </a:r>
            <a:r>
              <a:rPr lang="en-IN" dirty="0">
                <a:solidFill>
                  <a:schemeClr val="bg1"/>
                </a:solidFill>
              </a:rPr>
              <a:t>, published in the </a:t>
            </a:r>
            <a:r>
              <a:rPr lang="en-IN" i="1" dirty="0">
                <a:solidFill>
                  <a:schemeClr val="bg1"/>
                </a:solidFill>
              </a:rPr>
              <a:t>Journal of High Performance Computing</a:t>
            </a:r>
            <a:r>
              <a:rPr lang="en-IN" dirty="0">
                <a:solidFill>
                  <a:schemeClr val="bg1"/>
                </a:solidFill>
              </a:rPr>
              <a:t> (Vol. 40, No. 5, pp. 1342–1360, 2017), the author presents a systematic methodology for </a:t>
            </a:r>
            <a:r>
              <a:rPr lang="en-IN" dirty="0" err="1">
                <a:solidFill>
                  <a:schemeClr val="bg1"/>
                </a:solidFill>
              </a:rPr>
              <a:t>analyzing</a:t>
            </a:r>
            <a:r>
              <a:rPr lang="en-IN" dirty="0">
                <a:solidFill>
                  <a:schemeClr val="bg1"/>
                </a:solidFill>
              </a:rPr>
              <a:t> and optimizing the performance of parallel applications. The paper introduces the </a:t>
            </a:r>
            <a:r>
              <a:rPr lang="en-IN" b="1" dirty="0">
                <a:solidFill>
                  <a:schemeClr val="bg1"/>
                </a:solidFill>
              </a:rPr>
              <a:t>Top-Down Microarchitecture Analysis Method</a:t>
            </a:r>
            <a:r>
              <a:rPr lang="en-IN" dirty="0">
                <a:solidFill>
                  <a:schemeClr val="bg1"/>
                </a:solidFill>
              </a:rPr>
              <a:t>, which categorizes performance bottlenecks into Frontend Bound, Backend Bound, Bad Speculation, and Retiring. </a:t>
            </a:r>
            <a:r>
              <a:rPr lang="en-IN" dirty="0" err="1">
                <a:solidFill>
                  <a:schemeClr val="bg1"/>
                </a:solidFill>
              </a:rPr>
              <a:t>Murawka</a:t>
            </a:r>
            <a:r>
              <a:rPr lang="en-IN" dirty="0">
                <a:solidFill>
                  <a:schemeClr val="bg1"/>
                </a:solidFill>
              </a:rPr>
              <a:t> emphasizes the use of tools like </a:t>
            </a:r>
            <a:r>
              <a:rPr lang="en-IN" b="1" dirty="0">
                <a:solidFill>
                  <a:schemeClr val="bg1"/>
                </a:solidFill>
              </a:rPr>
              <a:t>Intel </a:t>
            </a:r>
            <a:r>
              <a:rPr lang="en-IN" b="1" dirty="0" err="1">
                <a:solidFill>
                  <a:schemeClr val="bg1"/>
                </a:solidFill>
              </a:rPr>
              <a:t>VTune</a:t>
            </a:r>
            <a:r>
              <a:rPr lang="en-IN" b="1" dirty="0">
                <a:solidFill>
                  <a:schemeClr val="bg1"/>
                </a:solidFill>
              </a:rPr>
              <a:t> Profiler</a:t>
            </a:r>
            <a:r>
              <a:rPr lang="en-IN" dirty="0">
                <a:solidFill>
                  <a:schemeClr val="bg1"/>
                </a:solidFill>
              </a:rPr>
              <a:t> to collect detailed hardware metrics, guiding developers in identifying inefficiencies in code execution. The study demonstrates how this analysis approach can be effectively applied to real-world applications to improve CPU utilization, reduce stalls, and optimize multi-threaded execution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8424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501" y="147871"/>
            <a:ext cx="7962246" cy="44828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Bahnschrift" panose="020B0502040204020203" pitchFamily="34" charset="0"/>
                <a:ea typeface="Cambria Math" panose="02040503050406030204" pitchFamily="18" charset="0"/>
              </a:rPr>
              <a:t>Basic Tiled matrix multiplication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16DCF6-0DC2-41A9-A4E7-E5E296283C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7355" y="806648"/>
            <a:ext cx="5558669" cy="79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BF465-C756-4461-B179-D33D66A3A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56" y="1756907"/>
            <a:ext cx="5558668" cy="464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CDC6E-0195-448F-AEFB-2E473013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001" y="806648"/>
            <a:ext cx="5896798" cy="2936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14643-0099-4C4C-93BF-380881DA0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000" y="3953260"/>
            <a:ext cx="5896798" cy="24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5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008E6-4546-4D4B-9701-A20AAEE76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140" y="437054"/>
            <a:ext cx="10499720" cy="5903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41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4484-6A3E-48AF-951E-F61073B2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9536"/>
            <a:ext cx="4961965" cy="496209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Microarchitectural exploration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58D453-C88E-4224-A935-A52A95CB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1" y="982969"/>
            <a:ext cx="11712797" cy="5422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882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777</Words>
  <Application>Microsoft Office PowerPoint</Application>
  <PresentationFormat>Widescreen</PresentationFormat>
  <Paragraphs>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Bahnschrift</vt:lpstr>
      <vt:lpstr>Bahnschrift SemiBold SemiConden</vt:lpstr>
      <vt:lpstr>Cambria Math</vt:lpstr>
      <vt:lpstr>Comic Sans MS</vt:lpstr>
      <vt:lpstr>Trebuchet MS</vt:lpstr>
      <vt:lpstr>Tw Cen MT</vt:lpstr>
      <vt:lpstr>Circuit</vt:lpstr>
      <vt:lpstr>Performance analysis and optimization of a multithreaded application using intel vtune</vt:lpstr>
      <vt:lpstr>Introduction</vt:lpstr>
      <vt:lpstr>WHAT IS INTEL VTUNE?</vt:lpstr>
      <vt:lpstr>Laptop specifications</vt:lpstr>
      <vt:lpstr>CODE Optimisation flow</vt:lpstr>
      <vt:lpstr>Related work</vt:lpstr>
      <vt:lpstr>Basic Tiled matrix multiplication code</vt:lpstr>
      <vt:lpstr>PowerPoint Presentation</vt:lpstr>
      <vt:lpstr>Microarchitectural exploration</vt:lpstr>
      <vt:lpstr>Effective physical Core utilization</vt:lpstr>
      <vt:lpstr>Analysis of functions taking most cpu time: 240 billion clockticks.</vt:lpstr>
      <vt:lpstr>CPU Utilisation of 4 threads</vt:lpstr>
      <vt:lpstr>Flame graph analysis</vt:lpstr>
      <vt:lpstr>Optimising for cache utilisation: 3 tiling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Optimising for cpu utilisation : OPENMP METHOD</vt:lpstr>
      <vt:lpstr>PowerPoint Presentation</vt:lpstr>
      <vt:lpstr>PowerPoint Presentation</vt:lpstr>
      <vt:lpstr>PowerPoint Presentation</vt:lpstr>
      <vt:lpstr>PowerPoint Presentation</vt:lpstr>
      <vt:lpstr>Optimising for cpu utilisation : flattened matrix + Vectorization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and optimization of a multithreaded application using intel vtune</dc:title>
  <dc:creator>Debopama Basu</dc:creator>
  <cp:lastModifiedBy>Debopama Basu</cp:lastModifiedBy>
  <cp:revision>32</cp:revision>
  <dcterms:created xsi:type="dcterms:W3CDTF">2025-05-12T13:51:34Z</dcterms:created>
  <dcterms:modified xsi:type="dcterms:W3CDTF">2025-05-12T23:07:08Z</dcterms:modified>
</cp:coreProperties>
</file>