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5" r:id="rId5"/>
    <p:sldId id="266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/>
    <p:restoredTop sz="94621"/>
  </p:normalViewPr>
  <p:slideViewPr>
    <p:cSldViewPr snapToGrid="0" snapToObjects="1">
      <p:cViewPr>
        <p:scale>
          <a:sx n="109" d="100"/>
          <a:sy n="109" d="100"/>
        </p:scale>
        <p:origin x="3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50D-5D68-1347-85A3-B3BE3162EAB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99D7-AB00-F545-A3E3-C133D93A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1A1B-DB67-384C-9576-E87AA14871F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08738C-6510-D942-A6F8-DEBF089070EC}"/>
              </a:ext>
            </a:extLst>
          </p:cNvPr>
          <p:cNvGrpSpPr/>
          <p:nvPr/>
        </p:nvGrpSpPr>
        <p:grpSpPr>
          <a:xfrm>
            <a:off x="4604678" y="1512687"/>
            <a:ext cx="1244032" cy="1511106"/>
            <a:chOff x="25684" y="1864472"/>
            <a:chExt cx="1244032" cy="15111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7FE40-79FA-B74F-9EC2-5FA43D8F6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>
              <a:extLst>
                <a:ext uri="{FF2B5EF4-FFF2-40B4-BE49-F238E27FC236}">
                  <a16:creationId xmlns:a16="http://schemas.microsoft.com/office/drawing/2014/main" id="{E981F365-9830-5C49-9B51-05668EFFE069}"/>
                </a:ext>
              </a:extLst>
            </p:cNvPr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3DAB6D48-CCF3-B24D-ABBD-1553FAADBE84}"/>
              </a:ext>
            </a:extLst>
          </p:cNvPr>
          <p:cNvSpPr/>
          <p:nvPr/>
        </p:nvSpPr>
        <p:spPr>
          <a:xfrm>
            <a:off x="4711891" y="5232878"/>
            <a:ext cx="610527" cy="276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HIV-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C98ACA-14BE-564D-9C73-09B8019C66E0}"/>
              </a:ext>
            </a:extLst>
          </p:cNvPr>
          <p:cNvGrpSpPr/>
          <p:nvPr/>
        </p:nvGrpSpPr>
        <p:grpSpPr>
          <a:xfrm>
            <a:off x="4631210" y="4475676"/>
            <a:ext cx="1232545" cy="1511106"/>
            <a:chOff x="6736286" y="2161713"/>
            <a:chExt cx="1232545" cy="15111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E7ED8F-BEDB-1B48-BDA8-814FCD20E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7315" y="2718505"/>
              <a:ext cx="431516" cy="954314"/>
            </a:xfrm>
            <a:prstGeom prst="rect">
              <a:avLst/>
            </a:prstGeom>
          </p:spPr>
        </p:pic>
        <p:sp>
          <p:nvSpPr>
            <p:cNvPr id="19" name="Line Callout 1 18">
              <a:extLst>
                <a:ext uri="{FF2B5EF4-FFF2-40B4-BE49-F238E27FC236}">
                  <a16:creationId xmlns:a16="http://schemas.microsoft.com/office/drawing/2014/main" id="{28851A00-EBB2-964A-A54A-825D13E60B57}"/>
                </a:ext>
              </a:extLst>
            </p:cNvPr>
            <p:cNvSpPr/>
            <p:nvPr/>
          </p:nvSpPr>
          <p:spPr>
            <a:xfrm>
              <a:off x="6736286" y="2161713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20" name="Line Callout 1 19">
            <a:extLst>
              <a:ext uri="{FF2B5EF4-FFF2-40B4-BE49-F238E27FC236}">
                <a16:creationId xmlns:a16="http://schemas.microsoft.com/office/drawing/2014/main" id="{24452448-9E81-BC4E-8EC1-6100B2399841}"/>
              </a:ext>
            </a:extLst>
          </p:cNvPr>
          <p:cNvSpPr/>
          <p:nvPr/>
        </p:nvSpPr>
        <p:spPr>
          <a:xfrm>
            <a:off x="4685360" y="2269637"/>
            <a:ext cx="610527" cy="276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D76FFB-526D-5145-9E87-8D33EA9465DB}"/>
              </a:ext>
            </a:extLst>
          </p:cNvPr>
          <p:cNvGrpSpPr/>
          <p:nvPr/>
        </p:nvGrpSpPr>
        <p:grpSpPr>
          <a:xfrm>
            <a:off x="6192389" y="1495248"/>
            <a:ext cx="1150009" cy="1484555"/>
            <a:chOff x="2111922" y="1642049"/>
            <a:chExt cx="1150009" cy="1484555"/>
          </a:xfrm>
        </p:grpSpPr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9D312762-545D-9A40-A0DE-19C954A2F66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5400000" flipH="1" flipV="1">
              <a:off x="2353191" y="1649693"/>
              <a:ext cx="631864" cy="1114402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6709F1-A982-8344-A038-B390493AF737}"/>
                </a:ext>
              </a:extLst>
            </p:cNvPr>
            <p:cNvSpPr txBox="1"/>
            <p:nvPr/>
          </p:nvSpPr>
          <p:spPr>
            <a:xfrm>
              <a:off x="2152263" y="1642049"/>
              <a:ext cx="812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HIV test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DAE1BCE-337E-E94C-9B36-EAAD3A974314}"/>
                </a:ext>
              </a:extLst>
            </p:cNvPr>
            <p:cNvCxnSpPr>
              <a:cxnSpLocks/>
            </p:cNvCxnSpPr>
            <p:nvPr/>
          </p:nvCxnSpPr>
          <p:spPr>
            <a:xfrm>
              <a:off x="2119375" y="2719153"/>
              <a:ext cx="1099689" cy="407451"/>
            </a:xfrm>
            <a:prstGeom prst="bentConnector3">
              <a:avLst>
                <a:gd name="adj1" fmla="val -135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F5D166-5DFD-6B4F-AF04-173AD4FF7FAF}"/>
                </a:ext>
              </a:extLst>
            </p:cNvPr>
            <p:cNvSpPr txBox="1"/>
            <p:nvPr/>
          </p:nvSpPr>
          <p:spPr>
            <a:xfrm>
              <a:off x="2164944" y="2849605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 nothing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22F3801-FC30-5849-B59E-4F0839F4F1F0}"/>
              </a:ext>
            </a:extLst>
          </p:cNvPr>
          <p:cNvSpPr/>
          <p:nvPr/>
        </p:nvSpPr>
        <p:spPr>
          <a:xfrm>
            <a:off x="6100949" y="2376025"/>
            <a:ext cx="182880" cy="182880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41AE32-CE93-954A-8E81-32772885FBB5}"/>
              </a:ext>
            </a:extLst>
          </p:cNvPr>
          <p:cNvGrpSpPr/>
          <p:nvPr/>
        </p:nvGrpSpPr>
        <p:grpSpPr>
          <a:xfrm>
            <a:off x="7231892" y="1409223"/>
            <a:ext cx="1248263" cy="1121387"/>
            <a:chOff x="7231892" y="1409223"/>
            <a:chExt cx="1248263" cy="1121387"/>
          </a:xfrm>
        </p:grpSpPr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21F64AA-F7E5-574F-A0D8-C7478B7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9531" y="1409223"/>
              <a:ext cx="1154744" cy="241509"/>
            </a:xfrm>
            <a:prstGeom prst="bentConnector3">
              <a:avLst>
                <a:gd name="adj1" fmla="val 109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E5FE4CF-8ADC-9E44-868D-1105996117EB}"/>
                </a:ext>
              </a:extLst>
            </p:cNvPr>
            <p:cNvCxnSpPr>
              <a:cxnSpLocks/>
            </p:cNvCxnSpPr>
            <p:nvPr/>
          </p:nvCxnSpPr>
          <p:spPr>
            <a:xfrm>
              <a:off x="7312978" y="1820591"/>
              <a:ext cx="1167177" cy="710019"/>
            </a:xfrm>
            <a:prstGeom prst="bentConnector3">
              <a:avLst>
                <a:gd name="adj1" fmla="val 46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3C4AF4-13B5-AE41-954A-5642C9CA1743}"/>
                </a:ext>
              </a:extLst>
            </p:cNvPr>
            <p:cNvSpPr/>
            <p:nvPr/>
          </p:nvSpPr>
          <p:spPr>
            <a:xfrm>
              <a:off x="7231892" y="1640046"/>
              <a:ext cx="182880" cy="182880"/>
            </a:xfrm>
            <a:prstGeom prst="rect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598A2E2-E941-2D4A-9579-3BF926212054}"/>
              </a:ext>
            </a:extLst>
          </p:cNvPr>
          <p:cNvSpPr txBox="1"/>
          <p:nvPr/>
        </p:nvSpPr>
        <p:spPr>
          <a:xfrm>
            <a:off x="7349212" y="1137567"/>
            <a:ext cx="12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Apply for ADAP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3BE4FC-3667-404C-B2DD-2CCA9268EF0B}"/>
              </a:ext>
            </a:extLst>
          </p:cNvPr>
          <p:cNvSpPr txBox="1"/>
          <p:nvPr/>
        </p:nvSpPr>
        <p:spPr>
          <a:xfrm>
            <a:off x="7349212" y="2275112"/>
            <a:ext cx="12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 nothing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4D5237-E92F-864B-A743-45C182BEB564}"/>
              </a:ext>
            </a:extLst>
          </p:cNvPr>
          <p:cNvGrpSpPr/>
          <p:nvPr/>
        </p:nvGrpSpPr>
        <p:grpSpPr>
          <a:xfrm>
            <a:off x="8460888" y="802788"/>
            <a:ext cx="1333883" cy="1073070"/>
            <a:chOff x="8474335" y="802788"/>
            <a:chExt cx="1333883" cy="10730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0BC3CC8-DCE2-2242-8D11-D97A1F7D19FA}"/>
                </a:ext>
              </a:extLst>
            </p:cNvPr>
            <p:cNvSpPr/>
            <p:nvPr/>
          </p:nvSpPr>
          <p:spPr>
            <a:xfrm>
              <a:off x="8474335" y="1329807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ABE7B130-014B-CE43-9AE1-7028D3254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2328" y="1079787"/>
              <a:ext cx="1154744" cy="241509"/>
            </a:xfrm>
            <a:prstGeom prst="bentConnector3">
              <a:avLst>
                <a:gd name="adj1" fmla="val 109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6541B451-45A5-A142-9ECD-BFF00BA4AAE6}"/>
                </a:ext>
              </a:extLst>
            </p:cNvPr>
            <p:cNvCxnSpPr>
              <a:cxnSpLocks/>
            </p:cNvCxnSpPr>
            <p:nvPr/>
          </p:nvCxnSpPr>
          <p:spPr>
            <a:xfrm>
              <a:off x="8565775" y="1512687"/>
              <a:ext cx="1141297" cy="354065"/>
            </a:xfrm>
            <a:prstGeom prst="bentConnector3">
              <a:avLst>
                <a:gd name="adj1" fmla="val 515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821D95-FEF9-9A4C-97CF-4877D5F3F38A}"/>
                </a:ext>
              </a:extLst>
            </p:cNvPr>
            <p:cNvSpPr txBox="1"/>
            <p:nvPr/>
          </p:nvSpPr>
          <p:spPr>
            <a:xfrm>
              <a:off x="8575297" y="802788"/>
              <a:ext cx="1216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762501-D85D-DF4A-9FB1-509EC211D84B}"/>
                </a:ext>
              </a:extLst>
            </p:cNvPr>
            <p:cNvSpPr txBox="1"/>
            <p:nvPr/>
          </p:nvSpPr>
          <p:spPr>
            <a:xfrm>
              <a:off x="8591655" y="1598859"/>
              <a:ext cx="1216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Not 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DF3117-4663-184C-A208-811B5AD0A9F9}"/>
              </a:ext>
            </a:extLst>
          </p:cNvPr>
          <p:cNvGrpSpPr/>
          <p:nvPr/>
        </p:nvGrpSpPr>
        <p:grpSpPr>
          <a:xfrm>
            <a:off x="6200563" y="4475676"/>
            <a:ext cx="1149288" cy="1484555"/>
            <a:chOff x="2112643" y="1642049"/>
            <a:chExt cx="1149288" cy="1484555"/>
          </a:xfrm>
        </p:grpSpPr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0163648B-150B-CA4A-B01E-4DE159E7774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53912" y="1638006"/>
              <a:ext cx="631864" cy="1114402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3431BF-CBE4-A04C-BA3D-2298DB84BF78}"/>
                </a:ext>
              </a:extLst>
            </p:cNvPr>
            <p:cNvSpPr txBox="1"/>
            <p:nvPr/>
          </p:nvSpPr>
          <p:spPr>
            <a:xfrm>
              <a:off x="2152263" y="1642049"/>
              <a:ext cx="812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HIV test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7FC7152E-5507-0243-B58C-2E50A7FA162A}"/>
                </a:ext>
              </a:extLst>
            </p:cNvPr>
            <p:cNvCxnSpPr>
              <a:cxnSpLocks/>
            </p:cNvCxnSpPr>
            <p:nvPr/>
          </p:nvCxnSpPr>
          <p:spPr>
            <a:xfrm>
              <a:off x="2119375" y="2719153"/>
              <a:ext cx="1099689" cy="407451"/>
            </a:xfrm>
            <a:prstGeom prst="bentConnector3">
              <a:avLst>
                <a:gd name="adj1" fmla="val -135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54CE06-66E2-EB44-9197-60C5D37F1FD9}"/>
                </a:ext>
              </a:extLst>
            </p:cNvPr>
            <p:cNvSpPr txBox="1"/>
            <p:nvPr/>
          </p:nvSpPr>
          <p:spPr>
            <a:xfrm>
              <a:off x="2164944" y="2849605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 nothing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2AD7756B-51BA-2940-8404-2B8DB186AC4C}"/>
              </a:ext>
            </a:extLst>
          </p:cNvPr>
          <p:cNvSpPr/>
          <p:nvPr/>
        </p:nvSpPr>
        <p:spPr>
          <a:xfrm>
            <a:off x="6108402" y="5356453"/>
            <a:ext cx="182880" cy="182880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24D084-2188-7048-BA08-BE1ECC343A62}"/>
              </a:ext>
            </a:extLst>
          </p:cNvPr>
          <p:cNvGrpSpPr/>
          <p:nvPr/>
        </p:nvGrpSpPr>
        <p:grpSpPr>
          <a:xfrm>
            <a:off x="7239345" y="4389651"/>
            <a:ext cx="1248263" cy="1121387"/>
            <a:chOff x="7231892" y="1409223"/>
            <a:chExt cx="1248263" cy="1121387"/>
          </a:xfrm>
        </p:grpSpPr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DC0AADDF-4266-1444-A9B9-D946DDA99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9531" y="1409223"/>
              <a:ext cx="1154744" cy="241509"/>
            </a:xfrm>
            <a:prstGeom prst="bentConnector3">
              <a:avLst>
                <a:gd name="adj1" fmla="val 109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4D53E1C9-4494-5844-8762-5C505B1F0675}"/>
                </a:ext>
              </a:extLst>
            </p:cNvPr>
            <p:cNvCxnSpPr>
              <a:cxnSpLocks/>
            </p:cNvCxnSpPr>
            <p:nvPr/>
          </p:nvCxnSpPr>
          <p:spPr>
            <a:xfrm>
              <a:off x="7312978" y="1820591"/>
              <a:ext cx="1167177" cy="710019"/>
            </a:xfrm>
            <a:prstGeom prst="bentConnector3">
              <a:avLst>
                <a:gd name="adj1" fmla="val 46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427F64-B523-3A42-B65F-74BF639A4CE1}"/>
                </a:ext>
              </a:extLst>
            </p:cNvPr>
            <p:cNvSpPr/>
            <p:nvPr/>
          </p:nvSpPr>
          <p:spPr>
            <a:xfrm>
              <a:off x="7231892" y="1640046"/>
              <a:ext cx="182880" cy="182880"/>
            </a:xfrm>
            <a:prstGeom prst="rect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537E6EA1-0089-1F48-A0D5-93BF85D60A63}"/>
              </a:ext>
            </a:extLst>
          </p:cNvPr>
          <p:cNvSpPr txBox="1"/>
          <p:nvPr/>
        </p:nvSpPr>
        <p:spPr>
          <a:xfrm>
            <a:off x="7356665" y="4117995"/>
            <a:ext cx="12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Apply for PDAP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1821CD-70A3-9A4C-A327-EF879F7CF235}"/>
              </a:ext>
            </a:extLst>
          </p:cNvPr>
          <p:cNvSpPr txBox="1"/>
          <p:nvPr/>
        </p:nvSpPr>
        <p:spPr>
          <a:xfrm>
            <a:off x="7356665" y="5255540"/>
            <a:ext cx="121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 nothing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EBC2F0-8251-F147-A807-202415971B6F}"/>
              </a:ext>
            </a:extLst>
          </p:cNvPr>
          <p:cNvGrpSpPr/>
          <p:nvPr/>
        </p:nvGrpSpPr>
        <p:grpSpPr>
          <a:xfrm>
            <a:off x="8454894" y="3769769"/>
            <a:ext cx="1333883" cy="1073070"/>
            <a:chOff x="8474335" y="802788"/>
            <a:chExt cx="1333883" cy="107307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162D309-15D7-964C-B700-97620A3E93C0}"/>
                </a:ext>
              </a:extLst>
            </p:cNvPr>
            <p:cNvSpPr/>
            <p:nvPr/>
          </p:nvSpPr>
          <p:spPr>
            <a:xfrm>
              <a:off x="8474335" y="1329807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6E9B2944-E51F-604C-AC8D-504B298C7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2328" y="1079787"/>
              <a:ext cx="1154744" cy="241509"/>
            </a:xfrm>
            <a:prstGeom prst="bentConnector3">
              <a:avLst>
                <a:gd name="adj1" fmla="val 1090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26316149-3EF8-9B43-9486-7C7D9007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565775" y="1512687"/>
              <a:ext cx="1141297" cy="354065"/>
            </a:xfrm>
            <a:prstGeom prst="bentConnector3">
              <a:avLst>
                <a:gd name="adj1" fmla="val 515"/>
              </a:avLst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729624-3931-C740-98DE-343955AC6AD7}"/>
                </a:ext>
              </a:extLst>
            </p:cNvPr>
            <p:cNvSpPr txBox="1"/>
            <p:nvPr/>
          </p:nvSpPr>
          <p:spPr>
            <a:xfrm>
              <a:off x="8575297" y="802788"/>
              <a:ext cx="1216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0FFD882-F842-8241-A956-C450E48C7F4B}"/>
                </a:ext>
              </a:extLst>
            </p:cNvPr>
            <p:cNvSpPr txBox="1"/>
            <p:nvPr/>
          </p:nvSpPr>
          <p:spPr>
            <a:xfrm>
              <a:off x="8591655" y="1598859"/>
              <a:ext cx="1216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Not 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0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5760" y="2653718"/>
            <a:ext cx="10533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HIV diagnosis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0239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321913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06949" y="1300767"/>
            <a:ext cx="3204510" cy="213536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63167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02625" y="1353732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eligibility assessment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77946" y="2398778"/>
            <a:ext cx="4220448" cy="1691499"/>
            <a:chOff x="2027936" y="1937883"/>
            <a:chExt cx="4220448" cy="1691499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491388" y="1801337"/>
              <a:ext cx="362924" cy="110694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Assessed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860808" y="977720"/>
              <a:ext cx="646144" cy="412900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3100736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assessed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321605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76334" y="1876679"/>
            <a:ext cx="3022060" cy="1331284"/>
            <a:chOff x="2027936" y="1870148"/>
            <a:chExt cx="3022060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60" idx="2"/>
            </p:cNvCxnSpPr>
            <p:nvPr/>
          </p:nvCxnSpPr>
          <p:spPr>
            <a:xfrm rot="5400000" flipH="1" flipV="1">
              <a:off x="2673592" y="1568117"/>
              <a:ext cx="413941" cy="1522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3350795" y="1487733"/>
              <a:ext cx="467782" cy="293062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 &amp; insurance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98395" y="1544710"/>
            <a:ext cx="1572063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Enrolled in ADAP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90147" y="1439033"/>
            <a:ext cx="1426177" cy="1481331"/>
            <a:chOff x="2027936" y="1937883"/>
            <a:chExt cx="1426177" cy="1481331"/>
          </a:xfrm>
        </p:grpSpPr>
        <p:sp>
          <p:nvSpPr>
            <p:cNvPr id="60" name="Oval 5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61" name="Elbow Connector 60"/>
            <p:cNvCxnSpPr>
              <a:stCxn id="60" idx="0"/>
              <a:endCxn id="79" idx="1"/>
            </p:cNvCxnSpPr>
            <p:nvPr/>
          </p:nvCxnSpPr>
          <p:spPr>
            <a:xfrm rot="5400000" flipH="1" flipV="1">
              <a:off x="2609638" y="1691799"/>
              <a:ext cx="354213" cy="133473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186129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Enroll in ADAP</a:t>
              </a:r>
            </a:p>
          </p:txBody>
        </p:sp>
        <p:cxnSp>
          <p:nvCxnSpPr>
            <p:cNvPr id="63" name="Elbow Connector 62"/>
            <p:cNvCxnSpPr>
              <a:stCxn id="60" idx="4"/>
              <a:endCxn id="81" idx="1"/>
            </p:cNvCxnSpPr>
            <p:nvPr/>
          </p:nvCxnSpPr>
          <p:spPr>
            <a:xfrm rot="16200000" flipH="1">
              <a:off x="2570810" y="2267719"/>
              <a:ext cx="413941" cy="131680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75540" y="2873635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Don’t enroll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4221" y="2146933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kern="0" dirty="0"/>
                <a:t>q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77368" y="3111437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q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498395" y="2495744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8395" y="3054966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98395" y="3687692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078438" y="4534139"/>
            <a:ext cx="1244032" cy="1511106"/>
            <a:chOff x="25684" y="1864472"/>
            <a:chExt cx="1244032" cy="1511106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89" name="Line Callout 1 88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0" name="Line Callout 1 89"/>
          <p:cNvSpPr/>
          <p:nvPr/>
        </p:nvSpPr>
        <p:spPr>
          <a:xfrm>
            <a:off x="3680112" y="51646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52602" y="4320418"/>
            <a:ext cx="239303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probability of  ADAP assessment each month?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52601" y="4859522"/>
            <a:ext cx="239303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the probability </a:t>
            </a:r>
            <a:r>
              <a:rPr lang="en-US" sz="1200"/>
              <a:t>of assessment for re-enrollment higher if someone has been a past ADAP client?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560825" y="1049375"/>
            <a:ext cx="2310636" cy="1319452"/>
            <a:chOff x="9666211" y="491074"/>
            <a:chExt cx="2310636" cy="131945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4" name="TextBox 93"/>
            <p:cNvSpPr txBox="1"/>
            <p:nvPr/>
          </p:nvSpPr>
          <p:spPr>
            <a:xfrm>
              <a:off x="9666212" y="491074"/>
              <a:ext cx="2310634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Insurance premium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66211" y="919968"/>
              <a:ext cx="2310635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ART out of pocket </a:t>
              </a:r>
              <a:r>
                <a:rPr lang="en-US" sz="1200"/>
                <a:t>costs coverage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66212" y="1348861"/>
              <a:ext cx="2310635" cy="461665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Healthcare out of pocket cost coverage (select services)</a:t>
              </a:r>
            </a:p>
          </p:txBody>
        </p:sp>
      </p:grpSp>
      <p:sp>
        <p:nvSpPr>
          <p:cNvPr id="100" name="Left Brace 99"/>
          <p:cNvSpPr/>
          <p:nvPr/>
        </p:nvSpPr>
        <p:spPr>
          <a:xfrm>
            <a:off x="9186043" y="765182"/>
            <a:ext cx="315952" cy="1836053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16200000">
            <a:off x="4595431" y="4040245"/>
            <a:ext cx="1206488" cy="24759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342" y="1984803"/>
            <a:ext cx="10533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 (every six months)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ADAP re-certification / disenrollment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8521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250195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042061" y="1300767"/>
            <a:ext cx="3385677" cy="279281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91449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249" y="1389718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06228" y="2398778"/>
            <a:ext cx="3616813" cy="1565996"/>
            <a:chOff x="2027936" y="1937883"/>
            <a:chExt cx="3616813" cy="1565996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697571" y="1595154"/>
              <a:ext cx="362924" cy="1519315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43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Fills out paperwork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631126" y="1207402"/>
              <a:ext cx="501873" cy="3525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2975233"/>
              <a:ext cx="289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Does not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complete re-certification</a:t>
              </a:r>
              <a:r>
                <a:rPr kumimoji="0" lang="en-US" sz="1200" b="0" i="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forms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196102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6983" y="1876679"/>
            <a:ext cx="2006059" cy="1331284"/>
            <a:chOff x="2027936" y="1870148"/>
            <a:chExt cx="2006059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79" idx="1"/>
            </p:cNvCxnSpPr>
            <p:nvPr/>
          </p:nvCxnSpPr>
          <p:spPr>
            <a:xfrm rot="5400000" flipH="1" flipV="1">
              <a:off x="2867345" y="1369624"/>
              <a:ext cx="418681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Still 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2842794" y="1995735"/>
              <a:ext cx="467782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51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longer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23041" y="1985623"/>
            <a:ext cx="2069329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Maintains </a:t>
            </a:r>
            <a:r>
              <a:rPr lang="en-US" sz="1200"/>
              <a:t>ADAP enrollment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3041" y="3054966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23041" y="3543421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50195" y="3312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6983" y="4372586"/>
            <a:ext cx="50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this be more likely if a patient has discontinued treatment or dropped out of care? Is this primarily driven by people dropping out of care?</a:t>
            </a:r>
          </a:p>
        </p:txBody>
      </p:sp>
      <p:cxnSp>
        <p:nvCxnSpPr>
          <p:cNvPr id="19" name="Straight Arrow Connector 18"/>
          <p:cNvCxnSpPr>
            <a:stCxn id="17" idx="1"/>
            <a:endCxn id="43" idx="3"/>
          </p:cNvCxnSpPr>
          <p:nvPr/>
        </p:nvCxnSpPr>
        <p:spPr>
          <a:xfrm flipH="1" flipV="1">
            <a:off x="4068478" y="3810886"/>
            <a:ext cx="748505" cy="79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07167" y="1118566"/>
            <a:ext cx="271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someone has discontinued treatment, would they still be eligible for ADAP? (assuming income is below threshold)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55341" y="1349400"/>
            <a:ext cx="951827" cy="5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6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Current care continuum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6EBCE69-D091-3041-AD43-07CED7BF1753}"/>
              </a:ext>
            </a:extLst>
          </p:cNvPr>
          <p:cNvGrpSpPr/>
          <p:nvPr/>
        </p:nvGrpSpPr>
        <p:grpSpPr>
          <a:xfrm>
            <a:off x="1045086" y="4804705"/>
            <a:ext cx="1390972" cy="954314"/>
            <a:chOff x="511541" y="4090277"/>
            <a:chExt cx="1390972" cy="954314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C1AB09C7-D571-DB48-9B82-CC2214EA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997" y="4090277"/>
              <a:ext cx="431516" cy="954314"/>
            </a:xfrm>
            <a:prstGeom prst="rect">
              <a:avLst/>
            </a:prstGeom>
          </p:spPr>
        </p:pic>
        <p:sp>
          <p:nvSpPr>
            <p:cNvPr id="277" name="Line Callout 1 276">
              <a:extLst>
                <a:ext uri="{FF2B5EF4-FFF2-40B4-BE49-F238E27FC236}">
                  <a16:creationId xmlns:a16="http://schemas.microsoft.com/office/drawing/2014/main" id="{0CAB8CE0-B976-4343-88AC-7304AF50CEF4}"/>
                </a:ext>
              </a:extLst>
            </p:cNvPr>
            <p:cNvSpPr/>
            <p:nvPr/>
          </p:nvSpPr>
          <p:spPr>
            <a:xfrm>
              <a:off x="511541" y="4290687"/>
              <a:ext cx="84963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Diagnosed HIV-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238321"/>
            <a:ext cx="1942347" cy="2282821"/>
            <a:chOff x="2027936" y="1447192"/>
            <a:chExt cx="1942347" cy="2282821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access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access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A16F-7158-2B42-BB1D-403C5DA118E9}"/>
              </a:ext>
            </a:extLst>
          </p:cNvPr>
          <p:cNvGrpSpPr/>
          <p:nvPr/>
        </p:nvGrpSpPr>
        <p:grpSpPr>
          <a:xfrm>
            <a:off x="3435213" y="1791951"/>
            <a:ext cx="1297379" cy="1447413"/>
            <a:chOff x="1990554" y="1837521"/>
            <a:chExt cx="1297379" cy="1447413"/>
          </a:xfrm>
        </p:grpSpPr>
        <p:sp>
          <p:nvSpPr>
            <p:cNvPr id="321" name="Line Callout 1 320">
              <a:extLst>
                <a:ext uri="{FF2B5EF4-FFF2-40B4-BE49-F238E27FC236}">
                  <a16:creationId xmlns:a16="http://schemas.microsoft.com/office/drawing/2014/main" id="{C8B8DF2A-4335-E349-98EA-6E12A36FD9BD}"/>
                </a:ext>
              </a:extLst>
            </p:cNvPr>
            <p:cNvSpPr/>
            <p:nvPr/>
          </p:nvSpPr>
          <p:spPr>
            <a:xfrm>
              <a:off x="1990554" y="1837521"/>
              <a:ext cx="878336" cy="493098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BBA11323-DC2F-1C40-8986-45745F0A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DBCCFA7-A697-C942-B034-FB74B52B09EA}"/>
              </a:ext>
            </a:extLst>
          </p:cNvPr>
          <p:cNvGrpSpPr/>
          <p:nvPr/>
        </p:nvGrpSpPr>
        <p:grpSpPr>
          <a:xfrm>
            <a:off x="2539175" y="2614633"/>
            <a:ext cx="1065123" cy="1197418"/>
            <a:chOff x="2222810" y="2087516"/>
            <a:chExt cx="1065123" cy="1197418"/>
          </a:xfrm>
        </p:grpSpPr>
        <p:sp>
          <p:nvSpPr>
            <p:cNvPr id="327" name="Line Callout 1 326">
              <a:extLst>
                <a:ext uri="{FF2B5EF4-FFF2-40B4-BE49-F238E27FC236}">
                  <a16:creationId xmlns:a16="http://schemas.microsoft.com/office/drawing/2014/main" id="{F53F1E73-6CBA-B84B-9010-76018BC6C749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AF1E493-08AF-2547-AE40-7CBC8180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329" name="Line Callout 1 328">
            <a:extLst>
              <a:ext uri="{FF2B5EF4-FFF2-40B4-BE49-F238E27FC236}">
                <a16:creationId xmlns:a16="http://schemas.microsoft.com/office/drawing/2014/main" id="{86AC383C-4765-9F44-A4A0-E180ABAE1911}"/>
              </a:ext>
            </a:extLst>
          </p:cNvPr>
          <p:cNvSpPr/>
          <p:nvPr/>
        </p:nvSpPr>
        <p:spPr>
          <a:xfrm>
            <a:off x="1374551" y="4556044"/>
            <a:ext cx="646079" cy="250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4006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Without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F51919-DBA3-A84E-BBB9-0FD1E2D97ADD}"/>
              </a:ext>
            </a:extLst>
          </p:cNvPr>
          <p:cNvSpPr/>
          <p:nvPr/>
        </p:nvSpPr>
        <p:spPr>
          <a:xfrm>
            <a:off x="6701153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8147F4-1D1D-2C4B-8DF7-84A9A24BC15A}"/>
              </a:ext>
            </a:extLst>
          </p:cNvPr>
          <p:cNvSpPr/>
          <p:nvPr/>
        </p:nvSpPr>
        <p:spPr>
          <a:xfrm>
            <a:off x="7556481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F8E6A9B-A9F6-814A-8803-B5D0A216D202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813394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CC4CB5-FC01-F840-AADA-F7D60610A822}"/>
              </a:ext>
            </a:extLst>
          </p:cNvPr>
          <p:cNvSpPr txBox="1"/>
          <p:nvPr/>
        </p:nvSpPr>
        <p:spPr>
          <a:xfrm>
            <a:off x="7693525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BC98B4F-04F7-4640-ABD4-33C0DB77F1EB}"/>
              </a:ext>
            </a:extLst>
          </p:cNvPr>
          <p:cNvCxnSpPr>
            <a:cxnSpLocks/>
            <a:stCxn id="93" idx="4"/>
          </p:cNvCxnSpPr>
          <p:nvPr/>
        </p:nvCxnSpPr>
        <p:spPr>
          <a:xfrm rot="16200000" flipH="1">
            <a:off x="8701820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84C6A8-CA81-E942-9E46-019ABE5F6377}"/>
              </a:ext>
            </a:extLst>
          </p:cNvPr>
          <p:cNvSpPr txBox="1"/>
          <p:nvPr/>
        </p:nvSpPr>
        <p:spPr>
          <a:xfrm>
            <a:off x="7693423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7FED07-7777-2D40-A90B-113BC812089C}"/>
              </a:ext>
            </a:extLst>
          </p:cNvPr>
          <p:cNvSpPr txBox="1"/>
          <p:nvPr/>
        </p:nvSpPr>
        <p:spPr>
          <a:xfrm>
            <a:off x="7809672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B9FEE8-93DA-F147-9C99-F5D4528F1348}"/>
              </a:ext>
            </a:extLst>
          </p:cNvPr>
          <p:cNvSpPr txBox="1"/>
          <p:nvPr/>
        </p:nvSpPr>
        <p:spPr>
          <a:xfrm>
            <a:off x="7829652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5FE8F6-591C-0E42-B241-CB2AD69A8118}"/>
              </a:ext>
            </a:extLst>
          </p:cNvPr>
          <p:cNvGrpSpPr/>
          <p:nvPr/>
        </p:nvGrpSpPr>
        <p:grpSpPr>
          <a:xfrm>
            <a:off x="6009957" y="4246487"/>
            <a:ext cx="1390972" cy="1512532"/>
            <a:chOff x="186112" y="3330690"/>
            <a:chExt cx="1390972" cy="1512532"/>
          </a:xfrm>
        </p:grpSpPr>
        <p:sp>
          <p:nvSpPr>
            <p:cNvPr id="107" name="Line Callout 1 106">
              <a:extLst>
                <a:ext uri="{FF2B5EF4-FFF2-40B4-BE49-F238E27FC236}">
                  <a16:creationId xmlns:a16="http://schemas.microsoft.com/office/drawing/2014/main" id="{42118752-D8F2-0345-BC8B-62B43ED3A2A9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CD4FAF-3E9F-514B-8A64-3753FCCC834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C24C1AFA-A5BE-A247-883B-2B79D53D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110" name="Line Callout 1 109">
                <a:extLst>
                  <a:ext uri="{FF2B5EF4-FFF2-40B4-BE49-F238E27FC236}">
                    <a16:creationId xmlns:a16="http://schemas.microsoft.com/office/drawing/2014/main" id="{1FEBE0F8-EE89-6545-853B-45E455C13870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4C64EFB-F5D0-9441-8FB5-8B0AB9FA3E56}"/>
              </a:ext>
            </a:extLst>
          </p:cNvPr>
          <p:cNvGrpSpPr/>
          <p:nvPr/>
        </p:nvGrpSpPr>
        <p:grpSpPr>
          <a:xfrm>
            <a:off x="7263120" y="2185296"/>
            <a:ext cx="1334386" cy="1715616"/>
            <a:chOff x="1953547" y="1569318"/>
            <a:chExt cx="1334386" cy="1715616"/>
          </a:xfrm>
        </p:grpSpPr>
        <p:sp>
          <p:nvSpPr>
            <p:cNvPr id="112" name="Line Callout 1 111">
              <a:extLst>
                <a:ext uri="{FF2B5EF4-FFF2-40B4-BE49-F238E27FC236}">
                  <a16:creationId xmlns:a16="http://schemas.microsoft.com/office/drawing/2014/main" id="{C4D5EA96-05E9-C345-A7EB-A0E920CCE703}"/>
                </a:ext>
              </a:extLst>
            </p:cNvPr>
            <p:cNvSpPr/>
            <p:nvPr/>
          </p:nvSpPr>
          <p:spPr>
            <a:xfrm>
              <a:off x="1953547" y="1569318"/>
              <a:ext cx="878336" cy="781647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76F6940-4DB3-064D-B76B-A1B19D205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B8B54D4-EEB6-B14D-93A9-2F4B12BC3AF0}"/>
              </a:ext>
            </a:extLst>
          </p:cNvPr>
          <p:cNvGrpSpPr/>
          <p:nvPr/>
        </p:nvGrpSpPr>
        <p:grpSpPr>
          <a:xfrm>
            <a:off x="8571996" y="3238321"/>
            <a:ext cx="1942347" cy="2282821"/>
            <a:chOff x="2027936" y="1447192"/>
            <a:chExt cx="1942347" cy="2282821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87B2DF9-3231-AE42-A4A4-A419B585B0D4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AFE55722-03B6-4F45-BA8A-0F9AA50099E8}"/>
                </a:ext>
              </a:extLst>
            </p:cNvPr>
            <p:cNvCxnSpPr>
              <a:cxnSpLocks/>
              <a:stCxn id="161" idx="0"/>
              <a:endCxn id="176" idx="2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3F02E9-9B88-0548-A803-FDEE5110BF35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36E83D73-AAC9-6B48-AA80-2A90ECDD0C18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7162D5-19D1-4746-944D-FE4D33840ECD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C956D99-F89D-324A-8DBC-F1160CDCB932}"/>
              </a:ext>
            </a:extLst>
          </p:cNvPr>
          <p:cNvGrpSpPr/>
          <p:nvPr/>
        </p:nvGrpSpPr>
        <p:grpSpPr>
          <a:xfrm>
            <a:off x="9483074" y="2794815"/>
            <a:ext cx="911079" cy="1916987"/>
            <a:chOff x="2027936" y="1752336"/>
            <a:chExt cx="911079" cy="191698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8FD58F4-C448-0047-A808-9EFD10B04212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393AFA6D-3A28-E94F-85AD-2A9FCC607CDA}"/>
                </a:ext>
              </a:extLst>
            </p:cNvPr>
            <p:cNvCxnSpPr>
              <a:cxnSpLocks/>
              <a:stCxn id="176" idx="0"/>
            </p:cNvCxnSpPr>
            <p:nvPr/>
          </p:nvCxnSpPr>
          <p:spPr>
            <a:xfrm rot="5400000" flipH="1" flipV="1">
              <a:off x="2365444" y="1975091"/>
              <a:ext cx="315114" cy="807250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7F4F0E-B998-D64A-8F42-A49E4B093B0C}"/>
                </a:ext>
              </a:extLst>
            </p:cNvPr>
            <p:cNvSpPr txBox="1"/>
            <p:nvPr/>
          </p:nvSpPr>
          <p:spPr>
            <a:xfrm>
              <a:off x="2152963" y="1752336"/>
              <a:ext cx="652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PDAP e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FDE404F3-918C-E042-B759-F35C15CD1B7B}"/>
                </a:ext>
              </a:extLst>
            </p:cNvPr>
            <p:cNvCxnSpPr>
              <a:cxnSpLocks/>
              <a:stCxn id="176" idx="4"/>
              <a:endCxn id="188" idx="2"/>
            </p:cNvCxnSpPr>
            <p:nvPr/>
          </p:nvCxnSpPr>
          <p:spPr>
            <a:xfrm rot="16200000" flipH="1">
              <a:off x="2061541" y="2776988"/>
              <a:ext cx="935309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D47B5DC-CC6E-8D44-9995-7B2F958925E4}"/>
                </a:ext>
              </a:extLst>
            </p:cNvPr>
            <p:cNvSpPr txBox="1"/>
            <p:nvPr/>
          </p:nvSpPr>
          <p:spPr>
            <a:xfrm>
              <a:off x="2113906" y="3207658"/>
              <a:ext cx="798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</a:t>
              </a: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1E51D8E-7398-9747-BC43-D8011A57B29D}"/>
              </a:ext>
            </a:extLst>
          </p:cNvPr>
          <p:cNvGrpSpPr/>
          <p:nvPr/>
        </p:nvGrpSpPr>
        <p:grpSpPr>
          <a:xfrm>
            <a:off x="10361176" y="2549383"/>
            <a:ext cx="1067016" cy="1176610"/>
            <a:chOff x="2027936" y="1905563"/>
            <a:chExt cx="1067016" cy="117661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2F2FEB1-3CD0-7F49-B5EB-05833C52095A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2012C95-F46B-E542-B795-A0122A3B36E3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F95E86-6B69-C845-A9DE-E558301C0A66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630077FF-DF6E-B64A-B663-6A082B63ED81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EAF126A-403D-6948-85EA-CBFCAB1315D3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A16070-D9EF-DC4B-BE39-E1CDDED9F0AA}"/>
              </a:ext>
            </a:extLst>
          </p:cNvPr>
          <p:cNvGrpSpPr/>
          <p:nvPr/>
        </p:nvGrpSpPr>
        <p:grpSpPr>
          <a:xfrm>
            <a:off x="10394152" y="3974791"/>
            <a:ext cx="1067016" cy="1176610"/>
            <a:chOff x="2027936" y="1905563"/>
            <a:chExt cx="1067016" cy="117661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2CEB99C-7855-584D-910F-CD67AB39AA52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9" name="Elbow Connector 188">
              <a:extLst>
                <a:ext uri="{FF2B5EF4-FFF2-40B4-BE49-F238E27FC236}">
                  <a16:creationId xmlns:a16="http://schemas.microsoft.com/office/drawing/2014/main" id="{4A853CCE-C5AB-6B46-AC77-F489FCEAA32E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D68FD9E-3F92-E74B-9FA2-70FC5EA0D395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202DF26-D99A-DE4D-9B40-A3EBEA062B01}"/>
                </a:ext>
              </a:extLst>
            </p:cNvPr>
            <p:cNvCxnSpPr>
              <a:cxnSpLocks/>
              <a:stCxn id="188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E11ECD-7F97-4348-B69E-17D5557D0C5B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677E075-533E-E641-89B3-7910E37F98E3}"/>
              </a:ext>
            </a:extLst>
          </p:cNvPr>
          <p:cNvSpPr txBox="1"/>
          <p:nvPr/>
        </p:nvSpPr>
        <p:spPr>
          <a:xfrm>
            <a:off x="8895894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F844554-1E4C-4846-96BD-0729D62E4CB8}"/>
              </a:ext>
            </a:extLst>
          </p:cNvPr>
          <p:cNvSpPr txBox="1"/>
          <p:nvPr/>
        </p:nvSpPr>
        <p:spPr>
          <a:xfrm>
            <a:off x="9746641" y="322593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A0B3F1-2CCB-9845-903A-31AF7BD80598}"/>
              </a:ext>
            </a:extLst>
          </p:cNvPr>
          <p:cNvSpPr txBox="1"/>
          <p:nvPr/>
        </p:nvSpPr>
        <p:spPr>
          <a:xfrm>
            <a:off x="10705650" y="2942377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00C9283-13B9-AA43-ABC6-3E1FBE3B7B91}"/>
              </a:ext>
            </a:extLst>
          </p:cNvPr>
          <p:cNvSpPr txBox="1"/>
          <p:nvPr/>
        </p:nvSpPr>
        <p:spPr>
          <a:xfrm>
            <a:off x="8817279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36EE841-6CB0-C24B-A972-F47768E19D14}"/>
              </a:ext>
            </a:extLst>
          </p:cNvPr>
          <p:cNvSpPr txBox="1"/>
          <p:nvPr/>
        </p:nvSpPr>
        <p:spPr>
          <a:xfrm>
            <a:off x="9665954" y="4681210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lang="en-US" sz="1400" b="1" i="1" kern="0" dirty="0"/>
              <a:t>r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DDCD442-17F8-4342-AF03-E1DDACFD092D}"/>
              </a:ext>
            </a:extLst>
          </p:cNvPr>
          <p:cNvSpPr txBox="1"/>
          <p:nvPr/>
        </p:nvSpPr>
        <p:spPr>
          <a:xfrm>
            <a:off x="10717347" y="4381213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E7C069-06FD-1344-BA63-4A60AF209905}"/>
              </a:ext>
            </a:extLst>
          </p:cNvPr>
          <p:cNvSpPr txBox="1"/>
          <p:nvPr/>
        </p:nvSpPr>
        <p:spPr>
          <a:xfrm>
            <a:off x="10589599" y="3701900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FB201AA-30CB-F44D-97CB-F0D6FCC75A8D}"/>
              </a:ext>
            </a:extLst>
          </p:cNvPr>
          <p:cNvSpPr txBox="1"/>
          <p:nvPr/>
        </p:nvSpPr>
        <p:spPr>
          <a:xfrm>
            <a:off x="10620954" y="5151167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–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F568A5E-25DB-1B4D-9353-7609EA5C3AEE}"/>
              </a:ext>
            </a:extLst>
          </p:cNvPr>
          <p:cNvGrpSpPr/>
          <p:nvPr/>
        </p:nvGrpSpPr>
        <p:grpSpPr>
          <a:xfrm>
            <a:off x="8276336" y="1759001"/>
            <a:ext cx="1235908" cy="1512532"/>
            <a:chOff x="2052025" y="1772402"/>
            <a:chExt cx="1235908" cy="1512532"/>
          </a:xfrm>
        </p:grpSpPr>
        <p:sp>
          <p:nvSpPr>
            <p:cNvPr id="202" name="Line Callout 1 201">
              <a:extLst>
                <a:ext uri="{FF2B5EF4-FFF2-40B4-BE49-F238E27FC236}">
                  <a16:creationId xmlns:a16="http://schemas.microsoft.com/office/drawing/2014/main" id="{48518F82-339F-DC4C-83E3-924B08DF0A39}"/>
                </a:ext>
              </a:extLst>
            </p:cNvPr>
            <p:cNvSpPr/>
            <p:nvPr/>
          </p:nvSpPr>
          <p:spPr>
            <a:xfrm>
              <a:off x="2052025" y="177240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5609F893-2C2D-3A4A-9AAE-55FCA584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37DC870-690F-D243-A7A1-691AAB029D6F}"/>
              </a:ext>
            </a:extLst>
          </p:cNvPr>
          <p:cNvGrpSpPr/>
          <p:nvPr/>
        </p:nvGrpSpPr>
        <p:grpSpPr>
          <a:xfrm>
            <a:off x="9487422" y="1660132"/>
            <a:ext cx="1065123" cy="1197418"/>
            <a:chOff x="2222810" y="2087516"/>
            <a:chExt cx="1065123" cy="1197418"/>
          </a:xfrm>
        </p:grpSpPr>
        <p:sp>
          <p:nvSpPr>
            <p:cNvPr id="208" name="Line Callout 1 207">
              <a:extLst>
                <a:ext uri="{FF2B5EF4-FFF2-40B4-BE49-F238E27FC236}">
                  <a16:creationId xmlns:a16="http://schemas.microsoft.com/office/drawing/2014/main" id="{7F4AC537-C966-1749-BEC4-9ECC9BA16597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DC4827C-FAF9-1143-A5A9-8F9F4CFF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0AB978-7725-E945-A825-C1ECF3D83A89}"/>
              </a:ext>
            </a:extLst>
          </p:cNvPr>
          <p:cNvSpPr/>
          <p:nvPr/>
        </p:nvSpPr>
        <p:spPr>
          <a:xfrm>
            <a:off x="9450061" y="2817301"/>
            <a:ext cx="944091" cy="221412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948476E-BEC6-8B44-A0A8-165A5E85D21E}"/>
              </a:ext>
            </a:extLst>
          </p:cNvPr>
          <p:cNvGrpSpPr/>
          <p:nvPr/>
        </p:nvGrpSpPr>
        <p:grpSpPr>
          <a:xfrm>
            <a:off x="1045086" y="4246487"/>
            <a:ext cx="1390972" cy="1512532"/>
            <a:chOff x="186112" y="3330690"/>
            <a:chExt cx="1390972" cy="1512532"/>
          </a:xfrm>
        </p:grpSpPr>
        <p:sp>
          <p:nvSpPr>
            <p:cNvPr id="274" name="Line Callout 1 273">
              <a:extLst>
                <a:ext uri="{FF2B5EF4-FFF2-40B4-BE49-F238E27FC236}">
                  <a16:creationId xmlns:a16="http://schemas.microsoft.com/office/drawing/2014/main" id="{953324A3-C566-D24E-94CA-021B8D247795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6EBCE69-D091-3041-AD43-07CED7BF175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C1AB09C7-D571-DB48-9B82-CC2214EAD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277" name="Line Callout 1 276">
                <a:extLst>
                  <a:ext uri="{FF2B5EF4-FFF2-40B4-BE49-F238E27FC236}">
                    <a16:creationId xmlns:a16="http://schemas.microsoft.com/office/drawing/2014/main" id="{0CAB8CE0-B976-4343-88AC-7304AF50CEF4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70CF21E-7445-2442-8FF3-68197052D7AD}"/>
              </a:ext>
            </a:extLst>
          </p:cNvPr>
          <p:cNvGrpSpPr/>
          <p:nvPr/>
        </p:nvGrpSpPr>
        <p:grpSpPr>
          <a:xfrm>
            <a:off x="2298249" y="2185296"/>
            <a:ext cx="1334386" cy="1715616"/>
            <a:chOff x="1953547" y="1569318"/>
            <a:chExt cx="1334386" cy="1715616"/>
          </a:xfrm>
        </p:grpSpPr>
        <p:sp>
          <p:nvSpPr>
            <p:cNvPr id="279" name="Line Callout 1 278">
              <a:extLst>
                <a:ext uri="{FF2B5EF4-FFF2-40B4-BE49-F238E27FC236}">
                  <a16:creationId xmlns:a16="http://schemas.microsoft.com/office/drawing/2014/main" id="{7A1B0CF4-6714-8143-8817-DF0D6DF2C087}"/>
                </a:ext>
              </a:extLst>
            </p:cNvPr>
            <p:cNvSpPr/>
            <p:nvPr/>
          </p:nvSpPr>
          <p:spPr>
            <a:xfrm>
              <a:off x="1953547" y="1569318"/>
              <a:ext cx="878336" cy="781647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6ECD6B7-B220-2C47-B3CB-1EE83B77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238321"/>
            <a:ext cx="1942347" cy="2282821"/>
            <a:chOff x="2027936" y="1447192"/>
            <a:chExt cx="1942347" cy="2282821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A16F-7158-2B42-BB1D-403C5DA118E9}"/>
              </a:ext>
            </a:extLst>
          </p:cNvPr>
          <p:cNvGrpSpPr/>
          <p:nvPr/>
        </p:nvGrpSpPr>
        <p:grpSpPr>
          <a:xfrm>
            <a:off x="3667469" y="2041946"/>
            <a:ext cx="1065123" cy="1197418"/>
            <a:chOff x="2222810" y="2087516"/>
            <a:chExt cx="1065123" cy="1197418"/>
          </a:xfrm>
        </p:grpSpPr>
        <p:sp>
          <p:nvSpPr>
            <p:cNvPr id="321" name="Line Callout 1 320">
              <a:extLst>
                <a:ext uri="{FF2B5EF4-FFF2-40B4-BE49-F238E27FC236}">
                  <a16:creationId xmlns:a16="http://schemas.microsoft.com/office/drawing/2014/main" id="{C8B8DF2A-4335-E349-98EA-6E12A36FD9BD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BBA11323-DC2F-1C40-8986-45745F0A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4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3422E36-137C-9445-AF08-01E1B8D7443E}"/>
              </a:ext>
            </a:extLst>
          </p:cNvPr>
          <p:cNvGrpSpPr/>
          <p:nvPr/>
        </p:nvGrpSpPr>
        <p:grpSpPr>
          <a:xfrm>
            <a:off x="1785659" y="1399713"/>
            <a:ext cx="1244032" cy="1511106"/>
            <a:chOff x="25684" y="1864472"/>
            <a:chExt cx="1244032" cy="15111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E492796-B754-6944-84FA-F3E2D68F8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55" name="Line Callout 1 54">
              <a:extLst>
                <a:ext uri="{FF2B5EF4-FFF2-40B4-BE49-F238E27FC236}">
                  <a16:creationId xmlns:a16="http://schemas.microsoft.com/office/drawing/2014/main" id="{DFCD924A-B992-094B-996A-2FC59B629D5D}"/>
                </a:ext>
              </a:extLst>
            </p:cNvPr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</p:grpSp>
      <p:sp>
        <p:nvSpPr>
          <p:cNvPr id="57" name="Line Callout 1 56">
            <a:extLst>
              <a:ext uri="{FF2B5EF4-FFF2-40B4-BE49-F238E27FC236}">
                <a16:creationId xmlns:a16="http://schemas.microsoft.com/office/drawing/2014/main" id="{A4C21195-873C-DA4F-AA92-C85DA8CA3E0F}"/>
              </a:ext>
            </a:extLst>
          </p:cNvPr>
          <p:cNvSpPr/>
          <p:nvPr/>
        </p:nvSpPr>
        <p:spPr>
          <a:xfrm>
            <a:off x="1387333" y="2550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7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365</Words>
  <Application>Microsoft Macintosh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ADAP re-certification / disenrollment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Sykao Kao</cp:lastModifiedBy>
  <cp:revision>127</cp:revision>
  <cp:lastPrinted>2018-12-01T05:11:00Z</cp:lastPrinted>
  <dcterms:created xsi:type="dcterms:W3CDTF">2018-11-06T18:54:28Z</dcterms:created>
  <dcterms:modified xsi:type="dcterms:W3CDTF">2018-12-01T20:05:19Z</dcterms:modified>
</cp:coreProperties>
</file>