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2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1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8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6089-C0D6-4C5A-B21C-266B9DE3169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5F51-1B99-4805-AC63-C296CE22F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3688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Нехватка кадров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7350"/>
              </p:ext>
            </p:extLst>
          </p:nvPr>
        </p:nvGraphicFramePr>
        <p:xfrm>
          <a:off x="1176338" y="809624"/>
          <a:ext cx="9839324" cy="444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831">
                  <a:extLst>
                    <a:ext uri="{9D8B030D-6E8A-4147-A177-3AD203B41FA5}">
                      <a16:colId xmlns:a16="http://schemas.microsoft.com/office/drawing/2014/main" val="1675563590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3112096086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3179937452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2480221820"/>
                    </a:ext>
                  </a:extLst>
                </a:gridCol>
              </a:tblGrid>
              <a:tr h="56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Прошлое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Успехи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Проблемы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ТЗ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2403"/>
                  </a:ext>
                </a:extLst>
              </a:tr>
              <a:tr h="1855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ru-RU" sz="1200" dirty="0" smtClean="0"/>
                        <a:t>Профессию</a:t>
                      </a:r>
                      <a:r>
                        <a:rPr lang="ru-RU" sz="1200" baseline="0" dirty="0" smtClean="0"/>
                        <a:t> агронома выбирают ради гранта и диплома из-за низких проходных баллов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ru-RU" sz="1200" baseline="0" dirty="0" smtClean="0"/>
                        <a:t>Нехватка агрономов и технологов</a:t>
                      </a:r>
                      <a:endParaRPr lang="ru-RU" sz="1200" dirty="0" smtClean="0"/>
                    </a:p>
                    <a:p>
                      <a:pPr marL="342900" indent="-342900">
                        <a:buAutoNum type="arabicParenR"/>
                      </a:pP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 baseline="0" dirty="0" smtClean="0"/>
                        <a:t>Выступление в вузах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200" baseline="0" dirty="0" smtClean="0"/>
                        <a:t>Анализ проблемы и выявление слабых сторон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200" baseline="0" dirty="0" smtClean="0"/>
                        <a:t>Рекомендации от региональных коллег 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dirty="0" smtClean="0"/>
                        <a:t>Не престижная профессия/ черная работа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200" dirty="0" smtClean="0"/>
                        <a:t>Нехватка</a:t>
                      </a:r>
                      <a:r>
                        <a:rPr lang="ru-RU" sz="1200" baseline="0" dirty="0" smtClean="0"/>
                        <a:t> специалистов на рынке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Выступление в Школах,</a:t>
                      </a:r>
                      <a:r>
                        <a:rPr lang="ru-RU" sz="1200" baseline="0" dirty="0" smtClean="0"/>
                        <a:t> развитие бренда работодателя, увеличить количество заинтересованной молодежи для выбора данной профессии.</a:t>
                      </a:r>
                    </a:p>
                    <a:p>
                      <a:r>
                        <a:rPr lang="ru-RU" sz="1200" baseline="0" dirty="0" smtClean="0"/>
                        <a:t>2. Конкурсы – приз ноутбук\один месяц из жизни агронома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92997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26193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ru-RU" sz="1200" dirty="0" smtClean="0"/>
                        <a:t>Недопонимания</a:t>
                      </a:r>
                      <a:r>
                        <a:rPr lang="ru-RU" sz="1200" baseline="0" dirty="0" smtClean="0"/>
                        <a:t> между отделами во время сезона 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1) </a:t>
                      </a:r>
                      <a:r>
                        <a:rPr lang="ru-RU" sz="1200" dirty="0" err="1" smtClean="0"/>
                        <a:t>Воркплейс</a:t>
                      </a:r>
                      <a:r>
                        <a:rPr lang="ru-RU" sz="1200" baseline="0" dirty="0" smtClean="0"/>
                        <a:t> – социальная сеть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 Конфликты\</a:t>
                      </a:r>
                      <a:r>
                        <a:rPr lang="ru-RU" sz="1200" baseline="0" dirty="0" smtClean="0"/>
                        <a:t> форс-мажор\сезон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</a:t>
                      </a:r>
                      <a:r>
                        <a:rPr lang="ru-RU" sz="1200" baseline="0" dirty="0" smtClean="0"/>
                        <a:t> Развитие внутренних коммуникаций и развитие культуры давать обратную связь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61600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ru-RU" sz="1200" dirty="0" smtClean="0"/>
                        <a:t>Новые</a:t>
                      </a:r>
                      <a:r>
                        <a:rPr lang="ru-RU" sz="1200" baseline="0" dirty="0" smtClean="0"/>
                        <a:t> сотрудники долго вливаются в коллектив </a:t>
                      </a:r>
                    </a:p>
                    <a:p>
                      <a:pPr marL="0" indent="0">
                        <a:buNone/>
                      </a:pP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1) Наставничество развито</a:t>
                      </a:r>
                      <a:r>
                        <a:rPr lang="ru-RU" sz="1200" baseline="0" dirty="0" smtClean="0"/>
                        <a:t> в регионах, есть опытные агрономы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1)</a:t>
                      </a:r>
                      <a:r>
                        <a:rPr lang="ru-RU" sz="1200" baseline="0" dirty="0" smtClean="0"/>
                        <a:t> Большая текучка кадров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1.Создание</a:t>
                      </a:r>
                      <a:r>
                        <a:rPr lang="ru-RU" sz="1200" baseline="0" dirty="0" smtClean="0"/>
                        <a:t> системы </a:t>
                      </a:r>
                      <a:r>
                        <a:rPr lang="ru-RU" sz="1200" baseline="0" dirty="0" err="1" smtClean="0"/>
                        <a:t>грейдирования</a:t>
                      </a:r>
                      <a:r>
                        <a:rPr lang="ru-RU" sz="1200" baseline="0" dirty="0" smtClean="0"/>
                        <a:t> </a:t>
                      </a:r>
                    </a:p>
                    <a:p>
                      <a:r>
                        <a:rPr lang="ru-RU" sz="1200" baseline="0" dirty="0" smtClean="0"/>
                        <a:t>2. Создание системы </a:t>
                      </a:r>
                      <a:r>
                        <a:rPr lang="ru-RU" sz="1200" baseline="0" dirty="0" err="1" smtClean="0"/>
                        <a:t>адаптции</a:t>
                      </a:r>
                      <a:r>
                        <a:rPr lang="ru-RU" sz="1200" baseline="0" dirty="0" smtClean="0"/>
                        <a:t> 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6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Автоматизация. Подпиши онлайн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08079"/>
              </p:ext>
            </p:extLst>
          </p:nvPr>
        </p:nvGraphicFramePr>
        <p:xfrm>
          <a:off x="1033463" y="1825625"/>
          <a:ext cx="9839324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831">
                  <a:extLst>
                    <a:ext uri="{9D8B030D-6E8A-4147-A177-3AD203B41FA5}">
                      <a16:colId xmlns:a16="http://schemas.microsoft.com/office/drawing/2014/main" val="1675563590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3112096086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3179937452"/>
                    </a:ext>
                  </a:extLst>
                </a:gridCol>
                <a:gridCol w="2459831">
                  <a:extLst>
                    <a:ext uri="{9D8B030D-6E8A-4147-A177-3AD203B41FA5}">
                      <a16:colId xmlns:a16="http://schemas.microsoft.com/office/drawing/2014/main" val="2480221820"/>
                    </a:ext>
                  </a:extLst>
                </a:gridCol>
              </a:tblGrid>
              <a:tr h="56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Прошлое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Успехи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Проблемы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ТЗ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2403"/>
                  </a:ext>
                </a:extLst>
              </a:tr>
              <a:tr h="1467662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ru-RU" sz="1200" dirty="0" smtClean="0"/>
                        <a:t>Нужно вручную</a:t>
                      </a:r>
                      <a:r>
                        <a:rPr lang="ru-RU" sz="1200" baseline="0" dirty="0" smtClean="0"/>
                        <a:t> собирать документы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ru-RU" sz="1200" baseline="0" dirty="0" smtClean="0"/>
                        <a:t>Много должников не возвращают денежные средства из-за отсутствия\утери документов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Есть небольшое</a:t>
                      </a:r>
                      <a:r>
                        <a:rPr lang="ru-RU" sz="1200" baseline="0" dirty="0" smtClean="0"/>
                        <a:t> усвоение программы, есть активные юзеры, подписано более 40% документов, юристы застрахованы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200" dirty="0" smtClean="0"/>
                        <a:t>Со</a:t>
                      </a:r>
                      <a:r>
                        <a:rPr lang="ru-RU" sz="1200" baseline="0" dirty="0" smtClean="0"/>
                        <a:t> стороны клиентов нет специалистов которые умеют пользоваться или не знают про систему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Обучить</a:t>
                      </a:r>
                      <a:r>
                        <a:rPr lang="ru-RU" sz="1200" baseline="0" dirty="0" smtClean="0"/>
                        <a:t> всех </a:t>
                      </a:r>
                      <a:r>
                        <a:rPr lang="ru-RU" sz="1200" baseline="0" dirty="0" err="1" smtClean="0"/>
                        <a:t>коорнидаторов</a:t>
                      </a:r>
                      <a:endParaRPr lang="ru-RU" sz="1200" baseline="0" dirty="0" smtClean="0"/>
                    </a:p>
                    <a:p>
                      <a:r>
                        <a:rPr lang="ru-RU" sz="1200" baseline="0" dirty="0" smtClean="0"/>
                        <a:t>Координаторы помогали сотрудникам клиентов </a:t>
                      </a:r>
                    </a:p>
                    <a:p>
                      <a:r>
                        <a:rPr lang="ru-RU" sz="1200" dirty="0" smtClean="0"/>
                        <a:t>Создать</a:t>
                      </a:r>
                      <a:r>
                        <a:rPr lang="ru-RU" sz="1200" baseline="0" dirty="0" smtClean="0"/>
                        <a:t> обучающие ролики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92997"/>
                  </a:ext>
                </a:extLst>
              </a:tr>
              <a:tr h="639057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ru-RU" sz="1200" dirty="0" smtClean="0"/>
                        <a:t>Бонусы считали</a:t>
                      </a:r>
                      <a:r>
                        <a:rPr lang="ru-RU" sz="1200" baseline="0" dirty="0" smtClean="0"/>
                        <a:t> только в конце года по итогам сезона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200" dirty="0" smtClean="0"/>
                        <a:t>Прозрачная</a:t>
                      </a:r>
                      <a:r>
                        <a:rPr lang="ru-RU" sz="1200" baseline="0" dirty="0" smtClean="0"/>
                        <a:t> бонусная система 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smtClean="0"/>
                        <a:t>Автоматизировано 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200" baseline="0" dirty="0" err="1" smtClean="0"/>
                        <a:t>Продажники</a:t>
                      </a:r>
                      <a:r>
                        <a:rPr lang="ru-RU" sz="1200" baseline="0" dirty="0" smtClean="0"/>
                        <a:t> видят свои бонусы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</a:t>
                      </a:r>
                      <a:r>
                        <a:rPr lang="ru-RU" sz="1200" baseline="0" dirty="0" smtClean="0"/>
                        <a:t> Из-за </a:t>
                      </a:r>
                      <a:r>
                        <a:rPr lang="ru-RU" sz="1200" baseline="0" dirty="0" err="1" smtClean="0"/>
                        <a:t>отстуствия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err="1" smtClean="0"/>
                        <a:t>цифровизации</a:t>
                      </a:r>
                      <a:r>
                        <a:rPr lang="ru-RU" sz="1200" baseline="0" dirty="0" smtClean="0"/>
                        <a:t> не было прозрачности по </a:t>
                      </a:r>
                      <a:r>
                        <a:rPr lang="ru-RU" sz="1200" baseline="0" dirty="0" err="1" smtClean="0"/>
                        <a:t>мотивационке</a:t>
                      </a:r>
                      <a:r>
                        <a:rPr lang="ru-RU" sz="1200" baseline="0" dirty="0" smtClean="0"/>
                        <a:t>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26193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ru-RU" sz="1200" dirty="0" smtClean="0"/>
                        <a:t>Использовани</a:t>
                      </a:r>
                      <a:r>
                        <a:rPr lang="ru-RU" sz="1200" baseline="0" dirty="0" smtClean="0"/>
                        <a:t>е человеческих ресурсов, логисты считали сами </a:t>
                      </a:r>
                      <a:r>
                        <a:rPr lang="ru-RU" sz="1200" baseline="0" dirty="0" err="1" smtClean="0"/>
                        <a:t>вручгую</a:t>
                      </a:r>
                      <a:r>
                        <a:rPr lang="ru-RU" sz="1200" baseline="0" dirty="0" smtClean="0"/>
                        <a:t> стоки, менеджеры не могли долго получить информацию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Налажена коммуникация</a:t>
                      </a:r>
                      <a:r>
                        <a:rPr lang="ru-RU" sz="1200" baseline="0" dirty="0" smtClean="0"/>
                        <a:t> между менеджерами, гибкость в разделении товаров между менеджерами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 видели стоки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Отчет </a:t>
                      </a:r>
                      <a:r>
                        <a:rPr lang="en-US" sz="1200" dirty="0" smtClean="0"/>
                        <a:t>SOP</a:t>
                      </a:r>
                      <a:endParaRPr lang="ru-RU" sz="1200" dirty="0" smtClean="0"/>
                    </a:p>
                    <a:p>
                      <a:r>
                        <a:rPr lang="ru-RU" sz="1200" dirty="0" smtClean="0"/>
                        <a:t>Отчет по складам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61600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ru-RU" sz="1200" baseline="0" dirty="0" smtClean="0"/>
                        <a:t>Постоянные </a:t>
                      </a:r>
                      <a:r>
                        <a:rPr lang="ru-RU" sz="1200" baseline="0" dirty="0" err="1" smtClean="0"/>
                        <a:t>созвоны</a:t>
                      </a:r>
                      <a:r>
                        <a:rPr lang="ru-RU" sz="1200" baseline="0" dirty="0" smtClean="0"/>
                        <a:t>  с коллегами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ru-RU" sz="1200" baseline="0" dirty="0" smtClean="0"/>
                        <a:t>Согласование вручную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Быстро  идут продажи,</a:t>
                      </a:r>
                      <a:r>
                        <a:rPr lang="ru-RU" sz="1200" baseline="0" dirty="0" smtClean="0"/>
                        <a:t> минимальное время согласования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Долгое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smtClean="0"/>
                        <a:t>согласование договоров/командировок/отпусков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Автоматизация</a:t>
                      </a:r>
                      <a:r>
                        <a:rPr lang="ru-RU" sz="1200" baseline="0" dirty="0" smtClean="0"/>
                        <a:t> согласований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6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75" y="3695701"/>
            <a:ext cx="4848223" cy="2443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dirty="0"/>
              <a:t>Набор штата на 40%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Оказание качественного сервиса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Компетентные кадры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Появился </a:t>
            </a:r>
            <a:r>
              <a:rPr lang="ru-RU" dirty="0" err="1"/>
              <a:t>рекрутинг</a:t>
            </a:r>
            <a:r>
              <a:rPr lang="ru-RU" dirty="0"/>
              <a:t>, Выступление в вузах</a:t>
            </a:r>
          </a:p>
          <a:p>
            <a:pPr marL="342900" indent="-342900">
              <a:buFont typeface="+mj-lt"/>
              <a:buAutoNum type="arabicParenR"/>
            </a:pPr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7476" y="1095375"/>
            <a:ext cx="4886324" cy="2443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dirty="0"/>
              <a:t>Не помогаем адаптироваться.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Не помогаем прокачаться новым сотрудникам, чаще растут в свободном плавание.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Контроль рабочего времени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375" y="1095375"/>
            <a:ext cx="4848223" cy="2443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Tx/>
              <a:buAutoNum type="arabicParenR"/>
              <a:defRPr/>
            </a:pPr>
            <a:r>
              <a:rPr lang="ru-RU" dirty="0"/>
              <a:t>Профессию агронома выбирают ради гранта и </a:t>
            </a:r>
            <a:r>
              <a:rPr lang="ru-RU" dirty="0"/>
              <a:t>диплома</a:t>
            </a:r>
            <a:r>
              <a:rPr lang="ru-RU" dirty="0"/>
              <a:t> из-за низких проходных баллов </a:t>
            </a:r>
          </a:p>
          <a:p>
            <a:pPr marL="342900" lvl="0" indent="-342900">
              <a:buFontTx/>
              <a:buAutoNum type="arabicParenR"/>
              <a:defRPr/>
            </a:pPr>
            <a:r>
              <a:rPr lang="ru-RU" dirty="0"/>
              <a:t>Нехватка агрономов и технологов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67477" y="3695701"/>
            <a:ext cx="4886323" cy="2443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dirty="0" smtClean="0"/>
              <a:t>1. Развитие </a:t>
            </a:r>
            <a:r>
              <a:rPr lang="ru-RU" dirty="0"/>
              <a:t>внутренних коммуникаций и развитие культуры давать обратную </a:t>
            </a:r>
            <a:r>
              <a:rPr lang="ru-RU" dirty="0" smtClean="0"/>
              <a:t>связь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/>
              <a:t>2. </a:t>
            </a:r>
            <a:r>
              <a:rPr lang="ru-RU" dirty="0"/>
              <a:t>Создание системы </a:t>
            </a:r>
            <a:r>
              <a:rPr lang="ru-RU" dirty="0" smtClean="0"/>
              <a:t>адаптации, введение наставничества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76300" y="133350"/>
            <a:ext cx="10477500" cy="804861"/>
          </a:xfrm>
        </p:spPr>
        <p:txBody>
          <a:bodyPr/>
          <a:lstStyle/>
          <a:p>
            <a:pPr algn="ctr"/>
            <a:r>
              <a:rPr lang="ru-RU" dirty="0" smtClean="0"/>
              <a:t>Технология 4 квадранта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9650" y="895350"/>
            <a:ext cx="4629150" cy="264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sz="1400" dirty="0"/>
              <a:t>Есть небольшое усвоение программы, есть активные юзеры, подписано более 40% документов, юристы застрахованы </a:t>
            </a:r>
            <a:endParaRPr lang="ru-RU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Прозрачная бонусная система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Автоматизировано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 err="1"/>
              <a:t>Продажники</a:t>
            </a:r>
            <a:r>
              <a:rPr lang="ru-RU" sz="1400" dirty="0"/>
              <a:t> видят свои бонусы </a:t>
            </a:r>
            <a:endParaRPr lang="ru-RU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Налажена коммуникация между менеджерами, гибкость в разделении товаров между менеджерами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43675" y="895349"/>
            <a:ext cx="4619625" cy="264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sz="1400" dirty="0" smtClean="0"/>
              <a:t>Не обучили координаторов, для того чтобы они могли помочь клиентам, чтобы ускорить процесс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 smtClean="0"/>
              <a:t>Не сняли виде ролики с обучающим материалом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 smtClean="0"/>
              <a:t>У  клиента не хватает кадров, чтобы могли подписывать.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 smtClean="0"/>
              <a:t>Плохая связь у клиентов,</a:t>
            </a:r>
            <a:br>
              <a:rPr lang="ru-RU" sz="1400" dirty="0" smtClean="0"/>
            </a:br>
            <a:r>
              <a:rPr lang="ru-RU" sz="1400" dirty="0" smtClean="0"/>
              <a:t>Мы не донесли нужную информацию до бухгалтеров наших клиентов, в связи с чем они не заморачивались с подписанием онлайн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9650" y="3695698"/>
            <a:ext cx="4629150" cy="264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sz="1400" dirty="0"/>
              <a:t>Нужно вручную собирать документы </a:t>
            </a:r>
          </a:p>
          <a:p>
            <a:pPr marL="342900" indent="-342900">
              <a:buAutoNum type="arabicParenR"/>
            </a:pPr>
            <a:r>
              <a:rPr lang="ru-RU" sz="1400" dirty="0"/>
              <a:t>Много должников не возвращают денежные средства из-за отсутствия\утери </a:t>
            </a:r>
            <a:r>
              <a:rPr lang="ru-RU" sz="1400" dirty="0" smtClean="0"/>
              <a:t>документов</a:t>
            </a:r>
          </a:p>
          <a:p>
            <a:pPr marL="342900" indent="-342900">
              <a:buFontTx/>
              <a:buAutoNum type="arabicParenR"/>
            </a:pPr>
            <a:r>
              <a:rPr lang="ru-RU" sz="1400" dirty="0"/>
              <a:t>Бонусы считали только в конце года по итогам сезона </a:t>
            </a:r>
            <a:endParaRPr lang="ru-RU" sz="1400" dirty="0" smtClean="0"/>
          </a:p>
          <a:p>
            <a:pPr marL="342900" indent="-342900">
              <a:buFontTx/>
              <a:buAutoNum type="arabicParenR"/>
            </a:pPr>
            <a:r>
              <a:rPr lang="ru-RU" sz="1400" dirty="0"/>
              <a:t>Использование человеческих ресурсов, логисты считали сами </a:t>
            </a:r>
            <a:r>
              <a:rPr lang="ru-RU" sz="1400" dirty="0" err="1"/>
              <a:t>вручгую</a:t>
            </a:r>
            <a:r>
              <a:rPr lang="ru-RU" sz="1400" dirty="0"/>
              <a:t> стоки, менеджеры не могли долго получить информацию </a:t>
            </a:r>
            <a:endParaRPr lang="ru-RU" sz="1400" dirty="0" smtClean="0"/>
          </a:p>
          <a:p>
            <a:pPr marL="228600" indent="-228600">
              <a:buAutoNum type="arabicParenR"/>
            </a:pPr>
            <a:r>
              <a:rPr lang="ru-RU" sz="1400" dirty="0"/>
              <a:t>Постоянные </a:t>
            </a:r>
            <a:r>
              <a:rPr lang="ru-RU" sz="1400" dirty="0" err="1"/>
              <a:t>созвоны</a:t>
            </a:r>
            <a:r>
              <a:rPr lang="ru-RU" sz="1400" dirty="0"/>
              <a:t>  с коллегами</a:t>
            </a:r>
          </a:p>
          <a:p>
            <a:pPr marL="228600" indent="-228600">
              <a:buAutoNum type="arabicParenR"/>
            </a:pPr>
            <a:r>
              <a:rPr lang="ru-RU" sz="1400" dirty="0"/>
              <a:t>Согласование </a:t>
            </a:r>
            <a:r>
              <a:rPr lang="ru-RU" sz="1400" dirty="0" smtClean="0"/>
              <a:t>вручную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43675" y="3695699"/>
            <a:ext cx="4629150" cy="264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ru-RU" sz="1400" dirty="0"/>
              <a:t>Обучить всех </a:t>
            </a:r>
            <a:r>
              <a:rPr lang="ru-RU" sz="1400" dirty="0" err="1"/>
              <a:t>коорнидаторов</a:t>
            </a:r>
            <a:endParaRPr lang="ru-RU" sz="1400" dirty="0"/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Координаторы помогали сотрудникам клиентов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Создать обучающие ролики </a:t>
            </a:r>
            <a:endParaRPr lang="ru-RU" sz="1400" dirty="0" smtClean="0"/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Отчет </a:t>
            </a:r>
            <a:r>
              <a:rPr lang="en-US" sz="1400" dirty="0"/>
              <a:t>SOP</a:t>
            </a:r>
            <a:endParaRPr lang="ru-RU" sz="1400" dirty="0"/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Отчет по складам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400" dirty="0"/>
              <a:t>Автоматизация </a:t>
            </a:r>
            <a:r>
              <a:rPr lang="ru-RU" sz="1400" dirty="0" smtClean="0"/>
              <a:t>согласований</a:t>
            </a:r>
            <a:endParaRPr lang="ru-RU" sz="14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876300" y="133350"/>
            <a:ext cx="10477500" cy="804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Технология 4 квадранта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6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480</Words>
  <Application>Microsoft Office PowerPoint</Application>
  <PresentationFormat>Широкоэкранный</PresentationFormat>
  <Paragraphs>84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Нехватка кадров</vt:lpstr>
      <vt:lpstr>Автоматизация. Подпиши онлайн </vt:lpstr>
      <vt:lpstr>Технология 4 квадранта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Нехватка кадров</dc:title>
  <dc:creator>Ержан Бухар</dc:creator>
  <cp:lastModifiedBy>Ержан Бухар</cp:lastModifiedBy>
  <cp:revision>17</cp:revision>
  <dcterms:created xsi:type="dcterms:W3CDTF">2023-10-02T09:48:47Z</dcterms:created>
  <dcterms:modified xsi:type="dcterms:W3CDTF">2023-10-02T12:52:14Z</dcterms:modified>
</cp:coreProperties>
</file>