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Retrieve the document, create an in-memory temorary file and create the PDFMiner PDFDocument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goal here is to construct a dict of the page’s text using a tuple of the XY coordinates of the line item’s bounding box mapped to a list of strings in that column.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actual run() method of the celery task.  It fetches the document from S3, creates an in-memory object of the file, extracts the text, saves state to DB and uploads to Solr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Describe basic layout of infrastructure and reasons for these design decisions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Using task callbacks, we were able to sequence ingestion task and indexing so that when the ingestion task completed, the index would start.</a:t>
            </a:r>
          </a:p>
          <a:p>
            <a:pPr lvl="0">
              <a:spcBef>
                <a:spcPts val="0"/>
              </a:spcBef>
              <a:buNone/>
            </a:pPr>
            <a:r>
              <a:t/>
            </a:r>
            <a:endParaRPr/>
          </a:p>
          <a:p>
            <a:pPr lvl="0">
              <a:spcBef>
                <a:spcPts val="0"/>
              </a:spcBef>
              <a:buNone/>
            </a:pPr>
            <a:r>
              <a:rPr lang="en"/>
              <a:t>Handling PDFs in code will always be problematical because of a very lax set of standards.  We decided to go with PDFMiner first because its written in Python (lowering maintenance demands) and has been around for a while.  PDFBox was seriously considered, but as I’m the only person in the company that knows Java combined with a more complex build and deploy process tilted the balance towards PDFMiner</a:t>
            </a:r>
          </a:p>
          <a:p>
            <a:pPr lvl="0">
              <a:spcBef>
                <a:spcPts val="0"/>
              </a:spcBef>
              <a:buNone/>
            </a:pPr>
            <a:r>
              <a:t/>
            </a:r>
            <a:endParaRPr/>
          </a:p>
          <a:p>
            <a:pPr lvl="0">
              <a:spcBef>
                <a:spcPts val="0"/>
              </a:spcBef>
              <a:buNone/>
            </a:pPr>
            <a:r>
              <a:rPr lang="en"/>
              <a:t>A AWS T2.Large server was configured for Solr to handle bulk inserts.  Mass indexing is very burstable, which fits that instance class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Previous ingestion infrastructure was very touchy and fragile.  It also didn’t include any kind of feedback to the employee of whether ingestion was successful or there was an issue.  The only way any issues could be discovered was by manually checking the catalog in the web app using the Users workflow described earlier.</a:t>
            </a:r>
          </a:p>
          <a:p>
            <a:pPr lvl="0">
              <a:spcBef>
                <a:spcPts val="0"/>
              </a:spcBef>
              <a:buNone/>
            </a:pPr>
            <a:r>
              <a:t/>
            </a:r>
            <a:endParaRPr/>
          </a:p>
          <a:p>
            <a:pPr lvl="0">
              <a:spcBef>
                <a:spcPts val="0"/>
              </a:spcBef>
              <a:buNone/>
            </a:pPr>
            <a:r>
              <a:rPr lang="en"/>
              <a:t>We found at least 1000 documents that the database said we had and were valid, but were in actuality missing.  800 of those URLs were 404’d</a:t>
            </a:r>
          </a:p>
          <a:p>
            <a:pPr lvl="0">
              <a:spcBef>
                <a:spcPts val="0"/>
              </a:spcBef>
              <a:buNone/>
            </a:pPr>
            <a:r>
              <a:rPr lang="en"/>
              <a:t>~100 “PDFs” were actual Web pages mis-labeled</a:t>
            </a:r>
          </a:p>
          <a:p>
            <a:pPr lvl="0">
              <a:spcBef>
                <a:spcPts val="0"/>
              </a:spcBef>
              <a:buNone/>
            </a:pPr>
            <a:r>
              <a:rPr lang="en"/>
              <a:t>440 PDF files were unable to be opened</a:t>
            </a:r>
          </a:p>
          <a:p>
            <a:pPr lvl="0">
              <a:spcBef>
                <a:spcPts val="0"/>
              </a:spcBef>
              <a:buNone/>
            </a:pPr>
            <a:r>
              <a:t/>
            </a:r>
            <a:endParaRP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When creating a PDF, the author can set the password to be an empty string.  This will encrypt the document using the empty string as a key.  Most viewers, including browsers and desktop applications, can handle this case and display the document without bothering the user.  PDFMiner cannot handle the issue whereas PDFBox can.</a:t>
            </a:r>
          </a:p>
          <a:p>
            <a:pPr lvl="0">
              <a:spcBef>
                <a:spcPts val="0"/>
              </a:spcBef>
              <a:buNone/>
            </a:pPr>
            <a:r>
              <a:t/>
            </a:r>
            <a:endParaRP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ocs.celeryproject.org/en/3.1/tutorials/daemonizing.html" TargetMode="External"/><Relationship Id="rId4" Type="http://schemas.openxmlformats.org/officeDocument/2006/relationships/hyperlink" Target="https://github.com/celery/celery/blob/3.1/extra/generic-init.d/celeryd" TargetMode="External"/><Relationship Id="rId5" Type="http://schemas.openxmlformats.org/officeDocument/2006/relationships/hyperlink" Target="http://docs.celeryproject.org/en/latest/userguide/workers.html#max-tasks-per-child-setting" TargetMode="External"/><Relationship Id="rId6" Type="http://schemas.openxmlformats.org/officeDocument/2006/relationships/hyperlink" Target="http://docs.celeryproject.org/en/latest/userguide/optimizing.html#prefork-pool-prefetch-setting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ocs.celeryproject.org/en/latest/userguide/canvas.html#callbacks" TargetMode="External"/><Relationship Id="rId4" Type="http://schemas.openxmlformats.org/officeDocument/2006/relationships/hyperlink" Target="https://github.com/euske/pdfminer" TargetMode="External"/><Relationship Id="rId5" Type="http://schemas.openxmlformats.org/officeDocument/2006/relationships/hyperlink" Target="https://pdfbox.apache.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euske/pdfminer/issues/113" TargetMode="External"/><Relationship Id="rId4" Type="http://schemas.openxmlformats.org/officeDocument/2006/relationships/hyperlink" Target="https://github.com/euske/pdfminer/issues/9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0" y="857900"/>
            <a:ext cx="5783400" cy="909000"/>
          </a:xfrm>
          <a:prstGeom prst="rect">
            <a:avLst/>
          </a:prstGeom>
        </p:spPr>
        <p:txBody>
          <a:bodyPr anchorCtr="0" anchor="b" bIns="91425" lIns="91425" rIns="91425" tIns="91425">
            <a:noAutofit/>
          </a:bodyPr>
          <a:lstStyle/>
          <a:p>
            <a:pPr lvl="0" rtl="0">
              <a:spcBef>
                <a:spcPts val="0"/>
              </a:spcBef>
              <a:buNone/>
            </a:pPr>
            <a:r>
              <a:rPr lang="en"/>
              <a:t>PDF Indexing</a:t>
            </a:r>
          </a:p>
        </p:txBody>
      </p:sp>
      <p:sp>
        <p:nvSpPr>
          <p:cNvPr id="64" name="Shape 64"/>
          <p:cNvSpPr txBox="1"/>
          <p:nvPr>
            <p:ph idx="1" type="subTitle"/>
          </p:nvPr>
        </p:nvSpPr>
        <p:spPr>
          <a:xfrm>
            <a:off x="1680301" y="1926325"/>
            <a:ext cx="5783400" cy="909000"/>
          </a:xfrm>
          <a:prstGeom prst="rect">
            <a:avLst/>
          </a:prstGeom>
        </p:spPr>
        <p:txBody>
          <a:bodyPr anchorCtr="0" anchor="t" bIns="91425" lIns="91425" rIns="91425" tIns="91425">
            <a:noAutofit/>
          </a:bodyPr>
          <a:lstStyle/>
          <a:p>
            <a:pPr lvl="0">
              <a:spcBef>
                <a:spcPts val="0"/>
              </a:spcBef>
              <a:buNone/>
            </a:pPr>
            <a:r>
              <a:rPr lang="en"/>
              <a:t>Or How to Enable Search for 16,000 documents</a:t>
            </a:r>
          </a:p>
        </p:txBody>
      </p:sp>
      <p:sp>
        <p:nvSpPr>
          <p:cNvPr id="65" name="Shape 65"/>
          <p:cNvSpPr txBox="1"/>
          <p:nvPr/>
        </p:nvSpPr>
        <p:spPr>
          <a:xfrm>
            <a:off x="1360500" y="3581300"/>
            <a:ext cx="6103200" cy="711900"/>
          </a:xfrm>
          <a:prstGeom prst="rect">
            <a:avLst/>
          </a:prstGeom>
          <a:noFill/>
          <a:ln>
            <a:noFill/>
          </a:ln>
        </p:spPr>
        <p:txBody>
          <a:bodyPr anchorCtr="0" anchor="t" bIns="91425" lIns="91425" rIns="91425" tIns="91425">
            <a:noAutofit/>
          </a:bodyPr>
          <a:lstStyle/>
          <a:p>
            <a:pPr lvl="0" rtl="0" algn="r">
              <a:spcBef>
                <a:spcPts val="0"/>
              </a:spcBef>
              <a:buNone/>
            </a:pPr>
            <a:r>
              <a:rPr lang="en" sz="1800">
                <a:solidFill>
                  <a:srgbClr val="E06666"/>
                </a:solidFill>
              </a:rPr>
              <a:t>Jason Johns</a:t>
            </a:r>
          </a:p>
          <a:p>
            <a:pPr lvl="0" algn="r">
              <a:spcBef>
                <a:spcPts val="0"/>
              </a:spcBef>
              <a:buNone/>
            </a:pPr>
            <a:r>
              <a:rPr lang="en" sz="1800">
                <a:solidFill>
                  <a:srgbClr val="E06666"/>
                </a:solidFill>
              </a:rPr>
              <a:t>Lead Developer, DegreeData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Celery Worker Configuration	</a:t>
            </a:r>
          </a:p>
        </p:txBody>
      </p:sp>
      <p:sp>
        <p:nvSpPr>
          <p:cNvPr id="120" name="Shape 120"/>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3 C4.Large instances were created on EC2, each with six worker process.</a:t>
            </a:r>
          </a:p>
          <a:p>
            <a:pPr lvl="0">
              <a:spcBef>
                <a:spcPts val="0"/>
              </a:spcBef>
              <a:buNone/>
            </a:pPr>
            <a:r>
              <a:rPr lang="en" u="sng">
                <a:solidFill>
                  <a:schemeClr val="hlink"/>
                </a:solidFill>
                <a:hlinkClick r:id="rId3"/>
              </a:rPr>
              <a:t>Celery daemon service</a:t>
            </a:r>
            <a:r>
              <a:rPr lang="en"/>
              <a:t> was configured using </a:t>
            </a:r>
            <a:r>
              <a:rPr lang="en" u="sng">
                <a:solidFill>
                  <a:schemeClr val="hlink"/>
                </a:solidFill>
                <a:hlinkClick r:id="rId4"/>
              </a:rPr>
              <a:t>celeryd</a:t>
            </a:r>
          </a:p>
          <a:p>
            <a:pPr lvl="0">
              <a:spcBef>
                <a:spcPts val="0"/>
              </a:spcBef>
              <a:buNone/>
            </a:pPr>
            <a:r>
              <a:rPr lang="en"/>
              <a:t>Basic Celery daemon configuration with </a:t>
            </a:r>
            <a:r>
              <a:rPr lang="en" u="sng">
                <a:solidFill>
                  <a:schemeClr val="hlink"/>
                </a:solidFill>
                <a:hlinkClick r:id="rId5"/>
              </a:rPr>
              <a:t>--maxtasksperchild=1</a:t>
            </a:r>
            <a:r>
              <a:rPr lang="en"/>
              <a:t> and </a:t>
            </a:r>
            <a:r>
              <a:rPr lang="en" u="sng">
                <a:solidFill>
                  <a:schemeClr val="hlink"/>
                </a:solidFill>
                <a:hlinkClick r:id="rId6"/>
              </a:rPr>
              <a:t>-Ofair</a:t>
            </a:r>
            <a:r>
              <a:rPr lang="en"/>
              <a:t> set in the options.  Without this, the worker process would eventually stop picking up new tasks and lie idle until restart.</a:t>
            </a:r>
          </a:p>
          <a:p>
            <a:pPr lvl="0">
              <a:spcBef>
                <a:spcPts val="0"/>
              </a:spcBef>
              <a:buNone/>
            </a:pPr>
            <a:r>
              <a:t/>
            </a:r>
            <a:endParaRP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Full Speed Ahead</a:t>
            </a:r>
          </a:p>
        </p:txBody>
      </p:sp>
      <p:sp>
        <p:nvSpPr>
          <p:cNvPr id="126" name="Shape 126"/>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Overall indexing of ~14000 catalogs took 3.5 days to complete with each worker averaging one catalog every five minutes.</a:t>
            </a:r>
          </a:p>
          <a:p>
            <a:pPr lvl="0">
              <a:spcBef>
                <a:spcPts val="0"/>
              </a:spcBef>
              <a:buNone/>
            </a:pPr>
            <a:r>
              <a:rPr lang="en"/>
              <a:t>This was accomplished despite</a:t>
            </a:r>
          </a:p>
          <a:p>
            <a:pPr indent="-228600" lvl="0" marL="457200" rtl="0">
              <a:spcBef>
                <a:spcPts val="0"/>
              </a:spcBef>
            </a:pPr>
            <a:r>
              <a:rPr lang="en"/>
              <a:t>Some server downtime was necessary to fine-tune daemon configuration on previous slide.</a:t>
            </a:r>
          </a:p>
          <a:p>
            <a:pPr indent="-228600" lvl="0" marL="457200">
              <a:spcBef>
                <a:spcPts val="0"/>
              </a:spcBef>
            </a:pPr>
            <a:r>
              <a:rPr lang="en"/>
              <a:t>Having to </a:t>
            </a:r>
            <a:r>
              <a:rPr lang="en"/>
              <a:t>instantiate</a:t>
            </a:r>
            <a:r>
              <a:rPr lang="en"/>
              <a:t> a Large class EC2 instance for Solr to avoid OutOfMemoryExceptions during bulk inserts</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Celery Task - Retrieve Document</a:t>
            </a:r>
          </a:p>
        </p:txBody>
      </p:sp>
      <p:pic>
        <p:nvPicPr>
          <p:cNvPr descr="fetch_doc.PNG" id="132" name="Shape 132"/>
          <p:cNvPicPr preferRelativeResize="0"/>
          <p:nvPr/>
        </p:nvPicPr>
        <p:blipFill>
          <a:blip r:embed="rId3">
            <a:alphaModFix/>
          </a:blip>
          <a:stretch>
            <a:fillRect/>
          </a:stretch>
        </p:blipFill>
        <p:spPr>
          <a:xfrm>
            <a:off x="539062" y="1489825"/>
            <a:ext cx="7915275" cy="2686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Celery Task - Parse Pages</a:t>
            </a:r>
          </a:p>
        </p:txBody>
      </p:sp>
      <p:pic>
        <p:nvPicPr>
          <p:cNvPr descr="parse_pages.PNG" id="138" name="Shape 138"/>
          <p:cNvPicPr preferRelativeResize="0"/>
          <p:nvPr/>
        </p:nvPicPr>
        <p:blipFill>
          <a:blip r:embed="rId3">
            <a:alphaModFix/>
          </a:blip>
          <a:stretch>
            <a:fillRect/>
          </a:stretch>
        </p:blipFill>
        <p:spPr>
          <a:xfrm>
            <a:off x="622400" y="1874225"/>
            <a:ext cx="7010400" cy="1771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Celery task - Parse LT* Objects from Page</a:t>
            </a:r>
          </a:p>
        </p:txBody>
      </p:sp>
      <p:pic>
        <p:nvPicPr>
          <p:cNvPr descr="parse_lt_objs.PNG" id="144" name="Shape 144"/>
          <p:cNvPicPr preferRelativeResize="0"/>
          <p:nvPr/>
        </p:nvPicPr>
        <p:blipFill>
          <a:blip r:embed="rId3">
            <a:alphaModFix/>
          </a:blip>
          <a:stretch>
            <a:fillRect/>
          </a:stretch>
        </p:blipFill>
        <p:spPr>
          <a:xfrm>
            <a:off x="728862" y="1712437"/>
            <a:ext cx="7324725" cy="2562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Celery Task - Create Hash from LT* objects</a:t>
            </a:r>
          </a:p>
        </p:txBody>
      </p:sp>
      <p:sp>
        <p:nvSpPr>
          <p:cNvPr id="150" name="Shape 150"/>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descr="update_hash.PNG" id="151" name="Shape 151"/>
          <p:cNvPicPr preferRelativeResize="0"/>
          <p:nvPr/>
        </p:nvPicPr>
        <p:blipFill>
          <a:blip r:embed="rId3">
            <a:alphaModFix/>
          </a:blip>
          <a:stretch>
            <a:fillRect/>
          </a:stretch>
        </p:blipFill>
        <p:spPr>
          <a:xfrm>
            <a:off x="38100" y="1066625"/>
            <a:ext cx="9067800" cy="4019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Celery Task - Run</a:t>
            </a:r>
          </a:p>
        </p:txBody>
      </p:sp>
      <p:pic>
        <p:nvPicPr>
          <p:cNvPr descr="run.PNG" id="157" name="Shape 157"/>
          <p:cNvPicPr preferRelativeResize="0"/>
          <p:nvPr/>
        </p:nvPicPr>
        <p:blipFill>
          <a:blip r:embed="rId3">
            <a:alphaModFix/>
          </a:blip>
          <a:stretch>
            <a:fillRect/>
          </a:stretch>
        </p:blipFill>
        <p:spPr>
          <a:xfrm>
            <a:off x="442912" y="1257300"/>
            <a:ext cx="8258175" cy="262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Future Modifications</a:t>
            </a:r>
          </a:p>
        </p:txBody>
      </p:sp>
      <p:sp>
        <p:nvSpPr>
          <p:cNvPr id="163" name="Shape 163"/>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PDFMiner is a decent library and allowed us to complete this project in two weeks, including the time spent indexing.  However, it has two major issues which prevent it from being an unqualified success.</a:t>
            </a:r>
          </a:p>
          <a:p>
            <a:pPr lvl="0">
              <a:spcBef>
                <a:spcPts val="0"/>
              </a:spcBef>
              <a:buNone/>
            </a:pPr>
            <a:r>
              <a:rPr lang="en"/>
              <a:t>Work is underway on implementing similar solution with Apache’s PDFBox and integrating it with Celery.  Initial proof-of-concept testing has been successful with catalogs unparseable by PDFMiner</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Upcoming Work</a:t>
            </a:r>
          </a:p>
        </p:txBody>
      </p:sp>
      <p:sp>
        <p:nvSpPr>
          <p:cNvPr id="169" name="Shape 169"/>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Integrate PDF search with viewer template</a:t>
            </a:r>
          </a:p>
          <a:p>
            <a:pPr indent="-228600" lvl="0" marL="457200" rtl="0">
              <a:spcBef>
                <a:spcPts val="0"/>
              </a:spcBef>
            </a:pPr>
            <a:r>
              <a:rPr lang="en"/>
              <a:t>Incorporate code and lessons learned to index 6000+ Web catalogs consisting of ~10M pages</a:t>
            </a:r>
          </a:p>
          <a:p>
            <a:pPr indent="-228600" lvl="0" marL="457200" rtl="0">
              <a:spcBef>
                <a:spcPts val="0"/>
              </a:spcBef>
            </a:pPr>
            <a:r>
              <a:rPr lang="en"/>
              <a:t>Integrate Web search with template... big challenge.</a:t>
            </a:r>
          </a:p>
          <a:p>
            <a:pPr indent="-228600" lvl="0" marL="457200" rtl="0">
              <a:spcBef>
                <a:spcPts val="0"/>
              </a:spcBef>
            </a:pPr>
            <a:r>
              <a:rPr lang="en"/>
              <a:t>Re-evaluate Solr schema for more nuanced search as appropriate.</a:t>
            </a:r>
          </a:p>
          <a:p>
            <a:pPr indent="-228600" lvl="1" marL="914400" rtl="0">
              <a:spcBef>
                <a:spcPts val="0"/>
              </a:spcBef>
            </a:pPr>
            <a:r>
              <a:rPr lang="en"/>
              <a:t>Return location in document where match occurs</a:t>
            </a:r>
          </a:p>
          <a:p>
            <a:pPr indent="-228600" lvl="1" marL="914400" rtl="0">
              <a:spcBef>
                <a:spcPts val="0"/>
              </a:spcBef>
            </a:pPr>
            <a:r>
              <a:rPr lang="en"/>
              <a:t>Full page search and analysis for content extraction</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About Me</a:t>
            </a:r>
          </a:p>
        </p:txBody>
      </p:sp>
      <p:sp>
        <p:nvSpPr>
          <p:cNvPr id="71" name="Shape 7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419100" lvl="0" marL="457200" rtl="0">
              <a:spcBef>
                <a:spcPts val="0"/>
              </a:spcBef>
              <a:buSzPct val="100000"/>
              <a:buFont typeface="Roboto Slab"/>
            </a:pPr>
            <a:r>
              <a:rPr lang="en" sz="3000">
                <a:latin typeface="Roboto Slab"/>
                <a:ea typeface="Roboto Slab"/>
                <a:cs typeface="Roboto Slab"/>
                <a:sym typeface="Roboto Slab"/>
              </a:rPr>
              <a:t>Native Mainer</a:t>
            </a:r>
          </a:p>
          <a:p>
            <a:pPr indent="-419100" lvl="0" marL="457200" rtl="0">
              <a:spcBef>
                <a:spcPts val="0"/>
              </a:spcBef>
              <a:buSzPct val="100000"/>
              <a:buFont typeface="Roboto Slab"/>
            </a:pPr>
            <a:r>
              <a:rPr lang="en" sz="3000">
                <a:latin typeface="Roboto Slab"/>
                <a:ea typeface="Roboto Slab"/>
                <a:cs typeface="Roboto Slab"/>
                <a:sym typeface="Roboto Slab"/>
              </a:rPr>
              <a:t>Full stack web dev</a:t>
            </a:r>
          </a:p>
          <a:p>
            <a:pPr indent="-419100" lvl="1" marL="914400" rtl="0">
              <a:spcBef>
                <a:spcPts val="0"/>
              </a:spcBef>
              <a:buSzPct val="100000"/>
              <a:buFont typeface="Roboto Slab"/>
            </a:pPr>
            <a:r>
              <a:rPr lang="en" sz="3000">
                <a:latin typeface="Roboto Slab"/>
                <a:ea typeface="Roboto Slab"/>
                <a:cs typeface="Roboto Slab"/>
                <a:sym typeface="Roboto Slab"/>
              </a:rPr>
              <a:t>Java &amp; Python </a:t>
            </a:r>
          </a:p>
          <a:p>
            <a:pPr indent="-419100" lvl="1" marL="914400" rtl="0">
              <a:spcBef>
                <a:spcPts val="0"/>
              </a:spcBef>
              <a:buSzPct val="100000"/>
              <a:buFont typeface="Roboto Slab"/>
            </a:pPr>
            <a:r>
              <a:rPr lang="en" sz="3000">
                <a:latin typeface="Roboto Slab"/>
                <a:ea typeface="Roboto Slab"/>
                <a:cs typeface="Roboto Slab"/>
                <a:sym typeface="Roboto Slab"/>
              </a:rPr>
              <a:t>Angular 1.x or React</a:t>
            </a:r>
          </a:p>
          <a:p>
            <a:pPr lvl="0" rtl="0">
              <a:spcBef>
                <a:spcPts val="0"/>
              </a:spcBef>
              <a:buNone/>
            </a:pPr>
            <a:r>
              <a:t/>
            </a:r>
            <a:endParaRPr sz="3000">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40625" y="442975"/>
            <a:ext cx="8368200" cy="686100"/>
          </a:xfrm>
          <a:prstGeom prst="rect">
            <a:avLst/>
          </a:prstGeom>
        </p:spPr>
        <p:txBody>
          <a:bodyPr anchorCtr="0" anchor="b" bIns="91425" lIns="91425" rIns="91425" tIns="91425">
            <a:noAutofit/>
          </a:bodyPr>
          <a:lstStyle/>
          <a:p>
            <a:pPr lvl="0">
              <a:spcBef>
                <a:spcPts val="0"/>
              </a:spcBef>
              <a:buNone/>
            </a:pPr>
            <a:r>
              <a:rPr lang="en"/>
              <a:t>A Bit of Background</a:t>
            </a:r>
          </a:p>
        </p:txBody>
      </p:sp>
      <p:sp>
        <p:nvSpPr>
          <p:cNvPr id="77" name="Shape 77"/>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0" lvl="0" marL="457200" rtl="0">
              <a:spcBef>
                <a:spcPts val="0"/>
              </a:spcBef>
              <a:buNone/>
            </a:pPr>
            <a:r>
              <a:rPr lang="en"/>
              <a:t>DegreeData started in 2010 with the goal to become the Internet Archive of college catalogs by copying PDF documents and mirroring web catalogs.</a:t>
            </a:r>
          </a:p>
          <a:p>
            <a:pPr indent="0" lvl="0" marL="457200" rtl="0">
              <a:spcBef>
                <a:spcPts val="0"/>
              </a:spcBef>
              <a:buNone/>
            </a:pPr>
            <a:r>
              <a:rPr lang="en"/>
              <a:t>Primary usage is for university </a:t>
            </a:r>
            <a:r>
              <a:rPr lang="en"/>
              <a:t>registrar’s to easily access specific institution/year catalogs to facilitate incoming student transfer equivalency credits.</a:t>
            </a:r>
          </a:p>
          <a:p>
            <a:pPr indent="0" lvl="0" marL="0" rtl="0">
              <a:spcBef>
                <a:spcPts val="0"/>
              </a:spcBef>
              <a:buNone/>
            </a:pPr>
            <a:r>
              <a:rPr lang="en"/>
              <a:t>	To do that, we have an internal data entry application that saves data to a	database for which an external website queries via REST API.</a:t>
            </a:r>
          </a:p>
          <a:p>
            <a:pPr indent="0" lvl="0" marL="457200" rtl="0">
              <a:spcBef>
                <a:spcPts val="0"/>
              </a:spcBef>
              <a:buNone/>
            </a:pPr>
            <a:r>
              <a:rPr lang="en"/>
              <a:t>We have ~25,000 catalogs across 4000 institutions in the US covering years from 2007 to 2016</a:t>
            </a:r>
          </a:p>
          <a:p>
            <a:pPr indent="0" lvl="0" marL="0" rtl="0">
              <a:spcBef>
                <a:spcPts val="0"/>
              </a:spcBef>
              <a:buNone/>
            </a:pPr>
            <a:r>
              <a:rPr lang="en"/>
              <a:t>	</a:t>
            </a:r>
          </a:p>
          <a:p>
            <a:pPr indent="0" lvl="0" marL="45720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Initial Infrastructure </a:t>
            </a:r>
          </a:p>
        </p:txBody>
      </p:sp>
      <p:sp>
        <p:nvSpPr>
          <p:cNvPr id="83" name="Shape 83"/>
          <p:cNvSpPr txBox="1"/>
          <p:nvPr>
            <p:ph idx="1" type="body"/>
          </p:nvPr>
        </p:nvSpPr>
        <p:spPr>
          <a:xfrm>
            <a:off x="45425" y="1515674"/>
            <a:ext cx="8368200" cy="3078900"/>
          </a:xfrm>
          <a:prstGeom prst="rect">
            <a:avLst/>
          </a:prstGeom>
        </p:spPr>
        <p:txBody>
          <a:bodyPr anchorCtr="0" anchor="t" bIns="91425" lIns="91425" rIns="91425" tIns="91425">
            <a:noAutofit/>
          </a:bodyPr>
          <a:lstStyle/>
          <a:p>
            <a:pPr indent="-228600" lvl="0" marL="457200">
              <a:spcBef>
                <a:spcPts val="0"/>
              </a:spcBef>
            </a:pPr>
            <a:r>
              <a:rPr lang="en"/>
              <a:t>Python/Django</a:t>
            </a:r>
          </a:p>
          <a:p>
            <a:pPr indent="-228600" lvl="0" marL="457200">
              <a:spcBef>
                <a:spcPts val="0"/>
              </a:spcBef>
            </a:pPr>
            <a:r>
              <a:rPr lang="en"/>
              <a:t>MySQL &amp; Redis</a:t>
            </a:r>
          </a:p>
          <a:p>
            <a:pPr indent="-228600" lvl="0" marL="457200">
              <a:spcBef>
                <a:spcPts val="0"/>
              </a:spcBef>
            </a:pPr>
            <a:r>
              <a:rPr lang="en"/>
              <a:t>RabbitMQ</a:t>
            </a:r>
          </a:p>
          <a:p>
            <a:pPr indent="-228600" lvl="0" marL="457200" rtl="0">
              <a:spcBef>
                <a:spcPts val="0"/>
              </a:spcBef>
            </a:pPr>
            <a:r>
              <a:rPr lang="en"/>
              <a:t>Celery</a:t>
            </a:r>
          </a:p>
          <a:p>
            <a:pPr lvl="0">
              <a:spcBef>
                <a:spcPts val="0"/>
              </a:spcBef>
              <a:buNone/>
            </a:pPr>
            <a:r>
              <a:t/>
            </a:r>
            <a:endParaRPr/>
          </a:p>
          <a:p>
            <a:pPr lvl="0" rtl="0">
              <a:spcBef>
                <a:spcPts val="0"/>
              </a:spcBef>
              <a:buNone/>
            </a:pPr>
            <a:r>
              <a:t/>
            </a:r>
            <a:endParaRPr/>
          </a:p>
        </p:txBody>
      </p:sp>
      <p:pic>
        <p:nvPicPr>
          <p:cNvPr descr="DegreeData Infrastructure - Page 1" id="84" name="Shape 84"/>
          <p:cNvPicPr preferRelativeResize="0"/>
          <p:nvPr/>
        </p:nvPicPr>
        <p:blipFill>
          <a:blip r:embed="rId3">
            <a:alphaModFix/>
          </a:blip>
          <a:stretch>
            <a:fillRect/>
          </a:stretch>
        </p:blipFill>
        <p:spPr>
          <a:xfrm>
            <a:off x="3507140" y="1144124"/>
            <a:ext cx="5426483" cy="3840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Workflow - Internal</a:t>
            </a:r>
          </a:p>
        </p:txBody>
      </p:sp>
      <p:sp>
        <p:nvSpPr>
          <p:cNvPr id="90" name="Shape 90"/>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0" lvl="0" marL="457200" rtl="0">
              <a:spcBef>
                <a:spcPts val="0"/>
              </a:spcBef>
              <a:buNone/>
            </a:pPr>
            <a:r>
              <a:rPr lang="en"/>
              <a:t>For each state ordered in institution density  starting with CA, NY &amp; MA,</a:t>
            </a:r>
          </a:p>
          <a:p>
            <a:pPr indent="0" lvl="0" marL="914400" rtl="0">
              <a:spcBef>
                <a:spcPts val="0"/>
              </a:spcBef>
              <a:buNone/>
            </a:pPr>
            <a:r>
              <a:rPr lang="en"/>
              <a:t>S</a:t>
            </a:r>
            <a:r>
              <a:rPr lang="en"/>
              <a:t>pecifically trained contractors enter, among other information, catalog year, type and URL into the internal application.</a:t>
            </a:r>
          </a:p>
          <a:p>
            <a:pPr indent="0" lvl="0" marL="914400" rtl="0">
              <a:spcBef>
                <a:spcPts val="0"/>
              </a:spcBef>
              <a:buNone/>
            </a:pPr>
            <a:r>
              <a:rPr lang="en"/>
              <a:t>DB create triggers Celery task to ingest catalog based on media type (Web, PDF) and store in media-specific S3 bucket</a:t>
            </a:r>
          </a:p>
          <a:p>
            <a:pPr indent="0" lvl="0" marL="914400" rtl="0">
              <a:spcBef>
                <a:spcPts val="0"/>
              </a:spcBef>
              <a:buNone/>
            </a:pPr>
            <a:r>
              <a:rPr lang="en"/>
              <a:t>After ingestion completes, contractor manually checks the results on S3 and flags based on catalog quality.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Workflow - Users</a:t>
            </a:r>
          </a:p>
        </p:txBody>
      </p:sp>
      <p:sp>
        <p:nvSpPr>
          <p:cNvPr id="96" name="Shape 96"/>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Public Wordpress site has a plugin for the REST API</a:t>
            </a:r>
          </a:p>
          <a:p>
            <a:pPr lvl="0">
              <a:spcBef>
                <a:spcPts val="0"/>
              </a:spcBef>
              <a:buNone/>
            </a:pPr>
            <a:r>
              <a:rPr lang="en"/>
              <a:t>Users enter in data about catalog (Institution Name, State, Degree Type) and API returns any matches.</a:t>
            </a:r>
          </a:p>
          <a:p>
            <a:pPr lvl="0">
              <a:spcBef>
                <a:spcPts val="0"/>
              </a:spcBef>
              <a:buNone/>
            </a:pPr>
            <a:r>
              <a:rPr lang="en"/>
              <a:t>User finds catalog year required and new tab opens with the web viewer template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Internal Catalog Search Requirements</a:t>
            </a:r>
          </a:p>
        </p:txBody>
      </p:sp>
      <p:sp>
        <p:nvSpPr>
          <p:cNvPr id="102" name="Shape 102"/>
          <p:cNvSpPr txBox="1"/>
          <p:nvPr>
            <p:ph idx="1" type="body"/>
          </p:nvPr>
        </p:nvSpPr>
        <p:spPr>
          <a:xfrm>
            <a:off x="387900" y="1489824"/>
            <a:ext cx="8368200" cy="3078900"/>
          </a:xfrm>
          <a:prstGeom prst="rect">
            <a:avLst/>
          </a:prstGeom>
        </p:spPr>
        <p:txBody>
          <a:bodyPr anchorCtr="0" anchor="t" bIns="91425" lIns="91425" rIns="91425" tIns="91425">
            <a:noAutofit/>
          </a:bodyPr>
          <a:lstStyle/>
          <a:p>
            <a:pPr lvl="0" rtl="0">
              <a:spcBef>
                <a:spcPts val="0"/>
              </a:spcBef>
              <a:buNone/>
            </a:pPr>
            <a:r>
              <a:rPr lang="en"/>
              <a:t>There had been a previous indexing project attempted ~3 years ago and failed because of significant slowdown in the whole catalog ingestion process.  Therefore, the following were identified as primary considerations:</a:t>
            </a:r>
          </a:p>
          <a:p>
            <a:pPr indent="-228600" lvl="0" marL="457200" rtl="0">
              <a:spcBef>
                <a:spcPts val="0"/>
              </a:spcBef>
              <a:buAutoNum type="arabicPeriod"/>
            </a:pPr>
            <a:r>
              <a:rPr lang="en"/>
              <a:t>Pluggable into Celery task sequence</a:t>
            </a:r>
          </a:p>
          <a:p>
            <a:pPr indent="-228600" lvl="1" marL="914400" rtl="0">
              <a:spcBef>
                <a:spcPts val="0"/>
              </a:spcBef>
              <a:buAutoNum type="alphaLcPeriod"/>
            </a:pPr>
            <a:r>
              <a:rPr lang="en"/>
              <a:t>This was easily done using </a:t>
            </a:r>
            <a:r>
              <a:rPr lang="en" u="sng">
                <a:solidFill>
                  <a:schemeClr val="hlink"/>
                </a:solidFill>
                <a:hlinkClick r:id="rId3"/>
              </a:rPr>
              <a:t>task callbacks</a:t>
            </a:r>
          </a:p>
          <a:p>
            <a:pPr indent="-228600" lvl="0" marL="457200" rtl="0">
              <a:spcBef>
                <a:spcPts val="0"/>
              </a:spcBef>
              <a:buAutoNum type="arabicPeriod"/>
            </a:pPr>
            <a:r>
              <a:rPr lang="en"/>
              <a:t>High quality PDF processing</a:t>
            </a:r>
          </a:p>
          <a:p>
            <a:pPr indent="-228600" lvl="1" marL="914400" rtl="0">
              <a:spcBef>
                <a:spcPts val="0"/>
              </a:spcBef>
              <a:buAutoNum type="alphaLcPeriod"/>
            </a:pPr>
            <a:r>
              <a:rPr lang="en"/>
              <a:t>PDFMiner - </a:t>
            </a:r>
            <a:r>
              <a:rPr lang="en" u="sng">
                <a:solidFill>
                  <a:schemeClr val="hlink"/>
                </a:solidFill>
                <a:hlinkClick r:id="rId4"/>
              </a:rPr>
              <a:t>Github</a:t>
            </a:r>
          </a:p>
          <a:p>
            <a:pPr indent="-228600" lvl="1" marL="914400" rtl="0">
              <a:spcBef>
                <a:spcPts val="0"/>
              </a:spcBef>
              <a:buAutoNum type="alphaLcPeriod"/>
            </a:pPr>
            <a:r>
              <a:rPr lang="en" u="sng">
                <a:solidFill>
                  <a:schemeClr val="hlink"/>
                </a:solidFill>
                <a:hlinkClick r:id="rId5"/>
              </a:rPr>
              <a:t>Apache PDFBox</a:t>
            </a:r>
            <a:r>
              <a:rPr lang="en"/>
              <a:t> </a:t>
            </a:r>
          </a:p>
          <a:p>
            <a:pPr indent="-228600" lvl="0" marL="457200" rtl="0">
              <a:spcBef>
                <a:spcPts val="0"/>
              </a:spcBef>
              <a:buAutoNum type="arabicPeriod"/>
            </a:pPr>
            <a:r>
              <a:rPr lang="en"/>
              <a:t>Solr server handling mass bulk inserts</a:t>
            </a:r>
          </a:p>
          <a:p>
            <a:pPr indent="-228600" lvl="0" marL="457200">
              <a:spcBef>
                <a:spcPts val="0"/>
              </a:spcBef>
              <a:buAutoNum type="arabicPeriod"/>
            </a:pPr>
            <a:r>
              <a:rPr lang="en"/>
              <a:t>Any re-index of entire catalog for new Solr schema should take less than a weekend.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 but wait!</a:t>
            </a:r>
          </a:p>
        </p:txBody>
      </p:sp>
      <p:sp>
        <p:nvSpPr>
          <p:cNvPr id="108" name="Shape 108"/>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Quality control has been a longtime issue.  Due to original infrastructure issues, the actual state of the database records did not always match what we actually had in S3.</a:t>
            </a:r>
          </a:p>
          <a:p>
            <a:pPr lvl="0">
              <a:spcBef>
                <a:spcPts val="0"/>
              </a:spcBef>
              <a:buNone/>
            </a:pPr>
            <a:r>
              <a:rPr lang="en"/>
              <a:t>A content check was required to </a:t>
            </a:r>
          </a:p>
          <a:p>
            <a:pPr indent="-228600" lvl="0" marL="457200" rtl="0">
              <a:spcBef>
                <a:spcPts val="0"/>
              </a:spcBef>
            </a:pPr>
            <a:r>
              <a:rPr lang="en"/>
              <a:t>R</a:t>
            </a:r>
            <a:r>
              <a:rPr lang="en"/>
              <a:t>econcile the database records with S3</a:t>
            </a:r>
          </a:p>
          <a:p>
            <a:pPr indent="-228600" lvl="0" marL="457200" rtl="0">
              <a:spcBef>
                <a:spcPts val="0"/>
              </a:spcBef>
            </a:pPr>
            <a:r>
              <a:rPr lang="en"/>
              <a:t>Attempt to open PDF and iterate over the pages</a:t>
            </a:r>
          </a:p>
          <a:p>
            <a:pPr indent="-228600" lvl="0" marL="457200" rtl="0">
              <a:spcBef>
                <a:spcPts val="0"/>
              </a:spcBef>
            </a:pPr>
            <a:r>
              <a:rPr lang="en"/>
              <a:t>Save results to database table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What we found</a:t>
            </a:r>
          </a:p>
        </p:txBody>
      </p:sp>
      <p:sp>
        <p:nvSpPr>
          <p:cNvPr id="114" name="Shape 114"/>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1034 records were not found on S3, while flagged as good quality to be served to users.</a:t>
            </a:r>
          </a:p>
          <a:p>
            <a:pPr indent="-228600" lvl="1" marL="914400" rtl="0">
              <a:spcBef>
                <a:spcPts val="0"/>
              </a:spcBef>
            </a:pPr>
            <a:r>
              <a:rPr lang="en"/>
              <a:t>~800 had 404 status for the URL</a:t>
            </a:r>
          </a:p>
          <a:p>
            <a:pPr indent="-228600" lvl="1" marL="914400" rtl="0">
              <a:spcBef>
                <a:spcPts val="0"/>
              </a:spcBef>
            </a:pPr>
            <a:r>
              <a:rPr lang="en"/>
              <a:t>Rest were re-ingested</a:t>
            </a:r>
          </a:p>
          <a:p>
            <a:pPr indent="-228600" lvl="0" marL="457200" rtl="0">
              <a:spcBef>
                <a:spcPts val="0"/>
              </a:spcBef>
            </a:pPr>
            <a:r>
              <a:rPr lang="en"/>
              <a:t>~100 mis-file issues where web catalog was mislabeled as PDF</a:t>
            </a:r>
          </a:p>
          <a:p>
            <a:pPr indent="-228600" lvl="0" marL="457200" rtl="0">
              <a:spcBef>
                <a:spcPts val="0"/>
              </a:spcBef>
            </a:pPr>
            <a:r>
              <a:rPr lang="en"/>
              <a:t>~280 PDFs were unable to be opened by PDFMiner due to </a:t>
            </a:r>
            <a:r>
              <a:rPr lang="en" u="sng">
                <a:solidFill>
                  <a:schemeClr val="hlink"/>
                </a:solidFill>
                <a:hlinkClick r:id="rId3"/>
              </a:rPr>
              <a:t>empty password encryption</a:t>
            </a:r>
          </a:p>
          <a:p>
            <a:pPr indent="-228600" lvl="0" marL="457200" rtl="0">
              <a:spcBef>
                <a:spcPts val="0"/>
              </a:spcBef>
            </a:pPr>
            <a:r>
              <a:rPr lang="en"/>
              <a:t>~500 PDFs were unable to be processed due to </a:t>
            </a:r>
            <a:r>
              <a:rPr lang="en" u="sng">
                <a:solidFill>
                  <a:schemeClr val="hlink"/>
                </a:solidFill>
                <a:hlinkClick r:id="rId4"/>
              </a:rPr>
              <a:t>long standing bug</a:t>
            </a:r>
          </a:p>
          <a:p>
            <a:pPr indent="-228600" lvl="0" marL="457200">
              <a:spcBef>
                <a:spcPts val="0"/>
              </a:spcBef>
            </a:pPr>
            <a:r>
              <a:rPr lang="en"/>
              <a:t>14,000 documents passed the content check.</a:t>
            </a: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