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DM Sans" pitchFamily="2" charset="0"/>
      <p:regular r:id="rId17"/>
    </p:embeddedFont>
    <p:embeddedFont>
      <p:font typeface="DM Sans Bold" panose="020B0604020202020204" charset="0"/>
      <p:regular r:id="rId18"/>
    </p:embeddedFont>
    <p:embeddedFont>
      <p:font typeface="Garet" panose="020B0604020202020204" charset="0"/>
      <p:regular r:id="rId19"/>
    </p:embeddedFont>
    <p:embeddedFont>
      <p:font typeface="Garet Bold" panose="020B0604020202020204" charset="0"/>
      <p:regular r:id="rId20"/>
    </p:embeddedFont>
    <p:embeddedFont>
      <p:font typeface="Red Hat Display" panose="020B0604020202020204" charset="0"/>
      <p:regular r:id="rId21"/>
    </p:embeddedFont>
    <p:embeddedFont>
      <p:font typeface="Red Hat Display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46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sv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87749">
            <a:off x="896731" y="902603"/>
            <a:ext cx="3669743" cy="3957566"/>
          </a:xfrm>
          <a:custGeom>
            <a:avLst/>
            <a:gdLst/>
            <a:ahLst/>
            <a:cxnLst/>
            <a:rect l="l" t="t" r="r" b="b"/>
            <a:pathLst>
              <a:path w="3669743" h="3957566">
                <a:moveTo>
                  <a:pt x="0" y="0"/>
                </a:moveTo>
                <a:lnTo>
                  <a:pt x="3669743" y="0"/>
                </a:lnTo>
                <a:lnTo>
                  <a:pt x="3669743" y="3957566"/>
                </a:lnTo>
                <a:lnTo>
                  <a:pt x="0" y="3957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Freeform 3"/>
          <p:cNvSpPr/>
          <p:nvPr/>
        </p:nvSpPr>
        <p:spPr>
          <a:xfrm rot="2205046">
            <a:off x="1284217" y="6453093"/>
            <a:ext cx="3401537" cy="3307863"/>
          </a:xfrm>
          <a:custGeom>
            <a:avLst/>
            <a:gdLst/>
            <a:ahLst/>
            <a:cxnLst/>
            <a:rect l="l" t="t" r="r" b="b"/>
            <a:pathLst>
              <a:path w="3401537" h="3307863">
                <a:moveTo>
                  <a:pt x="0" y="0"/>
                </a:moveTo>
                <a:lnTo>
                  <a:pt x="3401537" y="0"/>
                </a:lnTo>
                <a:lnTo>
                  <a:pt x="3401537" y="3307863"/>
                </a:lnTo>
                <a:lnTo>
                  <a:pt x="0" y="33078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4" name="Freeform 4"/>
          <p:cNvSpPr/>
          <p:nvPr/>
        </p:nvSpPr>
        <p:spPr>
          <a:xfrm>
            <a:off x="7862188" y="7620505"/>
            <a:ext cx="2885191" cy="3063427"/>
          </a:xfrm>
          <a:custGeom>
            <a:avLst/>
            <a:gdLst/>
            <a:ahLst/>
            <a:cxnLst/>
            <a:rect l="l" t="t" r="r" b="b"/>
            <a:pathLst>
              <a:path w="2885191" h="3063427">
                <a:moveTo>
                  <a:pt x="0" y="0"/>
                </a:moveTo>
                <a:lnTo>
                  <a:pt x="2885191" y="0"/>
                </a:lnTo>
                <a:lnTo>
                  <a:pt x="2885191" y="3063427"/>
                </a:lnTo>
                <a:lnTo>
                  <a:pt x="0" y="3063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5" name="Freeform 5"/>
          <p:cNvSpPr/>
          <p:nvPr/>
        </p:nvSpPr>
        <p:spPr>
          <a:xfrm rot="2205046">
            <a:off x="7222746" y="-195142"/>
            <a:ext cx="3373222" cy="3280328"/>
          </a:xfrm>
          <a:custGeom>
            <a:avLst/>
            <a:gdLst/>
            <a:ahLst/>
            <a:cxnLst/>
            <a:rect l="l" t="t" r="r" b="b"/>
            <a:pathLst>
              <a:path w="3373222" h="3280328">
                <a:moveTo>
                  <a:pt x="0" y="0"/>
                </a:moveTo>
                <a:lnTo>
                  <a:pt x="3373222" y="0"/>
                </a:lnTo>
                <a:lnTo>
                  <a:pt x="3373222" y="3280328"/>
                </a:lnTo>
                <a:lnTo>
                  <a:pt x="0" y="3280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6" name="Freeform 6"/>
          <p:cNvSpPr/>
          <p:nvPr/>
        </p:nvSpPr>
        <p:spPr>
          <a:xfrm rot="-2046185">
            <a:off x="13892874" y="465869"/>
            <a:ext cx="2885191" cy="3063427"/>
          </a:xfrm>
          <a:custGeom>
            <a:avLst/>
            <a:gdLst/>
            <a:ahLst/>
            <a:cxnLst/>
            <a:rect l="l" t="t" r="r" b="b"/>
            <a:pathLst>
              <a:path w="2885191" h="3063427">
                <a:moveTo>
                  <a:pt x="0" y="0"/>
                </a:moveTo>
                <a:lnTo>
                  <a:pt x="2885191" y="0"/>
                </a:lnTo>
                <a:lnTo>
                  <a:pt x="2885191" y="3063427"/>
                </a:lnTo>
                <a:lnTo>
                  <a:pt x="0" y="3063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Freeform 7"/>
          <p:cNvSpPr/>
          <p:nvPr/>
        </p:nvSpPr>
        <p:spPr>
          <a:xfrm rot="2586496">
            <a:off x="4301332" y="116295"/>
            <a:ext cx="2071986" cy="474869"/>
          </a:xfrm>
          <a:custGeom>
            <a:avLst/>
            <a:gdLst/>
            <a:ahLst/>
            <a:cxnLst/>
            <a:rect l="l" t="t" r="r" b="b"/>
            <a:pathLst>
              <a:path w="2071986" h="474869">
                <a:moveTo>
                  <a:pt x="0" y="0"/>
                </a:moveTo>
                <a:lnTo>
                  <a:pt x="2071986" y="0"/>
                </a:lnTo>
                <a:lnTo>
                  <a:pt x="2071986" y="474869"/>
                </a:lnTo>
                <a:lnTo>
                  <a:pt x="0" y="4748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83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8" name="Freeform 8"/>
          <p:cNvSpPr/>
          <p:nvPr/>
        </p:nvSpPr>
        <p:spPr>
          <a:xfrm rot="-1767038">
            <a:off x="16822625" y="3837293"/>
            <a:ext cx="2071986" cy="474869"/>
          </a:xfrm>
          <a:custGeom>
            <a:avLst/>
            <a:gdLst/>
            <a:ahLst/>
            <a:cxnLst/>
            <a:rect l="l" t="t" r="r" b="b"/>
            <a:pathLst>
              <a:path w="2071986" h="474869">
                <a:moveTo>
                  <a:pt x="0" y="0"/>
                </a:moveTo>
                <a:lnTo>
                  <a:pt x="2071986" y="0"/>
                </a:lnTo>
                <a:lnTo>
                  <a:pt x="2071986" y="474869"/>
                </a:lnTo>
                <a:lnTo>
                  <a:pt x="0" y="4748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83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9" name="Freeform 9"/>
          <p:cNvSpPr/>
          <p:nvPr/>
        </p:nvSpPr>
        <p:spPr>
          <a:xfrm rot="-1767038">
            <a:off x="12145953" y="116295"/>
            <a:ext cx="2071986" cy="474869"/>
          </a:xfrm>
          <a:custGeom>
            <a:avLst/>
            <a:gdLst/>
            <a:ahLst/>
            <a:cxnLst/>
            <a:rect l="l" t="t" r="r" b="b"/>
            <a:pathLst>
              <a:path w="2071986" h="474869">
                <a:moveTo>
                  <a:pt x="0" y="0"/>
                </a:moveTo>
                <a:lnTo>
                  <a:pt x="2071986" y="0"/>
                </a:lnTo>
                <a:lnTo>
                  <a:pt x="2071986" y="474869"/>
                </a:lnTo>
                <a:lnTo>
                  <a:pt x="0" y="4748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83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0" name="Freeform 10"/>
          <p:cNvSpPr/>
          <p:nvPr/>
        </p:nvSpPr>
        <p:spPr>
          <a:xfrm rot="1951986">
            <a:off x="11914682" y="8764427"/>
            <a:ext cx="2071986" cy="474869"/>
          </a:xfrm>
          <a:custGeom>
            <a:avLst/>
            <a:gdLst/>
            <a:ahLst/>
            <a:cxnLst/>
            <a:rect l="l" t="t" r="r" b="b"/>
            <a:pathLst>
              <a:path w="2071986" h="474869">
                <a:moveTo>
                  <a:pt x="0" y="0"/>
                </a:moveTo>
                <a:lnTo>
                  <a:pt x="2071986" y="0"/>
                </a:lnTo>
                <a:lnTo>
                  <a:pt x="2071986" y="474869"/>
                </a:lnTo>
                <a:lnTo>
                  <a:pt x="0" y="4748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83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1" name="Freeform 11"/>
          <p:cNvSpPr/>
          <p:nvPr/>
        </p:nvSpPr>
        <p:spPr>
          <a:xfrm rot="-1422059">
            <a:off x="4301332" y="9812658"/>
            <a:ext cx="2071986" cy="474869"/>
          </a:xfrm>
          <a:custGeom>
            <a:avLst/>
            <a:gdLst/>
            <a:ahLst/>
            <a:cxnLst/>
            <a:rect l="l" t="t" r="r" b="b"/>
            <a:pathLst>
              <a:path w="2071986" h="474869">
                <a:moveTo>
                  <a:pt x="0" y="0"/>
                </a:moveTo>
                <a:lnTo>
                  <a:pt x="2071986" y="0"/>
                </a:lnTo>
                <a:lnTo>
                  <a:pt x="2071986" y="474869"/>
                </a:lnTo>
                <a:lnTo>
                  <a:pt x="0" y="4748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83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2" name="Freeform 12"/>
          <p:cNvSpPr/>
          <p:nvPr/>
        </p:nvSpPr>
        <p:spPr>
          <a:xfrm rot="-1422059">
            <a:off x="-672347" y="6160594"/>
            <a:ext cx="2071986" cy="474869"/>
          </a:xfrm>
          <a:custGeom>
            <a:avLst/>
            <a:gdLst/>
            <a:ahLst/>
            <a:cxnLst/>
            <a:rect l="l" t="t" r="r" b="b"/>
            <a:pathLst>
              <a:path w="2071986" h="474869">
                <a:moveTo>
                  <a:pt x="0" y="0"/>
                </a:moveTo>
                <a:lnTo>
                  <a:pt x="2071985" y="0"/>
                </a:lnTo>
                <a:lnTo>
                  <a:pt x="2071985" y="474869"/>
                </a:lnTo>
                <a:lnTo>
                  <a:pt x="0" y="4748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83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3" name="Freeform 13"/>
          <p:cNvSpPr/>
          <p:nvPr/>
        </p:nvSpPr>
        <p:spPr>
          <a:xfrm rot="-1422059">
            <a:off x="-449175" y="34012"/>
            <a:ext cx="2071986" cy="474869"/>
          </a:xfrm>
          <a:custGeom>
            <a:avLst/>
            <a:gdLst/>
            <a:ahLst/>
            <a:cxnLst/>
            <a:rect l="l" t="t" r="r" b="b"/>
            <a:pathLst>
              <a:path w="2071986" h="474869">
                <a:moveTo>
                  <a:pt x="0" y="0"/>
                </a:moveTo>
                <a:lnTo>
                  <a:pt x="2071985" y="0"/>
                </a:lnTo>
                <a:lnTo>
                  <a:pt x="2071985" y="474868"/>
                </a:lnTo>
                <a:lnTo>
                  <a:pt x="0" y="4748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83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4" name="Freeform 14"/>
          <p:cNvSpPr/>
          <p:nvPr/>
        </p:nvSpPr>
        <p:spPr>
          <a:xfrm rot="-1422059">
            <a:off x="16847816" y="10049566"/>
            <a:ext cx="2071986" cy="474869"/>
          </a:xfrm>
          <a:custGeom>
            <a:avLst/>
            <a:gdLst/>
            <a:ahLst/>
            <a:cxnLst/>
            <a:rect l="l" t="t" r="r" b="b"/>
            <a:pathLst>
              <a:path w="2071986" h="474869">
                <a:moveTo>
                  <a:pt x="0" y="0"/>
                </a:moveTo>
                <a:lnTo>
                  <a:pt x="2071986" y="0"/>
                </a:lnTo>
                <a:lnTo>
                  <a:pt x="2071986" y="474868"/>
                </a:lnTo>
                <a:lnTo>
                  <a:pt x="0" y="4748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83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5" name="Freeform 15"/>
          <p:cNvSpPr/>
          <p:nvPr/>
        </p:nvSpPr>
        <p:spPr>
          <a:xfrm rot="-6750975">
            <a:off x="-7293" y="10226763"/>
            <a:ext cx="2071986" cy="474869"/>
          </a:xfrm>
          <a:custGeom>
            <a:avLst/>
            <a:gdLst/>
            <a:ahLst/>
            <a:cxnLst/>
            <a:rect l="l" t="t" r="r" b="b"/>
            <a:pathLst>
              <a:path w="2071986" h="474869">
                <a:moveTo>
                  <a:pt x="0" y="0"/>
                </a:moveTo>
                <a:lnTo>
                  <a:pt x="2071986" y="0"/>
                </a:lnTo>
                <a:lnTo>
                  <a:pt x="2071986" y="474869"/>
                </a:lnTo>
                <a:lnTo>
                  <a:pt x="0" y="4748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83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6" name="Freeform 16"/>
          <p:cNvSpPr/>
          <p:nvPr/>
        </p:nvSpPr>
        <p:spPr>
          <a:xfrm rot="1436379">
            <a:off x="17396010" y="399954"/>
            <a:ext cx="2071986" cy="474869"/>
          </a:xfrm>
          <a:custGeom>
            <a:avLst/>
            <a:gdLst/>
            <a:ahLst/>
            <a:cxnLst/>
            <a:rect l="l" t="t" r="r" b="b"/>
            <a:pathLst>
              <a:path w="2071986" h="474869">
                <a:moveTo>
                  <a:pt x="0" y="0"/>
                </a:moveTo>
                <a:lnTo>
                  <a:pt x="2071986" y="0"/>
                </a:lnTo>
                <a:lnTo>
                  <a:pt x="2071986" y="474868"/>
                </a:lnTo>
                <a:lnTo>
                  <a:pt x="0" y="4748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83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7" name="Freeform 17"/>
          <p:cNvSpPr/>
          <p:nvPr/>
        </p:nvSpPr>
        <p:spPr>
          <a:xfrm>
            <a:off x="4293272" y="4022144"/>
            <a:ext cx="10207801" cy="2516530"/>
          </a:xfrm>
          <a:custGeom>
            <a:avLst/>
            <a:gdLst/>
            <a:ahLst/>
            <a:cxnLst/>
            <a:rect l="l" t="t" r="r" b="b"/>
            <a:pathLst>
              <a:path w="10207801" h="2516530">
                <a:moveTo>
                  <a:pt x="0" y="0"/>
                </a:moveTo>
                <a:lnTo>
                  <a:pt x="10207801" y="0"/>
                </a:lnTo>
                <a:lnTo>
                  <a:pt x="10207801" y="2516530"/>
                </a:lnTo>
                <a:lnTo>
                  <a:pt x="0" y="25165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8" name="Freeform 18"/>
          <p:cNvSpPr/>
          <p:nvPr/>
        </p:nvSpPr>
        <p:spPr>
          <a:xfrm rot="1013338">
            <a:off x="13859427" y="7027239"/>
            <a:ext cx="4057829" cy="2158081"/>
          </a:xfrm>
          <a:custGeom>
            <a:avLst/>
            <a:gdLst/>
            <a:ahLst/>
            <a:cxnLst/>
            <a:rect l="l" t="t" r="r" b="b"/>
            <a:pathLst>
              <a:path w="4057829" h="2158081">
                <a:moveTo>
                  <a:pt x="0" y="0"/>
                </a:moveTo>
                <a:lnTo>
                  <a:pt x="4057829" y="0"/>
                </a:lnTo>
                <a:lnTo>
                  <a:pt x="4057829" y="2158082"/>
                </a:lnTo>
                <a:lnTo>
                  <a:pt x="0" y="21580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9" name="TextBox 19"/>
          <p:cNvSpPr txBox="1"/>
          <p:nvPr/>
        </p:nvSpPr>
        <p:spPr>
          <a:xfrm>
            <a:off x="3481064" y="4667026"/>
            <a:ext cx="12203447" cy="1102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32"/>
              </a:lnSpc>
              <a:spcBef>
                <a:spcPct val="0"/>
              </a:spcBef>
            </a:pPr>
            <a:r>
              <a:rPr lang="en-US" sz="6452" b="1" spc="406">
                <a:solidFill>
                  <a:srgbClr val="B73A3A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Car Sales Analysis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51985F-F588-7894-5653-B2A082A88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1" t="22801" r="18374" b="13762"/>
          <a:stretch/>
        </p:blipFill>
        <p:spPr>
          <a:xfrm>
            <a:off x="0" y="114300"/>
            <a:ext cx="18229614" cy="98850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66645" y="876300"/>
            <a:ext cx="10169121" cy="1636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b="1" spc="504">
                <a:solidFill>
                  <a:srgbClr val="B73A3A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key visualizations </a:t>
            </a:r>
          </a:p>
        </p:txBody>
      </p:sp>
      <p:sp>
        <p:nvSpPr>
          <p:cNvPr id="3" name="Freeform 3"/>
          <p:cNvSpPr/>
          <p:nvPr/>
        </p:nvSpPr>
        <p:spPr>
          <a:xfrm rot="-3306892">
            <a:off x="7423490" y="2400536"/>
            <a:ext cx="2216731" cy="2390592"/>
          </a:xfrm>
          <a:custGeom>
            <a:avLst/>
            <a:gdLst/>
            <a:ahLst/>
            <a:cxnLst/>
            <a:rect l="l" t="t" r="r" b="b"/>
            <a:pathLst>
              <a:path w="2216731" h="2390592">
                <a:moveTo>
                  <a:pt x="0" y="0"/>
                </a:moveTo>
                <a:lnTo>
                  <a:pt x="2216731" y="0"/>
                </a:lnTo>
                <a:lnTo>
                  <a:pt x="2216731" y="2390592"/>
                </a:lnTo>
                <a:lnTo>
                  <a:pt x="0" y="239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4" name="Freeform 4"/>
          <p:cNvSpPr/>
          <p:nvPr/>
        </p:nvSpPr>
        <p:spPr>
          <a:xfrm rot="-192474">
            <a:off x="9209151" y="2400536"/>
            <a:ext cx="2216731" cy="2390592"/>
          </a:xfrm>
          <a:custGeom>
            <a:avLst/>
            <a:gdLst/>
            <a:ahLst/>
            <a:cxnLst/>
            <a:rect l="l" t="t" r="r" b="b"/>
            <a:pathLst>
              <a:path w="2216731" h="2390592">
                <a:moveTo>
                  <a:pt x="0" y="0"/>
                </a:moveTo>
                <a:lnTo>
                  <a:pt x="2216731" y="0"/>
                </a:lnTo>
                <a:lnTo>
                  <a:pt x="2216731" y="2390592"/>
                </a:lnTo>
                <a:lnTo>
                  <a:pt x="0" y="239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5" name="Group 5"/>
          <p:cNvGrpSpPr/>
          <p:nvPr/>
        </p:nvGrpSpPr>
        <p:grpSpPr>
          <a:xfrm>
            <a:off x="1028700" y="5188654"/>
            <a:ext cx="16230600" cy="4695989"/>
            <a:chOff x="0" y="0"/>
            <a:chExt cx="5662614" cy="16383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662614" cy="1638360"/>
            </a:xfrm>
            <a:custGeom>
              <a:avLst/>
              <a:gdLst/>
              <a:ahLst/>
              <a:cxnLst/>
              <a:rect l="l" t="t" r="r" b="b"/>
              <a:pathLst>
                <a:path w="5662614" h="1638360">
                  <a:moveTo>
                    <a:pt x="15264" y="0"/>
                  </a:moveTo>
                  <a:lnTo>
                    <a:pt x="5647351" y="0"/>
                  </a:lnTo>
                  <a:cubicBezTo>
                    <a:pt x="5651399" y="0"/>
                    <a:pt x="5655281" y="1608"/>
                    <a:pt x="5658144" y="4471"/>
                  </a:cubicBezTo>
                  <a:cubicBezTo>
                    <a:pt x="5661006" y="7333"/>
                    <a:pt x="5662614" y="11216"/>
                    <a:pt x="5662614" y="15264"/>
                  </a:cubicBezTo>
                  <a:lnTo>
                    <a:pt x="5662614" y="1623097"/>
                  </a:lnTo>
                  <a:cubicBezTo>
                    <a:pt x="5662614" y="1627145"/>
                    <a:pt x="5661006" y="1631027"/>
                    <a:pt x="5658144" y="1633890"/>
                  </a:cubicBezTo>
                  <a:cubicBezTo>
                    <a:pt x="5655281" y="1636752"/>
                    <a:pt x="5651399" y="1638360"/>
                    <a:pt x="5647351" y="1638360"/>
                  </a:cubicBezTo>
                  <a:lnTo>
                    <a:pt x="15264" y="1638360"/>
                  </a:lnTo>
                  <a:cubicBezTo>
                    <a:pt x="11216" y="1638360"/>
                    <a:pt x="7333" y="1636752"/>
                    <a:pt x="4471" y="1633890"/>
                  </a:cubicBezTo>
                  <a:cubicBezTo>
                    <a:pt x="1608" y="1631027"/>
                    <a:pt x="0" y="1627145"/>
                    <a:pt x="0" y="1623097"/>
                  </a:cubicBezTo>
                  <a:lnTo>
                    <a:pt x="0" y="15264"/>
                  </a:lnTo>
                  <a:cubicBezTo>
                    <a:pt x="0" y="11216"/>
                    <a:pt x="1608" y="7333"/>
                    <a:pt x="4471" y="4471"/>
                  </a:cubicBezTo>
                  <a:cubicBezTo>
                    <a:pt x="7333" y="1608"/>
                    <a:pt x="11216" y="0"/>
                    <a:pt x="15264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5662614" cy="1666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928884" y="5136094"/>
            <a:ext cx="10844643" cy="4477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1"/>
              </a:lnSpc>
            </a:pPr>
            <a:endParaRPr dirty="0"/>
          </a:p>
          <a:p>
            <a:pPr marL="431799" lvl="1" indent="-215899" algn="l">
              <a:lnSpc>
                <a:spcPts val="4939"/>
              </a:lnSpc>
              <a:buFont typeface="Arial"/>
              <a:buChar char="•"/>
            </a:pPr>
            <a:r>
              <a:rPr lang="en-US" sz="1999" b="1" dirty="0">
                <a:solidFill>
                  <a:srgbClr val="B73A3A"/>
                </a:solidFill>
                <a:latin typeface="Garet Bold"/>
                <a:ea typeface="Garet Bold"/>
                <a:cs typeface="Garet Bold"/>
                <a:sym typeface="Garet Bold"/>
              </a:rPr>
              <a:t>📉 Profit per Year: </a:t>
            </a:r>
            <a:r>
              <a:rPr lang="en-US" sz="1999" b="1" dirty="0">
                <a:solidFill>
                  <a:srgbClr val="474646"/>
                </a:solidFill>
                <a:latin typeface="Garet Bold"/>
                <a:ea typeface="Garet Bold"/>
                <a:cs typeface="Garet Bold"/>
                <a:sym typeface="Garet Bold"/>
              </a:rPr>
              <a:t>Sales grew from 2022 to 2023.</a:t>
            </a:r>
          </a:p>
          <a:p>
            <a:pPr marL="431799" lvl="1" indent="-215899" algn="l">
              <a:lnSpc>
                <a:spcPts val="4939"/>
              </a:lnSpc>
              <a:buFont typeface="Arial"/>
              <a:buChar char="•"/>
            </a:pPr>
            <a:r>
              <a:rPr lang="en-US" sz="1999" b="1" dirty="0">
                <a:solidFill>
                  <a:srgbClr val="B73A3A"/>
                </a:solidFill>
                <a:latin typeface="Garet Bold"/>
                <a:ea typeface="Garet Bold"/>
                <a:cs typeface="Garet Bold"/>
                <a:sym typeface="Garet Bold"/>
              </a:rPr>
              <a:t>🔄 Sales by Transmission: </a:t>
            </a:r>
            <a:r>
              <a:rPr lang="en-US" sz="1999" b="1" dirty="0">
                <a:solidFill>
                  <a:srgbClr val="474646"/>
                </a:solidFill>
                <a:latin typeface="Garet Bold"/>
                <a:ea typeface="Garet Bold"/>
                <a:cs typeface="Garet Bold"/>
                <a:sym typeface="Garet Bold"/>
              </a:rPr>
              <a:t>Automatic cars sell more than manual ones.</a:t>
            </a:r>
          </a:p>
          <a:p>
            <a:pPr marL="431799" lvl="1" indent="-215899" algn="l">
              <a:lnSpc>
                <a:spcPts val="4939"/>
              </a:lnSpc>
              <a:buFont typeface="Arial"/>
              <a:buChar char="•"/>
            </a:pPr>
            <a:r>
              <a:rPr lang="en-US" sz="1999" b="1" dirty="0">
                <a:solidFill>
                  <a:srgbClr val="B73A3A"/>
                </a:solidFill>
                <a:latin typeface="Garet Bold"/>
                <a:ea typeface="Garet Bold"/>
                <a:cs typeface="Garet Bold"/>
                <a:sym typeface="Garet Bold"/>
              </a:rPr>
              <a:t>💰 Sales by Income Category: </a:t>
            </a:r>
            <a:r>
              <a:rPr lang="en-US" sz="1999" b="1" dirty="0">
                <a:solidFill>
                  <a:srgbClr val="474646"/>
                </a:solidFill>
                <a:latin typeface="Garet Bold"/>
                <a:ea typeface="Garet Bold"/>
                <a:cs typeface="Garet Bold"/>
                <a:sym typeface="Garet Bold"/>
              </a:rPr>
              <a:t>High-income customers generate more sales.</a:t>
            </a:r>
          </a:p>
          <a:p>
            <a:pPr marL="431799" lvl="1" indent="-215899" algn="l">
              <a:lnSpc>
                <a:spcPts val="4939"/>
              </a:lnSpc>
              <a:buFont typeface="Arial"/>
              <a:buChar char="•"/>
            </a:pPr>
            <a:r>
              <a:rPr lang="en-US" sz="1999" b="1" dirty="0">
                <a:solidFill>
                  <a:srgbClr val="B73A3A"/>
                </a:solidFill>
                <a:latin typeface="Garet Bold"/>
                <a:ea typeface="Garet Bold"/>
                <a:cs typeface="Garet Bold"/>
                <a:sym typeface="Garet Bold"/>
              </a:rPr>
              <a:t>👥 Sales by Gender: </a:t>
            </a:r>
            <a:r>
              <a:rPr lang="en-US" sz="1999" b="1" dirty="0">
                <a:solidFill>
                  <a:srgbClr val="474646"/>
                </a:solidFill>
                <a:latin typeface="Garet Bold"/>
                <a:ea typeface="Garet Bold"/>
                <a:cs typeface="Garet Bold"/>
                <a:sym typeface="Garet Bold"/>
              </a:rPr>
              <a:t>Male customers dominate the market.</a:t>
            </a:r>
          </a:p>
          <a:p>
            <a:pPr marL="431799" lvl="1" indent="-215899" algn="l">
              <a:lnSpc>
                <a:spcPts val="4939"/>
              </a:lnSpc>
              <a:buFont typeface="Arial"/>
              <a:buChar char="•"/>
            </a:pPr>
            <a:r>
              <a:rPr lang="en-US" sz="1999" b="1" dirty="0">
                <a:solidFill>
                  <a:srgbClr val="B73A3A"/>
                </a:solidFill>
                <a:latin typeface="Garet Bold"/>
                <a:ea typeface="Garet Bold"/>
                <a:cs typeface="Garet Bold"/>
                <a:sym typeface="Garet Bold"/>
              </a:rPr>
              <a:t>🏢 Sales by Company:</a:t>
            </a:r>
            <a:r>
              <a:rPr lang="en-US" sz="1999" b="1" dirty="0">
                <a:solidFill>
                  <a:srgbClr val="474646"/>
                </a:solidFill>
                <a:latin typeface="Garet Bold"/>
                <a:ea typeface="Garet Bold"/>
                <a:cs typeface="Garet Bold"/>
                <a:sym typeface="Garet Bold"/>
              </a:rPr>
              <a:t> Chevrolet, Dodge, and Mitsubishi lead in sale</a:t>
            </a:r>
          </a:p>
          <a:p>
            <a:pPr algn="ctr">
              <a:lnSpc>
                <a:spcPts val="4939"/>
              </a:lnSpc>
            </a:pPr>
            <a:endParaRPr lang="en-US" sz="1999" b="1" dirty="0">
              <a:solidFill>
                <a:srgbClr val="474646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9910" y="1700055"/>
            <a:ext cx="10860648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sz="8000" b="1" spc="504">
                <a:solidFill>
                  <a:srgbClr val="B73A3A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Recommendations</a:t>
            </a:r>
          </a:p>
        </p:txBody>
      </p:sp>
      <p:sp>
        <p:nvSpPr>
          <p:cNvPr id="3" name="Freeform 3"/>
          <p:cNvSpPr/>
          <p:nvPr/>
        </p:nvSpPr>
        <p:spPr>
          <a:xfrm>
            <a:off x="12778570" y="615199"/>
            <a:ext cx="4322514" cy="3255226"/>
          </a:xfrm>
          <a:custGeom>
            <a:avLst/>
            <a:gdLst/>
            <a:ahLst/>
            <a:cxnLst/>
            <a:rect l="l" t="t" r="r" b="b"/>
            <a:pathLst>
              <a:path w="4322514" h="3255226">
                <a:moveTo>
                  <a:pt x="0" y="0"/>
                </a:moveTo>
                <a:lnTo>
                  <a:pt x="4322513" y="0"/>
                </a:lnTo>
                <a:lnTo>
                  <a:pt x="4322513" y="3255227"/>
                </a:lnTo>
                <a:lnTo>
                  <a:pt x="0" y="3255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4" name="Freeform 4"/>
          <p:cNvSpPr/>
          <p:nvPr/>
        </p:nvSpPr>
        <p:spPr>
          <a:xfrm>
            <a:off x="1068829" y="8526673"/>
            <a:ext cx="2071986" cy="474869"/>
          </a:xfrm>
          <a:custGeom>
            <a:avLst/>
            <a:gdLst/>
            <a:ahLst/>
            <a:cxnLst/>
            <a:rect l="l" t="t" r="r" b="b"/>
            <a:pathLst>
              <a:path w="2071986" h="474869">
                <a:moveTo>
                  <a:pt x="0" y="0"/>
                </a:moveTo>
                <a:lnTo>
                  <a:pt x="2071985" y="0"/>
                </a:lnTo>
                <a:lnTo>
                  <a:pt x="2071985" y="474869"/>
                </a:lnTo>
                <a:lnTo>
                  <a:pt x="0" y="474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5" name="Group 5"/>
          <p:cNvGrpSpPr/>
          <p:nvPr/>
        </p:nvGrpSpPr>
        <p:grpSpPr>
          <a:xfrm>
            <a:off x="447213" y="4589806"/>
            <a:ext cx="3765841" cy="3211583"/>
            <a:chOff x="0" y="0"/>
            <a:chExt cx="1313846" cy="112047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3846" cy="1120473"/>
            </a:xfrm>
            <a:custGeom>
              <a:avLst/>
              <a:gdLst/>
              <a:ahLst/>
              <a:cxnLst/>
              <a:rect l="l" t="t" r="r" b="b"/>
              <a:pathLst>
                <a:path w="1313846" h="1120473">
                  <a:moveTo>
                    <a:pt x="2056" y="0"/>
                  </a:moveTo>
                  <a:lnTo>
                    <a:pt x="1311790" y="0"/>
                  </a:lnTo>
                  <a:cubicBezTo>
                    <a:pt x="1312335" y="0"/>
                    <a:pt x="1312858" y="217"/>
                    <a:pt x="1313244" y="602"/>
                  </a:cubicBezTo>
                  <a:cubicBezTo>
                    <a:pt x="1313629" y="988"/>
                    <a:pt x="1313846" y="1511"/>
                    <a:pt x="1313846" y="2056"/>
                  </a:cubicBezTo>
                  <a:lnTo>
                    <a:pt x="1313846" y="1118418"/>
                  </a:lnTo>
                  <a:cubicBezTo>
                    <a:pt x="1313846" y="1119553"/>
                    <a:pt x="1312925" y="1120473"/>
                    <a:pt x="1311790" y="1120473"/>
                  </a:cubicBezTo>
                  <a:lnTo>
                    <a:pt x="2056" y="1120473"/>
                  </a:lnTo>
                  <a:cubicBezTo>
                    <a:pt x="920" y="1120473"/>
                    <a:pt x="0" y="1119553"/>
                    <a:pt x="0" y="1118418"/>
                  </a:cubicBezTo>
                  <a:lnTo>
                    <a:pt x="0" y="2056"/>
                  </a:lnTo>
                  <a:cubicBezTo>
                    <a:pt x="0" y="920"/>
                    <a:pt x="920" y="0"/>
                    <a:pt x="2056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313846" cy="11490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8600" y="5829300"/>
            <a:ext cx="4172925" cy="68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Create income-targeted promotions.</a:t>
            </a:r>
          </a:p>
        </p:txBody>
      </p:sp>
      <p:sp>
        <p:nvSpPr>
          <p:cNvPr id="9" name="Freeform 9"/>
          <p:cNvSpPr/>
          <p:nvPr/>
        </p:nvSpPr>
        <p:spPr>
          <a:xfrm>
            <a:off x="5498929" y="8526673"/>
            <a:ext cx="2071986" cy="474869"/>
          </a:xfrm>
          <a:custGeom>
            <a:avLst/>
            <a:gdLst/>
            <a:ahLst/>
            <a:cxnLst/>
            <a:rect l="l" t="t" r="r" b="b"/>
            <a:pathLst>
              <a:path w="2071986" h="474869">
                <a:moveTo>
                  <a:pt x="0" y="0"/>
                </a:moveTo>
                <a:lnTo>
                  <a:pt x="2071985" y="0"/>
                </a:lnTo>
                <a:lnTo>
                  <a:pt x="2071985" y="474869"/>
                </a:lnTo>
                <a:lnTo>
                  <a:pt x="0" y="474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10" name="Group 10"/>
          <p:cNvGrpSpPr/>
          <p:nvPr/>
        </p:nvGrpSpPr>
        <p:grpSpPr>
          <a:xfrm>
            <a:off x="4876800" y="4610100"/>
            <a:ext cx="3765841" cy="3211583"/>
            <a:chOff x="0" y="0"/>
            <a:chExt cx="1313846" cy="11204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13846" cy="1120473"/>
            </a:xfrm>
            <a:custGeom>
              <a:avLst/>
              <a:gdLst/>
              <a:ahLst/>
              <a:cxnLst/>
              <a:rect l="l" t="t" r="r" b="b"/>
              <a:pathLst>
                <a:path w="1313846" h="1120473">
                  <a:moveTo>
                    <a:pt x="2056" y="0"/>
                  </a:moveTo>
                  <a:lnTo>
                    <a:pt x="1311790" y="0"/>
                  </a:lnTo>
                  <a:cubicBezTo>
                    <a:pt x="1312335" y="0"/>
                    <a:pt x="1312858" y="217"/>
                    <a:pt x="1313244" y="602"/>
                  </a:cubicBezTo>
                  <a:cubicBezTo>
                    <a:pt x="1313629" y="988"/>
                    <a:pt x="1313846" y="1511"/>
                    <a:pt x="1313846" y="2056"/>
                  </a:cubicBezTo>
                  <a:lnTo>
                    <a:pt x="1313846" y="1118418"/>
                  </a:lnTo>
                  <a:cubicBezTo>
                    <a:pt x="1313846" y="1119553"/>
                    <a:pt x="1312925" y="1120473"/>
                    <a:pt x="1311790" y="1120473"/>
                  </a:cubicBezTo>
                  <a:lnTo>
                    <a:pt x="2056" y="1120473"/>
                  </a:lnTo>
                  <a:cubicBezTo>
                    <a:pt x="920" y="1120473"/>
                    <a:pt x="0" y="1119553"/>
                    <a:pt x="0" y="1118418"/>
                  </a:cubicBezTo>
                  <a:lnTo>
                    <a:pt x="0" y="2056"/>
                  </a:lnTo>
                  <a:cubicBezTo>
                    <a:pt x="0" y="920"/>
                    <a:pt x="920" y="0"/>
                    <a:pt x="2056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1313846" cy="11490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724400" y="5753100"/>
            <a:ext cx="4172925" cy="103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Expand inventory of</a:t>
            </a:r>
          </a:p>
          <a:p>
            <a:pPr algn="ctr">
              <a:lnSpc>
                <a:spcPts val="2799"/>
              </a:lnSpc>
            </a:pPr>
            <a:r>
              <a:rPr lang="en-US" sz="1999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 top-performing models 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(e.g., Diamante).</a:t>
            </a:r>
          </a:p>
        </p:txBody>
      </p:sp>
      <p:sp>
        <p:nvSpPr>
          <p:cNvPr id="14" name="Freeform 14"/>
          <p:cNvSpPr/>
          <p:nvPr/>
        </p:nvSpPr>
        <p:spPr>
          <a:xfrm>
            <a:off x="9969158" y="8526673"/>
            <a:ext cx="2071986" cy="474869"/>
          </a:xfrm>
          <a:custGeom>
            <a:avLst/>
            <a:gdLst/>
            <a:ahLst/>
            <a:cxnLst/>
            <a:rect l="l" t="t" r="r" b="b"/>
            <a:pathLst>
              <a:path w="2071986" h="474869">
                <a:moveTo>
                  <a:pt x="0" y="0"/>
                </a:moveTo>
                <a:lnTo>
                  <a:pt x="2071985" y="0"/>
                </a:lnTo>
                <a:lnTo>
                  <a:pt x="2071985" y="474869"/>
                </a:lnTo>
                <a:lnTo>
                  <a:pt x="0" y="474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15" name="Group 15"/>
          <p:cNvGrpSpPr/>
          <p:nvPr/>
        </p:nvGrpSpPr>
        <p:grpSpPr>
          <a:xfrm>
            <a:off x="9347542" y="4589806"/>
            <a:ext cx="3765841" cy="3211583"/>
            <a:chOff x="0" y="0"/>
            <a:chExt cx="1313846" cy="112047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13846" cy="1120473"/>
            </a:xfrm>
            <a:custGeom>
              <a:avLst/>
              <a:gdLst/>
              <a:ahLst/>
              <a:cxnLst/>
              <a:rect l="l" t="t" r="r" b="b"/>
              <a:pathLst>
                <a:path w="1313846" h="1120473">
                  <a:moveTo>
                    <a:pt x="2056" y="0"/>
                  </a:moveTo>
                  <a:lnTo>
                    <a:pt x="1311790" y="0"/>
                  </a:lnTo>
                  <a:cubicBezTo>
                    <a:pt x="1312335" y="0"/>
                    <a:pt x="1312858" y="217"/>
                    <a:pt x="1313244" y="602"/>
                  </a:cubicBezTo>
                  <a:cubicBezTo>
                    <a:pt x="1313629" y="988"/>
                    <a:pt x="1313846" y="1511"/>
                    <a:pt x="1313846" y="2056"/>
                  </a:cubicBezTo>
                  <a:lnTo>
                    <a:pt x="1313846" y="1118418"/>
                  </a:lnTo>
                  <a:cubicBezTo>
                    <a:pt x="1313846" y="1119553"/>
                    <a:pt x="1312925" y="1120473"/>
                    <a:pt x="1311790" y="1120473"/>
                  </a:cubicBezTo>
                  <a:lnTo>
                    <a:pt x="2056" y="1120473"/>
                  </a:lnTo>
                  <a:cubicBezTo>
                    <a:pt x="920" y="1120473"/>
                    <a:pt x="0" y="1119553"/>
                    <a:pt x="0" y="1118418"/>
                  </a:cubicBezTo>
                  <a:lnTo>
                    <a:pt x="0" y="2056"/>
                  </a:lnTo>
                  <a:cubicBezTo>
                    <a:pt x="0" y="920"/>
                    <a:pt x="920" y="0"/>
                    <a:pt x="2056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1313846" cy="11490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9144000" y="5753100"/>
            <a:ext cx="4172925" cy="68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Launch campaigns for companies with lower sales.</a:t>
            </a:r>
          </a:p>
        </p:txBody>
      </p:sp>
      <p:sp>
        <p:nvSpPr>
          <p:cNvPr id="19" name="Freeform 19"/>
          <p:cNvSpPr/>
          <p:nvPr/>
        </p:nvSpPr>
        <p:spPr>
          <a:xfrm>
            <a:off x="14396771" y="8526673"/>
            <a:ext cx="2071986" cy="474869"/>
          </a:xfrm>
          <a:custGeom>
            <a:avLst/>
            <a:gdLst/>
            <a:ahLst/>
            <a:cxnLst/>
            <a:rect l="l" t="t" r="r" b="b"/>
            <a:pathLst>
              <a:path w="2071986" h="474869">
                <a:moveTo>
                  <a:pt x="0" y="0"/>
                </a:moveTo>
                <a:lnTo>
                  <a:pt x="2071986" y="0"/>
                </a:lnTo>
                <a:lnTo>
                  <a:pt x="2071986" y="474869"/>
                </a:lnTo>
                <a:lnTo>
                  <a:pt x="0" y="474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20" name="Group 20"/>
          <p:cNvGrpSpPr/>
          <p:nvPr/>
        </p:nvGrpSpPr>
        <p:grpSpPr>
          <a:xfrm>
            <a:off x="13775155" y="4589806"/>
            <a:ext cx="3765841" cy="3211583"/>
            <a:chOff x="0" y="0"/>
            <a:chExt cx="1313846" cy="112047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313846" cy="1120473"/>
            </a:xfrm>
            <a:custGeom>
              <a:avLst/>
              <a:gdLst/>
              <a:ahLst/>
              <a:cxnLst/>
              <a:rect l="l" t="t" r="r" b="b"/>
              <a:pathLst>
                <a:path w="1313846" h="1120473">
                  <a:moveTo>
                    <a:pt x="2056" y="0"/>
                  </a:moveTo>
                  <a:lnTo>
                    <a:pt x="1311790" y="0"/>
                  </a:lnTo>
                  <a:cubicBezTo>
                    <a:pt x="1312335" y="0"/>
                    <a:pt x="1312858" y="217"/>
                    <a:pt x="1313244" y="602"/>
                  </a:cubicBezTo>
                  <a:cubicBezTo>
                    <a:pt x="1313629" y="988"/>
                    <a:pt x="1313846" y="1511"/>
                    <a:pt x="1313846" y="2056"/>
                  </a:cubicBezTo>
                  <a:lnTo>
                    <a:pt x="1313846" y="1118418"/>
                  </a:lnTo>
                  <a:cubicBezTo>
                    <a:pt x="1313846" y="1119553"/>
                    <a:pt x="1312925" y="1120473"/>
                    <a:pt x="1311790" y="1120473"/>
                  </a:cubicBezTo>
                  <a:lnTo>
                    <a:pt x="2056" y="1120473"/>
                  </a:lnTo>
                  <a:cubicBezTo>
                    <a:pt x="920" y="1120473"/>
                    <a:pt x="0" y="1119553"/>
                    <a:pt x="0" y="1118418"/>
                  </a:cubicBezTo>
                  <a:lnTo>
                    <a:pt x="0" y="2056"/>
                  </a:lnTo>
                  <a:cubicBezTo>
                    <a:pt x="0" y="920"/>
                    <a:pt x="920" y="0"/>
                    <a:pt x="2056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1313846" cy="11490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3563600" y="5676900"/>
            <a:ext cx="4172925" cy="103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Continue monitoring with regular dashboards and updates.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8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58619" y="5075878"/>
            <a:ext cx="3499238" cy="3697518"/>
            <a:chOff x="0" y="0"/>
            <a:chExt cx="921610" cy="9738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1610" cy="973832"/>
            </a:xfrm>
            <a:custGeom>
              <a:avLst/>
              <a:gdLst/>
              <a:ahLst/>
              <a:cxnLst/>
              <a:rect l="l" t="t" r="r" b="b"/>
              <a:pathLst>
                <a:path w="921610" h="973832">
                  <a:moveTo>
                    <a:pt x="66374" y="0"/>
                  </a:moveTo>
                  <a:lnTo>
                    <a:pt x="855236" y="0"/>
                  </a:lnTo>
                  <a:cubicBezTo>
                    <a:pt x="891893" y="0"/>
                    <a:pt x="921610" y="29717"/>
                    <a:pt x="921610" y="66374"/>
                  </a:cubicBezTo>
                  <a:lnTo>
                    <a:pt x="921610" y="907458"/>
                  </a:lnTo>
                  <a:cubicBezTo>
                    <a:pt x="921610" y="944115"/>
                    <a:pt x="891893" y="973832"/>
                    <a:pt x="855236" y="973832"/>
                  </a:cubicBezTo>
                  <a:lnTo>
                    <a:pt x="66374" y="973832"/>
                  </a:lnTo>
                  <a:cubicBezTo>
                    <a:pt x="29717" y="973832"/>
                    <a:pt x="0" y="944115"/>
                    <a:pt x="0" y="907458"/>
                  </a:cubicBezTo>
                  <a:lnTo>
                    <a:pt x="0" y="66374"/>
                  </a:lnTo>
                  <a:cubicBezTo>
                    <a:pt x="0" y="29717"/>
                    <a:pt x="29717" y="0"/>
                    <a:pt x="66374" y="0"/>
                  </a:cubicBezTo>
                  <a:close/>
                </a:path>
              </a:pathLst>
            </a:custGeom>
            <a:solidFill>
              <a:srgbClr val="ECE1D7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921610" cy="10214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58619" y="4142470"/>
            <a:ext cx="3499238" cy="1866815"/>
            <a:chOff x="0" y="0"/>
            <a:chExt cx="921610" cy="4916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1610" cy="491672"/>
            </a:xfrm>
            <a:custGeom>
              <a:avLst/>
              <a:gdLst/>
              <a:ahLst/>
              <a:cxnLst/>
              <a:rect l="l" t="t" r="r" b="b"/>
              <a:pathLst>
                <a:path w="921610" h="491672">
                  <a:moveTo>
                    <a:pt x="66374" y="0"/>
                  </a:moveTo>
                  <a:lnTo>
                    <a:pt x="855236" y="0"/>
                  </a:lnTo>
                  <a:cubicBezTo>
                    <a:pt x="891893" y="0"/>
                    <a:pt x="921610" y="29717"/>
                    <a:pt x="921610" y="66374"/>
                  </a:cubicBezTo>
                  <a:lnTo>
                    <a:pt x="921610" y="425298"/>
                  </a:lnTo>
                  <a:cubicBezTo>
                    <a:pt x="921610" y="461955"/>
                    <a:pt x="891893" y="491672"/>
                    <a:pt x="855236" y="491672"/>
                  </a:cubicBezTo>
                  <a:lnTo>
                    <a:pt x="66374" y="491672"/>
                  </a:lnTo>
                  <a:cubicBezTo>
                    <a:pt x="29717" y="491672"/>
                    <a:pt x="0" y="461955"/>
                    <a:pt x="0" y="425298"/>
                  </a:cubicBezTo>
                  <a:lnTo>
                    <a:pt x="0" y="66374"/>
                  </a:lnTo>
                  <a:cubicBezTo>
                    <a:pt x="0" y="29717"/>
                    <a:pt x="29717" y="0"/>
                    <a:pt x="66374" y="0"/>
                  </a:cubicBezTo>
                  <a:close/>
                </a:path>
              </a:pathLst>
            </a:custGeom>
            <a:solidFill>
              <a:srgbClr val="B73A3A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921610" cy="539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2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728653" y="5075878"/>
            <a:ext cx="3499238" cy="3697518"/>
            <a:chOff x="0" y="0"/>
            <a:chExt cx="921610" cy="9738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21610" cy="973832"/>
            </a:xfrm>
            <a:custGeom>
              <a:avLst/>
              <a:gdLst/>
              <a:ahLst/>
              <a:cxnLst/>
              <a:rect l="l" t="t" r="r" b="b"/>
              <a:pathLst>
                <a:path w="921610" h="973832">
                  <a:moveTo>
                    <a:pt x="66374" y="0"/>
                  </a:moveTo>
                  <a:lnTo>
                    <a:pt x="855236" y="0"/>
                  </a:lnTo>
                  <a:cubicBezTo>
                    <a:pt x="891893" y="0"/>
                    <a:pt x="921610" y="29717"/>
                    <a:pt x="921610" y="66374"/>
                  </a:cubicBezTo>
                  <a:lnTo>
                    <a:pt x="921610" y="907458"/>
                  </a:lnTo>
                  <a:cubicBezTo>
                    <a:pt x="921610" y="944115"/>
                    <a:pt x="891893" y="973832"/>
                    <a:pt x="855236" y="973832"/>
                  </a:cubicBezTo>
                  <a:lnTo>
                    <a:pt x="66374" y="973832"/>
                  </a:lnTo>
                  <a:cubicBezTo>
                    <a:pt x="29717" y="973832"/>
                    <a:pt x="0" y="944115"/>
                    <a:pt x="0" y="907458"/>
                  </a:cubicBezTo>
                  <a:lnTo>
                    <a:pt x="0" y="66374"/>
                  </a:lnTo>
                  <a:cubicBezTo>
                    <a:pt x="0" y="29717"/>
                    <a:pt x="29717" y="0"/>
                    <a:pt x="66374" y="0"/>
                  </a:cubicBezTo>
                  <a:close/>
                </a:path>
              </a:pathLst>
            </a:custGeom>
            <a:solidFill>
              <a:srgbClr val="ECE1D7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921610" cy="10214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2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28653" y="4142470"/>
            <a:ext cx="3499238" cy="1866815"/>
            <a:chOff x="0" y="0"/>
            <a:chExt cx="921610" cy="49167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21610" cy="491672"/>
            </a:xfrm>
            <a:custGeom>
              <a:avLst/>
              <a:gdLst/>
              <a:ahLst/>
              <a:cxnLst/>
              <a:rect l="l" t="t" r="r" b="b"/>
              <a:pathLst>
                <a:path w="921610" h="491672">
                  <a:moveTo>
                    <a:pt x="66374" y="0"/>
                  </a:moveTo>
                  <a:lnTo>
                    <a:pt x="855236" y="0"/>
                  </a:lnTo>
                  <a:cubicBezTo>
                    <a:pt x="891893" y="0"/>
                    <a:pt x="921610" y="29717"/>
                    <a:pt x="921610" y="66374"/>
                  </a:cubicBezTo>
                  <a:lnTo>
                    <a:pt x="921610" y="425298"/>
                  </a:lnTo>
                  <a:cubicBezTo>
                    <a:pt x="921610" y="461955"/>
                    <a:pt x="891893" y="491672"/>
                    <a:pt x="855236" y="491672"/>
                  </a:cubicBezTo>
                  <a:lnTo>
                    <a:pt x="66374" y="491672"/>
                  </a:lnTo>
                  <a:cubicBezTo>
                    <a:pt x="29717" y="491672"/>
                    <a:pt x="0" y="461955"/>
                    <a:pt x="0" y="425298"/>
                  </a:cubicBezTo>
                  <a:lnTo>
                    <a:pt x="0" y="66374"/>
                  </a:lnTo>
                  <a:cubicBezTo>
                    <a:pt x="0" y="29717"/>
                    <a:pt x="29717" y="0"/>
                    <a:pt x="66374" y="0"/>
                  </a:cubicBezTo>
                  <a:close/>
                </a:path>
              </a:pathLst>
            </a:custGeom>
            <a:solidFill>
              <a:srgbClr val="B73A3A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921610" cy="539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2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98686" y="5075878"/>
            <a:ext cx="3499238" cy="3697518"/>
            <a:chOff x="0" y="0"/>
            <a:chExt cx="921610" cy="97383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21610" cy="973832"/>
            </a:xfrm>
            <a:custGeom>
              <a:avLst/>
              <a:gdLst/>
              <a:ahLst/>
              <a:cxnLst/>
              <a:rect l="l" t="t" r="r" b="b"/>
              <a:pathLst>
                <a:path w="921610" h="973832">
                  <a:moveTo>
                    <a:pt x="66374" y="0"/>
                  </a:moveTo>
                  <a:lnTo>
                    <a:pt x="855236" y="0"/>
                  </a:lnTo>
                  <a:cubicBezTo>
                    <a:pt x="891893" y="0"/>
                    <a:pt x="921610" y="29717"/>
                    <a:pt x="921610" y="66374"/>
                  </a:cubicBezTo>
                  <a:lnTo>
                    <a:pt x="921610" y="907458"/>
                  </a:lnTo>
                  <a:cubicBezTo>
                    <a:pt x="921610" y="944115"/>
                    <a:pt x="891893" y="973832"/>
                    <a:pt x="855236" y="973832"/>
                  </a:cubicBezTo>
                  <a:lnTo>
                    <a:pt x="66374" y="973832"/>
                  </a:lnTo>
                  <a:cubicBezTo>
                    <a:pt x="29717" y="973832"/>
                    <a:pt x="0" y="944115"/>
                    <a:pt x="0" y="907458"/>
                  </a:cubicBezTo>
                  <a:lnTo>
                    <a:pt x="0" y="66374"/>
                  </a:lnTo>
                  <a:cubicBezTo>
                    <a:pt x="0" y="29717"/>
                    <a:pt x="29717" y="0"/>
                    <a:pt x="66374" y="0"/>
                  </a:cubicBezTo>
                  <a:close/>
                </a:path>
              </a:pathLst>
            </a:custGeom>
            <a:solidFill>
              <a:srgbClr val="ECE1D7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921610" cy="10214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2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98686" y="4142470"/>
            <a:ext cx="3499238" cy="1866815"/>
            <a:chOff x="0" y="0"/>
            <a:chExt cx="921610" cy="49167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21610" cy="491672"/>
            </a:xfrm>
            <a:custGeom>
              <a:avLst/>
              <a:gdLst/>
              <a:ahLst/>
              <a:cxnLst/>
              <a:rect l="l" t="t" r="r" b="b"/>
              <a:pathLst>
                <a:path w="921610" h="491672">
                  <a:moveTo>
                    <a:pt x="66374" y="0"/>
                  </a:moveTo>
                  <a:lnTo>
                    <a:pt x="855236" y="0"/>
                  </a:lnTo>
                  <a:cubicBezTo>
                    <a:pt x="891893" y="0"/>
                    <a:pt x="921610" y="29717"/>
                    <a:pt x="921610" y="66374"/>
                  </a:cubicBezTo>
                  <a:lnTo>
                    <a:pt x="921610" y="425298"/>
                  </a:lnTo>
                  <a:cubicBezTo>
                    <a:pt x="921610" y="461955"/>
                    <a:pt x="891893" y="491672"/>
                    <a:pt x="855236" y="491672"/>
                  </a:cubicBezTo>
                  <a:lnTo>
                    <a:pt x="66374" y="491672"/>
                  </a:lnTo>
                  <a:cubicBezTo>
                    <a:pt x="29717" y="491672"/>
                    <a:pt x="0" y="461955"/>
                    <a:pt x="0" y="425298"/>
                  </a:cubicBezTo>
                  <a:lnTo>
                    <a:pt x="0" y="66374"/>
                  </a:lnTo>
                  <a:cubicBezTo>
                    <a:pt x="0" y="29717"/>
                    <a:pt x="29717" y="0"/>
                    <a:pt x="66374" y="0"/>
                  </a:cubicBezTo>
                  <a:close/>
                </a:path>
              </a:pathLst>
            </a:custGeom>
            <a:solidFill>
              <a:srgbClr val="B73A3A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921610" cy="539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2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468720" y="5075878"/>
            <a:ext cx="3499238" cy="3697518"/>
            <a:chOff x="0" y="0"/>
            <a:chExt cx="921610" cy="97383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21610" cy="973832"/>
            </a:xfrm>
            <a:custGeom>
              <a:avLst/>
              <a:gdLst/>
              <a:ahLst/>
              <a:cxnLst/>
              <a:rect l="l" t="t" r="r" b="b"/>
              <a:pathLst>
                <a:path w="921610" h="973832">
                  <a:moveTo>
                    <a:pt x="66374" y="0"/>
                  </a:moveTo>
                  <a:lnTo>
                    <a:pt x="855236" y="0"/>
                  </a:lnTo>
                  <a:cubicBezTo>
                    <a:pt x="891893" y="0"/>
                    <a:pt x="921610" y="29717"/>
                    <a:pt x="921610" y="66374"/>
                  </a:cubicBezTo>
                  <a:lnTo>
                    <a:pt x="921610" y="907458"/>
                  </a:lnTo>
                  <a:cubicBezTo>
                    <a:pt x="921610" y="944115"/>
                    <a:pt x="891893" y="973832"/>
                    <a:pt x="855236" y="973832"/>
                  </a:cubicBezTo>
                  <a:lnTo>
                    <a:pt x="66374" y="973832"/>
                  </a:lnTo>
                  <a:cubicBezTo>
                    <a:pt x="29717" y="973832"/>
                    <a:pt x="0" y="944115"/>
                    <a:pt x="0" y="907458"/>
                  </a:cubicBezTo>
                  <a:lnTo>
                    <a:pt x="0" y="66374"/>
                  </a:lnTo>
                  <a:cubicBezTo>
                    <a:pt x="0" y="29717"/>
                    <a:pt x="29717" y="0"/>
                    <a:pt x="66374" y="0"/>
                  </a:cubicBezTo>
                  <a:close/>
                </a:path>
              </a:pathLst>
            </a:custGeom>
            <a:solidFill>
              <a:srgbClr val="ECE1D7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921610" cy="10214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2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468720" y="4142470"/>
            <a:ext cx="3499238" cy="1866815"/>
            <a:chOff x="0" y="0"/>
            <a:chExt cx="921610" cy="49167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21610" cy="491672"/>
            </a:xfrm>
            <a:custGeom>
              <a:avLst/>
              <a:gdLst/>
              <a:ahLst/>
              <a:cxnLst/>
              <a:rect l="l" t="t" r="r" b="b"/>
              <a:pathLst>
                <a:path w="921610" h="491672">
                  <a:moveTo>
                    <a:pt x="66374" y="0"/>
                  </a:moveTo>
                  <a:lnTo>
                    <a:pt x="855236" y="0"/>
                  </a:lnTo>
                  <a:cubicBezTo>
                    <a:pt x="891893" y="0"/>
                    <a:pt x="921610" y="29717"/>
                    <a:pt x="921610" y="66374"/>
                  </a:cubicBezTo>
                  <a:lnTo>
                    <a:pt x="921610" y="425298"/>
                  </a:lnTo>
                  <a:cubicBezTo>
                    <a:pt x="921610" y="461955"/>
                    <a:pt x="891893" y="491672"/>
                    <a:pt x="855236" y="491672"/>
                  </a:cubicBezTo>
                  <a:lnTo>
                    <a:pt x="66374" y="491672"/>
                  </a:lnTo>
                  <a:cubicBezTo>
                    <a:pt x="29717" y="491672"/>
                    <a:pt x="0" y="461955"/>
                    <a:pt x="0" y="425298"/>
                  </a:cubicBezTo>
                  <a:lnTo>
                    <a:pt x="0" y="66374"/>
                  </a:lnTo>
                  <a:cubicBezTo>
                    <a:pt x="0" y="29717"/>
                    <a:pt x="29717" y="0"/>
                    <a:pt x="66374" y="0"/>
                  </a:cubicBezTo>
                  <a:close/>
                </a:path>
              </a:pathLst>
            </a:custGeom>
            <a:solidFill>
              <a:srgbClr val="B73A3A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921610" cy="539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2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3830916" y="4591692"/>
            <a:ext cx="1145262" cy="1103616"/>
          </a:xfrm>
          <a:custGeom>
            <a:avLst/>
            <a:gdLst/>
            <a:ahLst/>
            <a:cxnLst/>
            <a:rect l="l" t="t" r="r" b="b"/>
            <a:pathLst>
              <a:path w="1145262" h="1103616">
                <a:moveTo>
                  <a:pt x="0" y="0"/>
                </a:moveTo>
                <a:lnTo>
                  <a:pt x="1145262" y="0"/>
                </a:lnTo>
                <a:lnTo>
                  <a:pt x="1145262" y="1103616"/>
                </a:lnTo>
                <a:lnTo>
                  <a:pt x="0" y="1103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27" name="Freeform 27"/>
          <p:cNvSpPr/>
          <p:nvPr/>
        </p:nvSpPr>
        <p:spPr>
          <a:xfrm>
            <a:off x="8022914" y="4547693"/>
            <a:ext cx="823297" cy="1191615"/>
          </a:xfrm>
          <a:custGeom>
            <a:avLst/>
            <a:gdLst/>
            <a:ahLst/>
            <a:cxnLst/>
            <a:rect l="l" t="t" r="r" b="b"/>
            <a:pathLst>
              <a:path w="823297" h="1191615">
                <a:moveTo>
                  <a:pt x="0" y="0"/>
                </a:moveTo>
                <a:lnTo>
                  <a:pt x="823297" y="0"/>
                </a:lnTo>
                <a:lnTo>
                  <a:pt x="823297" y="1191614"/>
                </a:lnTo>
                <a:lnTo>
                  <a:pt x="0" y="11916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28" name="Freeform 28"/>
          <p:cNvSpPr/>
          <p:nvPr/>
        </p:nvSpPr>
        <p:spPr>
          <a:xfrm>
            <a:off x="12024818" y="4533681"/>
            <a:ext cx="1085593" cy="1161627"/>
          </a:xfrm>
          <a:custGeom>
            <a:avLst/>
            <a:gdLst/>
            <a:ahLst/>
            <a:cxnLst/>
            <a:rect l="l" t="t" r="r" b="b"/>
            <a:pathLst>
              <a:path w="1085593" h="1161627">
                <a:moveTo>
                  <a:pt x="0" y="0"/>
                </a:moveTo>
                <a:lnTo>
                  <a:pt x="1085593" y="0"/>
                </a:lnTo>
                <a:lnTo>
                  <a:pt x="1085593" y="1161627"/>
                </a:lnTo>
                <a:lnTo>
                  <a:pt x="0" y="11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29" name="Freeform 29"/>
          <p:cNvSpPr/>
          <p:nvPr/>
        </p:nvSpPr>
        <p:spPr>
          <a:xfrm>
            <a:off x="15558616" y="4512552"/>
            <a:ext cx="1185070" cy="1126651"/>
          </a:xfrm>
          <a:custGeom>
            <a:avLst/>
            <a:gdLst/>
            <a:ahLst/>
            <a:cxnLst/>
            <a:rect l="l" t="t" r="r" b="b"/>
            <a:pathLst>
              <a:path w="1185070" h="1126651">
                <a:moveTo>
                  <a:pt x="0" y="0"/>
                </a:moveTo>
                <a:lnTo>
                  <a:pt x="1185070" y="0"/>
                </a:lnTo>
                <a:lnTo>
                  <a:pt x="1185070" y="1126651"/>
                </a:lnTo>
                <a:lnTo>
                  <a:pt x="0" y="11266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0" name="Freeform 30"/>
          <p:cNvSpPr/>
          <p:nvPr/>
        </p:nvSpPr>
        <p:spPr>
          <a:xfrm>
            <a:off x="14775404" y="1555285"/>
            <a:ext cx="2192554" cy="2010363"/>
          </a:xfrm>
          <a:custGeom>
            <a:avLst/>
            <a:gdLst/>
            <a:ahLst/>
            <a:cxnLst/>
            <a:rect l="l" t="t" r="r" b="b"/>
            <a:pathLst>
              <a:path w="2192554" h="2010363">
                <a:moveTo>
                  <a:pt x="0" y="0"/>
                </a:moveTo>
                <a:lnTo>
                  <a:pt x="2192553" y="0"/>
                </a:lnTo>
                <a:lnTo>
                  <a:pt x="2192553" y="2010362"/>
                </a:lnTo>
                <a:lnTo>
                  <a:pt x="0" y="20103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4288" b="-4288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1" name="Freeform 31"/>
          <p:cNvSpPr/>
          <p:nvPr/>
        </p:nvSpPr>
        <p:spPr>
          <a:xfrm rot="5400000">
            <a:off x="-744991" y="-210759"/>
            <a:ext cx="4591657" cy="4114800"/>
          </a:xfrm>
          <a:custGeom>
            <a:avLst/>
            <a:gdLst/>
            <a:ahLst/>
            <a:cxnLst/>
            <a:rect l="l" t="t" r="r" b="b"/>
            <a:pathLst>
              <a:path w="4591657" h="4114800">
                <a:moveTo>
                  <a:pt x="0" y="0"/>
                </a:moveTo>
                <a:lnTo>
                  <a:pt x="4591657" y="0"/>
                </a:lnTo>
                <a:lnTo>
                  <a:pt x="4591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2" name="TextBox 32"/>
          <p:cNvSpPr txBox="1"/>
          <p:nvPr/>
        </p:nvSpPr>
        <p:spPr>
          <a:xfrm>
            <a:off x="2024372" y="4907280"/>
            <a:ext cx="2098093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 dirty="0">
                <a:solidFill>
                  <a:srgbClr val="FBFCFE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concept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128591" y="6777452"/>
            <a:ext cx="2959294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 dirty="0">
                <a:solidFill>
                  <a:srgbClr val="666666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Transitioning from manual reports to automated (monthly/weekly) reports</a:t>
            </a:r>
            <a:r>
              <a:rPr lang="en-US" sz="1799" dirty="0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969054" y="4907280"/>
            <a:ext cx="273432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 dirty="0">
                <a:solidFill>
                  <a:srgbClr val="FBFCFE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Objective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001593" y="7085610"/>
            <a:ext cx="2953357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 dirty="0">
                <a:solidFill>
                  <a:srgbClr val="474646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Save time and effort 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551740" y="4907280"/>
            <a:ext cx="273432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 dirty="0">
                <a:solidFill>
                  <a:srgbClr val="FBFCFE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Achievements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98686" y="6597554"/>
            <a:ext cx="3499238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 dirty="0">
                <a:solidFill>
                  <a:srgbClr val="474646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Developed dynamic, </a:t>
            </a:r>
          </a:p>
          <a:p>
            <a:pPr algn="ctr">
              <a:lnSpc>
                <a:spcPts val="2519"/>
              </a:lnSpc>
            </a:pPr>
            <a:r>
              <a:rPr lang="en-US" sz="1799" dirty="0">
                <a:solidFill>
                  <a:srgbClr val="474646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auto-updating reports with customizable filters and </a:t>
            </a:r>
          </a:p>
          <a:p>
            <a:pPr algn="ctr">
              <a:lnSpc>
                <a:spcPts val="2519"/>
              </a:lnSpc>
            </a:pPr>
            <a:r>
              <a:rPr lang="en-US" sz="1799" dirty="0">
                <a:solidFill>
                  <a:srgbClr val="474646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analyses based on user needs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3416822" y="4662170"/>
            <a:ext cx="2734329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 dirty="0">
                <a:solidFill>
                  <a:srgbClr val="FBFCFE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Funding Required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777249" y="6754716"/>
            <a:ext cx="2882179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 dirty="0">
                <a:solidFill>
                  <a:srgbClr val="474646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Support to enhance analysis tools and add additional features.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128591" y="1090441"/>
            <a:ext cx="12851442" cy="278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sz="8000" b="1" spc="504" dirty="0">
                <a:solidFill>
                  <a:srgbClr val="B73A3A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Automated Reporting with Power BI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37024" y="1889291"/>
            <a:ext cx="12145261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b="1" spc="504">
                <a:solidFill>
                  <a:srgbClr val="B73A3A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Conclusion</a:t>
            </a:r>
          </a:p>
        </p:txBody>
      </p:sp>
      <p:sp>
        <p:nvSpPr>
          <p:cNvPr id="3" name="Freeform 3"/>
          <p:cNvSpPr/>
          <p:nvPr/>
        </p:nvSpPr>
        <p:spPr>
          <a:xfrm>
            <a:off x="1247395" y="1028700"/>
            <a:ext cx="3620942" cy="3242006"/>
          </a:xfrm>
          <a:custGeom>
            <a:avLst/>
            <a:gdLst/>
            <a:ahLst/>
            <a:cxnLst/>
            <a:rect l="l" t="t" r="r" b="b"/>
            <a:pathLst>
              <a:path w="3620942" h="3242006">
                <a:moveTo>
                  <a:pt x="0" y="0"/>
                </a:moveTo>
                <a:lnTo>
                  <a:pt x="3620942" y="0"/>
                </a:lnTo>
                <a:lnTo>
                  <a:pt x="3620942" y="3242006"/>
                </a:lnTo>
                <a:lnTo>
                  <a:pt x="0" y="324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4" name="Group 4"/>
          <p:cNvGrpSpPr/>
          <p:nvPr/>
        </p:nvGrpSpPr>
        <p:grpSpPr>
          <a:xfrm>
            <a:off x="1686182" y="4879213"/>
            <a:ext cx="15361235" cy="4695989"/>
            <a:chOff x="0" y="0"/>
            <a:chExt cx="5359306" cy="16383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59306" cy="1638360"/>
            </a:xfrm>
            <a:custGeom>
              <a:avLst/>
              <a:gdLst/>
              <a:ahLst/>
              <a:cxnLst/>
              <a:rect l="l" t="t" r="r" b="b"/>
              <a:pathLst>
                <a:path w="5359306" h="1638360">
                  <a:moveTo>
                    <a:pt x="16128" y="0"/>
                  </a:moveTo>
                  <a:lnTo>
                    <a:pt x="5343178" y="0"/>
                  </a:lnTo>
                  <a:cubicBezTo>
                    <a:pt x="5347455" y="0"/>
                    <a:pt x="5351557" y="1699"/>
                    <a:pt x="5354582" y="4724"/>
                  </a:cubicBezTo>
                  <a:cubicBezTo>
                    <a:pt x="5357607" y="7748"/>
                    <a:pt x="5359306" y="11850"/>
                    <a:pt x="5359306" y="16128"/>
                  </a:cubicBezTo>
                  <a:lnTo>
                    <a:pt x="5359306" y="1622233"/>
                  </a:lnTo>
                  <a:cubicBezTo>
                    <a:pt x="5359306" y="1626510"/>
                    <a:pt x="5357607" y="1630612"/>
                    <a:pt x="5354582" y="1633637"/>
                  </a:cubicBezTo>
                  <a:cubicBezTo>
                    <a:pt x="5351557" y="1636661"/>
                    <a:pt x="5347455" y="1638360"/>
                    <a:pt x="5343178" y="1638360"/>
                  </a:cubicBezTo>
                  <a:lnTo>
                    <a:pt x="16128" y="1638360"/>
                  </a:lnTo>
                  <a:cubicBezTo>
                    <a:pt x="11850" y="1638360"/>
                    <a:pt x="7748" y="1636661"/>
                    <a:pt x="4724" y="1633637"/>
                  </a:cubicBezTo>
                  <a:cubicBezTo>
                    <a:pt x="1699" y="1630612"/>
                    <a:pt x="0" y="1626510"/>
                    <a:pt x="0" y="1622233"/>
                  </a:cubicBezTo>
                  <a:lnTo>
                    <a:pt x="0" y="16128"/>
                  </a:lnTo>
                  <a:cubicBezTo>
                    <a:pt x="0" y="11850"/>
                    <a:pt x="1699" y="7748"/>
                    <a:pt x="4724" y="4724"/>
                  </a:cubicBezTo>
                  <a:cubicBezTo>
                    <a:pt x="7748" y="1699"/>
                    <a:pt x="11850" y="0"/>
                    <a:pt x="16128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5359306" cy="1666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28515" y="6088652"/>
            <a:ext cx="14476569" cy="2038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9"/>
              </a:lnSpc>
            </a:pPr>
            <a:r>
              <a:rPr lang="en-US" sz="2599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This analysis helped us better understand our sales dynamics and customer profiles. Moving forward, we can use these insights to guide smarter marketing and inventory decisions.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073461">
            <a:off x="1505862" y="1771281"/>
            <a:ext cx="1356189" cy="310819"/>
          </a:xfrm>
          <a:custGeom>
            <a:avLst/>
            <a:gdLst/>
            <a:ahLst/>
            <a:cxnLst/>
            <a:rect l="l" t="t" r="r" b="b"/>
            <a:pathLst>
              <a:path w="1356189" h="310819">
                <a:moveTo>
                  <a:pt x="0" y="0"/>
                </a:moveTo>
                <a:lnTo>
                  <a:pt x="1356189" y="0"/>
                </a:lnTo>
                <a:lnTo>
                  <a:pt x="1356189" y="310819"/>
                </a:lnTo>
                <a:lnTo>
                  <a:pt x="0" y="3108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Freeform 3"/>
          <p:cNvSpPr/>
          <p:nvPr/>
        </p:nvSpPr>
        <p:spPr>
          <a:xfrm rot="4134053">
            <a:off x="2629884" y="1280120"/>
            <a:ext cx="1356189" cy="310819"/>
          </a:xfrm>
          <a:custGeom>
            <a:avLst/>
            <a:gdLst/>
            <a:ahLst/>
            <a:cxnLst/>
            <a:rect l="l" t="t" r="r" b="b"/>
            <a:pathLst>
              <a:path w="1356189" h="310819">
                <a:moveTo>
                  <a:pt x="0" y="0"/>
                </a:moveTo>
                <a:lnTo>
                  <a:pt x="1356189" y="0"/>
                </a:lnTo>
                <a:lnTo>
                  <a:pt x="1356189" y="310818"/>
                </a:lnTo>
                <a:lnTo>
                  <a:pt x="0" y="310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4" name="Freeform 4"/>
          <p:cNvSpPr/>
          <p:nvPr/>
        </p:nvSpPr>
        <p:spPr>
          <a:xfrm rot="5780805">
            <a:off x="3652781" y="1080163"/>
            <a:ext cx="1356189" cy="310819"/>
          </a:xfrm>
          <a:custGeom>
            <a:avLst/>
            <a:gdLst/>
            <a:ahLst/>
            <a:cxnLst/>
            <a:rect l="l" t="t" r="r" b="b"/>
            <a:pathLst>
              <a:path w="1356189" h="310819">
                <a:moveTo>
                  <a:pt x="0" y="0"/>
                </a:moveTo>
                <a:lnTo>
                  <a:pt x="1356189" y="0"/>
                </a:lnTo>
                <a:lnTo>
                  <a:pt x="1356189" y="310818"/>
                </a:lnTo>
                <a:lnTo>
                  <a:pt x="0" y="310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5" name="Freeform 5"/>
          <p:cNvSpPr/>
          <p:nvPr/>
        </p:nvSpPr>
        <p:spPr>
          <a:xfrm rot="-9189420">
            <a:off x="14775490" y="8468111"/>
            <a:ext cx="1242042" cy="284658"/>
          </a:xfrm>
          <a:custGeom>
            <a:avLst/>
            <a:gdLst/>
            <a:ahLst/>
            <a:cxnLst/>
            <a:rect l="l" t="t" r="r" b="b"/>
            <a:pathLst>
              <a:path w="1242042" h="284658">
                <a:moveTo>
                  <a:pt x="0" y="0"/>
                </a:moveTo>
                <a:lnTo>
                  <a:pt x="1242041" y="0"/>
                </a:lnTo>
                <a:lnTo>
                  <a:pt x="1242041" y="284658"/>
                </a:lnTo>
                <a:lnTo>
                  <a:pt x="0" y="284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6" name="Freeform 6"/>
          <p:cNvSpPr/>
          <p:nvPr/>
        </p:nvSpPr>
        <p:spPr>
          <a:xfrm rot="-8128828">
            <a:off x="14157117" y="9229785"/>
            <a:ext cx="1242042" cy="284658"/>
          </a:xfrm>
          <a:custGeom>
            <a:avLst/>
            <a:gdLst/>
            <a:ahLst/>
            <a:cxnLst/>
            <a:rect l="l" t="t" r="r" b="b"/>
            <a:pathLst>
              <a:path w="1242042" h="284658">
                <a:moveTo>
                  <a:pt x="0" y="0"/>
                </a:moveTo>
                <a:lnTo>
                  <a:pt x="1242042" y="0"/>
                </a:lnTo>
                <a:lnTo>
                  <a:pt x="1242042" y="284658"/>
                </a:lnTo>
                <a:lnTo>
                  <a:pt x="0" y="284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Freeform 7"/>
          <p:cNvSpPr/>
          <p:nvPr/>
        </p:nvSpPr>
        <p:spPr>
          <a:xfrm rot="-6482076">
            <a:off x="13073827" y="9864359"/>
            <a:ext cx="1242042" cy="284658"/>
          </a:xfrm>
          <a:custGeom>
            <a:avLst/>
            <a:gdLst/>
            <a:ahLst/>
            <a:cxnLst/>
            <a:rect l="l" t="t" r="r" b="b"/>
            <a:pathLst>
              <a:path w="1242042" h="284658">
                <a:moveTo>
                  <a:pt x="0" y="0"/>
                </a:moveTo>
                <a:lnTo>
                  <a:pt x="1242042" y="0"/>
                </a:lnTo>
                <a:lnTo>
                  <a:pt x="1242042" y="284658"/>
                </a:lnTo>
                <a:lnTo>
                  <a:pt x="0" y="284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8" name="Group 8"/>
          <p:cNvGrpSpPr/>
          <p:nvPr/>
        </p:nvGrpSpPr>
        <p:grpSpPr>
          <a:xfrm>
            <a:off x="4966566" y="2410936"/>
            <a:ext cx="9198775" cy="6053289"/>
            <a:chOff x="0" y="0"/>
            <a:chExt cx="3209315" cy="21119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09316" cy="2111902"/>
            </a:xfrm>
            <a:custGeom>
              <a:avLst/>
              <a:gdLst/>
              <a:ahLst/>
              <a:cxnLst/>
              <a:rect l="l" t="t" r="r" b="b"/>
              <a:pathLst>
                <a:path w="3209316" h="2111902">
                  <a:moveTo>
                    <a:pt x="842" y="0"/>
                  </a:moveTo>
                  <a:lnTo>
                    <a:pt x="3208474" y="0"/>
                  </a:lnTo>
                  <a:cubicBezTo>
                    <a:pt x="3208697" y="0"/>
                    <a:pt x="3208911" y="89"/>
                    <a:pt x="3209069" y="247"/>
                  </a:cubicBezTo>
                  <a:cubicBezTo>
                    <a:pt x="3209227" y="404"/>
                    <a:pt x="3209316" y="618"/>
                    <a:pt x="3209316" y="842"/>
                  </a:cubicBezTo>
                  <a:lnTo>
                    <a:pt x="3209316" y="2111061"/>
                  </a:lnTo>
                  <a:cubicBezTo>
                    <a:pt x="3209316" y="2111526"/>
                    <a:pt x="3208939" y="2111902"/>
                    <a:pt x="3208474" y="2111902"/>
                  </a:cubicBezTo>
                  <a:lnTo>
                    <a:pt x="842" y="2111902"/>
                  </a:lnTo>
                  <a:cubicBezTo>
                    <a:pt x="618" y="2111902"/>
                    <a:pt x="404" y="2111814"/>
                    <a:pt x="247" y="2111656"/>
                  </a:cubicBezTo>
                  <a:cubicBezTo>
                    <a:pt x="89" y="2111498"/>
                    <a:pt x="0" y="2111284"/>
                    <a:pt x="0" y="2111061"/>
                  </a:cubicBezTo>
                  <a:lnTo>
                    <a:pt x="0" y="842"/>
                  </a:lnTo>
                  <a:cubicBezTo>
                    <a:pt x="0" y="618"/>
                    <a:pt x="89" y="404"/>
                    <a:pt x="247" y="247"/>
                  </a:cubicBezTo>
                  <a:cubicBezTo>
                    <a:pt x="404" y="89"/>
                    <a:pt x="618" y="0"/>
                    <a:pt x="842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3209315" cy="2140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4165342" y="340864"/>
            <a:ext cx="2885191" cy="3063427"/>
          </a:xfrm>
          <a:custGeom>
            <a:avLst/>
            <a:gdLst/>
            <a:ahLst/>
            <a:cxnLst/>
            <a:rect l="l" t="t" r="r" b="b"/>
            <a:pathLst>
              <a:path w="2885191" h="3063427">
                <a:moveTo>
                  <a:pt x="0" y="0"/>
                </a:moveTo>
                <a:lnTo>
                  <a:pt x="2885191" y="0"/>
                </a:lnTo>
                <a:lnTo>
                  <a:pt x="2885191" y="3063427"/>
                </a:lnTo>
                <a:lnTo>
                  <a:pt x="0" y="3063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2" name="Freeform 12"/>
          <p:cNvSpPr/>
          <p:nvPr/>
        </p:nvSpPr>
        <p:spPr>
          <a:xfrm rot="220237">
            <a:off x="1426444" y="3485414"/>
            <a:ext cx="4541253" cy="5747229"/>
          </a:xfrm>
          <a:custGeom>
            <a:avLst/>
            <a:gdLst/>
            <a:ahLst/>
            <a:cxnLst/>
            <a:rect l="l" t="t" r="r" b="b"/>
            <a:pathLst>
              <a:path w="4541253" h="5747229">
                <a:moveTo>
                  <a:pt x="0" y="0"/>
                </a:moveTo>
                <a:lnTo>
                  <a:pt x="4541253" y="0"/>
                </a:lnTo>
                <a:lnTo>
                  <a:pt x="4541253" y="5747228"/>
                </a:lnTo>
                <a:lnTo>
                  <a:pt x="0" y="57472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3" name="TextBox 13"/>
          <p:cNvSpPr txBox="1"/>
          <p:nvPr/>
        </p:nvSpPr>
        <p:spPr>
          <a:xfrm>
            <a:off x="5437060" y="3275361"/>
            <a:ext cx="8257788" cy="4105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43"/>
              </a:lnSpc>
            </a:pPr>
            <a:r>
              <a:rPr lang="en-US" sz="11816" spc="744">
                <a:solidFill>
                  <a:srgbClr val="B73A3A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Thank</a:t>
            </a:r>
          </a:p>
          <a:p>
            <a:pPr algn="ctr">
              <a:lnSpc>
                <a:spcPts val="16543"/>
              </a:lnSpc>
              <a:spcBef>
                <a:spcPct val="0"/>
              </a:spcBef>
            </a:pPr>
            <a:r>
              <a:rPr lang="en-US" sz="11816" spc="744">
                <a:solidFill>
                  <a:srgbClr val="B73A3A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02156" y="1179678"/>
            <a:ext cx="12145261" cy="278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spc="504" dirty="0">
                <a:solidFill>
                  <a:srgbClr val="B73A3A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Objective of the </a:t>
            </a:r>
          </a:p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b="1" spc="504" dirty="0">
                <a:solidFill>
                  <a:srgbClr val="B73A3A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Analysis</a:t>
            </a:r>
          </a:p>
        </p:txBody>
      </p:sp>
      <p:sp>
        <p:nvSpPr>
          <p:cNvPr id="3" name="Freeform 3"/>
          <p:cNvSpPr/>
          <p:nvPr/>
        </p:nvSpPr>
        <p:spPr>
          <a:xfrm>
            <a:off x="1247395" y="1028700"/>
            <a:ext cx="3620942" cy="3242006"/>
          </a:xfrm>
          <a:custGeom>
            <a:avLst/>
            <a:gdLst/>
            <a:ahLst/>
            <a:cxnLst/>
            <a:rect l="l" t="t" r="r" b="b"/>
            <a:pathLst>
              <a:path w="3620942" h="3242006">
                <a:moveTo>
                  <a:pt x="0" y="0"/>
                </a:moveTo>
                <a:lnTo>
                  <a:pt x="3620942" y="0"/>
                </a:lnTo>
                <a:lnTo>
                  <a:pt x="3620942" y="3242006"/>
                </a:lnTo>
                <a:lnTo>
                  <a:pt x="0" y="324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4" name="Group 4"/>
          <p:cNvGrpSpPr/>
          <p:nvPr/>
        </p:nvGrpSpPr>
        <p:grpSpPr>
          <a:xfrm>
            <a:off x="1686182" y="4879213"/>
            <a:ext cx="15361235" cy="4695989"/>
            <a:chOff x="0" y="0"/>
            <a:chExt cx="5359306" cy="16383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59306" cy="1638360"/>
            </a:xfrm>
            <a:custGeom>
              <a:avLst/>
              <a:gdLst/>
              <a:ahLst/>
              <a:cxnLst/>
              <a:rect l="l" t="t" r="r" b="b"/>
              <a:pathLst>
                <a:path w="5359306" h="1638360">
                  <a:moveTo>
                    <a:pt x="16128" y="0"/>
                  </a:moveTo>
                  <a:lnTo>
                    <a:pt x="5343178" y="0"/>
                  </a:lnTo>
                  <a:cubicBezTo>
                    <a:pt x="5347455" y="0"/>
                    <a:pt x="5351557" y="1699"/>
                    <a:pt x="5354582" y="4724"/>
                  </a:cubicBezTo>
                  <a:cubicBezTo>
                    <a:pt x="5357607" y="7748"/>
                    <a:pt x="5359306" y="11850"/>
                    <a:pt x="5359306" y="16128"/>
                  </a:cubicBezTo>
                  <a:lnTo>
                    <a:pt x="5359306" y="1622233"/>
                  </a:lnTo>
                  <a:cubicBezTo>
                    <a:pt x="5359306" y="1626510"/>
                    <a:pt x="5357607" y="1630612"/>
                    <a:pt x="5354582" y="1633637"/>
                  </a:cubicBezTo>
                  <a:cubicBezTo>
                    <a:pt x="5351557" y="1636661"/>
                    <a:pt x="5347455" y="1638360"/>
                    <a:pt x="5343178" y="1638360"/>
                  </a:cubicBezTo>
                  <a:lnTo>
                    <a:pt x="16128" y="1638360"/>
                  </a:lnTo>
                  <a:cubicBezTo>
                    <a:pt x="11850" y="1638360"/>
                    <a:pt x="7748" y="1636661"/>
                    <a:pt x="4724" y="1633637"/>
                  </a:cubicBezTo>
                  <a:cubicBezTo>
                    <a:pt x="1699" y="1630612"/>
                    <a:pt x="0" y="1626510"/>
                    <a:pt x="0" y="1622233"/>
                  </a:cubicBezTo>
                  <a:lnTo>
                    <a:pt x="0" y="16128"/>
                  </a:lnTo>
                  <a:cubicBezTo>
                    <a:pt x="0" y="11850"/>
                    <a:pt x="1699" y="7748"/>
                    <a:pt x="4724" y="4724"/>
                  </a:cubicBezTo>
                  <a:cubicBezTo>
                    <a:pt x="7748" y="1699"/>
                    <a:pt x="11850" y="0"/>
                    <a:pt x="16128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5359306" cy="1666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28515" y="5386653"/>
            <a:ext cx="14476569" cy="357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6"/>
              </a:lnSpc>
            </a:pPr>
            <a:endParaRPr dirty="0"/>
          </a:p>
          <a:p>
            <a:pPr algn="l">
              <a:lnSpc>
                <a:spcPts val="2574"/>
              </a:lnSpc>
            </a:pPr>
            <a:r>
              <a:rPr lang="en-US" sz="2600" b="1" dirty="0">
                <a:solidFill>
                  <a:srgbClr val="B73A3A"/>
                </a:solidFill>
                <a:latin typeface="Garet Bold"/>
                <a:ea typeface="Garet Bold"/>
                <a:cs typeface="Garet Bold"/>
                <a:sym typeface="Garet Bold"/>
              </a:rPr>
              <a:t>To help the company make data-driven decisions by analyzing car sales data. </a:t>
            </a:r>
          </a:p>
          <a:p>
            <a:pPr algn="ctr">
              <a:lnSpc>
                <a:spcPts val="2574"/>
              </a:lnSpc>
            </a:pPr>
            <a:endParaRPr lang="en-US" sz="2600" b="1" dirty="0">
              <a:solidFill>
                <a:srgbClr val="B73A3A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l">
              <a:lnSpc>
                <a:spcPts val="2574"/>
              </a:lnSpc>
            </a:pPr>
            <a:r>
              <a:rPr lang="en-US" sz="2600" b="1" dirty="0">
                <a:solidFill>
                  <a:srgbClr val="B73A3A"/>
                </a:solidFill>
                <a:latin typeface="Garet Bold"/>
                <a:ea typeface="Garet Bold"/>
                <a:cs typeface="Garet Bold"/>
                <a:sym typeface="Garet Bold"/>
              </a:rPr>
              <a:t>The main goals were to:</a:t>
            </a:r>
          </a:p>
          <a:p>
            <a:pPr algn="l">
              <a:lnSpc>
                <a:spcPts val="2286"/>
              </a:lnSpc>
            </a:pPr>
            <a:endParaRPr lang="en-US" sz="2600" b="1" dirty="0">
              <a:solidFill>
                <a:srgbClr val="B73A3A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l">
              <a:lnSpc>
                <a:spcPts val="2286"/>
              </a:lnSpc>
            </a:pPr>
            <a:endParaRPr lang="en-US" sz="2600" b="1" dirty="0">
              <a:solidFill>
                <a:srgbClr val="B73A3A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marL="431801" lvl="1" indent="-215900" algn="l">
              <a:lnSpc>
                <a:spcPts val="1980"/>
              </a:lnSpc>
              <a:buFont typeface="Arial"/>
              <a:buChar char="•"/>
            </a:pPr>
            <a:r>
              <a:rPr lang="en-US" sz="2000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Identify sales trends .</a:t>
            </a:r>
          </a:p>
          <a:p>
            <a:pPr algn="l">
              <a:lnSpc>
                <a:spcPts val="1980"/>
              </a:lnSpc>
            </a:pPr>
            <a:endParaRPr lang="en-US" sz="2000" dirty="0">
              <a:solidFill>
                <a:srgbClr val="474646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31801" lvl="1" indent="-215900" algn="l">
              <a:lnSpc>
                <a:spcPts val="1980"/>
              </a:lnSpc>
              <a:buFont typeface="Arial"/>
              <a:buChar char="•"/>
            </a:pPr>
            <a:r>
              <a:rPr lang="en-US" sz="2000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Understand customer behavior .</a:t>
            </a:r>
          </a:p>
          <a:p>
            <a:pPr algn="l">
              <a:lnSpc>
                <a:spcPts val="1980"/>
              </a:lnSpc>
            </a:pPr>
            <a:endParaRPr lang="en-US" sz="2000" dirty="0">
              <a:solidFill>
                <a:srgbClr val="474646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31801" lvl="1" indent="-215900" algn="l">
              <a:lnSpc>
                <a:spcPts val="1980"/>
              </a:lnSpc>
              <a:buFont typeface="Arial"/>
              <a:buChar char="•"/>
            </a:pPr>
            <a:r>
              <a:rPr lang="en-US" sz="2000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Discover factors behind high-value purchases .</a:t>
            </a:r>
          </a:p>
          <a:p>
            <a:pPr algn="l">
              <a:lnSpc>
                <a:spcPts val="1980"/>
              </a:lnSpc>
            </a:pPr>
            <a:endParaRPr lang="en-US" sz="2000" dirty="0">
              <a:solidFill>
                <a:srgbClr val="474646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31801" lvl="1" indent="-215900" algn="l">
              <a:lnSpc>
                <a:spcPts val="1980"/>
              </a:lnSpc>
              <a:buFont typeface="Arial"/>
              <a:buChar char="•"/>
            </a:pPr>
            <a:r>
              <a:rPr lang="en-US" sz="2000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Highlight areas for improvement 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11312" y="1652677"/>
            <a:ext cx="9065375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b="1" spc="504">
                <a:solidFill>
                  <a:srgbClr val="B73A3A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Agenda</a:t>
            </a:r>
          </a:p>
        </p:txBody>
      </p:sp>
      <p:sp>
        <p:nvSpPr>
          <p:cNvPr id="3" name="Freeform 3"/>
          <p:cNvSpPr/>
          <p:nvPr/>
        </p:nvSpPr>
        <p:spPr>
          <a:xfrm rot="5631893">
            <a:off x="8403074" y="4424618"/>
            <a:ext cx="1573460" cy="717891"/>
          </a:xfrm>
          <a:custGeom>
            <a:avLst/>
            <a:gdLst/>
            <a:ahLst/>
            <a:cxnLst/>
            <a:rect l="l" t="t" r="r" b="b"/>
            <a:pathLst>
              <a:path w="1573460" h="717891">
                <a:moveTo>
                  <a:pt x="0" y="0"/>
                </a:moveTo>
                <a:lnTo>
                  <a:pt x="1573460" y="0"/>
                </a:lnTo>
                <a:lnTo>
                  <a:pt x="1573460" y="717891"/>
                </a:lnTo>
                <a:lnTo>
                  <a:pt x="0" y="717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4" name="Freeform 4"/>
          <p:cNvSpPr/>
          <p:nvPr/>
        </p:nvSpPr>
        <p:spPr>
          <a:xfrm rot="7597342">
            <a:off x="2591245" y="4461025"/>
            <a:ext cx="1573460" cy="717891"/>
          </a:xfrm>
          <a:custGeom>
            <a:avLst/>
            <a:gdLst/>
            <a:ahLst/>
            <a:cxnLst/>
            <a:rect l="l" t="t" r="r" b="b"/>
            <a:pathLst>
              <a:path w="1573460" h="717891">
                <a:moveTo>
                  <a:pt x="0" y="0"/>
                </a:moveTo>
                <a:lnTo>
                  <a:pt x="1573460" y="0"/>
                </a:lnTo>
                <a:lnTo>
                  <a:pt x="1573460" y="717891"/>
                </a:lnTo>
                <a:lnTo>
                  <a:pt x="0" y="717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5" name="Freeform 5"/>
          <p:cNvSpPr/>
          <p:nvPr/>
        </p:nvSpPr>
        <p:spPr>
          <a:xfrm rot="3620931">
            <a:off x="13924715" y="4476770"/>
            <a:ext cx="1573460" cy="717891"/>
          </a:xfrm>
          <a:custGeom>
            <a:avLst/>
            <a:gdLst/>
            <a:ahLst/>
            <a:cxnLst/>
            <a:rect l="l" t="t" r="r" b="b"/>
            <a:pathLst>
              <a:path w="1573460" h="717891">
                <a:moveTo>
                  <a:pt x="0" y="0"/>
                </a:moveTo>
                <a:lnTo>
                  <a:pt x="1573460" y="0"/>
                </a:lnTo>
                <a:lnTo>
                  <a:pt x="1573460" y="717891"/>
                </a:lnTo>
                <a:lnTo>
                  <a:pt x="0" y="717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6" name="Group 6"/>
          <p:cNvGrpSpPr/>
          <p:nvPr/>
        </p:nvGrpSpPr>
        <p:grpSpPr>
          <a:xfrm>
            <a:off x="293212" y="5697003"/>
            <a:ext cx="5773730" cy="3945417"/>
            <a:chOff x="0" y="0"/>
            <a:chExt cx="2014368" cy="13764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14368" cy="1376497"/>
            </a:xfrm>
            <a:custGeom>
              <a:avLst/>
              <a:gdLst/>
              <a:ahLst/>
              <a:cxnLst/>
              <a:rect l="l" t="t" r="r" b="b"/>
              <a:pathLst>
                <a:path w="2014368" h="1376497">
                  <a:moveTo>
                    <a:pt x="42908" y="0"/>
                  </a:moveTo>
                  <a:lnTo>
                    <a:pt x="1971460" y="0"/>
                  </a:lnTo>
                  <a:cubicBezTo>
                    <a:pt x="1995157" y="0"/>
                    <a:pt x="2014368" y="19211"/>
                    <a:pt x="2014368" y="42908"/>
                  </a:cubicBezTo>
                  <a:lnTo>
                    <a:pt x="2014368" y="1333589"/>
                  </a:lnTo>
                  <a:cubicBezTo>
                    <a:pt x="2014368" y="1357286"/>
                    <a:pt x="1995157" y="1376497"/>
                    <a:pt x="1971460" y="1376497"/>
                  </a:cubicBezTo>
                  <a:lnTo>
                    <a:pt x="42908" y="1376497"/>
                  </a:lnTo>
                  <a:cubicBezTo>
                    <a:pt x="19211" y="1376497"/>
                    <a:pt x="0" y="1357286"/>
                    <a:pt x="0" y="1333589"/>
                  </a:cubicBezTo>
                  <a:lnTo>
                    <a:pt x="0" y="42908"/>
                  </a:lnTo>
                  <a:cubicBezTo>
                    <a:pt x="0" y="19211"/>
                    <a:pt x="19211" y="0"/>
                    <a:pt x="42908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014368" cy="14145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673685" flipH="1">
            <a:off x="2183054" y="1221638"/>
            <a:ext cx="2216731" cy="2390592"/>
          </a:xfrm>
          <a:custGeom>
            <a:avLst/>
            <a:gdLst/>
            <a:ahLst/>
            <a:cxnLst/>
            <a:rect l="l" t="t" r="r" b="b"/>
            <a:pathLst>
              <a:path w="2216731" h="2390592">
                <a:moveTo>
                  <a:pt x="2216730" y="0"/>
                </a:moveTo>
                <a:lnTo>
                  <a:pt x="0" y="0"/>
                </a:lnTo>
                <a:lnTo>
                  <a:pt x="0" y="2390592"/>
                </a:lnTo>
                <a:lnTo>
                  <a:pt x="2216730" y="2390592"/>
                </a:lnTo>
                <a:lnTo>
                  <a:pt x="221673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0" name="Freeform 10"/>
          <p:cNvSpPr/>
          <p:nvPr/>
        </p:nvSpPr>
        <p:spPr>
          <a:xfrm rot="219003">
            <a:off x="13750535" y="482705"/>
            <a:ext cx="2216731" cy="2390592"/>
          </a:xfrm>
          <a:custGeom>
            <a:avLst/>
            <a:gdLst/>
            <a:ahLst/>
            <a:cxnLst/>
            <a:rect l="l" t="t" r="r" b="b"/>
            <a:pathLst>
              <a:path w="2216731" h="2390592">
                <a:moveTo>
                  <a:pt x="0" y="0"/>
                </a:moveTo>
                <a:lnTo>
                  <a:pt x="2216730" y="0"/>
                </a:lnTo>
                <a:lnTo>
                  <a:pt x="2216730" y="2390592"/>
                </a:lnTo>
                <a:lnTo>
                  <a:pt x="0" y="239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1" name="TextBox 11"/>
          <p:cNvSpPr txBox="1"/>
          <p:nvPr/>
        </p:nvSpPr>
        <p:spPr>
          <a:xfrm>
            <a:off x="450006" y="6989509"/>
            <a:ext cx="5608743" cy="259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4819" lvl="1" indent="-212409" algn="just">
              <a:lnSpc>
                <a:spcPts val="3561"/>
              </a:lnSpc>
              <a:buFont typeface="Arial"/>
              <a:buChar char="•"/>
            </a:pPr>
            <a:r>
              <a:rPr lang="en-US" sz="1967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Exploratory Data Analysis (EDA)</a:t>
            </a:r>
          </a:p>
          <a:p>
            <a:pPr marL="424819" lvl="1" indent="-212409" algn="just">
              <a:lnSpc>
                <a:spcPts val="3561"/>
              </a:lnSpc>
              <a:buFont typeface="Arial"/>
              <a:buChar char="•"/>
            </a:pPr>
            <a:r>
              <a:rPr lang="en-US" sz="1967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Dataset Overview</a:t>
            </a:r>
          </a:p>
          <a:p>
            <a:pPr marL="424819" lvl="1" indent="-212409" algn="just">
              <a:lnSpc>
                <a:spcPts val="3561"/>
              </a:lnSpc>
              <a:buFont typeface="Arial"/>
              <a:buChar char="•"/>
            </a:pPr>
            <a:r>
              <a:rPr lang="en-US" sz="1967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Data cleaning and preparation</a:t>
            </a:r>
          </a:p>
          <a:p>
            <a:pPr marL="424819" lvl="1" indent="-212409" algn="just">
              <a:lnSpc>
                <a:spcPts val="3561"/>
              </a:lnSpc>
              <a:buFont typeface="Arial"/>
              <a:buChar char="•"/>
            </a:pPr>
            <a:r>
              <a:rPr lang="en-US" sz="1967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Feature engineering </a:t>
            </a:r>
          </a:p>
          <a:p>
            <a:pPr algn="just">
              <a:lnSpc>
                <a:spcPts val="3457"/>
              </a:lnSpc>
            </a:pPr>
            <a:endParaRPr lang="en-US" sz="1967" dirty="0">
              <a:solidFill>
                <a:srgbClr val="474646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 rtl="1">
              <a:lnSpc>
                <a:spcPts val="2883"/>
              </a:lnSpc>
              <a:spcBef>
                <a:spcPct val="0"/>
              </a:spcBef>
            </a:pPr>
            <a:endParaRPr lang="en-US" sz="1967" dirty="0">
              <a:solidFill>
                <a:srgbClr val="474646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94477" y="5996840"/>
            <a:ext cx="5571200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B73A3A"/>
                </a:solidFill>
                <a:latin typeface="Garet Bold"/>
                <a:ea typeface="Garet Bold"/>
                <a:cs typeface="Garet Bold"/>
                <a:sym typeface="Garet Bold"/>
              </a:rPr>
              <a:t>Data Analysis Using Python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2324012" y="5697003"/>
            <a:ext cx="5763472" cy="3945417"/>
            <a:chOff x="0" y="0"/>
            <a:chExt cx="2010789" cy="137649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10789" cy="1376497"/>
            </a:xfrm>
            <a:custGeom>
              <a:avLst/>
              <a:gdLst/>
              <a:ahLst/>
              <a:cxnLst/>
              <a:rect l="l" t="t" r="r" b="b"/>
              <a:pathLst>
                <a:path w="2010789" h="1376497">
                  <a:moveTo>
                    <a:pt x="42985" y="0"/>
                  </a:moveTo>
                  <a:lnTo>
                    <a:pt x="1967805" y="0"/>
                  </a:lnTo>
                  <a:cubicBezTo>
                    <a:pt x="1979205" y="0"/>
                    <a:pt x="1990138" y="4529"/>
                    <a:pt x="1998200" y="12590"/>
                  </a:cubicBezTo>
                  <a:cubicBezTo>
                    <a:pt x="2006261" y="20651"/>
                    <a:pt x="2010789" y="31584"/>
                    <a:pt x="2010789" y="42985"/>
                  </a:cubicBezTo>
                  <a:lnTo>
                    <a:pt x="2010789" y="1333512"/>
                  </a:lnTo>
                  <a:cubicBezTo>
                    <a:pt x="2010789" y="1344913"/>
                    <a:pt x="2006261" y="1355846"/>
                    <a:pt x="1998200" y="1363907"/>
                  </a:cubicBezTo>
                  <a:cubicBezTo>
                    <a:pt x="1990138" y="1371968"/>
                    <a:pt x="1979205" y="1376497"/>
                    <a:pt x="1967805" y="1376497"/>
                  </a:cubicBezTo>
                  <a:lnTo>
                    <a:pt x="42985" y="1376497"/>
                  </a:lnTo>
                  <a:cubicBezTo>
                    <a:pt x="31584" y="1376497"/>
                    <a:pt x="20651" y="1371968"/>
                    <a:pt x="12590" y="1363907"/>
                  </a:cubicBezTo>
                  <a:cubicBezTo>
                    <a:pt x="4529" y="1355846"/>
                    <a:pt x="0" y="1344913"/>
                    <a:pt x="0" y="1333512"/>
                  </a:cubicBezTo>
                  <a:lnTo>
                    <a:pt x="0" y="42985"/>
                  </a:lnTo>
                  <a:cubicBezTo>
                    <a:pt x="0" y="31584"/>
                    <a:pt x="4529" y="20651"/>
                    <a:pt x="12590" y="12590"/>
                  </a:cubicBezTo>
                  <a:cubicBezTo>
                    <a:pt x="20651" y="4529"/>
                    <a:pt x="31584" y="0"/>
                    <a:pt x="42985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010789" cy="14145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306399" y="5697003"/>
            <a:ext cx="5766810" cy="3945417"/>
            <a:chOff x="0" y="0"/>
            <a:chExt cx="2011954" cy="13764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11954" cy="1376497"/>
            </a:xfrm>
            <a:custGeom>
              <a:avLst/>
              <a:gdLst/>
              <a:ahLst/>
              <a:cxnLst/>
              <a:rect l="l" t="t" r="r" b="b"/>
              <a:pathLst>
                <a:path w="2011954" h="1376497">
                  <a:moveTo>
                    <a:pt x="42960" y="0"/>
                  </a:moveTo>
                  <a:lnTo>
                    <a:pt x="1968994" y="0"/>
                  </a:lnTo>
                  <a:cubicBezTo>
                    <a:pt x="1992720" y="0"/>
                    <a:pt x="2011954" y="19234"/>
                    <a:pt x="2011954" y="42960"/>
                  </a:cubicBezTo>
                  <a:lnTo>
                    <a:pt x="2011954" y="1333537"/>
                  </a:lnTo>
                  <a:cubicBezTo>
                    <a:pt x="2011954" y="1344931"/>
                    <a:pt x="2007428" y="1355858"/>
                    <a:pt x="1999371" y="1363915"/>
                  </a:cubicBezTo>
                  <a:cubicBezTo>
                    <a:pt x="1991315" y="1371971"/>
                    <a:pt x="1980388" y="1376497"/>
                    <a:pt x="1968994" y="1376497"/>
                  </a:cubicBezTo>
                  <a:lnTo>
                    <a:pt x="42960" y="1376497"/>
                  </a:lnTo>
                  <a:cubicBezTo>
                    <a:pt x="19234" y="1376497"/>
                    <a:pt x="0" y="1357263"/>
                    <a:pt x="0" y="1333537"/>
                  </a:cubicBezTo>
                  <a:lnTo>
                    <a:pt x="0" y="42960"/>
                  </a:lnTo>
                  <a:cubicBezTo>
                    <a:pt x="0" y="31566"/>
                    <a:pt x="4526" y="20639"/>
                    <a:pt x="12583" y="12583"/>
                  </a:cubicBezTo>
                  <a:cubicBezTo>
                    <a:pt x="20639" y="4526"/>
                    <a:pt x="31566" y="0"/>
                    <a:pt x="42960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011954" cy="14145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6059238" y="5996840"/>
            <a:ext cx="6169525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639"/>
              </a:lnSpc>
              <a:spcBef>
                <a:spcPct val="0"/>
              </a:spcBef>
            </a:pPr>
            <a:r>
              <a:rPr lang="en-US" sz="2599" b="1" dirty="0">
                <a:solidFill>
                  <a:srgbClr val="B73A3A"/>
                </a:solidFill>
                <a:latin typeface="Garet Bold"/>
                <a:ea typeface="Garet Bold"/>
                <a:cs typeface="Garet Bold"/>
                <a:sym typeface="Garet Bold"/>
              </a:rPr>
              <a:t>Power BI Dashboard &amp; Insights</a:t>
            </a:r>
          </a:p>
          <a:p>
            <a:pPr algn="ctr" rtl="1">
              <a:lnSpc>
                <a:spcPts val="2520"/>
              </a:lnSpc>
              <a:spcBef>
                <a:spcPct val="0"/>
              </a:spcBef>
            </a:pPr>
            <a:endParaRPr lang="en-US" sz="2599" b="1" dirty="0">
              <a:solidFill>
                <a:srgbClr val="B73A3A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306399" y="6502299"/>
            <a:ext cx="5351076" cy="2677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9"/>
              </a:lnSpc>
            </a:pPr>
            <a:endParaRPr dirty="0"/>
          </a:p>
          <a:p>
            <a:pPr marL="431799" lvl="1" indent="-215899" algn="l">
              <a:lnSpc>
                <a:spcPts val="3619"/>
              </a:lnSpc>
              <a:buFont typeface="Arial"/>
              <a:buChar char="•"/>
            </a:pPr>
            <a:r>
              <a:rPr lang="en-US" sz="1999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Dashboard overview</a:t>
            </a:r>
          </a:p>
          <a:p>
            <a:pPr marL="431799" lvl="1" indent="-215899" algn="l">
              <a:lnSpc>
                <a:spcPts val="3619"/>
              </a:lnSpc>
              <a:buFont typeface="Arial"/>
              <a:buChar char="•"/>
            </a:pPr>
            <a:r>
              <a:rPr lang="en-US" sz="1999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Key sales metrics</a:t>
            </a:r>
          </a:p>
          <a:p>
            <a:pPr marL="431799" lvl="1" indent="-215899" algn="l">
              <a:lnSpc>
                <a:spcPts val="3619"/>
              </a:lnSpc>
              <a:buFont typeface="Arial"/>
              <a:buChar char="•"/>
            </a:pPr>
            <a:r>
              <a:rPr lang="en-US" sz="1999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Customer behavior and trends</a:t>
            </a:r>
          </a:p>
          <a:p>
            <a:pPr marL="431799" lvl="1" indent="-215899" algn="l">
              <a:lnSpc>
                <a:spcPts val="3619"/>
              </a:lnSpc>
              <a:buFont typeface="Arial"/>
              <a:buChar char="•"/>
            </a:pPr>
            <a:r>
              <a:rPr lang="en-US" sz="1999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Company and product performance</a:t>
            </a:r>
          </a:p>
          <a:p>
            <a:pPr algn="l">
              <a:lnSpc>
                <a:spcPts val="3438"/>
              </a:lnSpc>
            </a:pPr>
            <a:endParaRPr lang="en-US" sz="1999" dirty="0">
              <a:solidFill>
                <a:srgbClr val="474646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395543" y="5996840"/>
            <a:ext cx="5771482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B73A3A"/>
                </a:solidFill>
                <a:latin typeface="Garet Bold"/>
                <a:ea typeface="Garet Bold"/>
                <a:cs typeface="Garet Bold"/>
                <a:sym typeface="Garet Bold"/>
              </a:rPr>
              <a:t>Insights &amp; Recommendations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311334" y="6979984"/>
            <a:ext cx="6013433" cy="133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3620"/>
              </a:lnSpc>
              <a:buFont typeface="Arial"/>
              <a:buChar char="•"/>
            </a:pPr>
            <a:r>
              <a:rPr lang="en-US" sz="2000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Summary of key findings</a:t>
            </a:r>
          </a:p>
          <a:p>
            <a:pPr marL="431801" lvl="1" indent="-215900" algn="l">
              <a:lnSpc>
                <a:spcPts val="3620"/>
              </a:lnSpc>
              <a:buFont typeface="Arial"/>
              <a:buChar char="•"/>
            </a:pPr>
            <a:r>
              <a:rPr lang="en-US" sz="2000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Strategic suggestions to improve sales</a:t>
            </a:r>
          </a:p>
          <a:p>
            <a:pPr marL="431801" lvl="1" indent="-215900" algn="l">
              <a:lnSpc>
                <a:spcPts val="3620"/>
              </a:lnSpc>
              <a:buFont typeface="Arial"/>
              <a:buChar char="•"/>
            </a:pPr>
            <a:r>
              <a:rPr lang="en-US" sz="2000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Targeted actions based on data insights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5010" y="6096854"/>
            <a:ext cx="3977659" cy="3690612"/>
          </a:xfrm>
          <a:custGeom>
            <a:avLst/>
            <a:gdLst/>
            <a:ahLst/>
            <a:cxnLst/>
            <a:rect l="l" t="t" r="r" b="b"/>
            <a:pathLst>
              <a:path w="3977659" h="3690612">
                <a:moveTo>
                  <a:pt x="0" y="0"/>
                </a:moveTo>
                <a:lnTo>
                  <a:pt x="3977660" y="0"/>
                </a:lnTo>
                <a:lnTo>
                  <a:pt x="3977660" y="3690612"/>
                </a:lnTo>
                <a:lnTo>
                  <a:pt x="0" y="3690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3" name="Group 3"/>
          <p:cNvGrpSpPr/>
          <p:nvPr/>
        </p:nvGrpSpPr>
        <p:grpSpPr>
          <a:xfrm>
            <a:off x="6433730" y="6096854"/>
            <a:ext cx="10272408" cy="2994711"/>
            <a:chOff x="0" y="0"/>
            <a:chExt cx="3583890" cy="10448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83890" cy="1044810"/>
            </a:xfrm>
            <a:custGeom>
              <a:avLst/>
              <a:gdLst/>
              <a:ahLst/>
              <a:cxnLst/>
              <a:rect l="l" t="t" r="r" b="b"/>
              <a:pathLst>
                <a:path w="3583890" h="1044810">
                  <a:moveTo>
                    <a:pt x="24117" y="0"/>
                  </a:moveTo>
                  <a:lnTo>
                    <a:pt x="3559773" y="0"/>
                  </a:lnTo>
                  <a:cubicBezTo>
                    <a:pt x="3566169" y="0"/>
                    <a:pt x="3572303" y="2541"/>
                    <a:pt x="3576826" y="7064"/>
                  </a:cubicBezTo>
                  <a:cubicBezTo>
                    <a:pt x="3581349" y="11587"/>
                    <a:pt x="3583890" y="17721"/>
                    <a:pt x="3583890" y="24117"/>
                  </a:cubicBezTo>
                  <a:lnTo>
                    <a:pt x="3583890" y="1020693"/>
                  </a:lnTo>
                  <a:cubicBezTo>
                    <a:pt x="3583890" y="1027089"/>
                    <a:pt x="3581349" y="1033223"/>
                    <a:pt x="3576826" y="1037746"/>
                  </a:cubicBezTo>
                  <a:cubicBezTo>
                    <a:pt x="3572303" y="1042269"/>
                    <a:pt x="3566169" y="1044810"/>
                    <a:pt x="3559773" y="1044810"/>
                  </a:cubicBezTo>
                  <a:lnTo>
                    <a:pt x="24117" y="1044810"/>
                  </a:lnTo>
                  <a:cubicBezTo>
                    <a:pt x="17721" y="1044810"/>
                    <a:pt x="11587" y="1042269"/>
                    <a:pt x="7064" y="1037746"/>
                  </a:cubicBezTo>
                  <a:cubicBezTo>
                    <a:pt x="2541" y="1033223"/>
                    <a:pt x="0" y="1027089"/>
                    <a:pt x="0" y="1020693"/>
                  </a:cubicBezTo>
                  <a:lnTo>
                    <a:pt x="0" y="24117"/>
                  </a:lnTo>
                  <a:cubicBezTo>
                    <a:pt x="0" y="17721"/>
                    <a:pt x="2541" y="11587"/>
                    <a:pt x="7064" y="7064"/>
                  </a:cubicBezTo>
                  <a:cubicBezTo>
                    <a:pt x="11587" y="2541"/>
                    <a:pt x="17721" y="0"/>
                    <a:pt x="24117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3583890" cy="10733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13203" y="1456407"/>
            <a:ext cx="10272408" cy="2994711"/>
            <a:chOff x="0" y="0"/>
            <a:chExt cx="3583890" cy="10448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83890" cy="1044810"/>
            </a:xfrm>
            <a:custGeom>
              <a:avLst/>
              <a:gdLst/>
              <a:ahLst/>
              <a:cxnLst/>
              <a:rect l="l" t="t" r="r" b="b"/>
              <a:pathLst>
                <a:path w="3583890" h="1044810">
                  <a:moveTo>
                    <a:pt x="24117" y="0"/>
                  </a:moveTo>
                  <a:lnTo>
                    <a:pt x="3559773" y="0"/>
                  </a:lnTo>
                  <a:cubicBezTo>
                    <a:pt x="3566169" y="0"/>
                    <a:pt x="3572303" y="2541"/>
                    <a:pt x="3576826" y="7064"/>
                  </a:cubicBezTo>
                  <a:cubicBezTo>
                    <a:pt x="3581349" y="11587"/>
                    <a:pt x="3583890" y="17721"/>
                    <a:pt x="3583890" y="24117"/>
                  </a:cubicBezTo>
                  <a:lnTo>
                    <a:pt x="3583890" y="1020693"/>
                  </a:lnTo>
                  <a:cubicBezTo>
                    <a:pt x="3583890" y="1027089"/>
                    <a:pt x="3581349" y="1033223"/>
                    <a:pt x="3576826" y="1037746"/>
                  </a:cubicBezTo>
                  <a:cubicBezTo>
                    <a:pt x="3572303" y="1042269"/>
                    <a:pt x="3566169" y="1044810"/>
                    <a:pt x="3559773" y="1044810"/>
                  </a:cubicBezTo>
                  <a:lnTo>
                    <a:pt x="24117" y="1044810"/>
                  </a:lnTo>
                  <a:cubicBezTo>
                    <a:pt x="17721" y="1044810"/>
                    <a:pt x="11587" y="1042269"/>
                    <a:pt x="7064" y="1037746"/>
                  </a:cubicBezTo>
                  <a:cubicBezTo>
                    <a:pt x="2541" y="1033223"/>
                    <a:pt x="0" y="1027089"/>
                    <a:pt x="0" y="1020693"/>
                  </a:cubicBezTo>
                  <a:lnTo>
                    <a:pt x="0" y="24117"/>
                  </a:lnTo>
                  <a:cubicBezTo>
                    <a:pt x="0" y="17721"/>
                    <a:pt x="2541" y="11587"/>
                    <a:pt x="7064" y="7064"/>
                  </a:cubicBezTo>
                  <a:cubicBezTo>
                    <a:pt x="11587" y="2541"/>
                    <a:pt x="17721" y="0"/>
                    <a:pt x="24117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3583890" cy="10733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654955" y="697865"/>
            <a:ext cx="4752863" cy="4445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0"/>
              </a:lnSpc>
            </a:pPr>
            <a:r>
              <a:rPr lang="en-US" sz="8000" b="1" spc="504">
                <a:solidFill>
                  <a:srgbClr val="B73A3A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Data Analysis Using Python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62470" y="2185899"/>
            <a:ext cx="9773874" cy="147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 dirty="0">
                <a:solidFill>
                  <a:srgbClr val="B73A3A"/>
                </a:solidFill>
                <a:latin typeface="Garet Bold"/>
                <a:ea typeface="Garet Bold"/>
                <a:cs typeface="Garet Bold"/>
                <a:sym typeface="Garet Bold"/>
              </a:rPr>
              <a:t>Exploratory Data Analysis (EDA)</a:t>
            </a:r>
          </a:p>
          <a:p>
            <a:pPr algn="ctr">
              <a:lnSpc>
                <a:spcPts val="1238"/>
              </a:lnSpc>
            </a:pPr>
            <a:endParaRPr lang="en-US" sz="2599" b="1" dirty="0">
              <a:solidFill>
                <a:srgbClr val="B73A3A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ctr">
              <a:lnSpc>
                <a:spcPts val="3467"/>
              </a:lnSpc>
              <a:spcBef>
                <a:spcPct val="0"/>
              </a:spcBef>
            </a:pPr>
            <a:r>
              <a:rPr lang="en-US" sz="2476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Analyzing in Python begins with understanding the data structure, cleaning it, and preparing the dataset.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92453" y="6140408"/>
            <a:ext cx="10313685" cy="2850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 dirty="0">
                <a:solidFill>
                  <a:srgbClr val="B73A3A"/>
                </a:solidFill>
                <a:latin typeface="Garet Bold"/>
                <a:ea typeface="Garet Bold"/>
                <a:cs typeface="Garet Bold"/>
                <a:sym typeface="Garet Bold"/>
              </a:rPr>
              <a:t>Dataset Overview</a:t>
            </a:r>
          </a:p>
          <a:p>
            <a:pPr marL="410209" lvl="1" indent="-205105" algn="l">
              <a:lnSpc>
                <a:spcPts val="3970"/>
              </a:lnSpc>
              <a:buFont typeface="Arial"/>
              <a:buChar char="•"/>
            </a:pPr>
            <a:r>
              <a:rPr lang="en-US" sz="1899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Entries: 23,906 rows</a:t>
            </a:r>
          </a:p>
          <a:p>
            <a:pPr marL="410209" lvl="1" indent="-205105" algn="l">
              <a:lnSpc>
                <a:spcPts val="3970"/>
              </a:lnSpc>
              <a:buFont typeface="Arial"/>
              <a:buChar char="•"/>
            </a:pPr>
            <a:r>
              <a:rPr lang="en-US" sz="1899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Features: 16 columns</a:t>
            </a:r>
          </a:p>
          <a:p>
            <a:pPr marL="410209" lvl="1" indent="-205105" algn="l">
              <a:lnSpc>
                <a:spcPts val="3970"/>
              </a:lnSpc>
              <a:buFont typeface="Arial"/>
              <a:buChar char="•"/>
            </a:pPr>
            <a:r>
              <a:rPr lang="en-US" sz="1899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Types: 13 categorical, 3 numerical</a:t>
            </a:r>
          </a:p>
          <a:p>
            <a:pPr marL="410209" lvl="1" indent="-205105" algn="l">
              <a:lnSpc>
                <a:spcPts val="3970"/>
              </a:lnSpc>
              <a:buFont typeface="Arial"/>
              <a:buChar char="•"/>
            </a:pPr>
            <a:r>
              <a:rPr lang="en-US" sz="1899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The main fields cover car details, customer information, sales data, and dealer information.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877126"/>
            <a:ext cx="4328085" cy="5646514"/>
          </a:xfrm>
          <a:custGeom>
            <a:avLst/>
            <a:gdLst/>
            <a:ahLst/>
            <a:cxnLst/>
            <a:rect l="l" t="t" r="r" b="b"/>
            <a:pathLst>
              <a:path w="4328085" h="5646514">
                <a:moveTo>
                  <a:pt x="0" y="0"/>
                </a:moveTo>
                <a:lnTo>
                  <a:pt x="4328085" y="0"/>
                </a:lnTo>
                <a:lnTo>
                  <a:pt x="4328085" y="5646513"/>
                </a:lnTo>
                <a:lnTo>
                  <a:pt x="0" y="564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3" name="Group 3"/>
          <p:cNvGrpSpPr/>
          <p:nvPr/>
        </p:nvGrpSpPr>
        <p:grpSpPr>
          <a:xfrm>
            <a:off x="6998816" y="267690"/>
            <a:ext cx="10997735" cy="9795054"/>
            <a:chOff x="0" y="0"/>
            <a:chExt cx="3836946" cy="341734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36946" cy="3417348"/>
            </a:xfrm>
            <a:custGeom>
              <a:avLst/>
              <a:gdLst/>
              <a:ahLst/>
              <a:cxnLst/>
              <a:rect l="l" t="t" r="r" b="b"/>
              <a:pathLst>
                <a:path w="3836946" h="3417348">
                  <a:moveTo>
                    <a:pt x="22527" y="0"/>
                  </a:moveTo>
                  <a:lnTo>
                    <a:pt x="3814419" y="0"/>
                  </a:lnTo>
                  <a:cubicBezTo>
                    <a:pt x="3826860" y="0"/>
                    <a:pt x="3836946" y="10085"/>
                    <a:pt x="3836946" y="22527"/>
                  </a:cubicBezTo>
                  <a:lnTo>
                    <a:pt x="3836946" y="3394821"/>
                  </a:lnTo>
                  <a:cubicBezTo>
                    <a:pt x="3836946" y="3407263"/>
                    <a:pt x="3826860" y="3417348"/>
                    <a:pt x="3814419" y="3417348"/>
                  </a:cubicBezTo>
                  <a:lnTo>
                    <a:pt x="22527" y="3417348"/>
                  </a:lnTo>
                  <a:cubicBezTo>
                    <a:pt x="16552" y="3417348"/>
                    <a:pt x="10822" y="3414974"/>
                    <a:pt x="6598" y="3410750"/>
                  </a:cubicBezTo>
                  <a:cubicBezTo>
                    <a:pt x="2373" y="3406525"/>
                    <a:pt x="0" y="3400796"/>
                    <a:pt x="0" y="3394821"/>
                  </a:cubicBezTo>
                  <a:lnTo>
                    <a:pt x="0" y="22527"/>
                  </a:lnTo>
                  <a:cubicBezTo>
                    <a:pt x="0" y="10085"/>
                    <a:pt x="10085" y="0"/>
                    <a:pt x="22527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3836946" cy="34459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010400" y="419100"/>
            <a:ext cx="10997735" cy="9642518"/>
          </a:xfrm>
          <a:custGeom>
            <a:avLst/>
            <a:gdLst/>
            <a:ahLst/>
            <a:cxnLst/>
            <a:rect l="l" t="t" r="r" b="b"/>
            <a:pathLst>
              <a:path w="10997735" h="9642518">
                <a:moveTo>
                  <a:pt x="0" y="0"/>
                </a:moveTo>
                <a:lnTo>
                  <a:pt x="10997735" y="0"/>
                </a:lnTo>
                <a:lnTo>
                  <a:pt x="10997735" y="9642518"/>
                </a:lnTo>
                <a:lnTo>
                  <a:pt x="0" y="96425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TextBox 7"/>
          <p:cNvSpPr txBox="1"/>
          <p:nvPr/>
        </p:nvSpPr>
        <p:spPr>
          <a:xfrm>
            <a:off x="4862" y="885825"/>
            <a:ext cx="6993954" cy="2778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  <a:spcBef>
                <a:spcPct val="0"/>
              </a:spcBef>
            </a:pPr>
            <a:r>
              <a:rPr lang="en-US" sz="7999" b="1" spc="503">
                <a:solidFill>
                  <a:srgbClr val="B73A3A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Correlation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877126"/>
            <a:ext cx="4328085" cy="5646514"/>
          </a:xfrm>
          <a:custGeom>
            <a:avLst/>
            <a:gdLst/>
            <a:ahLst/>
            <a:cxnLst/>
            <a:rect l="l" t="t" r="r" b="b"/>
            <a:pathLst>
              <a:path w="4328085" h="5646514">
                <a:moveTo>
                  <a:pt x="0" y="0"/>
                </a:moveTo>
                <a:lnTo>
                  <a:pt x="4328085" y="0"/>
                </a:lnTo>
                <a:lnTo>
                  <a:pt x="4328085" y="5646513"/>
                </a:lnTo>
                <a:lnTo>
                  <a:pt x="0" y="564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TextBox 3"/>
          <p:cNvSpPr txBox="1"/>
          <p:nvPr/>
        </p:nvSpPr>
        <p:spPr>
          <a:xfrm>
            <a:off x="565535" y="441718"/>
            <a:ext cx="6993954" cy="2778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  <a:spcBef>
                <a:spcPct val="0"/>
              </a:spcBef>
            </a:pPr>
            <a:r>
              <a:rPr lang="en-US" sz="7999" b="1" spc="503">
                <a:solidFill>
                  <a:srgbClr val="B73A3A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Outliers Detection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876391" y="818709"/>
            <a:ext cx="9177297" cy="2401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endParaRPr/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Checked for outliers using visualization.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Frequent outliers likely reflect real data.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Kept them to avoid impacting results</a:t>
            </a:r>
          </a:p>
          <a:p>
            <a:pPr algn="just">
              <a:lnSpc>
                <a:spcPts val="4667"/>
              </a:lnSpc>
              <a:spcBef>
                <a:spcPct val="0"/>
              </a:spcBef>
            </a:pPr>
            <a:endParaRPr lang="en-US" sz="2599">
              <a:solidFill>
                <a:srgbClr val="474646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7559489" y="3611604"/>
            <a:ext cx="10168914" cy="5963598"/>
            <a:chOff x="0" y="0"/>
            <a:chExt cx="3547782" cy="20806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47782" cy="2080610"/>
            </a:xfrm>
            <a:custGeom>
              <a:avLst/>
              <a:gdLst/>
              <a:ahLst/>
              <a:cxnLst/>
              <a:rect l="l" t="t" r="r" b="b"/>
              <a:pathLst>
                <a:path w="3547782" h="2080610">
                  <a:moveTo>
                    <a:pt x="24363" y="0"/>
                  </a:moveTo>
                  <a:lnTo>
                    <a:pt x="3523420" y="0"/>
                  </a:lnTo>
                  <a:cubicBezTo>
                    <a:pt x="3529881" y="0"/>
                    <a:pt x="3536078" y="2567"/>
                    <a:pt x="3540647" y="7136"/>
                  </a:cubicBezTo>
                  <a:cubicBezTo>
                    <a:pt x="3545215" y="11705"/>
                    <a:pt x="3547782" y="17901"/>
                    <a:pt x="3547782" y="24363"/>
                  </a:cubicBezTo>
                  <a:lnTo>
                    <a:pt x="3547782" y="2056248"/>
                  </a:lnTo>
                  <a:cubicBezTo>
                    <a:pt x="3547782" y="2062709"/>
                    <a:pt x="3545215" y="2068906"/>
                    <a:pt x="3540647" y="2073475"/>
                  </a:cubicBezTo>
                  <a:cubicBezTo>
                    <a:pt x="3536078" y="2078044"/>
                    <a:pt x="3529881" y="2080610"/>
                    <a:pt x="3523420" y="2080610"/>
                  </a:cubicBezTo>
                  <a:lnTo>
                    <a:pt x="24363" y="2080610"/>
                  </a:lnTo>
                  <a:cubicBezTo>
                    <a:pt x="17901" y="2080610"/>
                    <a:pt x="11705" y="2078044"/>
                    <a:pt x="7136" y="2073475"/>
                  </a:cubicBezTo>
                  <a:cubicBezTo>
                    <a:pt x="2567" y="2068906"/>
                    <a:pt x="0" y="2062709"/>
                    <a:pt x="0" y="2056248"/>
                  </a:cubicBezTo>
                  <a:lnTo>
                    <a:pt x="0" y="24363"/>
                  </a:lnTo>
                  <a:cubicBezTo>
                    <a:pt x="0" y="17901"/>
                    <a:pt x="2567" y="11705"/>
                    <a:pt x="7136" y="7136"/>
                  </a:cubicBezTo>
                  <a:cubicBezTo>
                    <a:pt x="11705" y="2567"/>
                    <a:pt x="17901" y="0"/>
                    <a:pt x="24363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3547782" cy="2109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502472" y="3958150"/>
            <a:ext cx="8282947" cy="5484464"/>
          </a:xfrm>
          <a:custGeom>
            <a:avLst/>
            <a:gdLst/>
            <a:ahLst/>
            <a:cxnLst/>
            <a:rect l="l" t="t" r="r" b="b"/>
            <a:pathLst>
              <a:path w="8282947" h="5484464">
                <a:moveTo>
                  <a:pt x="0" y="0"/>
                </a:moveTo>
                <a:lnTo>
                  <a:pt x="8282948" y="0"/>
                </a:lnTo>
                <a:lnTo>
                  <a:pt x="8282948" y="5484465"/>
                </a:lnTo>
                <a:lnTo>
                  <a:pt x="0" y="54844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75489" y="1028700"/>
            <a:ext cx="6998061" cy="2561528"/>
            <a:chOff x="0" y="0"/>
            <a:chExt cx="2441519" cy="8936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1519" cy="893679"/>
            </a:xfrm>
            <a:custGeom>
              <a:avLst/>
              <a:gdLst/>
              <a:ahLst/>
              <a:cxnLst/>
              <a:rect l="l" t="t" r="r" b="b"/>
              <a:pathLst>
                <a:path w="2441519" h="893679">
                  <a:moveTo>
                    <a:pt x="35401" y="0"/>
                  </a:moveTo>
                  <a:lnTo>
                    <a:pt x="2406118" y="0"/>
                  </a:lnTo>
                  <a:cubicBezTo>
                    <a:pt x="2425669" y="0"/>
                    <a:pt x="2441519" y="15850"/>
                    <a:pt x="2441519" y="35401"/>
                  </a:cubicBezTo>
                  <a:lnTo>
                    <a:pt x="2441519" y="858277"/>
                  </a:lnTo>
                  <a:cubicBezTo>
                    <a:pt x="2441519" y="877829"/>
                    <a:pt x="2425669" y="893679"/>
                    <a:pt x="2406118" y="893679"/>
                  </a:cubicBezTo>
                  <a:lnTo>
                    <a:pt x="35401" y="893679"/>
                  </a:lnTo>
                  <a:cubicBezTo>
                    <a:pt x="15850" y="893679"/>
                    <a:pt x="0" y="877829"/>
                    <a:pt x="0" y="858277"/>
                  </a:cubicBezTo>
                  <a:lnTo>
                    <a:pt x="0" y="35401"/>
                  </a:lnTo>
                  <a:cubicBezTo>
                    <a:pt x="0" y="15850"/>
                    <a:pt x="15850" y="0"/>
                    <a:pt x="35401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441519" cy="922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75489" y="6700489"/>
            <a:ext cx="6998061" cy="2561528"/>
            <a:chOff x="0" y="0"/>
            <a:chExt cx="2441519" cy="8936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41519" cy="893679"/>
            </a:xfrm>
            <a:custGeom>
              <a:avLst/>
              <a:gdLst/>
              <a:ahLst/>
              <a:cxnLst/>
              <a:rect l="l" t="t" r="r" b="b"/>
              <a:pathLst>
                <a:path w="2441519" h="893679">
                  <a:moveTo>
                    <a:pt x="35401" y="0"/>
                  </a:moveTo>
                  <a:lnTo>
                    <a:pt x="2406118" y="0"/>
                  </a:lnTo>
                  <a:cubicBezTo>
                    <a:pt x="2425669" y="0"/>
                    <a:pt x="2441519" y="15850"/>
                    <a:pt x="2441519" y="35401"/>
                  </a:cubicBezTo>
                  <a:lnTo>
                    <a:pt x="2441519" y="858277"/>
                  </a:lnTo>
                  <a:cubicBezTo>
                    <a:pt x="2441519" y="877829"/>
                    <a:pt x="2425669" y="893679"/>
                    <a:pt x="2406118" y="893679"/>
                  </a:cubicBezTo>
                  <a:lnTo>
                    <a:pt x="35401" y="893679"/>
                  </a:lnTo>
                  <a:cubicBezTo>
                    <a:pt x="15850" y="893679"/>
                    <a:pt x="0" y="877829"/>
                    <a:pt x="0" y="858277"/>
                  </a:cubicBezTo>
                  <a:lnTo>
                    <a:pt x="0" y="35401"/>
                  </a:lnTo>
                  <a:cubicBezTo>
                    <a:pt x="0" y="15850"/>
                    <a:pt x="15850" y="0"/>
                    <a:pt x="35401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2441519" cy="922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75489" y="3862736"/>
            <a:ext cx="6998061" cy="2561528"/>
            <a:chOff x="0" y="0"/>
            <a:chExt cx="2441519" cy="89367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41519" cy="893679"/>
            </a:xfrm>
            <a:custGeom>
              <a:avLst/>
              <a:gdLst/>
              <a:ahLst/>
              <a:cxnLst/>
              <a:rect l="l" t="t" r="r" b="b"/>
              <a:pathLst>
                <a:path w="2441519" h="893679">
                  <a:moveTo>
                    <a:pt x="35401" y="0"/>
                  </a:moveTo>
                  <a:lnTo>
                    <a:pt x="2406118" y="0"/>
                  </a:lnTo>
                  <a:cubicBezTo>
                    <a:pt x="2425669" y="0"/>
                    <a:pt x="2441519" y="15850"/>
                    <a:pt x="2441519" y="35401"/>
                  </a:cubicBezTo>
                  <a:lnTo>
                    <a:pt x="2441519" y="858277"/>
                  </a:lnTo>
                  <a:cubicBezTo>
                    <a:pt x="2441519" y="877829"/>
                    <a:pt x="2425669" y="893679"/>
                    <a:pt x="2406118" y="893679"/>
                  </a:cubicBezTo>
                  <a:lnTo>
                    <a:pt x="35401" y="893679"/>
                  </a:lnTo>
                  <a:cubicBezTo>
                    <a:pt x="15850" y="893679"/>
                    <a:pt x="0" y="877829"/>
                    <a:pt x="0" y="858277"/>
                  </a:cubicBezTo>
                  <a:lnTo>
                    <a:pt x="0" y="35401"/>
                  </a:lnTo>
                  <a:cubicBezTo>
                    <a:pt x="0" y="15850"/>
                    <a:pt x="15850" y="0"/>
                    <a:pt x="35401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441519" cy="922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140438" y="2064974"/>
            <a:ext cx="811229" cy="910563"/>
          </a:xfrm>
          <a:custGeom>
            <a:avLst/>
            <a:gdLst/>
            <a:ahLst/>
            <a:cxnLst/>
            <a:rect l="l" t="t" r="r" b="b"/>
            <a:pathLst>
              <a:path w="811229" h="910563">
                <a:moveTo>
                  <a:pt x="0" y="0"/>
                </a:moveTo>
                <a:lnTo>
                  <a:pt x="811229" y="0"/>
                </a:lnTo>
                <a:lnTo>
                  <a:pt x="811229" y="910563"/>
                </a:lnTo>
                <a:lnTo>
                  <a:pt x="0" y="9105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2" name="TextBox 12"/>
          <p:cNvSpPr txBox="1"/>
          <p:nvPr/>
        </p:nvSpPr>
        <p:spPr>
          <a:xfrm>
            <a:off x="10491672" y="4858337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B73A3A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835568" y="5105400"/>
            <a:ext cx="4902925" cy="485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49"/>
              </a:lnSpc>
              <a:spcBef>
                <a:spcPct val="0"/>
              </a:spcBef>
            </a:pPr>
            <a:r>
              <a:rPr lang="en-US" sz="2999" b="1" spc="47">
                <a:solidFill>
                  <a:srgbClr val="474646"/>
                </a:solidFill>
                <a:latin typeface="Garet Bold"/>
                <a:ea typeface="Garet Bold"/>
                <a:cs typeface="Garet Bold"/>
                <a:sym typeface="Garet Bold"/>
              </a:rPr>
              <a:t>2</a:t>
            </a:r>
            <a:r>
              <a:rPr lang="en-US" sz="2999" b="1" u="none" spc="47">
                <a:solidFill>
                  <a:srgbClr val="474646"/>
                </a:solidFill>
                <a:latin typeface="Garet Bold"/>
                <a:ea typeface="Garet Bold"/>
                <a:cs typeface="Garet Bold"/>
                <a:sym typeface="Garet Bold"/>
              </a:rPr>
              <a:t> Irrelevant columns</a:t>
            </a:r>
          </a:p>
        </p:txBody>
      </p:sp>
      <p:sp>
        <p:nvSpPr>
          <p:cNvPr id="14" name="Freeform 14"/>
          <p:cNvSpPr/>
          <p:nvPr/>
        </p:nvSpPr>
        <p:spPr>
          <a:xfrm>
            <a:off x="16140438" y="4912056"/>
            <a:ext cx="811229" cy="910563"/>
          </a:xfrm>
          <a:custGeom>
            <a:avLst/>
            <a:gdLst/>
            <a:ahLst/>
            <a:cxnLst/>
            <a:rect l="l" t="t" r="r" b="b"/>
            <a:pathLst>
              <a:path w="811229" h="910563">
                <a:moveTo>
                  <a:pt x="0" y="0"/>
                </a:moveTo>
                <a:lnTo>
                  <a:pt x="811229" y="0"/>
                </a:lnTo>
                <a:lnTo>
                  <a:pt x="811229" y="910563"/>
                </a:lnTo>
                <a:lnTo>
                  <a:pt x="0" y="9105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5" name="Freeform 15"/>
          <p:cNvSpPr/>
          <p:nvPr/>
        </p:nvSpPr>
        <p:spPr>
          <a:xfrm rot="-5400000">
            <a:off x="15724273" y="7905157"/>
            <a:ext cx="1257642" cy="425312"/>
          </a:xfrm>
          <a:custGeom>
            <a:avLst/>
            <a:gdLst/>
            <a:ahLst/>
            <a:cxnLst/>
            <a:rect l="l" t="t" r="r" b="b"/>
            <a:pathLst>
              <a:path w="1257642" h="425312">
                <a:moveTo>
                  <a:pt x="0" y="0"/>
                </a:moveTo>
                <a:lnTo>
                  <a:pt x="1257642" y="0"/>
                </a:lnTo>
                <a:lnTo>
                  <a:pt x="1257642" y="425311"/>
                </a:lnTo>
                <a:lnTo>
                  <a:pt x="0" y="4253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6" name="Freeform 16"/>
          <p:cNvSpPr/>
          <p:nvPr/>
        </p:nvSpPr>
        <p:spPr>
          <a:xfrm>
            <a:off x="3113798" y="4407996"/>
            <a:ext cx="4508247" cy="4114800"/>
          </a:xfrm>
          <a:custGeom>
            <a:avLst/>
            <a:gdLst/>
            <a:ahLst/>
            <a:cxnLst/>
            <a:rect l="l" t="t" r="r" b="b"/>
            <a:pathLst>
              <a:path w="4508247" h="4114800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7" name="TextBox 17"/>
          <p:cNvSpPr txBox="1"/>
          <p:nvPr/>
        </p:nvSpPr>
        <p:spPr>
          <a:xfrm>
            <a:off x="234468" y="2033826"/>
            <a:ext cx="9741021" cy="338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9000" b="1" dirty="0">
                <a:solidFill>
                  <a:srgbClr val="B73A3A"/>
                </a:solidFill>
                <a:latin typeface="DM Sans Bold"/>
                <a:ea typeface="DM Sans Bold"/>
                <a:cs typeface="DM Sans Bold"/>
                <a:sym typeface="DM Sans Bold"/>
              </a:rPr>
              <a:t>Data Cleaning</a:t>
            </a:r>
          </a:p>
          <a:p>
            <a:pPr algn="ctr">
              <a:lnSpc>
                <a:spcPts val="8730"/>
              </a:lnSpc>
            </a:pPr>
            <a:r>
              <a:rPr lang="en-US" sz="9000" b="1" dirty="0">
                <a:solidFill>
                  <a:srgbClr val="B73A3A"/>
                </a:solidFill>
                <a:latin typeface="DM Sans Bold"/>
                <a:ea typeface="DM Sans Bold"/>
                <a:cs typeface="DM Sans Bold"/>
                <a:sym typeface="DM Sans Bold"/>
              </a:rPr>
              <a:t> and preparation</a:t>
            </a:r>
          </a:p>
          <a:p>
            <a:pPr algn="l">
              <a:lnSpc>
                <a:spcPts val="8730"/>
              </a:lnSpc>
            </a:pPr>
            <a:endParaRPr lang="en-US" sz="9000" b="1" dirty="0">
              <a:solidFill>
                <a:srgbClr val="B73A3A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491672" y="2024301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B73A3A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20967" y="2189087"/>
            <a:ext cx="4132127" cy="485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49"/>
              </a:lnSpc>
              <a:spcBef>
                <a:spcPct val="0"/>
              </a:spcBef>
            </a:pPr>
            <a:r>
              <a:rPr lang="en-US" sz="2999" b="1" spc="47" dirty="0">
                <a:solidFill>
                  <a:srgbClr val="474646"/>
                </a:solidFill>
                <a:latin typeface="Garet Bold"/>
                <a:ea typeface="Garet Bold"/>
                <a:cs typeface="Garet Bold"/>
                <a:sym typeface="Garet Bold"/>
              </a:rPr>
              <a:t>1 Missing value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491672" y="7691089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B73A3A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705933" y="7248176"/>
            <a:ext cx="4132127" cy="485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49"/>
              </a:lnSpc>
              <a:spcBef>
                <a:spcPct val="0"/>
              </a:spcBef>
            </a:pPr>
            <a:r>
              <a:rPr lang="en-US" sz="2999" b="1" spc="47">
                <a:solidFill>
                  <a:srgbClr val="474646"/>
                </a:solidFill>
                <a:latin typeface="Garet Bold"/>
                <a:ea typeface="Garet Bold"/>
                <a:cs typeface="Garet Bold"/>
                <a:sym typeface="Garet Bold"/>
              </a:rPr>
              <a:t>D</a:t>
            </a:r>
            <a:r>
              <a:rPr lang="en-US" sz="2999" b="1" u="none" spc="47">
                <a:solidFill>
                  <a:srgbClr val="474646"/>
                </a:solidFill>
                <a:latin typeface="Garet Bold"/>
                <a:ea typeface="Garet Bold"/>
                <a:cs typeface="Garet Bold"/>
                <a:sym typeface="Garet Bold"/>
              </a:rPr>
              <a:t>ate Column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46546" y="8475171"/>
            <a:ext cx="3780285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4199"/>
              </a:lnSpc>
              <a:spcBef>
                <a:spcPct val="0"/>
              </a:spcBef>
            </a:pPr>
            <a:r>
              <a:rPr lang="en-US" sz="2999" b="1">
                <a:solidFill>
                  <a:srgbClr val="474646"/>
                </a:solidFill>
                <a:latin typeface="Garet Bold"/>
                <a:ea typeface="Garet Bold"/>
                <a:cs typeface="Garet Bold"/>
                <a:sym typeface="Garet Bold"/>
              </a:rPr>
              <a:t>Datetime Format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39652" y="936626"/>
            <a:ext cx="8959959" cy="4206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b="1" spc="504">
                <a:solidFill>
                  <a:srgbClr val="B73A3A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Data Enhancements for Power BI</a:t>
            </a:r>
          </a:p>
        </p:txBody>
      </p:sp>
      <p:sp>
        <p:nvSpPr>
          <p:cNvPr id="3" name="Freeform 3"/>
          <p:cNvSpPr/>
          <p:nvPr/>
        </p:nvSpPr>
        <p:spPr>
          <a:xfrm rot="-576217">
            <a:off x="13852275" y="5420052"/>
            <a:ext cx="3681268" cy="4355923"/>
          </a:xfrm>
          <a:custGeom>
            <a:avLst/>
            <a:gdLst/>
            <a:ahLst/>
            <a:cxnLst/>
            <a:rect l="l" t="t" r="r" b="b"/>
            <a:pathLst>
              <a:path w="3681268" h="4355923">
                <a:moveTo>
                  <a:pt x="0" y="0"/>
                </a:moveTo>
                <a:lnTo>
                  <a:pt x="3681268" y="0"/>
                </a:lnTo>
                <a:lnTo>
                  <a:pt x="3681268" y="4355923"/>
                </a:lnTo>
                <a:lnTo>
                  <a:pt x="0" y="4355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4" name="Freeform 4"/>
          <p:cNvSpPr/>
          <p:nvPr/>
        </p:nvSpPr>
        <p:spPr>
          <a:xfrm rot="5631893">
            <a:off x="3894567" y="5559885"/>
            <a:ext cx="908046" cy="414296"/>
          </a:xfrm>
          <a:custGeom>
            <a:avLst/>
            <a:gdLst/>
            <a:ahLst/>
            <a:cxnLst/>
            <a:rect l="l" t="t" r="r" b="b"/>
            <a:pathLst>
              <a:path w="908046" h="414296">
                <a:moveTo>
                  <a:pt x="0" y="0"/>
                </a:moveTo>
                <a:lnTo>
                  <a:pt x="908046" y="0"/>
                </a:lnTo>
                <a:lnTo>
                  <a:pt x="908046" y="414296"/>
                </a:lnTo>
                <a:lnTo>
                  <a:pt x="0" y="4142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5" name="Freeform 5"/>
          <p:cNvSpPr/>
          <p:nvPr/>
        </p:nvSpPr>
        <p:spPr>
          <a:xfrm rot="5631893">
            <a:off x="10045588" y="5559885"/>
            <a:ext cx="908046" cy="414296"/>
          </a:xfrm>
          <a:custGeom>
            <a:avLst/>
            <a:gdLst/>
            <a:ahLst/>
            <a:cxnLst/>
            <a:rect l="l" t="t" r="r" b="b"/>
            <a:pathLst>
              <a:path w="908046" h="414296">
                <a:moveTo>
                  <a:pt x="0" y="0"/>
                </a:moveTo>
                <a:lnTo>
                  <a:pt x="908046" y="0"/>
                </a:lnTo>
                <a:lnTo>
                  <a:pt x="908046" y="414296"/>
                </a:lnTo>
                <a:lnTo>
                  <a:pt x="0" y="4142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6" name="Freeform 6"/>
          <p:cNvSpPr/>
          <p:nvPr/>
        </p:nvSpPr>
        <p:spPr>
          <a:xfrm rot="239177">
            <a:off x="10512913" y="2779928"/>
            <a:ext cx="908046" cy="414296"/>
          </a:xfrm>
          <a:custGeom>
            <a:avLst/>
            <a:gdLst/>
            <a:ahLst/>
            <a:cxnLst/>
            <a:rect l="l" t="t" r="r" b="b"/>
            <a:pathLst>
              <a:path w="908046" h="414296">
                <a:moveTo>
                  <a:pt x="0" y="0"/>
                </a:moveTo>
                <a:lnTo>
                  <a:pt x="908047" y="0"/>
                </a:lnTo>
                <a:lnTo>
                  <a:pt x="908047" y="414297"/>
                </a:lnTo>
                <a:lnTo>
                  <a:pt x="0" y="4142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7" name="Group 7"/>
          <p:cNvGrpSpPr/>
          <p:nvPr/>
        </p:nvGrpSpPr>
        <p:grpSpPr>
          <a:xfrm>
            <a:off x="11434262" y="1619494"/>
            <a:ext cx="4814056" cy="3211583"/>
            <a:chOff x="0" y="0"/>
            <a:chExt cx="1679552" cy="112047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79553" cy="1120473"/>
            </a:xfrm>
            <a:custGeom>
              <a:avLst/>
              <a:gdLst/>
              <a:ahLst/>
              <a:cxnLst/>
              <a:rect l="l" t="t" r="r" b="b"/>
              <a:pathLst>
                <a:path w="1679553" h="1120473">
                  <a:moveTo>
                    <a:pt x="1608" y="0"/>
                  </a:moveTo>
                  <a:lnTo>
                    <a:pt x="1677944" y="0"/>
                  </a:lnTo>
                  <a:cubicBezTo>
                    <a:pt x="1678833" y="0"/>
                    <a:pt x="1679553" y="720"/>
                    <a:pt x="1679553" y="1608"/>
                  </a:cubicBezTo>
                  <a:lnTo>
                    <a:pt x="1679553" y="1118865"/>
                  </a:lnTo>
                  <a:cubicBezTo>
                    <a:pt x="1679553" y="1119753"/>
                    <a:pt x="1678833" y="1120473"/>
                    <a:pt x="1677944" y="1120473"/>
                  </a:cubicBezTo>
                  <a:lnTo>
                    <a:pt x="1608" y="1120473"/>
                  </a:lnTo>
                  <a:cubicBezTo>
                    <a:pt x="1182" y="1120473"/>
                    <a:pt x="773" y="1120304"/>
                    <a:pt x="471" y="1120002"/>
                  </a:cubicBezTo>
                  <a:cubicBezTo>
                    <a:pt x="169" y="1119701"/>
                    <a:pt x="0" y="1119292"/>
                    <a:pt x="0" y="1118865"/>
                  </a:cubicBezTo>
                  <a:lnTo>
                    <a:pt x="0" y="1608"/>
                  </a:lnTo>
                  <a:cubicBezTo>
                    <a:pt x="0" y="1182"/>
                    <a:pt x="169" y="773"/>
                    <a:pt x="471" y="471"/>
                  </a:cubicBezTo>
                  <a:cubicBezTo>
                    <a:pt x="773" y="169"/>
                    <a:pt x="1182" y="0"/>
                    <a:pt x="1608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679552" cy="11490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329863" y="6233986"/>
            <a:ext cx="4814056" cy="3211583"/>
            <a:chOff x="0" y="0"/>
            <a:chExt cx="1679552" cy="11204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79553" cy="1120473"/>
            </a:xfrm>
            <a:custGeom>
              <a:avLst/>
              <a:gdLst/>
              <a:ahLst/>
              <a:cxnLst/>
              <a:rect l="l" t="t" r="r" b="b"/>
              <a:pathLst>
                <a:path w="1679553" h="1120473">
                  <a:moveTo>
                    <a:pt x="1608" y="0"/>
                  </a:moveTo>
                  <a:lnTo>
                    <a:pt x="1677944" y="0"/>
                  </a:lnTo>
                  <a:cubicBezTo>
                    <a:pt x="1678833" y="0"/>
                    <a:pt x="1679553" y="720"/>
                    <a:pt x="1679553" y="1608"/>
                  </a:cubicBezTo>
                  <a:lnTo>
                    <a:pt x="1679553" y="1118865"/>
                  </a:lnTo>
                  <a:cubicBezTo>
                    <a:pt x="1679553" y="1119753"/>
                    <a:pt x="1678833" y="1120473"/>
                    <a:pt x="1677944" y="1120473"/>
                  </a:cubicBezTo>
                  <a:lnTo>
                    <a:pt x="1608" y="1120473"/>
                  </a:lnTo>
                  <a:cubicBezTo>
                    <a:pt x="1182" y="1120473"/>
                    <a:pt x="773" y="1120304"/>
                    <a:pt x="471" y="1120002"/>
                  </a:cubicBezTo>
                  <a:cubicBezTo>
                    <a:pt x="169" y="1119701"/>
                    <a:pt x="0" y="1119292"/>
                    <a:pt x="0" y="1118865"/>
                  </a:cubicBezTo>
                  <a:lnTo>
                    <a:pt x="0" y="1608"/>
                  </a:lnTo>
                  <a:cubicBezTo>
                    <a:pt x="0" y="1182"/>
                    <a:pt x="169" y="773"/>
                    <a:pt x="471" y="471"/>
                  </a:cubicBezTo>
                  <a:cubicBezTo>
                    <a:pt x="773" y="169"/>
                    <a:pt x="1182" y="0"/>
                    <a:pt x="1608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1679552" cy="11490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41562" y="6233986"/>
            <a:ext cx="4814056" cy="3211583"/>
            <a:chOff x="0" y="0"/>
            <a:chExt cx="1679552" cy="112047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79553" cy="1120473"/>
            </a:xfrm>
            <a:custGeom>
              <a:avLst/>
              <a:gdLst/>
              <a:ahLst/>
              <a:cxnLst/>
              <a:rect l="l" t="t" r="r" b="b"/>
              <a:pathLst>
                <a:path w="1679553" h="1120473">
                  <a:moveTo>
                    <a:pt x="1608" y="0"/>
                  </a:moveTo>
                  <a:lnTo>
                    <a:pt x="1677944" y="0"/>
                  </a:lnTo>
                  <a:cubicBezTo>
                    <a:pt x="1678833" y="0"/>
                    <a:pt x="1679553" y="720"/>
                    <a:pt x="1679553" y="1608"/>
                  </a:cubicBezTo>
                  <a:lnTo>
                    <a:pt x="1679553" y="1118865"/>
                  </a:lnTo>
                  <a:cubicBezTo>
                    <a:pt x="1679553" y="1119753"/>
                    <a:pt x="1678833" y="1120473"/>
                    <a:pt x="1677944" y="1120473"/>
                  </a:cubicBezTo>
                  <a:lnTo>
                    <a:pt x="1608" y="1120473"/>
                  </a:lnTo>
                  <a:cubicBezTo>
                    <a:pt x="1182" y="1120473"/>
                    <a:pt x="773" y="1120304"/>
                    <a:pt x="471" y="1120002"/>
                  </a:cubicBezTo>
                  <a:cubicBezTo>
                    <a:pt x="169" y="1119701"/>
                    <a:pt x="0" y="1119292"/>
                    <a:pt x="0" y="1118865"/>
                  </a:cubicBezTo>
                  <a:lnTo>
                    <a:pt x="0" y="1608"/>
                  </a:lnTo>
                  <a:cubicBezTo>
                    <a:pt x="0" y="1182"/>
                    <a:pt x="169" y="773"/>
                    <a:pt x="471" y="471"/>
                  </a:cubicBezTo>
                  <a:cubicBezTo>
                    <a:pt x="773" y="169"/>
                    <a:pt x="1182" y="0"/>
                    <a:pt x="1608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1679552" cy="11490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59653" y="7273675"/>
            <a:ext cx="6977873" cy="1075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B73A3A"/>
                </a:solidFill>
                <a:latin typeface="Garet"/>
                <a:ea typeface="Garet"/>
                <a:cs typeface="Garet"/>
                <a:sym typeface="Garet"/>
              </a:rPr>
              <a:t>Added "Year" Column </a:t>
            </a:r>
          </a:p>
          <a:p>
            <a:pPr algn="ctr">
              <a:lnSpc>
                <a:spcPts val="2157"/>
              </a:lnSpc>
            </a:pPr>
            <a:endParaRPr lang="en-US" sz="2599" dirty="0">
              <a:solidFill>
                <a:srgbClr val="B73A3A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for time-based analysis.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63710" y="7273675"/>
            <a:ext cx="10346363" cy="1427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B73A3A"/>
                </a:solidFill>
                <a:latin typeface="Garet"/>
                <a:ea typeface="Garet"/>
                <a:cs typeface="Garet"/>
                <a:sym typeface="Garet"/>
              </a:rPr>
              <a:t>Created "Income Category" </a:t>
            </a:r>
          </a:p>
          <a:p>
            <a:pPr algn="ctr">
              <a:lnSpc>
                <a:spcPts val="2157"/>
              </a:lnSpc>
            </a:pPr>
            <a:endParaRPr lang="en-US" sz="2599" dirty="0">
              <a:solidFill>
                <a:srgbClr val="B73A3A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(High/Low) 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to segment customers by income.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619950" y="2691717"/>
            <a:ext cx="8442680" cy="808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dirty="0">
                <a:solidFill>
                  <a:srgbClr val="B73A3A"/>
                </a:solidFill>
                <a:latin typeface="Garet"/>
                <a:ea typeface="Garet"/>
                <a:cs typeface="Garet"/>
                <a:sym typeface="Garet"/>
              </a:rPr>
              <a:t>Grouped by "Car Model" 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dirty="0">
                <a:solidFill>
                  <a:srgbClr val="474646"/>
                </a:solidFill>
                <a:latin typeface="Garet"/>
                <a:ea typeface="Garet"/>
                <a:cs typeface="Garet"/>
                <a:sym typeface="Garet"/>
              </a:rPr>
              <a:t>to summarize total units sold.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91218" y="2435618"/>
            <a:ext cx="8582188" cy="5721459"/>
            <a:chOff x="0" y="0"/>
            <a:chExt cx="2994197" cy="19961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94197" cy="1996132"/>
            </a:xfrm>
            <a:custGeom>
              <a:avLst/>
              <a:gdLst/>
              <a:ahLst/>
              <a:cxnLst/>
              <a:rect l="l" t="t" r="r" b="b"/>
              <a:pathLst>
                <a:path w="2994197" h="1996132">
                  <a:moveTo>
                    <a:pt x="902" y="0"/>
                  </a:moveTo>
                  <a:lnTo>
                    <a:pt x="2993295" y="0"/>
                  </a:lnTo>
                  <a:cubicBezTo>
                    <a:pt x="2993794" y="0"/>
                    <a:pt x="2994197" y="404"/>
                    <a:pt x="2994197" y="902"/>
                  </a:cubicBezTo>
                  <a:lnTo>
                    <a:pt x="2994197" y="1995230"/>
                  </a:lnTo>
                  <a:cubicBezTo>
                    <a:pt x="2994197" y="1995728"/>
                    <a:pt x="2993794" y="1996132"/>
                    <a:pt x="2993295" y="1996132"/>
                  </a:cubicBezTo>
                  <a:lnTo>
                    <a:pt x="902" y="1996132"/>
                  </a:lnTo>
                  <a:cubicBezTo>
                    <a:pt x="404" y="1996132"/>
                    <a:pt x="0" y="1995728"/>
                    <a:pt x="0" y="1995230"/>
                  </a:cubicBezTo>
                  <a:lnTo>
                    <a:pt x="0" y="902"/>
                  </a:lnTo>
                  <a:cubicBezTo>
                    <a:pt x="0" y="404"/>
                    <a:pt x="404" y="0"/>
                    <a:pt x="902" y="0"/>
                  </a:cubicBezTo>
                  <a:close/>
                </a:path>
              </a:pathLst>
            </a:custGeom>
            <a:solidFill>
              <a:srgbClr val="E9E4D4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994197" cy="20247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403898" y="5429250"/>
            <a:ext cx="4713059" cy="4392443"/>
          </a:xfrm>
          <a:custGeom>
            <a:avLst/>
            <a:gdLst/>
            <a:ahLst/>
            <a:cxnLst/>
            <a:rect l="l" t="t" r="r" b="b"/>
            <a:pathLst>
              <a:path w="4713059" h="4392443">
                <a:moveTo>
                  <a:pt x="0" y="0"/>
                </a:moveTo>
                <a:lnTo>
                  <a:pt x="4713059" y="0"/>
                </a:lnTo>
                <a:lnTo>
                  <a:pt x="4713059" y="4392443"/>
                </a:lnTo>
                <a:lnTo>
                  <a:pt x="0" y="4392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6" name="Freeform 6"/>
          <p:cNvSpPr/>
          <p:nvPr/>
        </p:nvSpPr>
        <p:spPr>
          <a:xfrm rot="1526603">
            <a:off x="10791455" y="2148482"/>
            <a:ext cx="4420269" cy="1013061"/>
          </a:xfrm>
          <a:custGeom>
            <a:avLst/>
            <a:gdLst/>
            <a:ahLst/>
            <a:cxnLst/>
            <a:rect l="l" t="t" r="r" b="b"/>
            <a:pathLst>
              <a:path w="4420269" h="1013061">
                <a:moveTo>
                  <a:pt x="0" y="0"/>
                </a:moveTo>
                <a:lnTo>
                  <a:pt x="4420270" y="0"/>
                </a:lnTo>
                <a:lnTo>
                  <a:pt x="4420270" y="1013060"/>
                </a:lnTo>
                <a:lnTo>
                  <a:pt x="0" y="1013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TextBox 7"/>
          <p:cNvSpPr txBox="1"/>
          <p:nvPr/>
        </p:nvSpPr>
        <p:spPr>
          <a:xfrm>
            <a:off x="5252397" y="3116712"/>
            <a:ext cx="7259831" cy="4206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b="1" spc="504">
                <a:solidFill>
                  <a:srgbClr val="B73A3A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Power BI Dashboard Overview</a:t>
            </a:r>
          </a:p>
        </p:txBody>
      </p:sp>
      <p:sp>
        <p:nvSpPr>
          <p:cNvPr id="8" name="Freeform 8"/>
          <p:cNvSpPr/>
          <p:nvPr/>
        </p:nvSpPr>
        <p:spPr>
          <a:xfrm>
            <a:off x="1028700" y="751057"/>
            <a:ext cx="4713059" cy="4392443"/>
          </a:xfrm>
          <a:custGeom>
            <a:avLst/>
            <a:gdLst/>
            <a:ahLst/>
            <a:cxnLst/>
            <a:rect l="l" t="t" r="r" b="b"/>
            <a:pathLst>
              <a:path w="4713059" h="4392443">
                <a:moveTo>
                  <a:pt x="0" y="0"/>
                </a:moveTo>
                <a:lnTo>
                  <a:pt x="4713059" y="0"/>
                </a:lnTo>
                <a:lnTo>
                  <a:pt x="4713059" y="4392443"/>
                </a:lnTo>
                <a:lnTo>
                  <a:pt x="0" y="4392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9" name="Freeform 9"/>
          <p:cNvSpPr/>
          <p:nvPr/>
        </p:nvSpPr>
        <p:spPr>
          <a:xfrm rot="1526603">
            <a:off x="2993568" y="7497699"/>
            <a:ext cx="4420269" cy="1013061"/>
          </a:xfrm>
          <a:custGeom>
            <a:avLst/>
            <a:gdLst/>
            <a:ahLst/>
            <a:cxnLst/>
            <a:rect l="l" t="t" r="r" b="b"/>
            <a:pathLst>
              <a:path w="4420269" h="1013061">
                <a:moveTo>
                  <a:pt x="0" y="0"/>
                </a:moveTo>
                <a:lnTo>
                  <a:pt x="4420269" y="0"/>
                </a:lnTo>
                <a:lnTo>
                  <a:pt x="4420269" y="1013061"/>
                </a:lnTo>
                <a:lnTo>
                  <a:pt x="0" y="1013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435</Words>
  <Application>Microsoft Office PowerPoint</Application>
  <PresentationFormat>Custom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Red Hat Display Bold</vt:lpstr>
      <vt:lpstr>DM Sans Bold</vt:lpstr>
      <vt:lpstr>Arial</vt:lpstr>
      <vt:lpstr>Calibri</vt:lpstr>
      <vt:lpstr>Garet</vt:lpstr>
      <vt:lpstr>DM Sans</vt:lpstr>
      <vt:lpstr>Red Hat Display</vt:lpstr>
      <vt:lpstr>Garet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Grey Simple Vintage Economy Business Seminar Presentation</dc:title>
  <cp:lastModifiedBy>dareen hesham</cp:lastModifiedBy>
  <cp:revision>3</cp:revision>
  <dcterms:created xsi:type="dcterms:W3CDTF">2006-08-16T00:00:00Z</dcterms:created>
  <dcterms:modified xsi:type="dcterms:W3CDTF">2025-04-27T19:55:23Z</dcterms:modified>
  <dc:identifier>DAGlRY4Mtns</dc:identifier>
</cp:coreProperties>
</file>