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8" r:id="rId4"/>
    <p:sldId id="257" r:id="rId5"/>
    <p:sldId id="259" r:id="rId6"/>
    <p:sldId id="264" r:id="rId7"/>
    <p:sldId id="265" r:id="rId8"/>
    <p:sldId id="260" r:id="rId9"/>
    <p:sldId id="261" r:id="rId10"/>
    <p:sldId id="266" r:id="rId11"/>
    <p:sldId id="263" r:id="rId12"/>
    <p:sldId id="26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71" autoAdjust="0"/>
  </p:normalViewPr>
  <p:slideViewPr>
    <p:cSldViewPr>
      <p:cViewPr varScale="1">
        <p:scale>
          <a:sx n="80" d="100"/>
          <a:sy n="80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24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60AB3-440F-4020-BD6D-E44FF2E5CAD0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0B771-12D7-4B0B-B96B-8F605E299D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96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for 8 Pin NRF24L01+ 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simple socket board which is for NRF24L01 Wireless 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on-board AMS1117-3.3 chip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could be used with NRF24L01 Wireless module at our store.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B771-12D7-4B0B-B96B-8F605E299D5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36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Połącz z GND, aby być odbiornikiem "pong„</a:t>
            </a:r>
          </a:p>
          <a:p>
            <a:r>
              <a:rPr lang="pl-PL" dirty="0" smtClean="0"/>
              <a:t>Zostaw otwarte, aby być nadajnikiem "ping"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B771-12D7-4B0B-B96B-8F605E299D5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595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mechatronics.com/tutorials/arduino/how-to-build-an-arduino-wireless-network-with-multiple-nrf24l01-modules/" TargetMode="External"/><Relationship Id="rId2" Type="http://schemas.openxmlformats.org/officeDocument/2006/relationships/hyperlink" Target="https://howtomechatronics.com/tutorials/arduino/arduino-wireless-communication-nrf24l01-tutoria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oboblog.eu/2016/03/12/nrf24l01/" TargetMode="External"/><Relationship Id="rId2" Type="http://schemas.openxmlformats.org/officeDocument/2006/relationships/hyperlink" Target="http://feriar-lab.pl/kurs-arduino-14-obsluga-modulu-nrf24l01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krokontroler.pl/2015/05/18/arduino-bezprzewodowy-czujnik-temperatury-z-modulami-nrf24l0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astor.am.gdynia.pl/~dorra/pliki/Magistrala%20SPI.pdf" TargetMode="External"/><Relationship Id="rId2" Type="http://schemas.openxmlformats.org/officeDocument/2006/relationships/hyperlink" Target="https://pl.wikipedia.org/wiki/Serial_Peripheral_Interfa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AyjlQ-YcJ0" TargetMode="External"/><Relationship Id="rId2" Type="http://schemas.openxmlformats.org/officeDocument/2006/relationships/hyperlink" Target="https://www.youtube.com/watch?v=4XRp7pkZgP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GnOn5YThg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NRF24L01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34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660917"/>
              </p:ext>
            </p:extLst>
          </p:nvPr>
        </p:nvGraphicFramePr>
        <p:xfrm>
          <a:off x="611560" y="1628800"/>
          <a:ext cx="8231877" cy="832421"/>
        </p:xfrm>
        <a:graphic>
          <a:graphicData uri="http://schemas.openxmlformats.org/drawingml/2006/table">
            <a:tbl>
              <a:tblPr/>
              <a:tblGrid>
                <a:gridCol w="191884"/>
                <a:gridCol w="8039993"/>
              </a:tblGrid>
              <a:tr h="832421"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>
                          <a:solidFill>
                            <a:srgbClr val="D4D4D4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pl-PL" sz="1600" b="0">
                          <a:solidFill>
                            <a:srgbClr val="D4D4D4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pl-PL" sz="1600" b="0">
                          <a:solidFill>
                            <a:srgbClr val="D4D4D4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83242" marR="83242" marT="41621" marB="41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#</a:t>
                      </a:r>
                      <a:r>
                        <a:rPr lang="pl-PL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include</a:t>
                      </a:r>
                      <a:r>
                        <a:rPr lang="pl-PL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 &lt;</a:t>
                      </a:r>
                      <a:r>
                        <a:rPr lang="pl-PL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SPI.h</a:t>
                      </a:r>
                      <a:r>
                        <a:rPr lang="pl-PL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&gt;        //biblioteka obsługi SPI</a:t>
                      </a:r>
                      <a:endParaRPr lang="pl-PL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l-PL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#</a:t>
                      </a:r>
                      <a:r>
                        <a:rPr lang="pl-PL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include</a:t>
                      </a:r>
                      <a:r>
                        <a:rPr lang="pl-PL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 &lt;nRF24L01.h&gt;   //biblioteka do obsługi danego modułu</a:t>
                      </a:r>
                      <a:endParaRPr lang="pl-PL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l-PL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#</a:t>
                      </a:r>
                      <a:r>
                        <a:rPr lang="pl-PL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include</a:t>
                      </a:r>
                      <a:r>
                        <a:rPr lang="pl-PL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 &lt;RF24.h&gt;       //bazowa biblioteka dla rodziny modułów RF24</a:t>
                      </a:r>
                      <a:endParaRPr lang="pl-PL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3242" marR="83242" marT="41621" marB="416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20000"/>
              </p:ext>
            </p:extLst>
          </p:nvPr>
        </p:nvGraphicFramePr>
        <p:xfrm>
          <a:off x="520700" y="2780928"/>
          <a:ext cx="8231969" cy="829121"/>
        </p:xfrm>
        <a:graphic>
          <a:graphicData uri="http://schemas.openxmlformats.org/drawingml/2006/table">
            <a:tbl>
              <a:tblPr/>
              <a:tblGrid>
                <a:gridCol w="191224"/>
                <a:gridCol w="8040745"/>
              </a:tblGrid>
              <a:tr h="829121"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dirty="0">
                          <a:solidFill>
                            <a:srgbClr val="D4D4D4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pl-PL" sz="1600" b="0" dirty="0">
                          <a:solidFill>
                            <a:srgbClr val="D4D4D4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82912" marR="82912" marT="41456" marB="414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RF24</a:t>
                      </a:r>
                      <a:r>
                        <a:rPr lang="pl-PL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l-PL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radio</a:t>
                      </a:r>
                      <a:r>
                        <a:rPr lang="pl-PL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l-PL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CE_Pin</a:t>
                      </a:r>
                      <a:r>
                        <a:rPr lang="pl-PL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l-PL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l-PL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CS_Pin</a:t>
                      </a:r>
                      <a:r>
                        <a:rPr lang="pl-PL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pl-PL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l-PL" sz="1600" b="0" dirty="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//tworzymy instancję komunikacji o nazwie radio i przypisujemy do modułu piny CE i </a:t>
                      </a:r>
                      <a:r>
                        <a:rPr lang="pl-PL" sz="1600" b="0" dirty="0" smtClean="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CSN</a:t>
                      </a:r>
                      <a:endParaRPr lang="pl-PL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2912" marR="82912" marT="41456" marB="414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5613" y="3448050"/>
            <a:ext cx="130175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/>
            </a:r>
            <a:br>
              <a:rPr kumimoji="0" lang="pl-PL" altLang="pl-PL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</a:br>
            <a:endParaRPr kumimoji="0" lang="pl-PL" altLang="pl-PL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inheri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403648" y="4653136"/>
            <a:ext cx="305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http://tmrh20.github.io/RF24/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48" name="DefaultOcx" r:id="rId2" imgW="2600280" imgH="1114560"/>
        </mc:Choice>
        <mc:Fallback>
          <p:control name="DefaultOcx" r:id="rId2" imgW="2600280" imgH="111456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2601913" cy="11128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273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https://howtomechatronics.com/tutorials/arduino/arduino-wireless-communication-nrf24l01-tutorial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endParaRPr lang="pl-PL" dirty="0"/>
          </a:p>
          <a:p>
            <a:r>
              <a:rPr lang="pl-PL" dirty="0">
                <a:hlinkClick r:id="rId3"/>
              </a:rPr>
              <a:t>https://howtomechatronics.com/tutorials/arduino/how-to-build-an-arduino-wireless-network-with-multiple-nrf24l01-modules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21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RF24 – </a:t>
            </a:r>
            <a:r>
              <a:rPr lang="pl-PL" dirty="0" err="1" smtClean="0"/>
              <a:t>pingpair_irq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RF24 – </a:t>
            </a:r>
            <a:r>
              <a:rPr lang="pl-PL" dirty="0" err="1" smtClean="0"/>
              <a:t>pingpair_irq</a:t>
            </a:r>
            <a:endParaRPr lang="pl-PL" dirty="0" smtClean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short </a:t>
            </a:r>
            <a:r>
              <a:rPr lang="en-US" dirty="0" err="1"/>
              <a:t>role_pin</a:t>
            </a:r>
            <a:r>
              <a:rPr lang="en-US" dirty="0"/>
              <a:t> = 5;                 </a:t>
            </a: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sets the role of this unit in hardware.  Connect to GND to be the 'pong' </a:t>
            </a:r>
            <a:r>
              <a:rPr lang="en-US" dirty="0" smtClean="0"/>
              <a:t>receiver</a:t>
            </a:r>
            <a:r>
              <a:rPr lang="pl-PL" dirty="0" smtClean="0"/>
              <a:t> </a:t>
            </a:r>
            <a:r>
              <a:rPr lang="en-US" dirty="0" smtClean="0"/>
              <a:t>                                          </a:t>
            </a:r>
            <a:r>
              <a:rPr lang="en-US" dirty="0"/>
              <a:t>// Leave open to be the 'ping' transmitter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804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/>
              <a:t>radio.begin</a:t>
            </a:r>
            <a:r>
              <a:rPr lang="pl-PL" dirty="0"/>
              <a:t>(); </a:t>
            </a:r>
          </a:p>
          <a:p>
            <a:pPr marL="0" indent="0">
              <a:buNone/>
            </a:pPr>
            <a:r>
              <a:rPr lang="pl-PL" dirty="0"/>
              <a:t> // </a:t>
            </a:r>
            <a:r>
              <a:rPr lang="pl-PL" dirty="0" err="1">
                <a:solidFill>
                  <a:srgbClr val="FF0000"/>
                </a:solidFill>
              </a:rPr>
              <a:t>radio.setChannel</a:t>
            </a:r>
            <a:r>
              <a:rPr lang="pl-PL" dirty="0">
                <a:solidFill>
                  <a:srgbClr val="FF0000"/>
                </a:solidFill>
              </a:rPr>
              <a:t>(1); 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radio.setPALevel</a:t>
            </a:r>
            <a:r>
              <a:rPr lang="pl-PL" dirty="0"/>
              <a:t>(RF24_PA_LOW);</a:t>
            </a:r>
          </a:p>
          <a:p>
            <a:pPr marL="0" indent="0">
              <a:buNone/>
            </a:pPr>
            <a:r>
              <a:rPr lang="pl-PL" dirty="0"/>
              <a:t>  //</a:t>
            </a:r>
            <a:r>
              <a:rPr lang="pl-PL" dirty="0" err="1">
                <a:solidFill>
                  <a:srgbClr val="FF0000"/>
                </a:solidFill>
              </a:rPr>
              <a:t>radio.setDataRate</a:t>
            </a:r>
            <a:r>
              <a:rPr lang="pl-PL" dirty="0">
                <a:solidFill>
                  <a:srgbClr val="FF0000"/>
                </a:solidFill>
              </a:rPr>
              <a:t>(RF24_1MBPS);</a:t>
            </a:r>
          </a:p>
        </p:txBody>
      </p:sp>
    </p:spTree>
    <p:extLst>
      <p:ext uri="{BB962C8B-B14F-4D97-AF65-F5344CB8AC3E}">
        <p14:creationId xmlns:p14="http://schemas.microsoft.com/office/powerpoint/2010/main" val="324540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http://feriar-lab.pl/kurs-arduino-14-obsluga-modulu-nrf24l01/2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endParaRPr lang="pl-PL" dirty="0"/>
          </a:p>
          <a:p>
            <a:r>
              <a:rPr lang="pl-PL" dirty="0">
                <a:hlinkClick r:id="rId3"/>
              </a:rPr>
              <a:t>http://roboblog.eu/2016/03/12/nrf24l01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pl-PL" dirty="0"/>
          </a:p>
          <a:p>
            <a:r>
              <a:rPr lang="pl-PL">
                <a:hlinkClick r:id="rId4"/>
              </a:rPr>
              <a:t>http://mikrokontroler.pl/2015/05/18/arduino-bezprzewodowy-czujnik-temperatury-z-modulami-nrf24l01</a:t>
            </a:r>
            <a:r>
              <a:rPr lang="pl-PL" smtClean="0">
                <a:hlinkClick r:id="rId4"/>
              </a:rPr>
              <a:t>/</a:t>
            </a:r>
            <a:endParaRPr lang="pl-PL" smtClean="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30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mesh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master: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RF24Mesh_Example_Master.ino</a:t>
            </a:r>
          </a:p>
          <a:p>
            <a:pPr marL="0" indent="0">
              <a:buNone/>
            </a:pPr>
            <a:r>
              <a:rPr lang="pl-PL" dirty="0"/>
              <a:t>-----------------------------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nody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RF24Mesh_Example.ino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</a:t>
            </a: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nodeID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27616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SPI - </a:t>
            </a:r>
            <a:r>
              <a:rPr lang="pl-PL" dirty="0"/>
              <a:t>Serial </a:t>
            </a:r>
            <a:r>
              <a:rPr lang="pl-PL" dirty="0" err="1"/>
              <a:t>Peripheral</a:t>
            </a:r>
            <a:r>
              <a:rPr lang="pl-PL" dirty="0"/>
              <a:t> </a:t>
            </a:r>
            <a:r>
              <a:rPr lang="pl-PL" dirty="0" smtClean="0"/>
              <a:t>Interface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pl.wikipedia.org/wiki/Serial_Peripheral_Interface</a:t>
            </a:r>
            <a:endParaRPr lang="pl-PL" dirty="0" smtClean="0"/>
          </a:p>
          <a:p>
            <a:r>
              <a:rPr lang="pl-PL" dirty="0">
                <a:hlinkClick r:id="rId3"/>
              </a:rPr>
              <a:t>http://castor.am.gdynia.pl/~</a:t>
            </a:r>
            <a:r>
              <a:rPr lang="pl-PL" dirty="0" smtClean="0">
                <a:hlinkClick r:id="rId3"/>
              </a:rPr>
              <a:t>dorra/pliki/Magistrala%20SPI.pdf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443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NRF24L01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Prędkość transmisji:</a:t>
            </a:r>
          </a:p>
          <a:p>
            <a:pPr lvl="1"/>
            <a:r>
              <a:rPr lang="pl-PL" dirty="0"/>
              <a:t>250kbps</a:t>
            </a:r>
          </a:p>
          <a:p>
            <a:pPr lvl="1"/>
            <a:r>
              <a:rPr lang="pl-PL" dirty="0"/>
              <a:t>1Mbps</a:t>
            </a:r>
          </a:p>
          <a:p>
            <a:pPr lvl="1"/>
            <a:r>
              <a:rPr lang="pl-PL" dirty="0"/>
              <a:t>2Mbps</a:t>
            </a:r>
          </a:p>
          <a:p>
            <a:r>
              <a:rPr lang="pl-PL" dirty="0" smtClean="0"/>
              <a:t>Zasilanie: 1,6 V – 3,5 V (efektywne: 1,9 V – 3,3 V)</a:t>
            </a:r>
          </a:p>
          <a:p>
            <a:r>
              <a:rPr lang="pl-PL" dirty="0" smtClean="0"/>
              <a:t>Pasmo: 2,4 GHz – 2,525 GHz (125 kanałów co 1 MHz)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257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NRF24L01+PA+LNA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Zasięg teoretyczny – 2 km, praktyczny ok. 1,1 km (warunki miejskie)</a:t>
            </a:r>
          </a:p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www.youtube.com/watch?v=4XRp7pkZgPM</a:t>
            </a:r>
            <a:endParaRPr lang="pl-PL" dirty="0" smtClean="0"/>
          </a:p>
          <a:p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www.youtube.com/watch?v=0AyjlQ-YcJ0</a:t>
            </a:r>
            <a:endParaRPr lang="pl-PL" dirty="0" smtClean="0"/>
          </a:p>
          <a:p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www.youtube.com/watch?v=TGnOn5YThg8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125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nrf24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68" y="188641"/>
            <a:ext cx="4187875" cy="22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dobny obra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98350"/>
            <a:ext cx="3459424" cy="156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467544" y="263691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WEJŚCIA:</a:t>
            </a:r>
          </a:p>
          <a:p>
            <a:r>
              <a:rPr lang="pl-PL" dirty="0" smtClean="0"/>
              <a:t>1: GND – Masa</a:t>
            </a:r>
          </a:p>
          <a:p>
            <a:r>
              <a:rPr lang="pl-PL" dirty="0" smtClean="0"/>
              <a:t>2: VCC – Zasilanie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3: CE (Chip </a:t>
            </a:r>
            <a:r>
              <a:rPr lang="pl-PL" dirty="0" err="1" smtClean="0">
                <a:solidFill>
                  <a:srgbClr val="FF0000"/>
                </a:solidFill>
              </a:rPr>
              <a:t>Enable</a:t>
            </a:r>
            <a:r>
              <a:rPr lang="pl-PL" dirty="0" smtClean="0">
                <a:solidFill>
                  <a:srgbClr val="FF0000"/>
                </a:solidFill>
              </a:rPr>
              <a:t>) – TX/RX podczas odbierania danych w stanie wysokim (nasłuch), podczas nadawania w stanie niskim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4: CSN (SPI Chip Select (NOT) – tryb normalny – stan wysoki, wysyłanie komend SPI lub czytanie danych – stan niski</a:t>
            </a:r>
          </a:p>
          <a:p>
            <a:r>
              <a:rPr lang="pl-PL" dirty="0" smtClean="0"/>
              <a:t>5: SCK (</a:t>
            </a:r>
            <a:r>
              <a:rPr lang="pl-PL" dirty="0" err="1" smtClean="0"/>
              <a:t>Clock</a:t>
            </a:r>
            <a:r>
              <a:rPr lang="pl-PL" dirty="0" smtClean="0"/>
              <a:t>) – zegar SPI  </a:t>
            </a:r>
          </a:p>
          <a:p>
            <a:r>
              <a:rPr lang="pl-PL" dirty="0" smtClean="0"/>
              <a:t>6: MOSI (Master Out, </a:t>
            </a:r>
            <a:r>
              <a:rPr lang="pl-PL" dirty="0" err="1" smtClean="0"/>
              <a:t>Slave</a:t>
            </a:r>
            <a:r>
              <a:rPr lang="pl-PL" dirty="0" smtClean="0"/>
              <a:t> In) – odbiór danych z np. </a:t>
            </a:r>
            <a:r>
              <a:rPr lang="pl-PL" dirty="0" err="1" smtClean="0"/>
              <a:t>Arduino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WYJŚCIA:</a:t>
            </a:r>
          </a:p>
          <a:p>
            <a:r>
              <a:rPr lang="pl-PL" dirty="0" smtClean="0"/>
              <a:t>7: MISO (Master In, </a:t>
            </a:r>
            <a:r>
              <a:rPr lang="pl-PL" dirty="0" err="1" smtClean="0"/>
              <a:t>Slave</a:t>
            </a:r>
            <a:r>
              <a:rPr lang="pl-PL" dirty="0" smtClean="0"/>
              <a:t> Out) – wyjście danych do np. </a:t>
            </a:r>
            <a:r>
              <a:rPr lang="pl-PL" dirty="0" err="1" smtClean="0"/>
              <a:t>Arduino</a:t>
            </a:r>
            <a:endParaRPr lang="pl-PL" dirty="0" smtClean="0"/>
          </a:p>
          <a:p>
            <a:r>
              <a:rPr lang="pl-PL" dirty="0" smtClean="0"/>
              <a:t>8: IRQ (</a:t>
            </a:r>
            <a:r>
              <a:rPr lang="pl-PL" dirty="0" err="1" smtClean="0"/>
              <a:t>Interrupt</a:t>
            </a:r>
            <a:r>
              <a:rPr lang="pl-PL" dirty="0" smtClean="0"/>
              <a:t>) – generowanie przerwania w odpowiedzi na różne zdarzenia np. budzenie </a:t>
            </a:r>
            <a:r>
              <a:rPr lang="pl-PL" dirty="0" err="1" smtClean="0"/>
              <a:t>Arduino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348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odobny obra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44675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nalezione obrazy dla zapytania nrf24l01 capacitor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5760640" cy="50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5076056" y="4653136"/>
            <a:ext cx="345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Kondensator od 4,7 µF – do 100 µF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271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</a:t>
            </a:r>
            <a:endParaRPr lang="pl-PL" dirty="0"/>
          </a:p>
        </p:txBody>
      </p:sp>
      <p:pic>
        <p:nvPicPr>
          <p:cNvPr id="1026" name="Picture 2" descr="https://cdn.instructables.com/F09/07M0/IMJGCYYC/F0907M0IMJGCYYC.LARGE.jpg?auto=webp&amp;width=6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1755"/>
            <a:ext cx="2768154" cy="207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nalezione obrazy dla zapytania nrf24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370" y="1339026"/>
            <a:ext cx="3314110" cy="331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nrf24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376723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nalezione obrazy dla zapytania nrf24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64088" y="4509120"/>
            <a:ext cx="2047720" cy="19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156176" y="135175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NRF24L01+PA+LNA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943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dobny obra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182568" cy="313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355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351</Words>
  <Application>Microsoft Office PowerPoint</Application>
  <PresentationFormat>Pokaz na ekranie (4:3)</PresentationFormat>
  <Paragraphs>75</Paragraphs>
  <Slides>15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NRF24L01</vt:lpstr>
      <vt:lpstr>SPI - Serial Peripheral Interface</vt:lpstr>
      <vt:lpstr>NRF24L01</vt:lpstr>
      <vt:lpstr>NRF24L01+PA+LNA</vt:lpstr>
      <vt:lpstr>Prezentacja programu PowerPoint</vt:lpstr>
      <vt:lpstr>Prezentacja programu PowerPoint</vt:lpstr>
      <vt:lpstr>Prezentacja programu PowerPoint</vt:lpstr>
      <vt:lpstr>Rodzaje</vt:lpstr>
      <vt:lpstr>Prezentacja programu PowerPoint</vt:lpstr>
      <vt:lpstr>Prezentacja programu PowerPoint</vt:lpstr>
      <vt:lpstr>Prezentacja programu PowerPoint</vt:lpstr>
      <vt:lpstr>RF24 – pingpair_irq</vt:lpstr>
      <vt:lpstr>Prezentacja programu PowerPoint</vt:lpstr>
      <vt:lpstr>Prezentacja programu PowerPoint</vt:lpstr>
      <vt:lpstr>mesh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wojtek</cp:lastModifiedBy>
  <cp:revision>11</cp:revision>
  <dcterms:modified xsi:type="dcterms:W3CDTF">2018-12-20T19:01:13Z</dcterms:modified>
</cp:coreProperties>
</file>