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F5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598"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p14="http://schemas.microsoft.com/office/powerpoint/2010/main" xmlns=""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10</a:t>
            </a:fld>
            <a:endParaRPr lang="en-US"/>
          </a:p>
        </p:txBody>
      </p:sp>
    </p:spTree>
    <p:extLst>
      <p:ext uri="{BB962C8B-B14F-4D97-AF65-F5344CB8AC3E}">
        <p14:creationId xmlns:p14="http://schemas.microsoft.com/office/powerpoint/2010/main" xmlns=""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xmlns=""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xmlns=""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7/26/2020</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github.com/darekarankita0/Optimized-Warehouse-Management-of-Perishable-Goods-for-a-Food-Delivery-Company" TargetMode="External"/><Relationship Id="rId5" Type="http://schemas.openxmlformats.org/officeDocument/2006/relationships/image" Target="../media/image24.png"/><Relationship Id="rId4" Type="http://schemas.openxmlformats.org/officeDocument/2006/relationships/hyperlink" Target="http://go.microsoft.com/fwlink/?LinkId=61717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682820" y="1533381"/>
            <a:ext cx="11260183" cy="1790700"/>
          </a:xfrm>
        </p:spPr>
        <p:txBody>
          <a:bodyPr/>
          <a:lstStyle/>
          <a:p>
            <a:r>
              <a:rPr lang="en-US" dirty="0"/>
              <a:t>Optimized Warehouse Management of Perishable Goods </a:t>
            </a:r>
            <a:r>
              <a:rPr lang="en-US" dirty="0" smtClean="0"/>
              <a:t>for Food </a:t>
            </a:r>
            <a:r>
              <a:rPr lang="en-US" dirty="0"/>
              <a:t>Delivery Company</a:t>
            </a:r>
            <a:br>
              <a:rPr lang="en-US" dirty="0"/>
            </a:br>
            <a:endParaRPr lang="en-US" dirty="0"/>
          </a:p>
        </p:txBody>
      </p:sp>
      <p:sp>
        <p:nvSpPr>
          <p:cNvPr id="3" name="Subtitle 2">
            <a:extLst>
              <a:ext uri="{FF2B5EF4-FFF2-40B4-BE49-F238E27FC236}">
                <a16:creationId xmlns:a16="http://schemas.microsoft.com/office/drawing/2014/main" xmlns="" id="{3C322DE6-C2BE-4B53-BC28-C43EBD0052AA}"/>
              </a:ext>
            </a:extLst>
          </p:cNvPr>
          <p:cNvSpPr>
            <a:spLocks noGrp="1"/>
          </p:cNvSpPr>
          <p:nvPr>
            <p:ph type="subTitle" idx="1"/>
          </p:nvPr>
        </p:nvSpPr>
        <p:spPr>
          <a:xfrm>
            <a:off x="4053719" y="3719792"/>
            <a:ext cx="3640304" cy="1287675"/>
          </a:xfrm>
        </p:spPr>
        <p:txBody>
          <a:bodyPr/>
          <a:lstStyle/>
          <a:p>
            <a:r>
              <a:rPr u="sng" smtClean="0"/>
              <a:t>Call For Code</a:t>
            </a:r>
            <a:r>
              <a:rPr smtClean="0"/>
              <a:t> </a:t>
            </a:r>
            <a:endParaRPr smtClean="0"/>
          </a:p>
          <a:p>
            <a:r>
              <a:rPr u="sng" smtClean="0"/>
              <a:t>Global </a:t>
            </a:r>
            <a:r>
              <a:rPr u="sng" smtClean="0"/>
              <a:t>Challenge 2020</a:t>
            </a:r>
            <a:endParaRPr smtClean="0"/>
          </a:p>
          <a:p>
            <a:endParaRPr lang="en-US" dirty="0"/>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7994469" y="4886712"/>
            <a:ext cx="3370217" cy="129258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r>
              <a:rPr lang="en-US" dirty="0">
                <a:solidFill>
                  <a:schemeClr val="tx1"/>
                </a:solidFill>
              </a:rPr>
              <a:t>Submitted By:</a:t>
            </a:r>
          </a:p>
          <a:p>
            <a:r>
              <a:rPr lang="en-US" dirty="0">
                <a:solidFill>
                  <a:schemeClr val="tx1"/>
                </a:solidFill>
              </a:rPr>
              <a:t>Ankita Darekar(Team Leader), Rohit Raj</a:t>
            </a: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033656" y="4689112"/>
            <a:ext cx="3804843"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solidFill>
                <a:schemeClr val="tx1"/>
              </a:solidFill>
            </a:endParaRPr>
          </a:p>
          <a:p>
            <a:endParaRPr lang="en-US" sz="1200" u="sng" dirty="0">
              <a:solidFill>
                <a:schemeClr val="tx1"/>
              </a:solidFill>
            </a:endParaRPr>
          </a:p>
        </p:txBody>
      </p:sp>
      <p:pic>
        <p:nvPicPr>
          <p:cNvPr id="7" name="Picture 6" descr="Image result for ibm "/>
          <p:cNvPicPr/>
          <p:nvPr/>
        </p:nvPicPr>
        <p:blipFill>
          <a:blip r:embed="rId2">
            <a:extLst>
              <a:ext uri="{28A0092B-C50C-407E-A947-70E740481C1C}">
                <a14:useLocalDpi xmlns:a14="http://schemas.microsoft.com/office/drawing/2010/main" xmlns="" val="0"/>
              </a:ext>
            </a:extLst>
          </a:blip>
          <a:srcRect/>
          <a:stretch>
            <a:fillRect/>
          </a:stretch>
        </p:blipFill>
        <p:spPr bwMode="auto">
          <a:xfrm>
            <a:off x="10174741" y="455816"/>
            <a:ext cx="1247775" cy="606425"/>
          </a:xfrm>
          <a:prstGeom prst="rect">
            <a:avLst/>
          </a:prstGeom>
          <a:noFill/>
          <a:ln>
            <a:noFill/>
          </a:ln>
        </p:spPr>
      </p:pic>
      <p:sp>
        <p:nvSpPr>
          <p:cNvPr id="8" name="TextBox 7"/>
          <p:cNvSpPr txBox="1"/>
          <p:nvPr/>
        </p:nvSpPr>
        <p:spPr>
          <a:xfrm>
            <a:off x="623642" y="5252472"/>
            <a:ext cx="2978331" cy="914400"/>
          </a:xfrm>
          <a:prstGeom prst="rect">
            <a:avLst/>
          </a:prstGeom>
        </p:spPr>
        <p:txBody>
          <a:bodyPr vert="horz" wrap="none" lIns="91440" tIns="45720" rIns="91440" bIns="45720" rtlCol="0">
            <a:noAutofit/>
          </a:bodyPr>
          <a:lstStyle/>
          <a:p>
            <a:r>
              <a:rPr lang="en-US" b="1" dirty="0">
                <a:latin typeface="Times New Roman" panose="02020603050405020304" pitchFamily="18" charset="0"/>
                <a:cs typeface="Times New Roman" panose="02020603050405020304" pitchFamily="18" charset="0"/>
              </a:rPr>
              <a:t>Industrial Mentors </a:t>
            </a:r>
            <a:r>
              <a:rPr lang="en-US" b="1" dirty="0" smtClean="0">
                <a:latin typeface="Arial Rounded MT Bold" panose="020F0704030504030204" pitchFamily="34" charset="0"/>
              </a:rPr>
              <a:t>: </a:t>
            </a:r>
            <a:r>
              <a:rPr lang="en-US" b="1" dirty="0" smtClean="0">
                <a:latin typeface="Times New Roman" panose="02020603050405020304" pitchFamily="18" charset="0"/>
                <a:cs typeface="Times New Roman" panose="02020603050405020304" pitchFamily="18" charset="0"/>
              </a:rPr>
              <a:t>Mr</a:t>
            </a:r>
            <a:r>
              <a:rPr lang="en-US" b="1" dirty="0">
                <a:latin typeface="Times New Roman" panose="02020603050405020304" pitchFamily="18" charset="0"/>
                <a:cs typeface="Times New Roman" panose="02020603050405020304" pitchFamily="18" charset="0"/>
              </a:rPr>
              <a:t>. Hemant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Kumar </a:t>
            </a:r>
            <a:r>
              <a:rPr lang="en-US" b="1" dirty="0">
                <a:latin typeface="Times New Roman" panose="02020603050405020304" pitchFamily="18" charset="0"/>
                <a:cs typeface="Times New Roman" panose="02020603050405020304" pitchFamily="18" charset="0"/>
              </a:rPr>
              <a:t>Gahlot &amp; </a:t>
            </a:r>
            <a:r>
              <a:rPr lang="en-US" b="1" dirty="0" smtClean="0">
                <a:latin typeface="Times New Roman" panose="02020603050405020304" pitchFamily="18" charset="0"/>
                <a:cs typeface="Times New Roman" panose="02020603050405020304" pitchFamily="18" charset="0"/>
              </a:rPr>
              <a:t>Mrs</a:t>
            </a:r>
            <a:r>
              <a:rPr lang="en-US" b="1" dirty="0">
                <a:latin typeface="Times New Roman" panose="02020603050405020304" pitchFamily="18" charset="0"/>
                <a:cs typeface="Times New Roman" panose="02020603050405020304" pitchFamily="18" charset="0"/>
              </a:rPr>
              <a:t>. L.L. Gayatri </a:t>
            </a:r>
          </a:p>
          <a:p>
            <a:pPr marL="0" indent="0" algn="l">
              <a:lnSpc>
                <a:spcPts val="1800"/>
              </a:lnSpc>
              <a:spcAft>
                <a:spcPts val="600"/>
              </a:spcAft>
              <a:buNone/>
            </a:pPr>
            <a:endParaRPr lang="en-US" sz="1200" b="1" dirty="0" smtClean="0">
              <a:solidFill>
                <a:schemeClr val="bg1"/>
              </a:solidFill>
              <a:latin typeface="Segoe UI" panose="020B0502040204020203" pitchFamily="34" charset="0"/>
              <a:cs typeface="Segoe UI" panose="020B0502040204020203" pitchFamily="34" charset="0"/>
            </a:endParaRPr>
          </a:p>
        </p:txBody>
      </p:sp>
      <p:pic>
        <p:nvPicPr>
          <p:cNvPr id="1026" name="Picture 2" descr="C:\Users\Dell\Desktop\call.png"/>
          <p:cNvPicPr>
            <a:picLocks noChangeAspect="1" noChangeArrowheads="1"/>
          </p:cNvPicPr>
          <p:nvPr/>
        </p:nvPicPr>
        <p:blipFill>
          <a:blip r:embed="rId3"/>
          <a:srcRect/>
          <a:stretch>
            <a:fillRect/>
          </a:stretch>
        </p:blipFill>
        <p:spPr bwMode="auto">
          <a:xfrm>
            <a:off x="994547" y="508772"/>
            <a:ext cx="1685925" cy="981075"/>
          </a:xfrm>
          <a:prstGeom prst="rect">
            <a:avLst/>
          </a:prstGeom>
          <a:noFill/>
        </p:spPr>
      </p:pic>
    </p:spTree>
    <p:extLst>
      <p:ext uri="{BB962C8B-B14F-4D97-AF65-F5344CB8AC3E}">
        <p14:creationId xmlns:p14="http://schemas.microsoft.com/office/powerpoint/2010/main" xmlns=""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smtClean="0">
                <a:latin typeface="Segoe UI Light" panose="020B0502040204020203" pitchFamily="34" charset="0"/>
                <a:cs typeface="Segoe UI Light" panose="020B0502040204020203" pitchFamily="34" charset="0"/>
              </a:rPr>
              <a:t>Conclusion</a:t>
            </a:r>
            <a:endParaRPr lang="en-US" dirty="0">
              <a:latin typeface="Segoe UI Light" panose="020B0502040204020203" pitchFamily="34" charset="0"/>
              <a:cs typeface="Segoe UI Light" panose="020B0502040204020203" pitchFamily="34" charset="0"/>
            </a:endParaRPr>
          </a:p>
        </p:txBody>
      </p:sp>
      <p:sp>
        <p:nvSpPr>
          <p:cNvPr id="5" name="Tell Me Text" descr="Select the Tell Me button and type what you want to know.&#10;"/>
          <p:cNvSpPr>
            <a:spLocks noGrp="1"/>
          </p:cNvSpPr>
          <p:nvPr>
            <p:ph sz="half" idx="4294967295"/>
          </p:nvPr>
        </p:nvSpPr>
        <p:spPr>
          <a:xfrm>
            <a:off x="1816950" y="3599877"/>
            <a:ext cx="7766738" cy="544904"/>
          </a:xfrm>
        </p:spPr>
        <p:txBody>
          <a:bodyPr>
            <a:no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Source </a:t>
            </a:r>
            <a:r>
              <a:rPr lang="en-US" sz="2000" dirty="0">
                <a:latin typeface="Segoe UI Light" panose="020B0502040204020203" pitchFamily="34" charset="0"/>
                <a:cs typeface="Segoe UI Light" panose="020B0502040204020203" pitchFamily="34" charset="0"/>
              </a:rPr>
              <a:t>C</a:t>
            </a:r>
            <a:r>
              <a:rPr lang="en-US" sz="2000" dirty="0" smtClean="0">
                <a:latin typeface="Segoe UI Light" panose="020B0502040204020203" pitchFamily="34" charset="0"/>
                <a:cs typeface="Segoe UI Light" panose="020B0502040204020203" pitchFamily="34" charset="0"/>
              </a:rPr>
              <a:t>ode: </a:t>
            </a:r>
            <a:r>
              <a:rPr lang="en-US" sz="2000" dirty="0">
                <a:latin typeface="Segoe UI Light" panose="020B0502040204020203" pitchFamily="34" charset="0"/>
                <a:cs typeface="Segoe UI Light" panose="020B0502040204020203" pitchFamily="34" charset="0"/>
              </a:rPr>
              <a:t>G</a:t>
            </a:r>
            <a:r>
              <a:rPr lang="en-US" sz="2000" dirty="0" smtClean="0">
                <a:latin typeface="Segoe UI Light" panose="020B0502040204020203" pitchFamily="34" charset="0"/>
                <a:cs typeface="Segoe UI Light" panose="020B0502040204020203" pitchFamily="34" charset="0"/>
              </a:rPr>
              <a:t>it Hub Repository</a:t>
            </a:r>
            <a:endParaRPr lang="en-US" sz="2000" dirty="0">
              <a:latin typeface="Segoe UI Light" panose="020B0502040204020203" pitchFamily="34" charset="0"/>
              <a:cs typeface="Segoe UI Light" panose="020B0502040204020203" pitchFamily="34" charset="0"/>
            </a:endParaRP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6004" y="2543577"/>
            <a:ext cx="1269672" cy="1189747"/>
          </a:xfrm>
          <a:prstGeom prst="rect">
            <a:avLst/>
          </a:prstGeom>
        </p:spPr>
      </p:pic>
      <p:grpSp>
        <p:nvGrpSpPr>
          <p:cNvPr id="26" name="Links" descr="Hyperlinks to the PowerPoint team blog, PowerPoint free training, and feedback about this tour.">
            <a:extLst>
              <a:ext uri="{FF2B5EF4-FFF2-40B4-BE49-F238E27FC236}">
                <a16:creationId xmlns:a16="http://schemas.microsoft.com/office/drawing/2014/main" xmlns="" id="{A410C95B-7D22-4AE4-BEE0-35AD5FA96E07}"/>
              </a:ext>
            </a:extLst>
          </p:cNvPr>
          <p:cNvGrpSpPr/>
          <p:nvPr/>
        </p:nvGrpSpPr>
        <p:grpSpPr>
          <a:xfrm>
            <a:off x="3588881" y="4289070"/>
            <a:ext cx="5043569" cy="2317055"/>
            <a:chOff x="448778" y="4162292"/>
            <a:chExt cx="4150130" cy="1867001"/>
          </a:xfrm>
        </p:grpSpPr>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827020" y="4658299"/>
              <a:ext cx="771888" cy="771887"/>
            </a:xfrm>
            <a:prstGeom prst="rect">
              <a:avLst/>
            </a:prstGeom>
          </p:spPr>
        </p:pic>
        <p:sp>
          <p:nvSpPr>
            <p:cNvPr id="25" name="Content Placeholder 4">
              <a:extLst>
                <a:ext uri="{FF2B5EF4-FFF2-40B4-BE49-F238E27FC236}">
                  <a16:creationId xmlns:a16="http://schemas.microsoft.com/office/drawing/2014/main" xmlns="" id="{8E6C017A-BE5B-443C-B929-BF7D929C214F}"/>
                </a:ext>
              </a:extLst>
            </p:cNvPr>
            <p:cNvSpPr txBox="1">
              <a:spLocks/>
            </p:cNvSpPr>
            <p:nvPr/>
          </p:nvSpPr>
          <p:spPr>
            <a:xfrm>
              <a:off x="448778" y="4162292"/>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sz="1400" smtClean="0">
                  <a:hlinkClick r:id="rId6"/>
                </a:rPr>
                <a:t>https://github.com/darekarankita0/Optimized-Warehouse-Management-of-Perishable-Goods-for-a-Food-Delivery-Company</a:t>
              </a:r>
              <a:endParaRPr lang="en-US" sz="1400" dirty="0">
                <a:latin typeface="Arial" panose="020B0604020202020204" pitchFamily="34" charset="0"/>
                <a:cs typeface="Arial" panose="020B0604020202020204" pitchFamily="34" charset="0"/>
              </a:endParaRPr>
            </a:p>
          </p:txBody>
        </p:sp>
      </p:grpSp>
      <p:sp>
        <p:nvSpPr>
          <p:cNvPr id="4" name="TextBox 3"/>
          <p:cNvSpPr txBox="1"/>
          <p:nvPr/>
        </p:nvSpPr>
        <p:spPr>
          <a:xfrm>
            <a:off x="1925676" y="3124219"/>
            <a:ext cx="1737360" cy="1218210"/>
          </a:xfrm>
          <a:prstGeom prst="rect">
            <a:avLst/>
          </a:prstGeom>
        </p:spPr>
        <p:txBody>
          <a:bodyPr vert="horz" wrap="none" lIns="91440" tIns="45720" rIns="91440" bIns="45720" rtlCol="0">
            <a:noAutofit/>
          </a:bodyPr>
          <a:lstStyle/>
          <a:p>
            <a:pPr>
              <a:lnSpc>
                <a:spcPts val="1800"/>
              </a:lnSpc>
              <a:spcAft>
                <a:spcPts val="600"/>
              </a:spcAft>
            </a:pPr>
            <a:r>
              <a:rPr lang="en-US" sz="3200" dirty="0">
                <a:solidFill>
                  <a:prstClr val="black">
                    <a:lumMod val="75000"/>
                    <a:lumOff val="25000"/>
                  </a:prstClr>
                </a:solidFill>
                <a:latin typeface="Times New Roman" panose="02020603050405020304" pitchFamily="18" charset="0"/>
                <a:cs typeface="Times New Roman" panose="02020603050405020304" pitchFamily="18" charset="0"/>
              </a:rPr>
              <a:t>Want to implement??</a:t>
            </a:r>
            <a:endParaRPr lang="en-US" sz="3200" dirty="0" smtClean="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930258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3"/>
          <p:cNvSpPr>
            <a:spLocks noGrp="1"/>
          </p:cNvSpPr>
          <p:nvPr>
            <p:ph idx="1"/>
          </p:nvPr>
        </p:nvSpPr>
        <p:spPr>
          <a:xfrm>
            <a:off x="604433" y="1604211"/>
            <a:ext cx="4886769" cy="3495705"/>
          </a:xfrm>
        </p:spPr>
        <p:txBody>
          <a:bodyPr>
            <a:normAutofit/>
          </a:bodyPr>
          <a:lstStyle/>
          <a:p>
            <a:r>
              <a:rPr lang="en-US" sz="1800" dirty="0">
                <a:latin typeface="Arial" panose="020B0604020202020204" pitchFamily="34" charset="0"/>
                <a:cs typeface="Arial" panose="020B0604020202020204" pitchFamily="34" charset="0"/>
              </a:rPr>
              <a:t>AI-driven forecasting platforms apply multiple algorithms to automatically determine the most relevant metrics for each product or SKU in the system. Time spent gathering, updating, integrating, and reconciling competing data from multiple spreadsheets is eliminated, allowing forecasting professionals to spend their time optimizing demand and coordinating with other departments such as marketing to find new revenue streams. The value of collaboration across departments and external partners, operating from a single source of truth, cannot be underestimated.</a:t>
            </a:r>
          </a:p>
        </p:txBody>
      </p:sp>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dirty="0">
                <a:solidFill>
                  <a:schemeClr val="tx1">
                    <a:lumMod val="95000"/>
                    <a:lumOff val="5000"/>
                  </a:schemeClr>
                </a:solidFill>
                <a:latin typeface="Algerian" panose="04020705040A02060702" pitchFamily="82" charset="0"/>
              </a:rPr>
              <a:t>Objective &amp; Outline</a:t>
            </a:r>
            <a:endParaRPr lang="en-US" dirty="0"/>
          </a:p>
        </p:txBody>
      </p:sp>
      <p:sp>
        <p:nvSpPr>
          <p:cNvPr id="4" name="Text Placeholder 5" descr="2D Slides">
            <a:extLst>
              <a:ext uri="{FF2B5EF4-FFF2-40B4-BE49-F238E27FC236}">
                <a16:creationId xmlns:a16="http://schemas.microsoft.com/office/drawing/2014/main" xmlns="" id="{5D483DB7-3925-4129-9AB3-FF75028415D3}"/>
              </a:ext>
            </a:extLst>
          </p:cNvPr>
          <p:cNvSpPr txBox="1">
            <a:spLocks/>
          </p:cNvSpPr>
          <p:nvPr/>
        </p:nvSpPr>
        <p:spPr>
          <a:xfrm>
            <a:off x="888274" y="1452563"/>
            <a:ext cx="3890565" cy="318568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xmlns=""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307" r="-943" b="-1096"/>
          <a:stretch/>
        </p:blipFill>
        <p:spPr>
          <a:xfrm>
            <a:off x="5827143" y="2570364"/>
            <a:ext cx="5896604" cy="3030452"/>
          </a:xfrm>
          <a:prstGeom prst="rect">
            <a:avLst/>
          </a:prstGeom>
        </p:spPr>
      </p:pic>
      <p:sp>
        <p:nvSpPr>
          <p:cNvPr id="33" name="TextBox 32"/>
          <p:cNvSpPr txBox="1"/>
          <p:nvPr/>
        </p:nvSpPr>
        <p:spPr>
          <a:xfrm>
            <a:off x="1162594" y="1972491"/>
            <a:ext cx="4328608" cy="3775166"/>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26" name="Picture 2" descr="See the source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80623" y="1813216"/>
            <a:ext cx="5589643" cy="33988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lstStyle/>
          <a:p>
            <a:r>
              <a:rPr lang="en-US" dirty="0" smtClean="0"/>
              <a:t>Building of UI</a:t>
            </a:r>
            <a:endParaRPr lang="en-US" dirty="0"/>
          </a:p>
        </p:txBody>
      </p:sp>
      <p:sp>
        <p:nvSpPr>
          <p:cNvPr id="2" name="Content Placeholder 1">
            <a:extLst>
              <a:ext uri="{FF2B5EF4-FFF2-40B4-BE49-F238E27FC236}">
                <a16:creationId xmlns:a16="http://schemas.microsoft.com/office/drawing/2014/main" xmlns="" id="{95AB49E1-195D-497A-BB31-2158958CA082}"/>
              </a:ext>
            </a:extLst>
          </p:cNvPr>
          <p:cNvSpPr>
            <a:spLocks noGrp="1"/>
          </p:cNvSpPr>
          <p:nvPr>
            <p:ph idx="1"/>
          </p:nvPr>
        </p:nvSpPr>
        <p:spPr>
          <a:xfrm>
            <a:off x="460743" y="2206006"/>
            <a:ext cx="3678807" cy="3567777"/>
          </a:xfrm>
        </p:spPr>
        <p:txBody>
          <a:bodyPr>
            <a:noAutofit/>
          </a:bodyPr>
          <a:lstStyle/>
          <a:p>
            <a:pPr>
              <a:lnSpc>
                <a:spcPct val="100000"/>
              </a:lnSpc>
            </a:pPr>
            <a:r>
              <a:rPr lang="en-US" sz="1800" dirty="0" smtClean="0">
                <a:latin typeface="Times New Roman" panose="02020603050405020304" pitchFamily="18" charset="0"/>
                <a:cs typeface="Times New Roman" panose="02020603050405020304" pitchFamily="18" charset="0"/>
              </a:rPr>
              <a:t>Features of our application:</a:t>
            </a:r>
          </a:p>
          <a:p>
            <a:pPr>
              <a:lnSpc>
                <a:spcPct val="100000"/>
              </a:lnSpc>
            </a:pPr>
            <a:r>
              <a:rPr lang="en-US" sz="1800" dirty="0" smtClean="0">
                <a:latin typeface="Times New Roman" panose="02020603050405020304" pitchFamily="18" charset="0"/>
                <a:cs typeface="Times New Roman" panose="02020603050405020304" pitchFamily="18" charset="0"/>
              </a:rPr>
              <a:t>1.Prediction Model</a:t>
            </a:r>
          </a:p>
          <a:p>
            <a:pPr>
              <a:lnSpc>
                <a:spcPct val="100000"/>
              </a:lnSpc>
            </a:pPr>
            <a:r>
              <a:rPr lang="en-US" sz="1800" dirty="0" smtClean="0">
                <a:latin typeface="Times New Roman" panose="02020603050405020304" pitchFamily="18" charset="0"/>
                <a:cs typeface="Times New Roman" panose="02020603050405020304" pitchFamily="18" charset="0"/>
              </a:rPr>
              <a:t>2.Temperature monitoring</a:t>
            </a:r>
          </a:p>
          <a:p>
            <a:pPr>
              <a:lnSpc>
                <a:spcPct val="100000"/>
              </a:lnSpc>
            </a:pPr>
            <a:r>
              <a:rPr lang="en-US" sz="1800" dirty="0" smtClean="0">
                <a:latin typeface="Times New Roman" panose="02020603050405020304" pitchFamily="18" charset="0"/>
                <a:cs typeface="Times New Roman" panose="02020603050405020304" pitchFamily="18" charset="0"/>
              </a:rPr>
              <a:t>3.Insights</a:t>
            </a:r>
          </a:p>
          <a:p>
            <a:pPr>
              <a:lnSpc>
                <a:spcPct val="100000"/>
              </a:lnSpc>
            </a:pPr>
            <a:r>
              <a:rPr lang="en-US" sz="1800" dirty="0" smtClean="0">
                <a:latin typeface="Times New Roman" panose="02020603050405020304" pitchFamily="18" charset="0"/>
                <a:cs typeface="Times New Roman" panose="02020603050405020304" pitchFamily="18" charset="0"/>
              </a:rPr>
              <a:t>4.Leaflet</a:t>
            </a:r>
          </a:p>
          <a:p>
            <a:pPr>
              <a:lnSpc>
                <a:spcPct val="100000"/>
              </a:lnSpc>
            </a:pPr>
            <a:r>
              <a:rPr lang="en-US" sz="1800" dirty="0" smtClean="0">
                <a:latin typeface="Times New Roman" panose="02020603050405020304" pitchFamily="18" charset="0"/>
                <a:cs typeface="Times New Roman" panose="02020603050405020304" pitchFamily="18" charset="0"/>
              </a:rPr>
              <a:t>5.Cloudant Geospatial</a:t>
            </a:r>
          </a:p>
          <a:p>
            <a:pPr>
              <a:lnSpc>
                <a:spcPct val="100000"/>
              </a:lnSpc>
            </a:pPr>
            <a:r>
              <a:rPr lang="en-US" sz="1800" dirty="0" smtClean="0">
                <a:latin typeface="Times New Roman" panose="02020603050405020304" pitchFamily="18" charset="0"/>
                <a:cs typeface="Times New Roman" panose="02020603050405020304" pitchFamily="18" charset="0"/>
              </a:rPr>
              <a:t>6.Dashboard</a:t>
            </a:r>
          </a:p>
          <a:p>
            <a:pPr>
              <a:lnSpc>
                <a:spcPct val="100000"/>
              </a:lnSpc>
            </a:pPr>
            <a:r>
              <a:rPr lang="en-US" sz="1800" dirty="0" smtClean="0">
                <a:latin typeface="Times New Roman" panose="02020603050405020304" pitchFamily="18" charset="0"/>
                <a:cs typeface="Times New Roman" panose="02020603050405020304" pitchFamily="18" charset="0"/>
              </a:rPr>
              <a:t>7.Stock management </a:t>
            </a:r>
          </a:p>
          <a:p>
            <a:pPr>
              <a:lnSpc>
                <a:spcPct val="100000"/>
              </a:lnSpc>
            </a:pPr>
            <a:r>
              <a:rPr lang="en-US" sz="1800" dirty="0" smtClean="0">
                <a:latin typeface="Times New Roman" panose="02020603050405020304" pitchFamily="18" charset="0"/>
                <a:cs typeface="Times New Roman" panose="02020603050405020304" pitchFamily="18" charset="0"/>
              </a:rPr>
              <a:t>8.Chatbot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6" name="Content Placeholder 5" descr="ui.png"/>
          <p:cNvPicPr>
            <a:picLocks noGrp="1" noChangeAspect="1"/>
          </p:cNvPicPr>
          <p:nvPr>
            <p:ph idx="13"/>
          </p:nvPr>
        </p:nvPicPr>
        <p:blipFill>
          <a:blip r:embed="rId2"/>
          <a:stretch>
            <a:fillRect/>
          </a:stretch>
        </p:blipFill>
        <p:spPr>
          <a:xfrm>
            <a:off x="3646083" y="1476103"/>
            <a:ext cx="7893455" cy="4689566"/>
          </a:xfrm>
        </p:spPr>
      </p:pic>
    </p:spTree>
    <p:extLst>
      <p:ext uri="{BB962C8B-B14F-4D97-AF65-F5344CB8AC3E}">
        <p14:creationId xmlns:p14="http://schemas.microsoft.com/office/powerpoint/2010/main" xmlns=""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083D2B2-24CC-41A1-8AC3-EDF2DA2C3A20}"/>
              </a:ext>
            </a:extLst>
          </p:cNvPr>
          <p:cNvSpPr>
            <a:spLocks noGrp="1"/>
          </p:cNvSpPr>
          <p:nvPr>
            <p:ph type="title"/>
          </p:nvPr>
        </p:nvSpPr>
        <p:spPr/>
        <p:txBody>
          <a:bodyPr/>
          <a:lstStyle/>
          <a:p>
            <a:r>
              <a:rPr lang="en-US" dirty="0" smtClean="0"/>
              <a:t>Temperature Sensor Using IOT </a:t>
            </a:r>
            <a:endParaRPr lang="en-US" dirty="0"/>
          </a:p>
        </p:txBody>
      </p:sp>
      <p:sp>
        <p:nvSpPr>
          <p:cNvPr id="2" name="Content Placeholder 1">
            <a:extLst>
              <a:ext uri="{FF2B5EF4-FFF2-40B4-BE49-F238E27FC236}">
                <a16:creationId xmlns:a16="http://schemas.microsoft.com/office/drawing/2014/main" xmlns="" id="{0E85CDB0-AD30-4DBB-AC55-D824F09CE209}"/>
              </a:ext>
            </a:extLst>
          </p:cNvPr>
          <p:cNvSpPr>
            <a:spLocks noGrp="1"/>
          </p:cNvSpPr>
          <p:nvPr>
            <p:ph idx="1"/>
          </p:nvPr>
        </p:nvSpPr>
        <p:spPr>
          <a:xfrm>
            <a:off x="604434" y="1604210"/>
            <a:ext cx="4712634" cy="4805161"/>
          </a:xfrm>
        </p:spPr>
        <p:txBody>
          <a:bodyPr>
            <a:normAutofit/>
          </a:bodyPr>
          <a:lstStyle/>
          <a:p>
            <a:pPr>
              <a:buNone/>
            </a:pPr>
            <a:endParaRPr lang="en-US" dirty="0" smtClean="0"/>
          </a:p>
          <a:p>
            <a:pPr>
              <a:buNone/>
            </a:pPr>
            <a:r>
              <a:rPr lang="en-US" dirty="0"/>
              <a:t> </a:t>
            </a:r>
            <a:r>
              <a:rPr lang="en-US" dirty="0" smtClean="0"/>
              <a:t>         We all know that many accidents occurs due carelessness of people as they do not pay attention for the overheating of machine and which leads to great disaster.</a:t>
            </a:r>
          </a:p>
          <a:p>
            <a:pPr>
              <a:buNone/>
            </a:pPr>
            <a:endParaRPr lang="en-US" dirty="0" smtClean="0"/>
          </a:p>
          <a:p>
            <a:pPr>
              <a:buNone/>
            </a:pPr>
            <a:r>
              <a:rPr lang="en-US" dirty="0" smtClean="0"/>
              <a:t>     But in our case we had taken precautions as we have taken     measure for avoiding the miss happening by using IOT platform.</a:t>
            </a:r>
          </a:p>
          <a:p>
            <a:pPr>
              <a:buNone/>
            </a:pPr>
            <a:r>
              <a:rPr lang="en-US" dirty="0" smtClean="0"/>
              <a:t>          We have 3 Sensor which continually report the reading to our Dashboard.</a:t>
            </a:r>
          </a:p>
          <a:p>
            <a:pPr>
              <a:buNone/>
            </a:pPr>
            <a:r>
              <a:rPr lang="en-US" dirty="0"/>
              <a:t> </a:t>
            </a:r>
            <a:r>
              <a:rPr lang="en-US" dirty="0" smtClean="0"/>
              <a:t>         </a:t>
            </a:r>
          </a:p>
          <a:p>
            <a:pPr>
              <a:buNone/>
            </a:pPr>
            <a:r>
              <a:rPr lang="en-US" dirty="0"/>
              <a:t> </a:t>
            </a:r>
            <a:r>
              <a:rPr lang="en-US" dirty="0" smtClean="0"/>
              <a:t>        When temperature increasing it automatically switch on the Buzzer and people come to know about it.</a:t>
            </a:r>
            <a:endParaRPr lang="en-US" dirty="0"/>
          </a:p>
        </p:txBody>
      </p:sp>
      <p:sp>
        <p:nvSpPr>
          <p:cNvPr id="4" name="Oval 3">
            <a:extLst>
              <a:ext uri="{FF2B5EF4-FFF2-40B4-BE49-F238E27FC236}">
                <a16:creationId xmlns:a16="http://schemas.microsoft.com/office/drawing/2014/main" xmlns="" id="{13572B26-98AF-4AA8-9A0F-435FBBFB6E5E}"/>
              </a:ext>
              <a:ext uri="{C183D7F6-B498-43B3-948B-1728B52AA6E4}">
                <adec:decorative xmlns:adec="http://schemas.microsoft.com/office/drawing/2017/decorative" xmlns="" val="1"/>
              </a:ext>
            </a:extLst>
          </p:cNvPr>
          <p:cNvSpPr/>
          <p:nvPr/>
        </p:nvSpPr>
        <p:spPr bwMode="blackWhite">
          <a:xfrm>
            <a:off x="650338" y="17979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xmlns="" id="{351FC095-7AF2-4B5E-A691-FF792B5BC2D6}"/>
              </a:ext>
              <a:ext uri="{C183D7F6-B498-43B3-948B-1728B52AA6E4}">
                <adec:decorative xmlns:adec="http://schemas.microsoft.com/office/drawing/2017/decorative" xmlns="" val="1"/>
              </a:ext>
            </a:extLst>
          </p:cNvPr>
          <p:cNvGrpSpPr/>
          <p:nvPr/>
        </p:nvGrpSpPr>
        <p:grpSpPr>
          <a:xfrm>
            <a:off x="715429" y="3239252"/>
            <a:ext cx="187380" cy="278885"/>
            <a:chOff x="5052041" y="3023897"/>
            <a:chExt cx="1009650" cy="1502702"/>
          </a:xfrm>
        </p:grpSpPr>
        <p:sp>
          <p:nvSpPr>
            <p:cNvPr id="8" name="Freeform: Shape 7">
              <a:extLst>
                <a:ext uri="{FF2B5EF4-FFF2-40B4-BE49-F238E27FC236}">
                  <a16:creationId xmlns:a16="http://schemas.microsoft.com/office/drawing/2014/main" xmlns=""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xmlns=""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xmlns=""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xmlns="" id="{C851C4E8-1EC2-4782-B31A-6F082712F3DF}"/>
              </a:ext>
              <a:ext uri="{C183D7F6-B498-43B3-948B-1728B52AA6E4}">
                <adec:decorative xmlns:adec="http://schemas.microsoft.com/office/drawing/2017/decorative" xmlns="" val="1"/>
              </a:ext>
            </a:extLst>
          </p:cNvPr>
          <p:cNvSpPr/>
          <p:nvPr/>
        </p:nvSpPr>
        <p:spPr bwMode="blackWhite">
          <a:xfrm>
            <a:off x="605672" y="365320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xmlns="" id="{A4D3B53A-9E90-4B19-BA5D-E8F4971E21A9}"/>
              </a:ext>
              <a:ext uri="{C183D7F6-B498-43B3-948B-1728B52AA6E4}">
                <adec:decorative xmlns:adec="http://schemas.microsoft.com/office/drawing/2017/decorative" xmlns="" val="1"/>
              </a:ext>
            </a:extLst>
          </p:cNvPr>
          <p:cNvSpPr/>
          <p:nvPr/>
        </p:nvSpPr>
        <p:spPr bwMode="blackWhite">
          <a:xfrm>
            <a:off x="605672" y="46797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5122" name="Picture 2" descr="See the source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72972" y="1299884"/>
            <a:ext cx="3289527" cy="204420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06871" y="3653200"/>
            <a:ext cx="5380695" cy="2205318"/>
          </a:xfrm>
          <a:prstGeom prst="rect">
            <a:avLst/>
          </a:prstGeom>
        </p:spPr>
      </p:pic>
    </p:spTree>
    <p:extLst>
      <p:ext uri="{BB962C8B-B14F-4D97-AF65-F5344CB8AC3E}">
        <p14:creationId xmlns:p14="http://schemas.microsoft.com/office/powerpoint/2010/main" xmlns=""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p:txBody>
          <a:bodyPr/>
          <a:lstStyle/>
          <a:p>
            <a:r>
              <a:rPr lang="en-US" dirty="0" smtClean="0">
                <a:solidFill>
                  <a:srgbClr val="E7E6E6">
                    <a:lumMod val="25000"/>
                  </a:srgbClr>
                </a:solidFill>
                <a:latin typeface="Segoe UI Light" panose="020B0502040204020203" pitchFamily="34" charset="0"/>
                <a:cs typeface="Segoe UI Light" panose="020B0502040204020203" pitchFamily="34" charset="0"/>
              </a:rPr>
              <a:t>Stock Management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xmlns="" id="{9908A373-FC7C-4282-8736-3682F263411C}"/>
              </a:ext>
            </a:extLst>
          </p:cNvPr>
          <p:cNvSpPr txBox="1">
            <a:spLocks/>
          </p:cNvSpPr>
          <p:nvPr/>
        </p:nvSpPr>
        <p:spPr>
          <a:xfrm>
            <a:off x="520369" y="1441310"/>
            <a:ext cx="4321175" cy="3558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1. Tracking Inventory</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2. Control your costs</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3. Avoid over and under stock</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4. Manage planning and forecasting</a:t>
            </a:r>
          </a:p>
          <a:p>
            <a:pPr marL="0" indent="0">
              <a:lnSpc>
                <a:spcPts val="1800"/>
              </a:lnSpc>
              <a:spcAft>
                <a:spcPts val="600"/>
              </a:spcAft>
              <a:buNone/>
            </a:pPr>
            <a:r>
              <a:rPr lang="en-US" sz="2000" dirty="0">
                <a:latin typeface="Times New Roman" panose="02020603050405020304" pitchFamily="18" charset="0"/>
                <a:cs typeface="Times New Roman" panose="02020603050405020304" pitchFamily="18" charset="0"/>
              </a:rPr>
              <a:t>5. Reduce the time for managing inventory</a:t>
            </a:r>
          </a:p>
          <a:p>
            <a:pPr marL="0" indent="0">
              <a:lnSpc>
                <a:spcPts val="1800"/>
              </a:lnSpc>
              <a:spcAft>
                <a:spcPts val="600"/>
              </a:spcAft>
              <a:buNone/>
            </a:pPr>
            <a:endParaRPr lang="en-US" dirty="0" smtClean="0"/>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xmlns=""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a16="http://schemas.microsoft.com/office/drawing/2014/main" xmlns=""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xmlns=""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t>Today, </a:t>
            </a:r>
            <a:r>
              <a:rPr lang="en-US" dirty="0" smtClean="0"/>
              <a:t>Stock Management </a:t>
            </a:r>
            <a:r>
              <a:rPr lang="en-US" dirty="0"/>
              <a:t>has become vital for the survival of an organization. If you don’t have good control over your </a:t>
            </a:r>
            <a:r>
              <a:rPr lang="en-US" dirty="0" smtClean="0"/>
              <a:t>Stock, </a:t>
            </a:r>
            <a:r>
              <a:rPr lang="en-US" dirty="0"/>
              <a:t>the day is not far when you will lose control of your profits.</a:t>
            </a:r>
            <a:r>
              <a:rPr lang="en-US" dirty="0">
                <a:solidFill>
                  <a:prstClr val="black">
                    <a:lumMod val="75000"/>
                    <a:lumOff val="25000"/>
                  </a:prstClr>
                </a:solidFill>
                <a:latin typeface="Segoe UI" panose="020B0502040204020203" pitchFamily="34" charset="0"/>
                <a:cs typeface="Segoe UI" panose="020B0502040204020203" pitchFamily="34" charset="0"/>
              </a:rPr>
              <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xmlns=""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xmlns=""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t>Don’t let </a:t>
            </a:r>
            <a:r>
              <a:rPr lang="en-US" dirty="0" smtClean="0"/>
              <a:t>Stock </a:t>
            </a:r>
            <a:r>
              <a:rPr lang="en-US" dirty="0"/>
              <a:t>excess or shortages decide your future. Invest in a good </a:t>
            </a:r>
            <a:r>
              <a:rPr lang="en-US" dirty="0" smtClean="0"/>
              <a:t>stock </a:t>
            </a:r>
            <a:r>
              <a:rPr lang="en-US" dirty="0"/>
              <a:t>management solution.</a:t>
            </a:r>
            <a:endParaRPr lang="en-US" dirty="0">
              <a:solidFill>
                <a:prstClr val="black">
                  <a:lumMod val="75000"/>
                  <a:lumOff val="25000"/>
                </a:prstClr>
              </a:solidFill>
              <a:cs typeface="Segoe UI"/>
            </a:endParaRPr>
          </a:p>
        </p:txBody>
      </p:sp>
      <p:sp>
        <p:nvSpPr>
          <p:cNvPr id="4" name="Rectangle 3">
            <a:extLst>
              <a:ext uri="{FF2B5EF4-FFF2-40B4-BE49-F238E27FC236}">
                <a16:creationId xmlns:a16="http://schemas.microsoft.com/office/drawing/2014/main" xmlns=""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xmlns=""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6146" name="Picture 2" descr="See the source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94852" y="5254314"/>
            <a:ext cx="2971261" cy="1201148"/>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51230" y="1337851"/>
            <a:ext cx="4735573" cy="2660060"/>
          </a:xfrm>
          <a:prstGeom prst="rect">
            <a:avLst/>
          </a:prstGeom>
        </p:spPr>
      </p:pic>
    </p:spTree>
    <p:extLst>
      <p:ext uri="{BB962C8B-B14F-4D97-AF65-F5344CB8AC3E}">
        <p14:creationId xmlns:p14="http://schemas.microsoft.com/office/powerpoint/2010/main" xmlns=""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D516-A0B4-4D09-B6A3-A788188B6704}"/>
              </a:ext>
            </a:extLst>
          </p:cNvPr>
          <p:cNvSpPr>
            <a:spLocks noGrp="1"/>
          </p:cNvSpPr>
          <p:nvPr>
            <p:ph type="title"/>
          </p:nvPr>
        </p:nvSpPr>
        <p:spPr/>
        <p:txBody>
          <a:bodyPr/>
          <a:lstStyle/>
          <a:p>
            <a:r>
              <a:rPr lang="en-US" dirty="0" smtClean="0"/>
              <a:t>Chatbot using WATSON ASSISTANT</a:t>
            </a:r>
            <a:endParaRPr lang="en-US" dirty="0"/>
          </a:p>
        </p:txBody>
      </p:sp>
      <p:sp>
        <p:nvSpPr>
          <p:cNvPr id="12" name="Number 1" descr="Method 1">
            <a:extLst>
              <a:ext uri="{FF2B5EF4-FFF2-40B4-BE49-F238E27FC236}">
                <a16:creationId xmlns:a16="http://schemas.microsoft.com/office/drawing/2014/main" xmlns=""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xmlns=""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Our Chatbot uses AI technique which responds to all the queries by the customer.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a16="http://schemas.microsoft.com/office/drawing/2014/main" xmlns=""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xmlns=""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With our Chatbot one could easily send or withdraw money  also we can pay the electricity bill with our warehouse </a:t>
            </a:r>
            <a:r>
              <a:rPr lang="en-US" dirty="0">
                <a:solidFill>
                  <a:prstClr val="black">
                    <a:lumMod val="75000"/>
                    <a:lumOff val="25000"/>
                  </a:prstClr>
                </a:solidFill>
                <a:latin typeface="Segoe UI" panose="020B0502040204020203" pitchFamily="34" charset="0"/>
                <a:cs typeface="Segoe UI" panose="020B0502040204020203" pitchFamily="34" charset="0"/>
              </a:rPr>
              <a:t>b</a:t>
            </a:r>
            <a:r>
              <a:rPr lang="en-US" dirty="0" smtClean="0">
                <a:solidFill>
                  <a:prstClr val="black">
                    <a:lumMod val="75000"/>
                    <a:lumOff val="25000"/>
                  </a:prstClr>
                </a:solidFill>
                <a:latin typeface="Segoe UI" panose="020B0502040204020203" pitchFamily="34" charset="0"/>
                <a:cs typeface="Segoe UI" panose="020B0502040204020203" pitchFamily="34" charset="0"/>
              </a:rPr>
              <a:t>ot which we </a:t>
            </a:r>
            <a:r>
              <a:rPr lang="en-US" dirty="0">
                <a:solidFill>
                  <a:prstClr val="black">
                    <a:lumMod val="75000"/>
                    <a:lumOff val="25000"/>
                  </a:prstClr>
                </a:solidFill>
                <a:latin typeface="Segoe UI" panose="020B0502040204020203" pitchFamily="34" charset="0"/>
                <a:cs typeface="Segoe UI" panose="020B0502040204020203" pitchFamily="34" charset="0"/>
              </a:rPr>
              <a:t>called it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Spoonacular</a:t>
            </a:r>
            <a:r>
              <a:rPr lang="en-US" dirty="0" smtClean="0">
                <a:solidFill>
                  <a:prstClr val="black">
                    <a:lumMod val="75000"/>
                    <a:lumOff val="25000"/>
                  </a:prstClr>
                </a:solidFill>
                <a:latin typeface="Segoe UI" panose="020B0502040204020203" pitchFamily="34" charset="0"/>
                <a:cs typeface="Segoe UI" panose="020B0502040204020203" pitchFamily="34" charset="0"/>
              </a:rPr>
              <a:t>” means it does everything with ease. </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xmlns=""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6526" y="1372783"/>
            <a:ext cx="4058207" cy="1772256"/>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87625" y="1722054"/>
            <a:ext cx="2334655" cy="4741197"/>
          </a:xfrm>
          <a:prstGeom prst="rect">
            <a:avLst/>
          </a:prstGeom>
        </p:spPr>
      </p:pic>
    </p:spTree>
    <p:extLst>
      <p:ext uri="{BB962C8B-B14F-4D97-AF65-F5344CB8AC3E}">
        <p14:creationId xmlns:p14="http://schemas.microsoft.com/office/powerpoint/2010/main" xmlns=""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32510" y="1329077"/>
            <a:ext cx="5231915" cy="2941515"/>
          </a:xfrm>
        </p:spPr>
      </p:pic>
      <p:pic>
        <p:nvPicPr>
          <p:cNvPr id="25" name="Content Placeholder 24"/>
          <p:cNvPicPr>
            <a:picLocks noGrp="1" noChangeAspect="1"/>
          </p:cNvPicPr>
          <p:nvPr>
            <p:ph idx="13"/>
          </p:nvPr>
        </p:nvPicPr>
        <p:blipFill>
          <a:blip r:embed="rId3" cstate="hqprint">
            <a:extLst>
              <a:ext uri="{28A0092B-C50C-407E-A947-70E740481C1C}">
                <a14:useLocalDpi xmlns:a14="http://schemas.microsoft.com/office/drawing/2010/main" xmlns="" val="0"/>
              </a:ext>
            </a:extLst>
          </a:blip>
          <a:stretch>
            <a:fillRect/>
          </a:stretch>
        </p:blipFill>
        <p:spPr>
          <a:xfrm>
            <a:off x="6920436" y="1329077"/>
            <a:ext cx="4836135" cy="3033917"/>
          </a:xfrm>
        </p:spPr>
      </p:pic>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p:txBody>
          <a:bodyPr/>
          <a:lstStyle/>
          <a:p>
            <a:r>
              <a:rPr lang="en-US" dirty="0" smtClean="0"/>
              <a:t>Specialty of Our Application</a:t>
            </a:r>
            <a:endParaRPr lang="en-US" dirty="0"/>
          </a:p>
        </p:txBody>
      </p:sp>
      <p:grpSp>
        <p:nvGrpSpPr>
          <p:cNvPr id="4" name="Step 1" descr="Small circle with number 1 inside indicating step 1">
            <a:extLst>
              <a:ext uri="{FF2B5EF4-FFF2-40B4-BE49-F238E27FC236}">
                <a16:creationId xmlns:a16="http://schemas.microsoft.com/office/drawing/2014/main" xmlns="" id="{A98CACC9-95AD-4FA9-B112-2614409B3034}"/>
              </a:ext>
            </a:extLst>
          </p:cNvPr>
          <p:cNvGrpSpPr/>
          <p:nvPr/>
        </p:nvGrpSpPr>
        <p:grpSpPr bwMode="blackWhite">
          <a:xfrm>
            <a:off x="379386" y="1460471"/>
            <a:ext cx="558179" cy="409838"/>
            <a:chOff x="6953426" y="711274"/>
            <a:chExt cx="558179" cy="409838"/>
          </a:xfrm>
        </p:grpSpPr>
        <p:sp>
          <p:nvSpPr>
            <p:cNvPr id="5" name="Oval 4" descr="Small circle">
              <a:extLst>
                <a:ext uri="{FF2B5EF4-FFF2-40B4-BE49-F238E27FC236}">
                  <a16:creationId xmlns:a16="http://schemas.microsoft.com/office/drawing/2014/main" xmlns=""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xmlns="" id="{3EE46009-9B31-417A-AB61-8C70009004B3}"/>
              </a:ext>
            </a:extLst>
          </p:cNvPr>
          <p:cNvSpPr txBox="1">
            <a:spLocks/>
          </p:cNvSpPr>
          <p:nvPr/>
        </p:nvSpPr>
        <p:spPr>
          <a:xfrm>
            <a:off x="1807722" y="4403278"/>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2000"/>
              </a:spcAft>
              <a:buNone/>
            </a:pPr>
            <a:r>
              <a:rPr lang="en-US" sz="3200" b="1" dirty="0" smtClean="0">
                <a:solidFill>
                  <a:prstClr val="black">
                    <a:lumMod val="75000"/>
                    <a:lumOff val="25000"/>
                  </a:prstClr>
                </a:solidFill>
                <a:latin typeface="Times New Roman" panose="02020603050405020304" pitchFamily="18" charset="0"/>
                <a:cs typeface="Times New Roman" panose="02020603050405020304" pitchFamily="18" charset="0"/>
              </a:rPr>
              <a:t>Cloudant</a:t>
            </a:r>
            <a:endParaRPr lang="en-US" sz="3200"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grpSp>
        <p:nvGrpSpPr>
          <p:cNvPr id="8" name="Step 2" descr="Small circle with number 2 inside indicating step 2">
            <a:extLst>
              <a:ext uri="{FF2B5EF4-FFF2-40B4-BE49-F238E27FC236}">
                <a16:creationId xmlns:a16="http://schemas.microsoft.com/office/drawing/2014/main" xmlns="" id="{0134A81D-5B1C-4A76-8173-F064585D6D49}"/>
              </a:ext>
            </a:extLst>
          </p:cNvPr>
          <p:cNvGrpSpPr/>
          <p:nvPr/>
        </p:nvGrpSpPr>
        <p:grpSpPr bwMode="blackWhite">
          <a:xfrm>
            <a:off x="6265869" y="1507068"/>
            <a:ext cx="558179" cy="409838"/>
            <a:chOff x="6953426" y="711274"/>
            <a:chExt cx="558179" cy="409838"/>
          </a:xfrm>
        </p:grpSpPr>
        <p:sp>
          <p:nvSpPr>
            <p:cNvPr id="9" name="Oval 8" descr="Small circle">
              <a:extLst>
                <a:ext uri="{FF2B5EF4-FFF2-40B4-BE49-F238E27FC236}">
                  <a16:creationId xmlns:a16="http://schemas.microsoft.com/office/drawing/2014/main" xmlns=""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xmlns=""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xmlns="" id="{38280C20-AD97-47D9-A4D9-3D51B6EEA886}"/>
              </a:ext>
            </a:extLst>
          </p:cNvPr>
          <p:cNvSpPr txBox="1">
            <a:spLocks/>
          </p:cNvSpPr>
          <p:nvPr/>
        </p:nvSpPr>
        <p:spPr>
          <a:xfrm>
            <a:off x="8465543" y="4495680"/>
            <a:ext cx="3122023"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3200" b="1" dirty="0" smtClean="0">
                <a:solidFill>
                  <a:prstClr val="black">
                    <a:lumMod val="75000"/>
                    <a:lumOff val="25000"/>
                  </a:prstClr>
                </a:solidFill>
                <a:latin typeface="Times New Roman" panose="02020603050405020304" pitchFamily="18" charset="0"/>
                <a:cs typeface="Times New Roman" panose="02020603050405020304" pitchFamily="18" charset="0"/>
              </a:rPr>
              <a:t>Django</a:t>
            </a:r>
            <a:endParaRPr lang="en-US" sz="3200"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15" name="Content Placeholder Step 3" descr="When you are finished editing, click the Pan &amp; Zoom button again to exit Pan and Zoom mode.">
            <a:extLst>
              <a:ext uri="{FF2B5EF4-FFF2-40B4-BE49-F238E27FC236}">
                <a16:creationId xmlns:a16="http://schemas.microsoft.com/office/drawing/2014/main" xmlns="" id="{89BC12B6-BA4F-4362-A61E-A7B108FEAF3C}"/>
              </a:ext>
            </a:extLst>
          </p:cNvPr>
          <p:cNvSpPr txBox="1">
            <a:spLocks/>
          </p:cNvSpPr>
          <p:nvPr/>
        </p:nvSpPr>
        <p:spPr>
          <a:xfrm>
            <a:off x="7427847" y="4270592"/>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p:txBody>
          <a:bodyPr/>
          <a:lstStyle/>
          <a:p>
            <a:r>
              <a:rPr lang="en-US" dirty="0" smtClean="0"/>
              <a:t>Challenges while Preparing this Project!!!!</a:t>
            </a:r>
            <a:endParaRPr lang="en-US" dirty="0"/>
          </a:p>
        </p:txBody>
      </p:sp>
      <p:grpSp>
        <p:nvGrpSpPr>
          <p:cNvPr id="4" name="Group 3" descr="Small circle with number 1 inside  indicating step 1">
            <a:extLst>
              <a:ext uri="{FF2B5EF4-FFF2-40B4-BE49-F238E27FC236}">
                <a16:creationId xmlns:a16="http://schemas.microsoft.com/office/drawing/2014/main" xmlns=""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xmlns=""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xmlns=""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Deployment to Node.js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9" name="Group 8" descr="Small circle with number 2 inside  indicating step 2">
            <a:extLst>
              <a:ext uri="{FF2B5EF4-FFF2-40B4-BE49-F238E27FC236}">
                <a16:creationId xmlns:a16="http://schemas.microsoft.com/office/drawing/2014/main" xmlns=""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xmlns=""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xmlns=""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xmlns=""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Noval Corona Pandemic</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4" name="Group 13" descr="Small circle with number 3 inside  indicating step 3">
            <a:extLst>
              <a:ext uri="{FF2B5EF4-FFF2-40B4-BE49-F238E27FC236}">
                <a16:creationId xmlns:a16="http://schemas.microsoft.com/office/drawing/2014/main" xmlns=""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xmlns=""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xmlns=""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xmlns=""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Time Management</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052" name="Picture 4" descr="See the source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38598" y="3394033"/>
            <a:ext cx="2646367" cy="128247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See the source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92632" y="4950823"/>
            <a:ext cx="2692334" cy="1214410"/>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See the source 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97895" y="2414753"/>
            <a:ext cx="4189671" cy="2533153"/>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See the source image"/>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916378" y="1594791"/>
            <a:ext cx="2568587" cy="1639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910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p:txBody>
          <a:bodyPr/>
          <a:lstStyle/>
          <a:p>
            <a:r>
              <a:rPr lang="en-US" dirty="0" smtClean="0"/>
              <a:t>Experience Gained to Us: Tools And Technologies Used</a:t>
            </a:r>
            <a:endParaRPr lang="en-US" dirty="0"/>
          </a:p>
        </p:txBody>
      </p:sp>
      <p:sp>
        <p:nvSpPr>
          <p:cNvPr id="4" name="Try It Text" descr="Try it yourself with the parrot on the right:">
            <a:extLst>
              <a:ext uri="{FF2B5EF4-FFF2-40B4-BE49-F238E27FC236}">
                <a16:creationId xmlns:a16="http://schemas.microsoft.com/office/drawing/2014/main" xmlns=""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Semibold" panose="020B0702040204020203" pitchFamily="34" charset="0"/>
                <a:cs typeface="Segoe UI Semibold" panose="020B0702040204020203" pitchFamily="34" charset="0"/>
              </a:rPr>
              <a:t>Being B.Tech Final Year Students we came to know following:</a:t>
            </a: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Step 1" descr="Step 1:">
            <a:extLst>
              <a:ext uri="{FF2B5EF4-FFF2-40B4-BE49-F238E27FC236}">
                <a16:creationId xmlns:a16="http://schemas.microsoft.com/office/drawing/2014/main" xmlns=""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a16="http://schemas.microsoft.com/office/drawing/2014/main" xmlns="" id="{6F0125D2-0FCC-492A-868C-E09B180AD8B9}"/>
              </a:ext>
              <a:ext uri="{C183D7F6-B498-43B3-948B-1728B52AA6E4}">
                <adec:decorative xmlns:adec="http://schemas.microsoft.com/office/drawing/2017/decorative" xmlns="" val="1"/>
              </a:ext>
            </a:extLst>
          </p:cNvPr>
          <p:cNvGrpSpPr/>
          <p:nvPr/>
        </p:nvGrpSpPr>
        <p:grpSpPr>
          <a:xfrm>
            <a:off x="416147" y="2992348"/>
            <a:ext cx="187380" cy="278885"/>
            <a:chOff x="5052041" y="3023897"/>
            <a:chExt cx="1009650" cy="1502702"/>
          </a:xfrm>
        </p:grpSpPr>
        <p:sp>
          <p:nvSpPr>
            <p:cNvPr id="13" name="Freeform: Shape 12">
              <a:extLst>
                <a:ext uri="{FF2B5EF4-FFF2-40B4-BE49-F238E27FC236}">
                  <a16:creationId xmlns:a16="http://schemas.microsoft.com/office/drawing/2014/main" xmlns="" id="{A42791D9-0616-438D-9CCF-CF1107EBC205}"/>
                </a:ext>
                <a:ext uri="{C183D7F6-B498-43B3-948B-1728B52AA6E4}">
                  <adec:decorative xmlns:adec="http://schemas.microsoft.com/office/drawing/2017/decorative" xmlns=""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xmlns="" id="{067E028D-B83C-4DAB-9050-329EDFDCB162}"/>
                </a:ext>
                <a:ext uri="{C183D7F6-B498-43B3-948B-1728B52AA6E4}">
                  <adec:decorative xmlns:adec="http://schemas.microsoft.com/office/drawing/2017/decorative" xmlns=""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xmlns="" id="{600F250A-168C-4535-995F-4F0478282AF4}"/>
                </a:ext>
                <a:ext uri="{C183D7F6-B498-43B3-948B-1728B52AA6E4}">
                  <adec:decorative xmlns:adec="http://schemas.microsoft.com/office/drawing/2017/decorative" xmlns=""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Using IBM ID for various IBM Services Applications like Watson Assistant, Node Red,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Cloudant</a:t>
            </a:r>
            <a:r>
              <a:rPr lang="en-US" dirty="0" smtClean="0">
                <a:solidFill>
                  <a:prstClr val="black">
                    <a:lumMod val="75000"/>
                    <a:lumOff val="25000"/>
                  </a:prstClr>
                </a:solidFill>
                <a:latin typeface="Segoe UI" panose="020B0502040204020203" pitchFamily="34" charset="0"/>
                <a:cs typeface="Segoe UI" panose="020B0502040204020203" pitchFamily="34" charset="0"/>
              </a:rPr>
              <a:t>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AutoAI,Dashboard</a:t>
            </a:r>
            <a:r>
              <a:rPr lang="en-US" dirty="0" smtClean="0">
                <a:solidFill>
                  <a:prstClr val="black">
                    <a:lumMod val="75000"/>
                    <a:lumOff val="25000"/>
                  </a:prstClr>
                </a:solidFill>
                <a:latin typeface="Segoe UI" panose="020B0502040204020203" pitchFamily="34" charset="0"/>
                <a:cs typeface="Segoe UI" panose="020B0502040204020203" pitchFamily="34" charset="0"/>
              </a:rPr>
              <a:t> etc.</a:t>
            </a:r>
            <a:endParaRPr lang="en-US" dirty="0">
              <a:solidFill>
                <a:srgbClr val="D24726"/>
              </a:solidFill>
              <a:latin typeface="Segoe UI Semibold" panose="020B0702040204020203" pitchFamily="34" charset="0"/>
              <a:cs typeface="Segoe UI Semibold" panose="020B0702040204020203" pitchFamily="34" charset="0"/>
            </a:endParaRPr>
          </a:p>
          <a:p>
            <a:pPr marL="0" indent="0">
              <a:spcBef>
                <a:spcPts val="2400"/>
              </a:spcBef>
              <a:spcAft>
                <a:spcPts val="0"/>
              </a:spcAft>
              <a:buNone/>
            </a:pPr>
            <a:endParaRPr lang="en-US" dirty="0">
              <a:solidFill>
                <a:prstClr val="black">
                  <a:lumMod val="75000"/>
                  <a:lumOff val="25000"/>
                </a:prstClr>
              </a:solidFill>
            </a:endParaRPr>
          </a:p>
        </p:txBody>
      </p:sp>
      <p:grpSp>
        <p:nvGrpSpPr>
          <p:cNvPr id="16" name="Screenshot of Animations Tab" descr="Screenshot of the Animations Tab">
            <a:extLst>
              <a:ext uri="{FF2B5EF4-FFF2-40B4-BE49-F238E27FC236}">
                <a16:creationId xmlns:a16="http://schemas.microsoft.com/office/drawing/2014/main" xmlns="" id="{02117659-583F-4772-9DFA-90FF25281D8F}"/>
              </a:ext>
            </a:extLst>
          </p:cNvPr>
          <p:cNvGrpSpPr/>
          <p:nvPr/>
        </p:nvGrpSpPr>
        <p:grpSpPr>
          <a:xfrm>
            <a:off x="589417" y="2805166"/>
            <a:ext cx="5586779" cy="1712776"/>
            <a:chOff x="589417" y="2843187"/>
            <a:chExt cx="6004050" cy="1840702"/>
          </a:xfrm>
        </p:grpSpPr>
        <p:grpSp>
          <p:nvGrpSpPr>
            <p:cNvPr id="17" name="Group 16">
              <a:extLst>
                <a:ext uri="{FF2B5EF4-FFF2-40B4-BE49-F238E27FC236}">
                  <a16:creationId xmlns:a16="http://schemas.microsoft.com/office/drawing/2014/main" xmlns="" id="{36A8522F-93B2-4065-B8E8-DF09F9F7C876}"/>
                </a:ext>
              </a:extLst>
            </p:cNvPr>
            <p:cNvGrpSpPr/>
            <p:nvPr/>
          </p:nvGrpSpPr>
          <p:grpSpPr>
            <a:xfrm>
              <a:off x="589417" y="2843187"/>
              <a:ext cx="6004050" cy="1840702"/>
              <a:chOff x="589417" y="2843187"/>
              <a:chExt cx="6004050" cy="1840702"/>
            </a:xfrm>
          </p:grpSpPr>
          <p:grpSp>
            <p:nvGrpSpPr>
              <p:cNvPr id="19" name="Group 18">
                <a:extLst>
                  <a:ext uri="{FF2B5EF4-FFF2-40B4-BE49-F238E27FC236}">
                    <a16:creationId xmlns:a16="http://schemas.microsoft.com/office/drawing/2014/main" xmlns="" id="{175AFEDF-7F88-4FEF-89A7-619232462DE9}"/>
                  </a:ext>
                </a:extLst>
              </p:cNvPr>
              <p:cNvGrpSpPr/>
              <p:nvPr/>
            </p:nvGrpSpPr>
            <p:grpSpPr>
              <a:xfrm>
                <a:off x="589417" y="2843187"/>
                <a:ext cx="6004050" cy="1777307"/>
                <a:chOff x="589417" y="2843187"/>
                <a:chExt cx="6004050" cy="1777307"/>
              </a:xfrm>
            </p:grpSpPr>
            <p:sp>
              <p:nvSpPr>
                <p:cNvPr id="21" name="Rectangle 20">
                  <a:extLst>
                    <a:ext uri="{FF2B5EF4-FFF2-40B4-BE49-F238E27FC236}">
                      <a16:creationId xmlns:a16="http://schemas.microsoft.com/office/drawing/2014/main" xmlns="" id="{3B057055-9189-4D20-A63A-06EFD29C9A9D}"/>
                    </a:ext>
                    <a:ext uri="{C183D7F6-B498-43B3-948B-1728B52AA6E4}">
                      <adec:decorative xmlns:adec="http://schemas.microsoft.com/office/drawing/2017/decorative" xmlns="" val="1"/>
                    </a:ext>
                  </a:extLst>
                </p:cNvPr>
                <p:cNvSpPr/>
                <p:nvPr/>
              </p:nvSpPr>
              <p:spPr>
                <a:xfrm>
                  <a:off x="715428" y="3025663"/>
                  <a:ext cx="5298384" cy="15314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xmlns="" id="{078D8923-44F1-4A00-A9E8-452B168CEB89}"/>
                    </a:ext>
                    <a:ext uri="{C183D7F6-B498-43B3-948B-1728B52AA6E4}">
                      <adec:decorative xmlns:adec="http://schemas.microsoft.com/office/drawing/2017/decorative" xmlns="" val="1"/>
                    </a:ext>
                  </a:extLst>
                </p:cNvPr>
                <p:cNvSpPr/>
                <p:nvPr/>
              </p:nvSpPr>
              <p:spPr>
                <a:xfrm rot="16200000">
                  <a:off x="5130439" y="3157466"/>
                  <a:ext cx="1777307" cy="1148749"/>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23" name="Rectangle 22">
                  <a:extLst>
                    <a:ext uri="{FF2B5EF4-FFF2-40B4-BE49-F238E27FC236}">
                      <a16:creationId xmlns:a16="http://schemas.microsoft.com/office/drawing/2014/main" xmlns="" id="{5B5A5933-09B4-40BE-A4AD-C96C849C04A9}"/>
                    </a:ext>
                    <a:ext uri="{C183D7F6-B498-43B3-948B-1728B52AA6E4}">
                      <adec:decorative xmlns:adec="http://schemas.microsoft.com/office/drawing/2017/decorative" xmlns="" val="1"/>
                    </a:ext>
                  </a:extLst>
                </p:cNvPr>
                <p:cNvSpPr/>
                <p:nvPr/>
              </p:nvSpPr>
              <p:spPr>
                <a:xfrm>
                  <a:off x="589417" y="3907597"/>
                  <a:ext cx="6004044" cy="711560"/>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pic>
            <p:nvPicPr>
              <p:cNvPr id="20" name="Picture 19">
                <a:extLst>
                  <a:ext uri="{FF2B5EF4-FFF2-40B4-BE49-F238E27FC236}">
                    <a16:creationId xmlns:a16="http://schemas.microsoft.com/office/drawing/2014/main" xmlns="" id="{BC361283-744D-4763-88CC-E297E5B2074B}"/>
                  </a:ext>
                  <a:ext uri="{C183D7F6-B498-43B3-948B-1728B52AA6E4}">
                    <adec:decorative xmlns:adec="http://schemas.microsoft.com/office/drawing/2017/decorative" xmlns="" val="1"/>
                  </a:ext>
                </a:extLst>
              </p:cNvPr>
              <p:cNvPicPr>
                <a:picLocks noChangeAspect="1"/>
              </p:cNvPicPr>
              <p:nvPr/>
            </p:nvPicPr>
            <p:blipFill>
              <a:blip r:embed="rId2" cstate="hqprint">
                <a:extLst>
                  <a:ext uri="{28A0092B-C50C-407E-A947-70E740481C1C}">
                    <a14:useLocalDpi xmlns:a14="http://schemas.microsoft.com/office/drawing/2010/main" xmlns="" val="0"/>
                  </a:ext>
                </a:extLst>
              </a:blip>
              <a:stretch>
                <a:fillRect/>
              </a:stretch>
            </p:blipFill>
            <p:spPr>
              <a:xfrm>
                <a:off x="2496947" y="3033586"/>
                <a:ext cx="4096514" cy="1650303"/>
              </a:xfrm>
              <a:prstGeom prst="rect">
                <a:avLst/>
              </a:prstGeom>
            </p:spPr>
          </p:pic>
        </p:grpSp>
        <p:sp>
          <p:nvSpPr>
            <p:cNvPr id="18" name="Rectangle 17">
              <a:extLst>
                <a:ext uri="{FF2B5EF4-FFF2-40B4-BE49-F238E27FC236}">
                  <a16:creationId xmlns:a16="http://schemas.microsoft.com/office/drawing/2014/main" xmlns="" id="{60F91554-0A55-4B72-8F4C-E55038A2766C}"/>
                </a:ext>
                <a:ext uri="{C183D7F6-B498-43B3-948B-1728B52AA6E4}">
                  <adec:decorative xmlns:adec="http://schemas.microsoft.com/office/drawing/2017/decorative" xmlns="" val="1"/>
                </a:ext>
              </a:extLst>
            </p:cNvPr>
            <p:cNvSpPr/>
            <p:nvPr/>
          </p:nvSpPr>
          <p:spPr>
            <a:xfrm rot="16200000">
              <a:off x="5086697" y="3112393"/>
              <a:ext cx="1775971" cy="1237559"/>
            </a:xfrm>
            <a:prstGeom prst="rect">
              <a:avLst/>
            </a:prstGeom>
            <a:gradFill flip="none" rotWithShape="1">
              <a:gsLst>
                <a:gs pos="50000">
                  <a:srgbClr val="F5F5F5">
                    <a:alpha val="61000"/>
                  </a:srgbClr>
                </a:gs>
                <a:gs pos="0">
                  <a:srgbClr val="F5F5F5">
                    <a:alpha val="0"/>
                  </a:srgbClr>
                </a:gs>
                <a:gs pos="100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sp>
        <p:nvSpPr>
          <p:cNvPr id="7" name="Step 2" descr="Step 2:">
            <a:extLst>
              <a:ext uri="{FF2B5EF4-FFF2-40B4-BE49-F238E27FC236}">
                <a16:creationId xmlns:a16="http://schemas.microsoft.com/office/drawing/2014/main" xmlns=""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xmlns=""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Integrating all the coding technique within one application like using Python, Django, etc  together.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3" descr="Step 3">
            <a:extLst>
              <a:ext uri="{FF2B5EF4-FFF2-40B4-BE49-F238E27FC236}">
                <a16:creationId xmlns:a16="http://schemas.microsoft.com/office/drawing/2014/main" xmlns=""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xmlns=""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Gaining Knowledge with interacting with IBM Professors(Mentor).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074" name="Picture 2" descr="See the source imag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59680" y="2243140"/>
            <a:ext cx="4873396" cy="33738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431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xmlns=""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90717D-CB20-4004-8DD0-01756D9D039A}">
  <ds:schemaRefs>
    <ds:schemaRef ds:uri="http://schemas.openxmlformats.org/package/2006/metadata/core-properties"/>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501</Words>
  <Application>Microsoft Office PowerPoint</Application>
  <PresentationFormat>Custom</PresentationFormat>
  <Paragraphs>71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Get Started with 3D</vt:lpstr>
      <vt:lpstr>Optimized Warehouse Management of Perishable Goods for Food Delivery Company </vt:lpstr>
      <vt:lpstr>Objective &amp; Outline</vt:lpstr>
      <vt:lpstr>Building of UI</vt:lpstr>
      <vt:lpstr>Temperature Sensor Using IOT </vt:lpstr>
      <vt:lpstr>Stock Management</vt:lpstr>
      <vt:lpstr>Chatbot using WATSON ASSISTANT</vt:lpstr>
      <vt:lpstr>Specialty of Our Application</vt:lpstr>
      <vt:lpstr>Challenges while Preparing this Project!!!!</vt:lpstr>
      <vt:lpstr>Experience Gained to Us: Tools And Technologies Used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2020-07-15T13:08:30Z</dcterms:created>
  <dcterms:modified xsi:type="dcterms:W3CDTF">2020-07-26T00:59:16Z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