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C32CA-1671-4475-915E-73DA8CD4D2BB}" v="11" dt="2025-02-01T11:31:06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13BFE8-3EE2-473B-8360-CC401F693042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DC72C2-8778-44E0-A8D5-BF70BB622A0E}" type="datetime1">
              <a:rPr lang="pl-PL" smtClean="0"/>
              <a:t>01.02.2025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E7E8F-A35A-46B2-A9BE-524299B2F50E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3602E8-8E60-4F5A-9D4B-F49E43817F18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253C05-66E5-44BF-A1CC-B6E179382F80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37154A-9283-472F-9D32-E032250E224B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cxnSp>
        <p:nvCxnSpPr>
          <p:cNvPr id="9" name="Łącznik prosty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17808-171F-49DD-90FA-9B1DDEA0460D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9D7E3F-871E-42B9-88FB-12D60C8B3FED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ytu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72BDD-02B5-48CF-A598-DDE8D9E324B3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Data — symbol zastępczy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9D7BB-18F8-44E5-BA28-A3609601F748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Numer slajdu — symbol zastępczy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41AFA3-ED28-409D-9F61-7C1CB062C782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6D2179F-AD35-466F-A681-81C59189197B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A1395F0-C132-4F04-9A22-D8E58D655E1C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E43EAF1-28E3-44EC-B370-94486815203D}" type="datetime1">
              <a:rPr lang="pl-PL" smtClean="0"/>
              <a:t>01.02.2025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Prostoką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787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pl-PL" b="1" dirty="0"/>
              <a:t>Raport analizy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pl-PL" b="1" dirty="0"/>
              <a:t>Raport analizy danych zawodników FIFA20</a:t>
            </a:r>
            <a:endParaRPr lang="p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Łącznik prosty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az 9">
            <a:extLst>
              <a:ext uri="{FF2B5EF4-FFF2-40B4-BE49-F238E27FC236}">
                <a16:creationId xmlns:a16="http://schemas.microsoft.com/office/drawing/2014/main" id="{6A7999FB-EAA8-CE63-173D-E09C97A4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145519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077BAB-CA62-47D6-A86C-26F2FD87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8504015D-BC7C-3CA1-342C-B1589EFFC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C3FE1663-2AD7-5995-C7DA-AF1564003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DB8DA8F-AA05-7277-4B95-18F5FECD1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1" y="533400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Wizualizacja</a:t>
            </a:r>
            <a:endParaRPr lang="pl" dirty="0">
              <a:solidFill>
                <a:srgbClr val="FFFFFF"/>
              </a:solidFill>
            </a:endParaRP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A4EC4792-E098-7DF5-0359-B2C91C64F4CE}"/>
              </a:ext>
            </a:extLst>
          </p:cNvPr>
          <p:cNvSpPr txBox="1">
            <a:spLocks/>
          </p:cNvSpPr>
          <p:nvPr/>
        </p:nvSpPr>
        <p:spPr>
          <a:xfrm>
            <a:off x="399957" y="30377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4ED39059-1121-B86D-881D-E85265618B96}"/>
              </a:ext>
            </a:extLst>
          </p:cNvPr>
          <p:cNvSpPr txBox="1">
            <a:spLocks/>
          </p:cNvSpPr>
          <p:nvPr/>
        </p:nvSpPr>
        <p:spPr>
          <a:xfrm>
            <a:off x="552357" y="31901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055D441-8694-09B6-3421-DDF04FD6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" y="0"/>
            <a:ext cx="5979292" cy="3963632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C5F9415A-4E37-DFD3-9BD5-82F9BB98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3" y="0"/>
            <a:ext cx="6075640" cy="39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5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25" y="843312"/>
            <a:ext cx="11188505" cy="3892168"/>
          </a:xfrm>
        </p:spPr>
        <p:txBody>
          <a:bodyPr rtlCol="0" anchor="ctr">
            <a:normAutofit/>
          </a:bodyPr>
          <a:lstStyle/>
          <a:p>
            <a:pPr lvl="0"/>
            <a:r>
              <a:rPr lang="pl-PL" sz="2800" i="1" dirty="0">
                <a:solidFill>
                  <a:srgbClr val="FFFFFF"/>
                </a:solidFill>
              </a:rPr>
              <a:t>- Wybrano tylko napastników (ST, LW, RW)</a:t>
            </a:r>
            <a:br>
              <a:rPr lang="pl-PL" sz="2800" i="1" dirty="0">
                <a:solidFill>
                  <a:srgbClr val="FFFFFF"/>
                </a:solidFill>
              </a:rPr>
            </a:br>
            <a:r>
              <a:rPr lang="pl-PL" sz="2800" i="1" dirty="0">
                <a:solidFill>
                  <a:srgbClr val="FFFFFF"/>
                </a:solidFill>
              </a:rPr>
              <a:t>- Usunięto zbędne kolumny aby skupić się na kluczowych  cechach</a:t>
            </a:r>
            <a:br>
              <a:rPr lang="pl-PL" sz="2800" i="1" dirty="0">
                <a:solidFill>
                  <a:srgbClr val="FFFFFF"/>
                </a:solidFill>
              </a:rPr>
            </a:br>
            <a:r>
              <a:rPr lang="pl-PL" sz="2800" i="1" dirty="0">
                <a:solidFill>
                  <a:srgbClr val="FFFFFF"/>
                </a:solidFill>
              </a:rPr>
              <a:t>- Przeanalizowano korelacje pomiędzy cechami napastników</a:t>
            </a:r>
            <a:endParaRPr lang="pl" sz="2800" i="1" dirty="0">
              <a:solidFill>
                <a:srgbClr val="FFFFFF"/>
              </a:solidFill>
            </a:endParaRP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1. Wstępna ocena i przygotowanie danych</a:t>
            </a:r>
            <a:endParaRPr lang="p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E7350E-C870-335A-A8D3-2C686D29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D11776A3-E08D-CD66-866C-F8E8E77DE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FDBD6C46-9BE8-55D4-B4BC-317C2706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17198B0-6197-A307-C5F2-3E7F7B1B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1" y="5334000"/>
            <a:ext cx="10058400" cy="1143000"/>
          </a:xfrm>
        </p:spPr>
        <p:txBody>
          <a:bodyPr rtlCol="0">
            <a:normAutofit fontScale="32500" lnSpcReduction="20000"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Macierz </a:t>
            </a:r>
          </a:p>
          <a:p>
            <a:pPr rtl="0"/>
            <a:r>
              <a:rPr lang="pl-PL" dirty="0">
                <a:solidFill>
                  <a:srgbClr val="FFFFFF"/>
                </a:solidFill>
              </a:rPr>
              <a:t>korelacji </a:t>
            </a:r>
          </a:p>
          <a:p>
            <a:pPr rtl="0"/>
            <a:r>
              <a:rPr lang="pl-PL" dirty="0">
                <a:solidFill>
                  <a:srgbClr val="FFFFFF"/>
                </a:solidFill>
              </a:rPr>
              <a:t>kluczowych cech </a:t>
            </a:r>
          </a:p>
          <a:p>
            <a:pPr rtl="0"/>
            <a:r>
              <a:rPr lang="pl-PL" dirty="0">
                <a:solidFill>
                  <a:srgbClr val="FFFFFF"/>
                </a:solidFill>
              </a:rPr>
              <a:t>napastników</a:t>
            </a:r>
            <a:endParaRPr lang="pl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EAC58CC-3757-1C5E-071C-407C213F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95" y="0"/>
            <a:ext cx="9963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0ED81-77B1-6B1D-D7B3-9FB90E460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306E1B27-180F-A173-58F6-FB72ADFD2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B1041C-05DC-87B9-BC01-31421DEE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957" y="535707"/>
            <a:ext cx="10058400" cy="1425448"/>
          </a:xfrm>
        </p:spPr>
        <p:txBody>
          <a:bodyPr rtlCol="0" anchor="ctr">
            <a:normAutofit/>
          </a:bodyPr>
          <a:lstStyle/>
          <a:p>
            <a:pPr lvl="0"/>
            <a:r>
              <a:rPr lang="pl-PL" sz="2800" i="1" dirty="0">
                <a:solidFill>
                  <a:srgbClr val="FFFFFF"/>
                </a:solidFill>
              </a:rPr>
              <a:t>Usunięcie silnie skorelowanych cech (tzw. </a:t>
            </a:r>
            <a:r>
              <a:rPr lang="pl-PL" sz="2800" i="1" dirty="0" err="1">
                <a:solidFill>
                  <a:srgbClr val="FFFFFF"/>
                </a:solidFill>
              </a:rPr>
              <a:t>multikolinearności</a:t>
            </a:r>
            <a:r>
              <a:rPr lang="pl-PL" sz="2800" i="1" dirty="0">
                <a:solidFill>
                  <a:srgbClr val="FFFFFF"/>
                </a:solidFill>
              </a:rPr>
              <a:t>) w celu uniknięcia redundancji informacji oraz łatwiejszej interpretacji</a:t>
            </a:r>
            <a:endParaRPr lang="pl" sz="2800" i="1" dirty="0">
              <a:solidFill>
                <a:srgbClr val="FFFFFF"/>
              </a:solidFill>
            </a:endParaRPr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70F986A5-AA85-FA44-7783-D830C7A1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876C0F6-AF28-FDBF-E6C6-96EFF2321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2. Modelowanie i ewaluacja</a:t>
            </a:r>
            <a:endParaRPr lang="pl" dirty="0">
              <a:solidFill>
                <a:srgbClr val="FFFFFF"/>
              </a:solidFill>
            </a:endParaRPr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D0F4C60A-1B2D-8A98-9DC1-C4D6B405363D}"/>
              </a:ext>
            </a:extLst>
          </p:cNvPr>
          <p:cNvSpPr txBox="1">
            <a:spLocks/>
          </p:cNvSpPr>
          <p:nvPr/>
        </p:nvSpPr>
        <p:spPr>
          <a:xfrm>
            <a:off x="399957" y="30377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i="1" dirty="0">
                <a:solidFill>
                  <a:srgbClr val="FFFFFF"/>
                </a:solidFill>
              </a:rPr>
              <a:t>Użyto modeli: </a:t>
            </a:r>
            <a:r>
              <a:rPr lang="pl-PL" sz="2800" i="1" dirty="0" err="1">
                <a:solidFill>
                  <a:srgbClr val="FFFFFF"/>
                </a:solidFill>
              </a:rPr>
              <a:t>Random</a:t>
            </a:r>
            <a:r>
              <a:rPr lang="pl-PL" sz="2800" i="1" dirty="0">
                <a:solidFill>
                  <a:srgbClr val="FFFFFF"/>
                </a:solidFill>
              </a:rPr>
              <a:t> </a:t>
            </a:r>
            <a:r>
              <a:rPr lang="pl-PL" sz="2800" i="1" dirty="0" err="1">
                <a:solidFill>
                  <a:srgbClr val="FFFFFF"/>
                </a:solidFill>
              </a:rPr>
              <a:t>Forest</a:t>
            </a:r>
            <a:r>
              <a:rPr lang="pl-PL" sz="2800" i="1" dirty="0">
                <a:solidFill>
                  <a:srgbClr val="FFFFFF"/>
                </a:solidFill>
              </a:rPr>
              <a:t> i regresji liniowej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i="1" dirty="0">
                <a:solidFill>
                  <a:srgbClr val="FFFFFF"/>
                </a:solidFill>
              </a:rPr>
              <a:t>Dane podzielono na zbiór treningowy i testowy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i="1" dirty="0">
                <a:solidFill>
                  <a:srgbClr val="FFFFFF"/>
                </a:solidFill>
              </a:rPr>
              <a:t>Ewaluacja na podstawie rzeczywistych vs przewidywanych wartości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i="1" dirty="0">
                <a:solidFill>
                  <a:srgbClr val="FFFFFF"/>
                </a:solidFill>
              </a:rPr>
              <a:t>Sprawdzenie wpływu kluczowych cech na wyniki modeli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FA89E9D-A732-0B5B-F502-07FA97626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7" y="2163702"/>
            <a:ext cx="585869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4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6E1E3-A2EB-22F9-0395-42C0698F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4617345A-7591-C69E-1306-AC9E84C3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2C0DF561-9408-5B23-1F66-E6124FD1A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16B88AC-88CA-C001-FC86-5B8E321B8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1" y="533400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Porównanie rzeczywistych i przewidywanych wyników (</a:t>
            </a:r>
            <a:r>
              <a:rPr lang="pl-PL" dirty="0" err="1">
                <a:solidFill>
                  <a:srgbClr val="FFFFFF"/>
                </a:solidFill>
              </a:rPr>
              <a:t>Random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Forest</a:t>
            </a:r>
            <a:r>
              <a:rPr lang="pl-PL" dirty="0">
                <a:solidFill>
                  <a:srgbClr val="FFFFFF"/>
                </a:solidFill>
              </a:rPr>
              <a:t> vs Regresja Liniowa)</a:t>
            </a:r>
            <a:endParaRPr lang="pl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1C54A57-982D-B4D2-5C12-F045E4F4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1" y="335280"/>
            <a:ext cx="4543777" cy="1904999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56ABE25E-FA36-D2C1-0408-A07DFA620D98}"/>
              </a:ext>
            </a:extLst>
          </p:cNvPr>
          <p:cNvSpPr txBox="1">
            <a:spLocks/>
          </p:cNvSpPr>
          <p:nvPr/>
        </p:nvSpPr>
        <p:spPr>
          <a:xfrm>
            <a:off x="399957" y="30377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B8322D8D-4801-4BBD-1BE1-74E126F1FF62}"/>
              </a:ext>
            </a:extLst>
          </p:cNvPr>
          <p:cNvSpPr txBox="1">
            <a:spLocks/>
          </p:cNvSpPr>
          <p:nvPr/>
        </p:nvSpPr>
        <p:spPr>
          <a:xfrm>
            <a:off x="552357" y="31901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sp>
        <p:nvSpPr>
          <p:cNvPr id="12" name="Tytuł 1">
            <a:extLst>
              <a:ext uri="{FF2B5EF4-FFF2-40B4-BE49-F238E27FC236}">
                <a16:creationId xmlns:a16="http://schemas.microsoft.com/office/drawing/2014/main" id="{48AF1E3C-9C89-9B9A-BBB8-D3D02D056B4E}"/>
              </a:ext>
            </a:extLst>
          </p:cNvPr>
          <p:cNvSpPr txBox="1">
            <a:spLocks/>
          </p:cNvSpPr>
          <p:nvPr/>
        </p:nvSpPr>
        <p:spPr>
          <a:xfrm>
            <a:off x="238664" y="2730039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i="1" dirty="0" err="1">
                <a:solidFill>
                  <a:srgbClr val="FFFFFF"/>
                </a:solidFill>
              </a:rPr>
              <a:t>Random</a:t>
            </a:r>
            <a:r>
              <a:rPr lang="pl-PL" sz="2000" i="1" dirty="0">
                <a:solidFill>
                  <a:srgbClr val="FFFFFF"/>
                </a:solidFill>
              </a:rPr>
              <a:t> </a:t>
            </a:r>
            <a:r>
              <a:rPr lang="pl-PL" sz="2000" i="1" dirty="0" err="1">
                <a:solidFill>
                  <a:srgbClr val="FFFFFF"/>
                </a:solidFill>
              </a:rPr>
              <a:t>Forest</a:t>
            </a:r>
            <a:r>
              <a:rPr lang="pl-PL" sz="2000" i="1" dirty="0">
                <a:solidFill>
                  <a:srgbClr val="FFFFFF"/>
                </a:solidFill>
              </a:rPr>
              <a:t> osiągnął lepszą dokładność (R² ≈ 0.96) w porównaniu do regresji liniowej (R² ≈ 0.91), co wskazuje na lepsze odwzorowanie relacji między cechami a wynikami.</a:t>
            </a:r>
          </a:p>
          <a:p>
            <a:endParaRPr lang="pl-PL" sz="2000" i="1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i="1" dirty="0" err="1">
                <a:solidFill>
                  <a:srgbClr val="FFFFFF"/>
                </a:solidFill>
              </a:rPr>
              <a:t>Random</a:t>
            </a:r>
            <a:r>
              <a:rPr lang="pl-PL" sz="2000" i="1" dirty="0">
                <a:solidFill>
                  <a:srgbClr val="FFFFFF"/>
                </a:solidFill>
              </a:rPr>
              <a:t> </a:t>
            </a:r>
            <a:r>
              <a:rPr lang="pl-PL" sz="2000" i="1" dirty="0" err="1">
                <a:solidFill>
                  <a:srgbClr val="FFFFFF"/>
                </a:solidFill>
              </a:rPr>
              <a:t>Forest</a:t>
            </a:r>
            <a:r>
              <a:rPr lang="pl-PL" sz="2000" i="1" dirty="0">
                <a:solidFill>
                  <a:srgbClr val="FFFFFF"/>
                </a:solidFill>
              </a:rPr>
              <a:t> miał niższy błąd średniokwadratowy (MSE ≈ 2.04) w porównaniu do regresji liniowej (MSE ≈ 4.20), co oznacza, że przewidywania tego modelu są bardziej precyzyjne.</a:t>
            </a:r>
          </a:p>
        </p:txBody>
      </p:sp>
    </p:spTree>
    <p:extLst>
      <p:ext uri="{BB962C8B-B14F-4D97-AF65-F5344CB8AC3E}">
        <p14:creationId xmlns:p14="http://schemas.microsoft.com/office/powerpoint/2010/main" val="6789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8A091-56E7-BD1C-0EE8-32030E834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02A54F30-B7A5-B51B-C491-688BBB37A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22BAF91-8708-8691-6F9C-49FCE76C7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8B35DC7-6A75-DCA5-7657-0679AE46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1" y="533400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Porównanie rzeczywistych i przewidywanych wyników (</a:t>
            </a:r>
            <a:r>
              <a:rPr lang="pl-PL" dirty="0" err="1">
                <a:solidFill>
                  <a:srgbClr val="FFFFFF"/>
                </a:solidFill>
              </a:rPr>
              <a:t>Random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Forest</a:t>
            </a:r>
            <a:r>
              <a:rPr lang="pl-PL" dirty="0">
                <a:solidFill>
                  <a:srgbClr val="FFFFFF"/>
                </a:solidFill>
              </a:rPr>
              <a:t> vs Regresja Liniowa)</a:t>
            </a:r>
            <a:endParaRPr lang="pl" dirty="0">
              <a:solidFill>
                <a:srgbClr val="FFFFFF"/>
              </a:solidFill>
            </a:endParaRP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2A97B36B-EA90-E2A7-F62F-DF55915C1EBD}"/>
              </a:ext>
            </a:extLst>
          </p:cNvPr>
          <p:cNvSpPr txBox="1">
            <a:spLocks/>
          </p:cNvSpPr>
          <p:nvPr/>
        </p:nvSpPr>
        <p:spPr>
          <a:xfrm>
            <a:off x="399957" y="30377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461D36AA-0E40-83B2-2D9F-84F790CCF15B}"/>
              </a:ext>
            </a:extLst>
          </p:cNvPr>
          <p:cNvSpPr txBox="1">
            <a:spLocks/>
          </p:cNvSpPr>
          <p:nvPr/>
        </p:nvSpPr>
        <p:spPr>
          <a:xfrm>
            <a:off x="552357" y="31901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AE2D904-86FB-C21C-0464-8EB812E3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57" y="399515"/>
            <a:ext cx="110013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7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AEE56-B687-257F-BAF8-B7AE6B520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0E420C69-CAB4-7CF2-7F8B-34C1669B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206B6EB8-7485-3BCF-D954-EC5F358F5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5FB148-A592-1AA1-9DA9-2BB19DD88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1" y="533400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Ważność cech modelu</a:t>
            </a:r>
            <a:endParaRPr lang="pl" dirty="0">
              <a:solidFill>
                <a:srgbClr val="FFFFFF"/>
              </a:solidFill>
            </a:endParaRP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DA8966BB-DB6C-5051-5D8D-9E88657C33F9}"/>
              </a:ext>
            </a:extLst>
          </p:cNvPr>
          <p:cNvSpPr txBox="1">
            <a:spLocks/>
          </p:cNvSpPr>
          <p:nvPr/>
        </p:nvSpPr>
        <p:spPr>
          <a:xfrm>
            <a:off x="399957" y="30377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2AE79E4F-4D98-19CF-238B-374EF6630696}"/>
              </a:ext>
            </a:extLst>
          </p:cNvPr>
          <p:cNvSpPr txBox="1">
            <a:spLocks/>
          </p:cNvSpPr>
          <p:nvPr/>
        </p:nvSpPr>
        <p:spPr>
          <a:xfrm>
            <a:off x="552357" y="31901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ADA90AE-3AD0-741E-CD93-22EEA68A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7" y="420681"/>
            <a:ext cx="6930947" cy="404255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A0DAFA-C8C9-52B7-F70F-E06147AF1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575" y="434938"/>
            <a:ext cx="284837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FC518-F1E3-F4E7-2D50-73205BE8D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5EAEAB12-809C-E087-260A-0494D48D0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52BB5B7B-7A86-3293-31D0-65C92FF3C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1A818B-9937-84E1-32AF-BBE3492A5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1" y="533400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3. Wnioski końcowe</a:t>
            </a:r>
            <a:endParaRPr lang="pl" dirty="0">
              <a:solidFill>
                <a:srgbClr val="FFFFFF"/>
              </a:solidFill>
            </a:endParaRP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EA799F9F-F833-2F9F-6B12-1F38604211FD}"/>
              </a:ext>
            </a:extLst>
          </p:cNvPr>
          <p:cNvSpPr txBox="1">
            <a:spLocks/>
          </p:cNvSpPr>
          <p:nvPr/>
        </p:nvSpPr>
        <p:spPr>
          <a:xfrm>
            <a:off x="399957" y="30377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163A8233-7EAF-DF6D-8F8E-5E523D68FC98}"/>
              </a:ext>
            </a:extLst>
          </p:cNvPr>
          <p:cNvSpPr txBox="1">
            <a:spLocks/>
          </p:cNvSpPr>
          <p:nvPr/>
        </p:nvSpPr>
        <p:spPr>
          <a:xfrm>
            <a:off x="552357" y="31901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sp>
        <p:nvSpPr>
          <p:cNvPr id="9" name="Tytuł 1">
            <a:extLst>
              <a:ext uri="{FF2B5EF4-FFF2-40B4-BE49-F238E27FC236}">
                <a16:creationId xmlns:a16="http://schemas.microsoft.com/office/drawing/2014/main" id="{3FF7A37A-52BE-5189-1817-01DF6B2AC943}"/>
              </a:ext>
            </a:extLst>
          </p:cNvPr>
          <p:cNvSpPr txBox="1">
            <a:spLocks/>
          </p:cNvSpPr>
          <p:nvPr/>
        </p:nvSpPr>
        <p:spPr>
          <a:xfrm>
            <a:off x="185651" y="2608249"/>
            <a:ext cx="10210800" cy="2154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i="1" dirty="0">
                <a:solidFill>
                  <a:srgbClr val="FFFFFF"/>
                </a:solidFill>
              </a:rPr>
              <a:t>Cechy ofensywne, takie jak '</a:t>
            </a:r>
            <a:r>
              <a:rPr lang="pl-PL" sz="2000" i="1" dirty="0" err="1">
                <a:solidFill>
                  <a:srgbClr val="FFFFFF"/>
                </a:solidFill>
              </a:rPr>
              <a:t>shooting</a:t>
            </a:r>
            <a:r>
              <a:rPr lang="pl-PL" sz="2000" i="1" dirty="0">
                <a:solidFill>
                  <a:srgbClr val="FFFFFF"/>
                </a:solidFill>
              </a:rPr>
              <a:t>' i '</a:t>
            </a:r>
            <a:r>
              <a:rPr lang="pl-PL" sz="2000" i="1" dirty="0" err="1">
                <a:solidFill>
                  <a:srgbClr val="FFFFFF"/>
                </a:solidFill>
              </a:rPr>
              <a:t>passing</a:t>
            </a:r>
            <a:r>
              <a:rPr lang="pl-PL" sz="2000" i="1" dirty="0">
                <a:solidFill>
                  <a:srgbClr val="FFFFFF"/>
                </a:solidFill>
              </a:rPr>
              <a:t>', mają duże znaczenie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000" i="1" dirty="0" err="1">
                <a:solidFill>
                  <a:srgbClr val="FFFFFF"/>
                </a:solidFill>
              </a:rPr>
              <a:t>Random</a:t>
            </a:r>
            <a:r>
              <a:rPr lang="pl-PL" sz="2000" i="1" dirty="0">
                <a:solidFill>
                  <a:srgbClr val="FFFFFF"/>
                </a:solidFill>
              </a:rPr>
              <a:t> </a:t>
            </a:r>
            <a:r>
              <a:rPr lang="pl-PL" sz="2000" i="1" dirty="0" err="1">
                <a:solidFill>
                  <a:srgbClr val="FFFFFF"/>
                </a:solidFill>
              </a:rPr>
              <a:t>Forest</a:t>
            </a:r>
            <a:r>
              <a:rPr lang="pl-PL" sz="2000" i="1" dirty="0">
                <a:solidFill>
                  <a:srgbClr val="FFFFFF"/>
                </a:solidFill>
              </a:rPr>
              <a:t> osiągnął lepszą dokładność w przewidywaniu wyników</a:t>
            </a:r>
          </a:p>
        </p:txBody>
      </p:sp>
    </p:spTree>
    <p:extLst>
      <p:ext uri="{BB962C8B-B14F-4D97-AF65-F5344CB8AC3E}">
        <p14:creationId xmlns:p14="http://schemas.microsoft.com/office/powerpoint/2010/main" val="308630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83BAA-E299-9B25-D3E7-6401C9F64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46">
            <a:extLst>
              <a:ext uri="{FF2B5EF4-FFF2-40B4-BE49-F238E27FC236}">
                <a16:creationId xmlns:a16="http://schemas.microsoft.com/office/drawing/2014/main" id="{623C6A71-05A2-39FB-F6F2-517A6A003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EEECAAAC-0C8A-17BE-AF5D-7EF24FE8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FE9F38-57D3-DDDC-ED17-C1B072D85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51" y="533400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pl-PL" dirty="0">
                <a:solidFill>
                  <a:srgbClr val="FFFFFF"/>
                </a:solidFill>
              </a:rPr>
              <a:t>Wizualizacja</a:t>
            </a:r>
            <a:endParaRPr lang="pl" dirty="0">
              <a:solidFill>
                <a:srgbClr val="FFFFFF"/>
              </a:solidFill>
            </a:endParaRP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7A1D59F2-57A8-7564-9F1A-48F26CAD6FBF}"/>
              </a:ext>
            </a:extLst>
          </p:cNvPr>
          <p:cNvSpPr txBox="1">
            <a:spLocks/>
          </p:cNvSpPr>
          <p:nvPr/>
        </p:nvSpPr>
        <p:spPr>
          <a:xfrm>
            <a:off x="399957" y="30377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0DED80AD-9A41-2374-3ADA-F9FB468E5CEF}"/>
              </a:ext>
            </a:extLst>
          </p:cNvPr>
          <p:cNvSpPr txBox="1">
            <a:spLocks/>
          </p:cNvSpPr>
          <p:nvPr/>
        </p:nvSpPr>
        <p:spPr>
          <a:xfrm>
            <a:off x="552357" y="3190192"/>
            <a:ext cx="10058400" cy="1425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pl-PL" sz="2800" i="1" dirty="0">
              <a:solidFill>
                <a:srgbClr val="FFFFFF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7CCC6EC-5713-6E96-D9A8-9399BC94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143" y="0"/>
            <a:ext cx="9792050" cy="65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365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50_TF56160789" id="{322F98B7-A80C-4988-AFAA-78CFE7AA476F}" vid="{F3BB283F-3ABA-4679-A0D8-972A395C2975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e4ef535-d425-4c05-b1b3-d9eb170140e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37321B63ADC842868629FFB0678D8C" ma:contentTypeVersion="9" ma:contentTypeDescription="Utwórz nowy dokument." ma:contentTypeScope="" ma:versionID="2422c36d57fcce97609f24764685f969">
  <xsd:schema xmlns:xsd="http://www.w3.org/2001/XMLSchema" xmlns:xs="http://www.w3.org/2001/XMLSchema" xmlns:p="http://schemas.microsoft.com/office/2006/metadata/properties" xmlns:ns2="ee4ef535-d425-4c05-b1b3-d9eb170140ef" targetNamespace="http://schemas.microsoft.com/office/2006/metadata/properties" ma:root="true" ma:fieldsID="bc3dffa99a74074f362d435f8d2bc48e" ns2:_="">
    <xsd:import namespace="ee4ef535-d425-4c05-b1b3-d9eb170140e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ef535-d425-4c05-b1b3-d9eb170140e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7C9811-7108-4D5C-B2E1-12B4AFCF542B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e4ef535-d425-4c05-b1b3-d9eb170140e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365249C-FDBD-44DF-BFE8-58AF317389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A01702-3D05-4970-AA90-40590530A8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4ef535-d425-4c05-b1b3-d9eb170140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{E9F1B849-ACAE-44D6-9BCA-00B36CBA7B15}tf56160789_win32</Template>
  <TotalTime>1175</TotalTime>
  <Words>216</Words>
  <Application>Microsoft Office PowerPoint</Application>
  <PresentationFormat>Panoramiczny</PresentationFormat>
  <Paragraphs>25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1_RetrospectVTI</vt:lpstr>
      <vt:lpstr>Raport analizy</vt:lpstr>
      <vt:lpstr>- Wybrano tylko napastników (ST, LW, RW) - Usunięto zbędne kolumny aby skupić się na kluczowych  cechach - Przeanalizowano korelacje pomiędzy cechami napastników</vt:lpstr>
      <vt:lpstr>Prezentacja programu PowerPoint</vt:lpstr>
      <vt:lpstr>Usunięcie silnie skorelowanych cech (tzw. multikolinearności) w celu uniknięcia redundancji informacji oraz łatwiejszej interpretacji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Dariusz Dajcz</dc:creator>
  <cp:lastModifiedBy>Dariusz Dajcz</cp:lastModifiedBy>
  <cp:revision>5</cp:revision>
  <dcterms:created xsi:type="dcterms:W3CDTF">2025-01-17T20:22:29Z</dcterms:created>
  <dcterms:modified xsi:type="dcterms:W3CDTF">2025-02-01T11:32:49Z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0x0101002D37321B63ADC842868629FFB0678D8C</vt:lpwstr>
  </property>
</Properties>
</file>