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798" r:id="rId5"/>
    <p:sldMasterId id="2147483812" r:id="rId6"/>
  </p:sldMasterIdLst>
  <p:notesMasterIdLst>
    <p:notesMasterId r:id="rId18"/>
  </p:notesMasterIdLst>
  <p:handoutMasterIdLst>
    <p:handoutMasterId r:id="rId19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9" r:id="rId17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87912" autoAdjust="0"/>
  </p:normalViewPr>
  <p:slideViewPr>
    <p:cSldViewPr snapToGrid="0">
      <p:cViewPr varScale="1">
        <p:scale>
          <a:sx n="134" d="100"/>
          <a:sy n="134" d="100"/>
        </p:scale>
        <p:origin x="76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114"/>
      </p:cViewPr>
      <p:guideLst>
        <p:guide orient="horz" pos="2880"/>
        <p:guide pos="2160"/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5/6/2015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5/6/2015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8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1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3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Confidential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Confidential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Confidential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  <a:endParaRPr lang="en-US" noProof="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 smtClean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 smtClean="0"/>
              <a:t>Author/Presenter</a:t>
            </a:r>
          </a:p>
          <a:p>
            <a:pPr eaLnBrk="1" hangingPunct="1">
              <a:defRPr/>
            </a:pPr>
            <a:r>
              <a:rPr lang="en-GB" sz="1800" dirty="0" smtClean="0"/>
              <a:t>DD-MM-YYYY</a:t>
            </a:r>
            <a:endParaRPr lang="en-GB" sz="18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  <a:endParaRPr lang="en-US" noProof="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  <a:endParaRPr lang="en-US" noProof="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  <a:endParaRPr lang="en-US" noProof="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  <a:endParaRPr lang="en-US" noProof="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 smtClean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</a:t>
            </a:r>
            <a:r>
              <a:rPr lang="pl-PL" sz="800" noProof="0" dirty="0" smtClean="0">
                <a:solidFill>
                  <a:schemeClr val="bg2"/>
                </a:solidFill>
                <a:latin typeface="+mn-lt"/>
                <a:cs typeface="Arial" charset="0"/>
              </a:rPr>
              <a:t>6</a:t>
            </a:r>
            <a:endParaRPr lang="en-US" sz="800" noProof="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smtClean="0">
                <a:solidFill>
                  <a:schemeClr val="bg2"/>
                </a:solidFill>
                <a:cs typeface="Arial" charset="0"/>
              </a:rPr>
              <a:t>Confidential</a:t>
            </a:r>
            <a:endParaRPr lang="en-US" noProof="0" dirty="0" smtClean="0">
              <a:solidFill>
                <a:schemeClr val="bg2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US" noProof="0" dirty="0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GB" sz="800" baseline="0" dirty="0" smtClean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 201</a:t>
            </a:r>
            <a:r>
              <a:rPr lang="pl-PL" sz="800" dirty="0" smtClean="0">
                <a:solidFill>
                  <a:schemeClr val="bg1"/>
                </a:solidFill>
                <a:latin typeface="+mn-lt"/>
                <a:cs typeface="Arial" charset="0"/>
              </a:rPr>
              <a:t>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>
                <a:solidFill>
                  <a:schemeClr val="bg1"/>
                </a:solidFill>
                <a:cs typeface="Arial" panose="020B0604020202020204" pitchFamily="34" charset="0"/>
              </a:rPr>
              <a:t>Confidential</a:t>
            </a:r>
            <a:endParaRPr lang="en-US" noProof="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 smtClean="0"/>
              <a:t>PYTHON</a:t>
            </a:r>
            <a:endParaRPr lang="en-US" sz="5400" dirty="0"/>
          </a:p>
        </p:txBody>
      </p:sp>
      <p:pic>
        <p:nvPicPr>
          <p:cNvPr id="1026" name="Picture 2" descr="https://clug.pl/media/python01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63" y="1659498"/>
            <a:ext cx="25431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sz="quarter" idx="13"/>
          </p:nvPr>
        </p:nvSpPr>
        <p:spPr>
          <a:xfrm>
            <a:off x="420071" y="974455"/>
            <a:ext cx="8227649" cy="301625"/>
          </a:xfrm>
        </p:spPr>
        <p:txBody>
          <a:bodyPr/>
          <a:lstStyle/>
          <a:p>
            <a:pPr algn="ctr"/>
            <a:r>
              <a:rPr lang="pl-PL" dirty="0" smtClean="0"/>
              <a:t>Warsztaty z Nokią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673577"/>
            <a:ext cx="3883585" cy="2434079"/>
          </a:xfrm>
        </p:spPr>
        <p:txBody>
          <a:bodyPr/>
          <a:lstStyle/>
          <a:p>
            <a:r>
              <a:rPr lang="pl-PL" sz="1600" dirty="0" smtClean="0"/>
              <a:t>Dodanie drugiego zjadacza sterowanego innymi klawiszami, tak by dwie osoby mogły grać na raz.</a:t>
            </a:r>
          </a:p>
          <a:p>
            <a:endParaRPr lang="pl-PL" sz="1600" dirty="0"/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</a:t>
            </a:r>
            <a:r>
              <a:rPr lang="pl-PL" sz="2000" dirty="0">
                <a:solidFill>
                  <a:srgbClr val="00B0F0"/>
                </a:solidFill>
              </a:rPr>
              <a:t>8</a:t>
            </a:r>
            <a:r>
              <a:rPr lang="pl-PL" sz="2000" dirty="0" smtClean="0">
                <a:solidFill>
                  <a:srgbClr val="00B0F0"/>
                </a:solidFill>
              </a:rPr>
              <a:t>: Wersja </a:t>
            </a:r>
            <a:r>
              <a:rPr lang="pl-PL" sz="2000" dirty="0" err="1" smtClean="0">
                <a:solidFill>
                  <a:srgbClr val="00B0F0"/>
                </a:solidFill>
              </a:rPr>
              <a:t>multiplayer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301705" y="1608154"/>
            <a:ext cx="4728598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100" b="1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Zadanie 3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Zmienne: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pozycja_zjadacza</a:t>
            </a: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, punkty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Funkcje: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wyswietl_punkty</a:t>
            </a: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rusz_zjadaczem</a:t>
            </a: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8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pl-PL" dirty="0" smtClean="0"/>
              <a:t>...czyli witamy w Pythonie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2037622"/>
            <a:ext cx="3883585" cy="1997989"/>
          </a:xfrm>
        </p:spPr>
        <p:txBody>
          <a:bodyPr/>
          <a:lstStyle/>
          <a:p>
            <a:r>
              <a:rPr lang="pl-PL" sz="1600" dirty="0" smtClean="0"/>
              <a:t>Instrukcja </a:t>
            </a:r>
            <a:r>
              <a:rPr lang="pl-PL" sz="1600" dirty="0"/>
              <a:t>wypisywania:</a:t>
            </a:r>
          </a:p>
          <a:p>
            <a:r>
              <a:rPr lang="pl-PL" sz="1600" b="1" dirty="0" smtClean="0">
                <a:solidFill>
                  <a:srgbClr val="00B050"/>
                </a:solidFill>
              </a:rPr>
              <a:t>print(„</a:t>
            </a:r>
            <a:r>
              <a:rPr lang="pl-PL" sz="1600" b="1" dirty="0" smtClean="0"/>
              <a:t>moj tekst</a:t>
            </a:r>
            <a:r>
              <a:rPr lang="pl-PL" sz="1600" b="1" dirty="0" smtClean="0">
                <a:solidFill>
                  <a:srgbClr val="00B050"/>
                </a:solidFill>
              </a:rPr>
              <a:t>”)</a:t>
            </a:r>
          </a:p>
          <a:p>
            <a:endParaRPr lang="pl-PL" sz="1600" dirty="0" smtClean="0">
              <a:solidFill>
                <a:srgbClr val="00B050"/>
              </a:solidFill>
            </a:endParaRPr>
          </a:p>
          <a:p>
            <a:r>
              <a:rPr lang="pl-PL" sz="1600" dirty="0" smtClean="0"/>
              <a:t>Kod zapisujemy jako plik </a:t>
            </a:r>
            <a:r>
              <a:rPr lang="pl-PL" sz="1600" dirty="0"/>
              <a:t>rozszerzeniem </a:t>
            </a:r>
            <a:r>
              <a:rPr lang="pl-PL" sz="1600" b="1" dirty="0">
                <a:solidFill>
                  <a:srgbClr val="FFC000"/>
                </a:solidFill>
              </a:rPr>
              <a:t>.</a:t>
            </a:r>
            <a:r>
              <a:rPr lang="pl-PL" sz="1600" b="1" dirty="0" smtClean="0">
                <a:solidFill>
                  <a:srgbClr val="FFC000"/>
                </a:solidFill>
              </a:rPr>
              <a:t>py</a:t>
            </a:r>
            <a:endParaRPr lang="pl-PL" sz="1600" b="1" dirty="0">
              <a:solidFill>
                <a:srgbClr val="FFC000"/>
              </a:solidFill>
            </a:endParaRPr>
          </a:p>
          <a:p>
            <a:endParaRPr lang="pl-PL" sz="1600" dirty="0" smtClean="0"/>
          </a:p>
          <a:p>
            <a:r>
              <a:rPr lang="pl-PL" sz="1600" dirty="0" smtClean="0"/>
              <a:t>Aby uruchomić nasz kod wywołujemy go z konsoli poprzez nazwę pliku</a:t>
            </a:r>
            <a:endParaRPr lang="pl-PL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15788" y="1087310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1: Napisz aplikację, która wyświetli w konsoli tekst powitalny „Hello world!”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531944" y="1873624"/>
            <a:ext cx="4427911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Aby uruchomić konsolę w systemie </a:t>
            </a:r>
            <a:r>
              <a:rPr lang="pl-PL" sz="1100" dirty="0" err="1" smtClean="0">
                <a:solidFill>
                  <a:schemeClr val="accent4"/>
                </a:solidFill>
              </a:rPr>
              <a:t>linux</a:t>
            </a:r>
            <a:r>
              <a:rPr lang="pl-PL" sz="1100" dirty="0" smtClean="0">
                <a:solidFill>
                  <a:schemeClr val="accent4"/>
                </a:solidFill>
              </a:rPr>
              <a:t> uruchamiamy terminal</a:t>
            </a:r>
            <a:endParaRPr lang="pl-PL" sz="1100" b="1" dirty="0" smtClean="0">
              <a:solidFill>
                <a:schemeClr val="accent4"/>
              </a:solidFill>
            </a:endParaRP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b="1" dirty="0" smtClean="0">
                <a:solidFill>
                  <a:schemeClr val="accent4"/>
                </a:solidFill>
              </a:rPr>
              <a:t>cd FOLDER/FOLDER1 </a:t>
            </a:r>
            <a:r>
              <a:rPr lang="pl-PL" sz="1100" dirty="0" smtClean="0">
                <a:solidFill>
                  <a:schemeClr val="accent4"/>
                </a:solidFill>
              </a:rPr>
              <a:t>-&gt; wejście do danej ścieżki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b="1" dirty="0" smtClean="0">
                <a:solidFill>
                  <a:schemeClr val="accent4"/>
                </a:solidFill>
              </a:rPr>
              <a:t>cd .. </a:t>
            </a:r>
            <a:r>
              <a:rPr lang="pl-PL" sz="1100" dirty="0" smtClean="0">
                <a:solidFill>
                  <a:schemeClr val="accent4"/>
                </a:solidFill>
              </a:rPr>
              <a:t>-&gt; wyjście katalog wyżej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b="1" dirty="0" err="1" smtClean="0">
                <a:solidFill>
                  <a:schemeClr val="accent4"/>
                </a:solidFill>
              </a:rPr>
              <a:t>python</a:t>
            </a:r>
            <a:r>
              <a:rPr lang="pl-PL" sz="1100" b="1" dirty="0" smtClean="0">
                <a:solidFill>
                  <a:schemeClr val="accent4"/>
                </a:solidFill>
              </a:rPr>
              <a:t> moj_program.py </a:t>
            </a:r>
            <a:r>
              <a:rPr lang="pl-PL" sz="1100" dirty="0" smtClean="0">
                <a:solidFill>
                  <a:schemeClr val="accent4"/>
                </a:solidFill>
              </a:rPr>
              <a:t>-&gt; uruchomienie kodu pythonowego 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Wcięcia – jak to działa?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pl-PL" dirty="0" smtClean="0"/>
              <a:t>...czyli co nieco o charakterystyce Pythona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523558"/>
            <a:ext cx="3883585" cy="1997989"/>
          </a:xfrm>
        </p:spPr>
        <p:txBody>
          <a:bodyPr/>
          <a:lstStyle/>
          <a:p>
            <a:r>
              <a:rPr lang="pl-PL" sz="1600" dirty="0" smtClean="0"/>
              <a:t>Instrukcja warunkowa:</a:t>
            </a:r>
            <a:endParaRPr lang="pl-PL" sz="1600" dirty="0"/>
          </a:p>
          <a:p>
            <a:r>
              <a:rPr lang="pl-PL" sz="1600" b="1" dirty="0" smtClean="0">
                <a:solidFill>
                  <a:srgbClr val="00B050"/>
                </a:solidFill>
              </a:rPr>
              <a:t>if(</a:t>
            </a:r>
            <a:r>
              <a:rPr lang="pl-PL" sz="1600" b="1" dirty="0" smtClean="0"/>
              <a:t>moj warunek</a:t>
            </a:r>
            <a:r>
              <a:rPr lang="pl-PL" sz="1600" b="1" dirty="0" smtClean="0">
                <a:solidFill>
                  <a:srgbClr val="00B050"/>
                </a:solidFill>
              </a:rPr>
              <a:t>):</a:t>
            </a:r>
          </a:p>
          <a:p>
            <a:r>
              <a:rPr lang="pl-PL" sz="1600" b="1" dirty="0">
                <a:solidFill>
                  <a:srgbClr val="00B050"/>
                </a:solidFill>
              </a:rPr>
              <a:t> </a:t>
            </a:r>
            <a:r>
              <a:rPr lang="pl-PL" sz="1600" b="1" dirty="0" smtClean="0">
                <a:solidFill>
                  <a:srgbClr val="00B050"/>
                </a:solidFill>
              </a:rPr>
              <a:t>   </a:t>
            </a:r>
            <a:r>
              <a:rPr lang="pl-PL" sz="1600" b="1" dirty="0" smtClean="0"/>
              <a:t>wynik</a:t>
            </a:r>
          </a:p>
          <a:p>
            <a:r>
              <a:rPr lang="pl-PL" sz="1600" b="1" dirty="0" smtClean="0">
                <a:solidFill>
                  <a:srgbClr val="00B050"/>
                </a:solidFill>
              </a:rPr>
              <a:t>else:</a:t>
            </a:r>
            <a:endParaRPr lang="pl-PL" sz="1600" b="1" dirty="0">
              <a:solidFill>
                <a:srgbClr val="00B050"/>
              </a:solidFill>
            </a:endParaRPr>
          </a:p>
          <a:p>
            <a:r>
              <a:rPr lang="pl-PL" sz="1600" b="1" dirty="0"/>
              <a:t> </a:t>
            </a:r>
            <a:r>
              <a:rPr lang="pl-PL" sz="1600" b="1" dirty="0" smtClean="0"/>
              <a:t>   wynik2</a:t>
            </a:r>
          </a:p>
          <a:p>
            <a:r>
              <a:rPr lang="pl-PL" sz="1600" dirty="0"/>
              <a:t>	</a:t>
            </a:r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2: Napisz aplikację, która sprawdzi i wypisze, czy przykładowa liczba jest parzysta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415402" y="1608154"/>
            <a:ext cx="4427911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Zamiast nawiasów klamrowych stosujemy wcięcia – 4 spacje lub tabulacje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Nie musimy określać typu zmiennych jak w innych językach np.: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dirty="0" smtClean="0">
                <a:solidFill>
                  <a:schemeClr val="accent4"/>
                </a:solidFill>
              </a:rPr>
              <a:t>pi = 3.1415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dirty="0" smtClean="0">
                <a:solidFill>
                  <a:schemeClr val="accent4"/>
                </a:solidFill>
              </a:rPr>
              <a:t>nazwisko = „Nowak”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chemeClr val="accent4"/>
                </a:solidFill>
              </a:rPr>
              <a:t>p</a:t>
            </a:r>
            <a:r>
              <a:rPr lang="pl-PL" sz="1100" dirty="0" smtClean="0">
                <a:solidFill>
                  <a:schemeClr val="accent4"/>
                </a:solidFill>
              </a:rPr>
              <a:t>rzydatne operatory</a:t>
            </a:r>
            <a:r>
              <a:rPr lang="pl-PL" sz="1100" b="1" dirty="0" smtClean="0">
                <a:solidFill>
                  <a:schemeClr val="accent4"/>
                </a:solidFill>
              </a:rPr>
              <a:t>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== </a:t>
            </a:r>
            <a:r>
              <a:rPr lang="pl-PL" sz="1100" dirty="0" smtClean="0">
                <a:solidFill>
                  <a:schemeClr val="accent4"/>
                </a:solidFill>
              </a:rPr>
              <a:t>sprawdzamy, czy równe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=! </a:t>
            </a:r>
            <a:r>
              <a:rPr lang="pl-PL" sz="1100" dirty="0">
                <a:solidFill>
                  <a:schemeClr val="accent4"/>
                </a:solidFill>
              </a:rPr>
              <a:t>s</a:t>
            </a:r>
            <a:r>
              <a:rPr lang="pl-PL" sz="1100" dirty="0" smtClean="0">
                <a:solidFill>
                  <a:schemeClr val="accent4"/>
                </a:solidFill>
              </a:rPr>
              <a:t>prawdzamy, czy różne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% </a:t>
            </a:r>
            <a:r>
              <a:rPr lang="pl-PL" sz="1100" dirty="0" smtClean="0">
                <a:solidFill>
                  <a:schemeClr val="accent4"/>
                </a:solidFill>
              </a:rPr>
              <a:t>dzielenie modulo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dirty="0" smtClean="0">
                <a:solidFill>
                  <a:schemeClr val="accent4"/>
                </a:solidFill>
              </a:rPr>
              <a:t>oraz: </a:t>
            </a:r>
            <a:r>
              <a:rPr lang="pl-PL" sz="1100" b="1" dirty="0" smtClean="0">
                <a:solidFill>
                  <a:schemeClr val="accent4"/>
                </a:solidFill>
              </a:rPr>
              <a:t>+ - / * &lt; &gt; &lt;= &gt;=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accent4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1765420" y="2276573"/>
            <a:ext cx="2281164" cy="2289934"/>
          </a:xfrm>
          <a:prstGeom prst="foldedCorner">
            <a:avLst>
              <a:gd name="adj" fmla="val 233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 smtClean="0">
                <a:solidFill>
                  <a:schemeClr val="tx1"/>
                </a:solidFill>
              </a:rPr>
              <a:t>PRZYKŁAD W KODZIE: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2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 smtClean="0">
                <a:solidFill>
                  <a:schemeClr val="tx1"/>
                </a:solidFill>
              </a:rPr>
              <a:t>a =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 smtClean="0">
                <a:solidFill>
                  <a:schemeClr val="tx1"/>
                </a:solidFill>
              </a:rPr>
              <a:t>b =12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l-PL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 smtClean="0">
                <a:solidFill>
                  <a:schemeClr val="tx1"/>
                </a:solidFill>
              </a:rPr>
              <a:t>If(a&gt;b):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smtClean="0">
                <a:solidFill>
                  <a:schemeClr val="tx1"/>
                </a:solidFill>
              </a:rPr>
              <a:t>   print(„a jest wieksze od b”)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>
                <a:solidFill>
                  <a:schemeClr val="tx1"/>
                </a:solidFill>
              </a:rPr>
              <a:t>e</a:t>
            </a:r>
            <a:r>
              <a:rPr lang="pl-PL" sz="1200" dirty="0" smtClean="0">
                <a:solidFill>
                  <a:schemeClr val="tx1"/>
                </a:solidFill>
              </a:rPr>
              <a:t>lse: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smtClean="0">
                <a:solidFill>
                  <a:schemeClr val="tx1"/>
                </a:solidFill>
              </a:rPr>
              <a:t>   print(„a jest mniejsze lub rowne b”)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18120" y="2216150"/>
            <a:ext cx="197830" cy="171450"/>
          </a:xfrm>
          <a:prstGeom prst="leftRightArrow">
            <a:avLst>
              <a:gd name="adj1" fmla="val 50000"/>
              <a:gd name="adj2" fmla="val 4259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04000" y="2868848"/>
            <a:ext cx="197830" cy="171450"/>
          </a:xfrm>
          <a:prstGeom prst="leftRightArrow">
            <a:avLst>
              <a:gd name="adj1" fmla="val 50000"/>
              <a:gd name="adj2" fmla="val 4259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pl-PL" dirty="0" smtClean="0"/>
              <a:t>...czyli co dziś tworzymy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523558"/>
            <a:ext cx="3883585" cy="1997989"/>
          </a:xfrm>
        </p:spPr>
        <p:txBody>
          <a:bodyPr/>
          <a:lstStyle/>
          <a:p>
            <a:endParaRPr lang="pl-PL" sz="1600" b="1" dirty="0" smtClean="0"/>
          </a:p>
          <a:p>
            <a:r>
              <a:rPr lang="pl-PL" sz="1600" dirty="0" smtClean="0"/>
              <a:t>	</a:t>
            </a:r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643614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Ukończenie prostej gry polegającej na zjadaniu przez kulkę innych kulek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91" y="1564087"/>
            <a:ext cx="1924050" cy="1171575"/>
          </a:xfrm>
          <a:prstGeom prst="rect">
            <a:avLst/>
          </a:prstGeom>
        </p:spPr>
      </p:pic>
      <p:pic>
        <p:nvPicPr>
          <p:cNvPr id="1026" name="Picture 2" descr="https://cdn.xsolla.net/80.lv/uploads/2015/05/pygame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35" y="1564087"/>
            <a:ext cx="2983241" cy="29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01705" y="3849771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https://github.com/darekduda21/zjadacz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0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523558"/>
            <a:ext cx="3883585" cy="1997989"/>
          </a:xfrm>
        </p:spPr>
        <p:txBody>
          <a:bodyPr/>
          <a:lstStyle/>
          <a:p>
            <a:r>
              <a:rPr lang="pl-PL" sz="1600" dirty="0" smtClean="0"/>
              <a:t>Zjadacz aktualnie </a:t>
            </a:r>
            <a:r>
              <a:rPr lang="pl-PL" sz="1600" dirty="0" smtClean="0"/>
              <a:t>potrafi poruszać się tylko w dół</a:t>
            </a:r>
            <a:r>
              <a:rPr lang="pl-PL" sz="1600" dirty="0"/>
              <a:t>	</a:t>
            </a:r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3: Spraw by zjadacz poruszał się we wszystkich kierunkach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301705" y="1608154"/>
            <a:ext cx="4728598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Instrukcja </a:t>
            </a:r>
            <a:r>
              <a:rPr lang="pl-PL" sz="1100" dirty="0" err="1" smtClean="0">
                <a:solidFill>
                  <a:schemeClr val="accent4"/>
                </a:solidFill>
              </a:rPr>
              <a:t>if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</a:rPr>
              <a:t>pygame.K_UP</a:t>
            </a:r>
            <a:r>
              <a:rPr lang="pl-PL" sz="1100" dirty="0" smtClean="0">
                <a:solidFill>
                  <a:schemeClr val="accent4"/>
                </a:solidFill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</a:rPr>
              <a:t>pygame.K_LEFT</a:t>
            </a:r>
            <a:r>
              <a:rPr lang="pl-PL" sz="1100" dirty="0" smtClean="0">
                <a:solidFill>
                  <a:schemeClr val="accent4"/>
                </a:solidFill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</a:rPr>
              <a:t>pygame.K_RIGHT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/>
                </a:solidFill>
              </a:rPr>
              <a:t>http://</a:t>
            </a:r>
            <a:r>
              <a:rPr lang="en-US" sz="1100" dirty="0" smtClean="0">
                <a:solidFill>
                  <a:schemeClr val="accent4"/>
                </a:solidFill>
              </a:rPr>
              <a:t>www.pygame.org/docs/ref/key.html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accent4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502915" y="3014803"/>
            <a:ext cx="3543669" cy="1551703"/>
          </a:xfrm>
          <a:prstGeom prst="foldedCorner">
            <a:avLst>
              <a:gd name="adj" fmla="val 233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 smtClean="0">
                <a:solidFill>
                  <a:schemeClr val="tx1"/>
                </a:solidFill>
              </a:rPr>
              <a:t>PRZYKŁAD W KODZIE: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2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if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pygame.key.get_pressed</a:t>
            </a:r>
            <a:r>
              <a:rPr lang="pl-PL" sz="1200" dirty="0">
                <a:solidFill>
                  <a:schemeClr val="tx1"/>
                </a:solidFill>
              </a:rPr>
              <a:t>()[</a:t>
            </a:r>
            <a:r>
              <a:rPr lang="pl-PL" sz="1200" dirty="0" err="1">
                <a:solidFill>
                  <a:schemeClr val="tx1"/>
                </a:solidFill>
              </a:rPr>
              <a:t>pygame.K_DOWN</a:t>
            </a:r>
            <a:r>
              <a:rPr lang="pl-PL" sz="1200" dirty="0">
                <a:solidFill>
                  <a:schemeClr val="tx1"/>
                </a:solidFill>
              </a:rPr>
              <a:t>]: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l-PL" sz="1200" dirty="0">
                <a:solidFill>
                  <a:schemeClr val="tx1"/>
                </a:solidFill>
              </a:rPr>
              <a:t>        </a:t>
            </a:r>
            <a:r>
              <a:rPr lang="pl-PL" sz="1200" dirty="0" err="1">
                <a:solidFill>
                  <a:schemeClr val="tx1"/>
                </a:solidFill>
              </a:rPr>
              <a:t>rusz_zjadaczem</a:t>
            </a:r>
            <a:r>
              <a:rPr lang="pl-PL" sz="1200" dirty="0">
                <a:solidFill>
                  <a:schemeClr val="tx1"/>
                </a:solidFill>
              </a:rPr>
              <a:t>(0, 1)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523558"/>
            <a:ext cx="3883585" cy="1997989"/>
          </a:xfrm>
        </p:spPr>
        <p:txBody>
          <a:bodyPr/>
          <a:lstStyle/>
          <a:p>
            <a:r>
              <a:rPr lang="pl-PL" sz="1600" dirty="0" smtClean="0"/>
              <a:t>Zjadacz może się zgubić i wyjechać poza krawędzie ekranu.</a:t>
            </a:r>
          </a:p>
          <a:p>
            <a:endParaRPr lang="pl-PL" sz="1600" dirty="0"/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</a:t>
            </a:r>
            <a:r>
              <a:rPr lang="pl-PL" sz="2000" dirty="0" smtClean="0">
                <a:solidFill>
                  <a:srgbClr val="00B0F0"/>
                </a:solidFill>
              </a:rPr>
              <a:t>4: </a:t>
            </a:r>
            <a:r>
              <a:rPr lang="pl-PL" sz="2000" dirty="0" smtClean="0">
                <a:solidFill>
                  <a:srgbClr val="00B0F0"/>
                </a:solidFill>
              </a:rPr>
              <a:t>Spraw by zjadacz </a:t>
            </a:r>
            <a:r>
              <a:rPr lang="pl-PL" sz="2000" dirty="0" smtClean="0">
                <a:solidFill>
                  <a:srgbClr val="00B0F0"/>
                </a:solidFill>
              </a:rPr>
              <a:t>nie mógł wyjść poza ekran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301705" y="1608154"/>
            <a:ext cx="4728598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100" b="1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Instrukcja </a:t>
            </a:r>
            <a:r>
              <a:rPr lang="pl-PL" sz="1100" dirty="0" err="1" smtClean="0">
                <a:solidFill>
                  <a:schemeClr val="accent4"/>
                </a:solidFill>
              </a:rPr>
              <a:t>if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</a:rPr>
              <a:t>pozyzja_zjadacza</a:t>
            </a:r>
            <a:endParaRPr lang="pl-PL" sz="1100" dirty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</a:rPr>
              <a:t>rozmiar_planszy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„odwrócony układ współrzędnych”</a:t>
            </a:r>
            <a:endParaRPr lang="en-US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673577"/>
            <a:ext cx="3883585" cy="2434079"/>
          </a:xfrm>
        </p:spPr>
        <p:txBody>
          <a:bodyPr/>
          <a:lstStyle/>
          <a:p>
            <a:r>
              <a:rPr lang="pl-PL" sz="1600" dirty="0" smtClean="0"/>
              <a:t>Zjadacz w miarę zdobytych punktów staje się coraz bardziej syty i zmienia kolor.</a:t>
            </a:r>
          </a:p>
          <a:p>
            <a:endParaRPr lang="pl-PL" sz="1600" dirty="0"/>
          </a:p>
          <a:p>
            <a:r>
              <a:rPr lang="pl-PL" sz="1600" dirty="0" smtClean="0"/>
              <a:t>Dwa warianty: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Im więcej punktów tym ciemniejszy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smtClean="0"/>
              <a:t>Po przekroczeniu odpowiednich progów kolor zmienia się całkowicie</a:t>
            </a:r>
          </a:p>
          <a:p>
            <a:endParaRPr lang="pl-PL" sz="1600" dirty="0"/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</a:t>
            </a:r>
            <a:r>
              <a:rPr lang="pl-PL" sz="2000" dirty="0" smtClean="0">
                <a:solidFill>
                  <a:srgbClr val="00B0F0"/>
                </a:solidFill>
              </a:rPr>
              <a:t>5: </a:t>
            </a:r>
            <a:r>
              <a:rPr lang="pl-PL" sz="2000" dirty="0" smtClean="0">
                <a:solidFill>
                  <a:srgbClr val="00B0F0"/>
                </a:solidFill>
              </a:rPr>
              <a:t>Spraw by zjadacz </a:t>
            </a:r>
            <a:r>
              <a:rPr lang="pl-PL" sz="2000" dirty="0" smtClean="0">
                <a:solidFill>
                  <a:srgbClr val="00B0F0"/>
                </a:solidFill>
              </a:rPr>
              <a:t>zmieniał kolor w zależności od zdobytych punktów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301705" y="1608154"/>
            <a:ext cx="4728598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100" b="1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Instrukcja </a:t>
            </a:r>
            <a:r>
              <a:rPr lang="pl-PL" sz="1100" dirty="0" err="1" smtClean="0">
                <a:solidFill>
                  <a:schemeClr val="accent4"/>
                </a:solidFill>
              </a:rPr>
              <a:t>if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</a:rPr>
              <a:t>kolor_zjadacza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punkty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</a:rPr>
              <a:t>rusz_zjadaczem</a:t>
            </a:r>
            <a:r>
              <a:rPr lang="pl-PL" sz="1100" dirty="0" smtClean="0">
                <a:solidFill>
                  <a:schemeClr val="accent4"/>
                </a:solidFill>
              </a:rPr>
              <a:t>(</a:t>
            </a:r>
            <a:r>
              <a:rPr lang="pl-PL" sz="1100" dirty="0" err="1" smtClean="0">
                <a:solidFill>
                  <a:schemeClr val="accent4"/>
                </a:solidFill>
              </a:rPr>
              <a:t>zmiana_x</a:t>
            </a:r>
            <a:r>
              <a:rPr lang="pl-PL" sz="1100" dirty="0" smtClean="0">
                <a:solidFill>
                  <a:schemeClr val="accent4"/>
                </a:solidFill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</a:rPr>
              <a:t>zmiana_y</a:t>
            </a:r>
            <a:r>
              <a:rPr lang="pl-PL" sz="1100" dirty="0" smtClean="0">
                <a:solidFill>
                  <a:schemeClr val="accent4"/>
                </a:solidFill>
              </a:rPr>
              <a:t>)</a:t>
            </a:r>
            <a:endParaRPr lang="en-US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673577"/>
            <a:ext cx="3883585" cy="2434079"/>
          </a:xfrm>
        </p:spPr>
        <p:txBody>
          <a:bodyPr/>
          <a:lstStyle/>
          <a:p>
            <a:r>
              <a:rPr lang="pl-PL" sz="1600" dirty="0" smtClean="0"/>
              <a:t>W dowolnym miejscu na ekranie wyświetlić czas, który upłynął od rozpoczęcia gry.</a:t>
            </a:r>
          </a:p>
          <a:p>
            <a:endParaRPr lang="pl-PL" sz="1600" dirty="0"/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</a:t>
            </a:r>
            <a:r>
              <a:rPr lang="pl-PL" sz="2000" dirty="0" smtClean="0">
                <a:solidFill>
                  <a:srgbClr val="00B0F0"/>
                </a:solidFill>
              </a:rPr>
              <a:t>6: Wyświetl czas gry na ekranie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301705" y="1608154"/>
            <a:ext cx="4728598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100" b="1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</a:rPr>
              <a:t>Pythonowa</a:t>
            </a:r>
            <a:r>
              <a:rPr lang="pl-PL" sz="1100" dirty="0" smtClean="0">
                <a:solidFill>
                  <a:schemeClr val="accent4"/>
                </a:solidFill>
              </a:rPr>
              <a:t> biblioteka </a:t>
            </a:r>
            <a:r>
              <a:rPr lang="pl-PL" sz="1100" dirty="0" err="1" smtClean="0">
                <a:solidFill>
                  <a:schemeClr val="accent4"/>
                </a:solidFill>
              </a:rPr>
              <a:t>time</a:t>
            </a:r>
            <a:endParaRPr lang="pl-PL" sz="1100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Wyświetlanie tekstu na ekranie </a:t>
            </a: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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wyswietl_punkty</a:t>
            </a: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Zapisanie czasu rozpoczęcia gry</a:t>
            </a: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Zjadacz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8120" y="1673577"/>
            <a:ext cx="3883585" cy="2434079"/>
          </a:xfrm>
        </p:spPr>
        <p:txBody>
          <a:bodyPr/>
          <a:lstStyle/>
          <a:p>
            <a:r>
              <a:rPr lang="pl-PL" sz="1600" dirty="0" smtClean="0"/>
              <a:t>W momencie zdobycia punktu odegrać przygotowany dźwięk.</a:t>
            </a:r>
          </a:p>
          <a:p>
            <a:endParaRPr lang="pl-PL" sz="1600" dirty="0"/>
          </a:p>
          <a:p>
            <a:endParaRPr lang="pl-PL" sz="1600" b="1" dirty="0" smtClean="0">
              <a:solidFill>
                <a:srgbClr val="00B050"/>
              </a:solidFill>
            </a:endParaRPr>
          </a:p>
          <a:p>
            <a:endParaRPr lang="pl-PL" sz="1600" dirty="0" smtClean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02915" y="879944"/>
            <a:ext cx="7824975" cy="454619"/>
          </a:xfrm>
        </p:spPr>
        <p:txBody>
          <a:bodyPr/>
          <a:lstStyle/>
          <a:p>
            <a:pPr algn="ctr"/>
            <a:r>
              <a:rPr lang="pl-PL" sz="2000" dirty="0" smtClean="0">
                <a:solidFill>
                  <a:srgbClr val="00B0F0"/>
                </a:solidFill>
              </a:rPr>
              <a:t>Zadanie </a:t>
            </a:r>
            <a:r>
              <a:rPr lang="pl-PL" sz="2000" dirty="0" smtClean="0">
                <a:solidFill>
                  <a:srgbClr val="00B0F0"/>
                </a:solidFill>
              </a:rPr>
              <a:t>7: Dodanie dźwięku na połknięcie kulki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4301705" y="1608154"/>
            <a:ext cx="4728598" cy="2958353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l-PL" sz="1100" b="1" dirty="0" smtClean="0">
                <a:solidFill>
                  <a:schemeClr val="accent4"/>
                </a:solidFill>
              </a:rPr>
              <a:t>Ściągawka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l-PL" sz="1100" b="1" dirty="0" smtClean="0">
              <a:solidFill>
                <a:schemeClr val="accent4"/>
              </a:solidFill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smtClean="0">
                <a:solidFill>
                  <a:schemeClr val="accent4"/>
                </a:solidFill>
              </a:rPr>
              <a:t>Eating-SoundBible.com-1470347575.mp3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pygame.mixer</a:t>
            </a: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pygame.mixer.music</a:t>
            </a: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init</a:t>
            </a: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load</a:t>
            </a: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play</a:t>
            </a:r>
            <a:r>
              <a:rPr lang="pl-PL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  <a:r>
              <a:rPr lang="pl-PL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rewind</a:t>
            </a:r>
            <a:endParaRPr lang="pl-PL" sz="1100" dirty="0" smtClean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chemeClr val="accent4"/>
                </a:solidFill>
                <a:sym typeface="Wingdings" panose="05000000000000000000" pitchFamily="2" charset="2"/>
              </a:rPr>
              <a:t>http://</a:t>
            </a:r>
            <a:r>
              <a:rPr lang="pl-PL" sz="1100" dirty="0">
                <a:solidFill>
                  <a:schemeClr val="accent4"/>
                </a:solidFill>
                <a:sym typeface="Wingdings" panose="05000000000000000000" pitchFamily="2" charset="2"/>
              </a:rPr>
              <a:t>www.pygame.org/docs/ref/mixer.html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chemeClr val="accent4"/>
                </a:solidFill>
                <a:sym typeface="Wingdings" panose="05000000000000000000" pitchFamily="2" charset="2"/>
              </a:rPr>
              <a:t>http://</a:t>
            </a:r>
            <a:r>
              <a:rPr lang="pl-PL" sz="1100" dirty="0">
                <a:solidFill>
                  <a:schemeClr val="accent4"/>
                </a:solidFill>
                <a:sym typeface="Wingdings" panose="05000000000000000000" pitchFamily="2" charset="2"/>
              </a:rPr>
              <a:t>www.pygame.org/docs/ref/music.html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sz="11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Nokia_Pure_Macro_Free_v52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99FDE287-729A-45E0-81BA-447B22A138B0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A01D91B2-E9EE-4812-A02C-4557AE6F524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8EE8726C810439E1953D33B606155" ma:contentTypeVersion="" ma:contentTypeDescription="Create a new document." ma:contentTypeScope="" ma:versionID="adadf201d44069119f71d6e77972d203">
  <xsd:schema xmlns:xsd="http://www.w3.org/2001/XMLSchema" xmlns:xs="http://www.w3.org/2001/XMLSchema" xmlns:p="http://schemas.microsoft.com/office/2006/metadata/properties" xmlns:ns1="http://schemas.microsoft.com/sharepoint/v3" xmlns:ns2="$ListId:Documents;" xmlns:ns3="ab3c236c-d31f-42f1-b3a6-c4c2b43e5b90" xmlns:ns4="e111d01c-ba06-4389-bd49-838093e6ab8e" targetNamespace="http://schemas.microsoft.com/office/2006/metadata/properties" ma:root="true" ma:fieldsID="82243131a817377504150697a054121a" ns1:_="" ns2:_="" ns3:_="" ns4:_="">
    <xsd:import namespace="http://schemas.microsoft.com/sharepoint/v3"/>
    <xsd:import namespace="$ListId:Documents;"/>
    <xsd:import namespace="ab3c236c-d31f-42f1-b3a6-c4c2b43e5b90"/>
    <xsd:import namespace="e111d01c-ba06-4389-bd49-838093e6ab8e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escription0" minOccurs="0"/>
                <xsd:element ref="ns2:Status" minOccurs="0"/>
                <xsd:element ref="ns2:InfoSecurityClass" minOccurs="0"/>
                <xsd:element ref="ns4:NGTagNote" minOccurs="0"/>
                <xsd:element ref="ns3:TaxKeywordTaxHTField" minOccurs="0"/>
                <xsd:element ref="ns3:TaxCatchAl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6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7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Documents;" elementFormDefault="qualified">
    <xsd:import namespace="http://schemas.microsoft.com/office/2006/documentManagement/types"/>
    <xsd:import namespace="http://schemas.microsoft.com/office/infopath/2007/PartnerControls"/>
    <xsd:element name="Category" ma:index="1" nillable="true" ma:displayName="Category" ma:list="{64CFD1FE-03FC-4534-9A76-B0C07B218613}" ma:internalName="Category" ma:showField="Title">
      <xsd:simpleType>
        <xsd:restriction base="dms:Lookup"/>
      </xsd:simpleType>
    </xsd:element>
    <xsd:element name="Description0" ma:index="3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4" nillable="true" ma:displayName="Status" ma:format="RadioButtons" ma:internalName="Status">
      <xsd:simpleType>
        <xsd:restriction base="dms:Choice">
          <xsd:enumeration value="Draft"/>
          <xsd:enumeration value="Verify"/>
          <xsd:enumeration value="Approved"/>
          <xsd:enumeration value="Obsolete"/>
          <xsd:enumeration value="Rejected"/>
        </xsd:restriction>
      </xsd:simpleType>
    </xsd:element>
    <xsd:element name="InfoSecurityClass" ma:index="5" nillable="true" ma:displayName="Information Security Class" ma:format="RadioButtons" ma:internalName="InfoSecurityClass">
      <xsd:simpleType>
        <xsd:restriction base="dms:Choice">
          <xsd:enumeration value="Public"/>
          <xsd:enumeration value="For internal use"/>
          <xsd:enumeration value="Confidenti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c236c-d31f-42f1-b3a6-c4c2b43e5b90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17a43e0a-ccfe-467d-8f6c-e152e644ee6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C677F54A-EA5E-4BE2-8574-437B7C8593C5}" ma:internalName="TaxCatchAll" ma:showField="CatchAllData" ma:web="{dea28a62-1021-4492-b002-9ae817656d64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1d01c-ba06-4389-bd49-838093e6ab8e" elementFormDefault="qualified">
    <xsd:import namespace="http://schemas.microsoft.com/office/2006/documentManagement/types"/>
    <xsd:import namespace="http://schemas.microsoft.com/office/infopath/2007/PartnerControls"/>
    <xsd:element name="NGTagNote" ma:index="6" nillable="true" ma:displayName="Tags and Notes" ma:decimals="2" ma:internalName="_x0024_Resources_x003a_NewsGatorWSS_x002c_Fields_TagNotesName_x003b_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SecurityClass xmlns="$ListId:Documents;" xsi:nil="true"/>
    <TaxKeywordTaxHTField xmlns="ab3c236c-d31f-42f1-b3a6-c4c2b43e5b90">
      <Terms xmlns="http://schemas.microsoft.com/office/infopath/2007/PartnerControls"/>
    </TaxKeywordTaxHTField>
    <Status xmlns="$ListId:Documents;" xsi:nil="true"/>
    <Description0 xmlns="$ListId:Documents;" xsi:nil="true"/>
    <TaxCatchAll xmlns="ab3c236c-d31f-42f1-b3a6-c4c2b43e5b90"/>
    <Category xmlns="$ListId:Documents;" xsi:nil="true"/>
    <NGTagNote xmlns="e111d01c-ba06-4389-bd49-838093e6ab8e" xsi:nil="true"/>
  </documentManagement>
</p:properties>
</file>

<file path=customXml/itemProps1.xml><?xml version="1.0" encoding="utf-8"?>
<ds:datastoreItem xmlns:ds="http://schemas.openxmlformats.org/officeDocument/2006/customXml" ds:itemID="{60BF4320-508A-49AB-B097-3750CD5C04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81A8D3-EABD-4158-9F6D-F0BAA4551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$ListId:Documents;"/>
    <ds:schemaRef ds:uri="ab3c236c-d31f-42f1-b3a6-c4c2b43e5b90"/>
    <ds:schemaRef ds:uri="e111d01c-ba06-4389-bd49-838093e6ab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3AA186-B715-4F13-84E2-48C382C1E7B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$ListId:Documents;"/>
    <ds:schemaRef ds:uri="http://schemas.microsoft.com/office/2006/metadata/properties"/>
    <ds:schemaRef ds:uri="e111d01c-ba06-4389-bd49-838093e6ab8e"/>
    <ds:schemaRef ds:uri="http://schemas.microsoft.com/sharepoint/v3"/>
    <ds:schemaRef ds:uri="ab3c236c-d31f-42f1-b3a6-c4c2b43e5b90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VFZAP_DEEP_DIVE</Template>
  <TotalTime>0</TotalTime>
  <Words>467</Words>
  <Application>Microsoft Office PowerPoint</Application>
  <PresentationFormat>On-screen Show (16:9)</PresentationFormat>
  <Paragraphs>119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Lucida Grande</vt:lpstr>
      <vt:lpstr>Nokia Pure Headline Light</vt:lpstr>
      <vt:lpstr>Nokia Pure Headline Ultra Light</vt:lpstr>
      <vt:lpstr>Nokia Pure Text Light</vt:lpstr>
      <vt:lpstr>Wingdings</vt:lpstr>
      <vt:lpstr>ヒラギノ角ゴ Pro W3</vt:lpstr>
      <vt:lpstr>NET_PPT_Temp_Nokia_Pure_Macro_Free_v52</vt:lpstr>
      <vt:lpstr>Nokia Master Blue Background</vt:lpstr>
      <vt:lpstr>Final Slide</vt:lpstr>
      <vt:lpstr>PYTHON</vt:lpstr>
      <vt:lpstr>Hello world</vt:lpstr>
      <vt:lpstr>Wcięcia – jak to działa?</vt:lpstr>
      <vt:lpstr>Zjadacz</vt:lpstr>
      <vt:lpstr>Zjadacz</vt:lpstr>
      <vt:lpstr>Zjadacz</vt:lpstr>
      <vt:lpstr>Zjadacz</vt:lpstr>
      <vt:lpstr>Zjadacz</vt:lpstr>
      <vt:lpstr>Zjadacz</vt:lpstr>
      <vt:lpstr>Zjadacz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2016-05-09T09:14:43Z</dcterms:created>
  <dcterms:modified xsi:type="dcterms:W3CDTF">2016-11-28T12:20:51Z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0x010100B718EE8726C810439E1953D33B606155</vt:lpwstr>
  </property>
  <property fmtid="{D5CDD505-2E9C-101B-9397-08002B2CF9AE}" pid="3" name="TaxKeyword">
    <vt:lpwstr/>
  </property>
</Properties>
</file>