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86D-B30A-4624-ABCC-25CAEEA643D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8D5A-2B6E-4353-AEB5-FF42A0574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7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86D-B30A-4624-ABCC-25CAEEA643D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8D5A-2B6E-4353-AEB5-FF42A0574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86D-B30A-4624-ABCC-25CAEEA643D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8D5A-2B6E-4353-AEB5-FF42A0574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0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86D-B30A-4624-ABCC-25CAEEA643D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8D5A-2B6E-4353-AEB5-FF42A0574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86D-B30A-4624-ABCC-25CAEEA643D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8D5A-2B6E-4353-AEB5-FF42A0574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86D-B30A-4624-ABCC-25CAEEA643D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8D5A-2B6E-4353-AEB5-FF42A0574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6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86D-B30A-4624-ABCC-25CAEEA643D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8D5A-2B6E-4353-AEB5-FF42A0574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5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86D-B30A-4624-ABCC-25CAEEA643D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8D5A-2B6E-4353-AEB5-FF42A0574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7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86D-B30A-4624-ABCC-25CAEEA643D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8D5A-2B6E-4353-AEB5-FF42A0574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86D-B30A-4624-ABCC-25CAEEA643D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8D5A-2B6E-4353-AEB5-FF42A0574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9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86D-B30A-4624-ABCC-25CAEEA643D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8D5A-2B6E-4353-AEB5-FF42A0574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4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486D-B30A-4624-ABCC-25CAEEA643DF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8D5A-2B6E-4353-AEB5-FF42A0574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0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nwen8.cn/p/6dflNFP.html" TargetMode="External"/><Relationship Id="rId2" Type="http://schemas.openxmlformats.org/officeDocument/2006/relationships/hyperlink" Target="https://www.dronezon.com/learn-about-drones-quadcopters/best-uses-for-time-of-flight-tof-camera-depth-sensor-technology-in-drones-or-ground-based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os-imaging.com/product/starform-3d-time-of-flight-camera/" TargetMode="External"/><Relationship Id="rId2" Type="http://schemas.openxmlformats.org/officeDocument/2006/relationships/hyperlink" Target="https://www.baslerweb.com/cn/products/cameras/3d-cameras/time-of-flight-camera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lustervision.com/mesa-tof-sr/" TargetMode="External"/><Relationship Id="rId5" Type="http://schemas.openxmlformats.org/officeDocument/2006/relationships/hyperlink" Target="http://www.pmdtec.com/company/realized_visions.php" TargetMode="External"/><Relationship Id="rId4" Type="http://schemas.openxmlformats.org/officeDocument/2006/relationships/hyperlink" Target="https://www.infineon.com/cms/en/product/sensor/3d-image-sensor-real3/3d-image-sensor-for-consumer/real3-image-sensor-family/channel.html?channel=5546d4614937379a0149382f21d6007a#ispnTab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loa190b.pdf" TargetMode="External"/><Relationship Id="rId2" Type="http://schemas.openxmlformats.org/officeDocument/2006/relationships/hyperlink" Target="User's%20Guide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BAS1511_White_Paper_ToF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54629" y="1545770"/>
            <a:ext cx="8952412" cy="10537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54629" y="1698163"/>
            <a:ext cx="8952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Pre-research on Time of Flight camera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098890" y="3991897"/>
            <a:ext cx="3234814" cy="13666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1482" y="4227870"/>
            <a:ext cx="2998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endParaRPr lang="en-US" altLang="zh-CN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	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2017.07.07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85087" y="941402"/>
            <a:ext cx="6027313" cy="836268"/>
          </a:xfrm>
          <a:prstGeom prst="round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5169" y="999775"/>
            <a:ext cx="385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n-ea"/>
              </a:rPr>
              <a:t>一、研究目的</a:t>
            </a:r>
            <a:endParaRPr lang="zh-CN" altLang="en-US" sz="4000" dirty="0">
              <a:latin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85087" y="2011680"/>
            <a:ext cx="6027313" cy="35095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958" y="2108878"/>
            <a:ext cx="58553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、获取视场内物体的深度信息；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、实现视觉避障；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、建立场景三维模型，实现自动导航，规划路径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应用场景：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hlinkClick r:id="rId2"/>
              </a:rPr>
              <a:t>（</a:t>
            </a:r>
            <a:r>
              <a:rPr lang="en-US" altLang="zh-CN" sz="2000" dirty="0" smtClean="0">
                <a:hlinkClick r:id="rId2"/>
              </a:rPr>
              <a:t>1</a:t>
            </a:r>
            <a:r>
              <a:rPr lang="zh-CN" altLang="en-US" sz="2000" dirty="0" smtClean="0">
                <a:hlinkClick r:id="rId2"/>
              </a:rPr>
              <a:t>）</a:t>
            </a:r>
            <a:r>
              <a:rPr lang="en-US" altLang="zh-CN" sz="2000" dirty="0" smtClean="0">
                <a:hlinkClick r:id="rId2"/>
              </a:rPr>
              <a:t>https://www.dronezon.com/</a:t>
            </a:r>
            <a:r>
              <a:rPr lang="en-US" altLang="zh-CN" sz="2000" dirty="0" smtClean="0">
                <a:hlinkClick r:id="rId2"/>
              </a:rPr>
              <a:t>/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hlinkClick r:id="rId3"/>
              </a:rPr>
              <a:t>（</a:t>
            </a:r>
            <a:r>
              <a:rPr lang="en-US" altLang="zh-CN" sz="2000" dirty="0" smtClean="0">
                <a:hlinkClick r:id="rId3"/>
              </a:rPr>
              <a:t>2</a:t>
            </a:r>
            <a:r>
              <a:rPr lang="zh-CN" altLang="en-US" sz="2000" dirty="0" smtClean="0">
                <a:hlinkClick r:id="rId3"/>
              </a:rPr>
              <a:t>）机器人 </a:t>
            </a:r>
            <a:r>
              <a:rPr lang="en-US" altLang="zh-CN" sz="2000" dirty="0" smtClean="0">
                <a:hlinkClick r:id="rId3"/>
              </a:rPr>
              <a:t>-- https://sanwen8.cn/p/6dflNFP.html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82" y="867083"/>
            <a:ext cx="477269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84856" y="587445"/>
            <a:ext cx="6027313" cy="836268"/>
          </a:xfrm>
          <a:prstGeom prst="round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4938" y="645818"/>
            <a:ext cx="385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二</a:t>
            </a:r>
            <a:r>
              <a:rPr lang="zh-CN" altLang="en-US" sz="4000" dirty="0" smtClean="0">
                <a:latin typeface="+mn-ea"/>
              </a:rPr>
              <a:t>、发展现状</a:t>
            </a:r>
            <a:endParaRPr lang="zh-CN" altLang="en-US" sz="4000" dirty="0">
              <a:latin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84857" y="1632156"/>
            <a:ext cx="9483143" cy="45523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92826" y="2074605"/>
            <a:ext cx="8721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国外：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（</a:t>
            </a:r>
            <a:r>
              <a:rPr lang="en-US" altLang="zh-CN" dirty="0" smtClean="0">
                <a:hlinkClick r:id="rId2"/>
              </a:rPr>
              <a:t>1</a:t>
            </a:r>
            <a:r>
              <a:rPr lang="zh-CN" altLang="en-US" dirty="0" smtClean="0">
                <a:hlinkClick r:id="rId2"/>
              </a:rPr>
              <a:t>）</a:t>
            </a:r>
            <a:r>
              <a:rPr lang="en-US" altLang="zh-CN" dirty="0" smtClean="0">
                <a:hlinkClick r:id="rId2"/>
              </a:rPr>
              <a:t>Basler -- https://www.baslerweb.com/cn/products/cameras/3d-cameras/time-of-flight-camera/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（</a:t>
            </a:r>
            <a:r>
              <a:rPr lang="en-US" altLang="zh-CN" dirty="0" smtClean="0">
                <a:hlinkClick r:id="rId3"/>
              </a:rPr>
              <a:t>2</a:t>
            </a:r>
            <a:r>
              <a:rPr lang="zh-CN" altLang="en-US" dirty="0" smtClean="0">
                <a:hlinkClick r:id="rId3"/>
              </a:rPr>
              <a:t>）</a:t>
            </a:r>
            <a:r>
              <a:rPr lang="en-US" altLang="zh-CN" dirty="0" err="1" smtClean="0">
                <a:hlinkClick r:id="rId3"/>
              </a:rPr>
              <a:t>StarForm</a:t>
            </a:r>
            <a:r>
              <a:rPr lang="en-US" altLang="zh-CN" dirty="0" smtClean="0">
                <a:hlinkClick r:id="rId3"/>
              </a:rPr>
              <a:t> -- http://www.odos-imaging.com/product/starform-3d-time-of-flight-camera/</a:t>
            </a:r>
            <a:endParaRPr lang="en-US" altLang="zh-CN" dirty="0" smtClean="0"/>
          </a:p>
          <a:p>
            <a:r>
              <a:rPr lang="zh-CN" altLang="en-US" dirty="0" smtClean="0">
                <a:hlinkClick r:id="rId4"/>
              </a:rPr>
              <a:t>（</a:t>
            </a:r>
            <a:r>
              <a:rPr lang="en-US" altLang="zh-CN" dirty="0">
                <a:hlinkClick r:id="rId4"/>
              </a:rPr>
              <a:t>3</a:t>
            </a:r>
            <a:r>
              <a:rPr lang="zh-CN" altLang="en-US" dirty="0" smtClean="0">
                <a:hlinkClick r:id="rId4"/>
              </a:rPr>
              <a:t>）</a:t>
            </a:r>
            <a:r>
              <a:rPr lang="en-US" altLang="zh-CN" dirty="0" smtClean="0">
                <a:hlinkClick r:id="rId4"/>
              </a:rPr>
              <a:t>Infineon -- https://www.infineon.com/cms/en/product/sensor/3d-image-sensor-real3/3d-image-sensor-for-consumer/real3-image-sensor-family/channel.html?channel=5546d4614937379a0149382f21d6007a#ispnTab1</a:t>
            </a:r>
            <a:endParaRPr lang="en-US" altLang="zh-CN" dirty="0" smtClean="0"/>
          </a:p>
          <a:p>
            <a:r>
              <a:rPr lang="zh-CN" altLang="en-US" dirty="0" smtClean="0">
                <a:hlinkClick r:id="rId5"/>
              </a:rPr>
              <a:t>（</a:t>
            </a:r>
            <a:r>
              <a:rPr lang="en-US" altLang="zh-CN" dirty="0">
                <a:hlinkClick r:id="rId5"/>
              </a:rPr>
              <a:t>4</a:t>
            </a:r>
            <a:r>
              <a:rPr lang="zh-CN" altLang="en-US" dirty="0" smtClean="0">
                <a:hlinkClick r:id="rId5"/>
              </a:rPr>
              <a:t>）</a:t>
            </a:r>
            <a:r>
              <a:rPr lang="en-US" altLang="zh-CN" dirty="0" smtClean="0">
                <a:hlinkClick r:id="rId5"/>
              </a:rPr>
              <a:t>PMD -- http://www.pmdtec.com/company/realized_visions.php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国内：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（</a:t>
            </a:r>
            <a:r>
              <a:rPr lang="en-US" altLang="zh-CN" dirty="0" smtClean="0">
                <a:hlinkClick r:id="rId6"/>
              </a:rPr>
              <a:t>1</a:t>
            </a:r>
            <a:r>
              <a:rPr lang="zh-CN" altLang="en-US" dirty="0" smtClean="0">
                <a:hlinkClick r:id="rId6"/>
              </a:rPr>
              <a:t>）凌云 </a:t>
            </a:r>
            <a:r>
              <a:rPr lang="en-US" altLang="zh-CN" dirty="0" smtClean="0">
                <a:hlinkClick r:id="rId6"/>
              </a:rPr>
              <a:t>-- http://www.lustervision.com/mesa-tof-sr/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3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84856" y="695594"/>
            <a:ext cx="6027313" cy="836268"/>
          </a:xfrm>
          <a:prstGeom prst="round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04938" y="753967"/>
            <a:ext cx="385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三</a:t>
            </a:r>
            <a:r>
              <a:rPr lang="zh-CN" altLang="en-US" sz="4000" dirty="0" smtClean="0">
                <a:latin typeface="+mn-ea"/>
              </a:rPr>
              <a:t>、结构及原理</a:t>
            </a:r>
            <a:endParaRPr lang="zh-CN" altLang="en-US" sz="4000" dirty="0">
              <a:latin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26283" y="1927118"/>
            <a:ext cx="3444040" cy="5702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55778" y="2025442"/>
            <a:ext cx="125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）结构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31199" y="3534700"/>
            <a:ext cx="3439123" cy="5702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60695" y="3633024"/>
            <a:ext cx="125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）原理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831692" y="2615380"/>
            <a:ext cx="232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User's Guide.pdf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836611" y="4331116"/>
            <a:ext cx="5029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（</a:t>
            </a:r>
            <a:r>
              <a:rPr lang="en-US" altLang="zh-CN" dirty="0" smtClean="0">
                <a:hlinkClick r:id="rId3" action="ppaction://hlinkfile"/>
              </a:rPr>
              <a:t>1</a:t>
            </a:r>
            <a:r>
              <a:rPr lang="zh-CN" altLang="en-US" dirty="0" smtClean="0">
                <a:hlinkClick r:id="rId3" action="ppaction://hlinkfile"/>
              </a:rPr>
              <a:t>）</a:t>
            </a:r>
            <a:r>
              <a:rPr lang="en-US" altLang="zh-CN" dirty="0" smtClean="0">
                <a:hlinkClick r:id="rId3" action="ppaction://hlinkfile"/>
              </a:rPr>
              <a:t>TI——sloa190b.pdf</a:t>
            </a:r>
            <a:endParaRPr lang="en-US" altLang="zh-CN" dirty="0" smtClean="0"/>
          </a:p>
          <a:p>
            <a:r>
              <a:rPr lang="zh-CN" altLang="en-US" dirty="0" smtClean="0">
                <a:hlinkClick r:id="rId4" action="ppaction://hlinkfile"/>
              </a:rPr>
              <a:t>（</a:t>
            </a:r>
            <a:r>
              <a:rPr lang="en-US" altLang="zh-CN" dirty="0" smtClean="0">
                <a:hlinkClick r:id="rId4" action="ppaction://hlinkfile"/>
              </a:rPr>
              <a:t>2</a:t>
            </a:r>
            <a:r>
              <a:rPr lang="zh-CN" altLang="en-US" dirty="0" smtClean="0">
                <a:hlinkClick r:id="rId4" action="ppaction://hlinkfile"/>
              </a:rPr>
              <a:t>）</a:t>
            </a:r>
            <a:r>
              <a:rPr lang="en-US" altLang="zh-CN" dirty="0" smtClean="0">
                <a:hlinkClick r:id="rId4" action="ppaction://hlinkfile"/>
              </a:rPr>
              <a:t>Basler——BAS1511_White_Paper_ToF.pdf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0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04549" y="2094274"/>
            <a:ext cx="4323384" cy="21078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07712" y="2536726"/>
            <a:ext cx="2517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latin typeface="+mn-ea"/>
              </a:rPr>
              <a:t>谢</a:t>
            </a:r>
            <a:r>
              <a:rPr lang="en-US" altLang="zh-CN" sz="6000" dirty="0">
                <a:latin typeface="+mn-ea"/>
              </a:rPr>
              <a:t> </a:t>
            </a:r>
            <a:r>
              <a:rPr lang="en-US" altLang="zh-CN" sz="6000" dirty="0" smtClean="0">
                <a:latin typeface="+mn-ea"/>
              </a:rPr>
              <a:t> </a:t>
            </a:r>
            <a:r>
              <a:rPr lang="zh-CN" altLang="en-US" sz="6000" dirty="0" smtClean="0">
                <a:latin typeface="+mn-ea"/>
              </a:rPr>
              <a:t>谢</a:t>
            </a:r>
            <a:endParaRPr lang="zh-CN" altLang="en-US" sz="6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46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142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</cp:revision>
  <dcterms:created xsi:type="dcterms:W3CDTF">2017-07-06T09:55:42Z</dcterms:created>
  <dcterms:modified xsi:type="dcterms:W3CDTF">2017-07-07T04:35:17Z</dcterms:modified>
</cp:coreProperties>
</file>