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63" r:id="rId4"/>
    <p:sldId id="268" r:id="rId5"/>
    <p:sldId id="270" r:id="rId6"/>
    <p:sldId id="271" r:id="rId7"/>
    <p:sldId id="272" r:id="rId8"/>
    <p:sldId id="273" r:id="rId9"/>
    <p:sldId id="274" r:id="rId10"/>
    <p:sldId id="275" r:id="rId11"/>
    <p:sldId id="280" r:id="rId12"/>
    <p:sldId id="281" r:id="rId13"/>
    <p:sldId id="282" r:id="rId14"/>
    <p:sldId id="284" r:id="rId15"/>
    <p:sldId id="285" r:id="rId16"/>
    <p:sldId id="286" r:id="rId17"/>
    <p:sldId id="287" r:id="rId18"/>
    <p:sldId id="288" r:id="rId19"/>
    <p:sldId id="294" r:id="rId20"/>
    <p:sldId id="295" r:id="rId21"/>
    <p:sldId id="380" r:id="rId22"/>
    <p:sldId id="312" r:id="rId23"/>
    <p:sldId id="317" r:id="rId24"/>
    <p:sldId id="381" r:id="rId25"/>
    <p:sldId id="318" r:id="rId26"/>
    <p:sldId id="319" r:id="rId27"/>
    <p:sldId id="320" r:id="rId28"/>
    <p:sldId id="322" r:id="rId29"/>
    <p:sldId id="293" r:id="rId30"/>
    <p:sldId id="323" r:id="rId31"/>
    <p:sldId id="314" r:id="rId32"/>
    <p:sldId id="324" r:id="rId33"/>
    <p:sldId id="377" r:id="rId34"/>
    <p:sldId id="315" r:id="rId35"/>
    <p:sldId id="325" r:id="rId36"/>
    <p:sldId id="326" r:id="rId37"/>
    <p:sldId id="327" r:id="rId38"/>
    <p:sldId id="329" r:id="rId39"/>
    <p:sldId id="382" r:id="rId40"/>
    <p:sldId id="330" r:id="rId41"/>
    <p:sldId id="331" r:id="rId42"/>
    <p:sldId id="328" r:id="rId43"/>
    <p:sldId id="332" r:id="rId44"/>
    <p:sldId id="383" r:id="rId45"/>
    <p:sldId id="335" r:id="rId46"/>
    <p:sldId id="376" r:id="rId47"/>
    <p:sldId id="336" r:id="rId48"/>
    <p:sldId id="337" r:id="rId49"/>
    <p:sldId id="338" r:id="rId50"/>
    <p:sldId id="362" r:id="rId51"/>
    <p:sldId id="384" r:id="rId52"/>
    <p:sldId id="385" r:id="rId53"/>
    <p:sldId id="365" r:id="rId54"/>
    <p:sldId id="366" r:id="rId55"/>
    <p:sldId id="367" r:id="rId56"/>
    <p:sldId id="368" r:id="rId57"/>
    <p:sldId id="387" r:id="rId58"/>
    <p:sldId id="390" r:id="rId59"/>
    <p:sldId id="389" r:id="rId60"/>
    <p:sldId id="369" r:id="rId61"/>
    <p:sldId id="388" r:id="rId62"/>
    <p:sldId id="373" r:id="rId63"/>
    <p:sldId id="374" r:id="rId64"/>
    <p:sldId id="339" r:id="rId65"/>
    <p:sldId id="340" r:id="rId66"/>
    <p:sldId id="375" r:id="rId67"/>
    <p:sldId id="379" r:id="rId68"/>
    <p:sldId id="360" r:id="rId69"/>
    <p:sldId id="359" r:id="rId70"/>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2"/>
    <p:restoredTop sz="94582"/>
  </p:normalViewPr>
  <p:slideViewPr>
    <p:cSldViewPr>
      <p:cViewPr varScale="1">
        <p:scale>
          <a:sx n="129" d="100"/>
          <a:sy n="129" d="100"/>
        </p:scale>
        <p:origin x="176" y="1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7E236D41-0F87-5943-BF2F-962EBFEF8DF2}" type="datetimeFigureOut">
              <a:rPr lang="en-US" smtClean="0"/>
              <a:t>9/29/19</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E22460F-626E-244A-A664-C2F3D2D62981}" type="slidenum">
              <a:rPr lang="en-US" smtClean="0"/>
              <a:t>‹#›</a:t>
            </a:fld>
            <a:endParaRPr lang="en-US"/>
          </a:p>
        </p:txBody>
      </p:sp>
    </p:spTree>
    <p:extLst>
      <p:ext uri="{BB962C8B-B14F-4D97-AF65-F5344CB8AC3E}">
        <p14:creationId xmlns:p14="http://schemas.microsoft.com/office/powerpoint/2010/main" val="381819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2460F-626E-244A-A664-C2F3D2D62981}" type="slidenum">
              <a:rPr lang="en-US" smtClean="0"/>
              <a:t>26</a:t>
            </a:fld>
            <a:endParaRPr lang="en-US"/>
          </a:p>
        </p:txBody>
      </p:sp>
    </p:spTree>
    <p:extLst>
      <p:ext uri="{BB962C8B-B14F-4D97-AF65-F5344CB8AC3E}">
        <p14:creationId xmlns:p14="http://schemas.microsoft.com/office/powerpoint/2010/main" val="27081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2460F-626E-244A-A664-C2F3D2D62981}" type="slidenum">
              <a:rPr lang="en-US" smtClean="0"/>
              <a:t>57</a:t>
            </a:fld>
            <a:endParaRPr lang="en-US"/>
          </a:p>
        </p:txBody>
      </p:sp>
    </p:spTree>
    <p:extLst>
      <p:ext uri="{BB962C8B-B14F-4D97-AF65-F5344CB8AC3E}">
        <p14:creationId xmlns:p14="http://schemas.microsoft.com/office/powerpoint/2010/main" val="240870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2460F-626E-244A-A664-C2F3D2D62981}" type="slidenum">
              <a:rPr lang="en-US" smtClean="0"/>
              <a:t>58</a:t>
            </a:fld>
            <a:endParaRPr lang="en-US"/>
          </a:p>
        </p:txBody>
      </p:sp>
    </p:spTree>
    <p:extLst>
      <p:ext uri="{BB962C8B-B14F-4D97-AF65-F5344CB8AC3E}">
        <p14:creationId xmlns:p14="http://schemas.microsoft.com/office/powerpoint/2010/main" val="4758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366915"/>
            <a:ext cx="4610100" cy="350520"/>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360159" y="1135162"/>
            <a:ext cx="3889781" cy="17443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9/25/19</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5.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hyperlink" Target="http://www0.cs.ucl.ac.uk/staff/d.silver/web/Teaching_files/intro_RL.pdf" TargetMode="Externa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altLang="zh-CN" sz="600" spc="-10" dirty="0">
              <a:solidFill>
                <a:srgbClr val="FFFFFF"/>
              </a:solidFill>
              <a:latin typeface="Arial"/>
              <a:cs typeface="Arial"/>
            </a:endParaRPr>
          </a:p>
          <a:p>
            <a:pPr marL="107950">
              <a:lnSpc>
                <a:spcPct val="100000"/>
              </a:lnSpc>
              <a:spcBef>
                <a:spcPts val="65"/>
              </a:spcBef>
            </a:pPr>
            <a:endParaRPr lang="en-US"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4" name="object 4"/>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5" name="object 5"/>
          <p:cNvSpPr txBox="1">
            <a:spLocks noGrp="1"/>
          </p:cNvSpPr>
          <p:nvPr>
            <p:ph type="title"/>
          </p:nvPr>
        </p:nvSpPr>
        <p:spPr>
          <a:xfrm>
            <a:off x="359994" y="1134884"/>
            <a:ext cx="3888104" cy="249684"/>
          </a:xfrm>
          <a:prstGeom prst="rect">
            <a:avLst/>
          </a:prstGeom>
          <a:solidFill>
            <a:srgbClr val="3333B2"/>
          </a:solidFill>
        </p:spPr>
        <p:txBody>
          <a:bodyPr vert="horz" wrap="square" lIns="0" tIns="35560" rIns="0" bIns="0" rtlCol="0">
            <a:spAutoFit/>
          </a:bodyPr>
          <a:lstStyle/>
          <a:p>
            <a:pPr marL="1628139" marR="400050" indent="-1220470" algn="ctr">
              <a:lnSpc>
                <a:spcPct val="106700"/>
              </a:lnSpc>
              <a:spcBef>
                <a:spcPts val="280"/>
              </a:spcBef>
            </a:pPr>
            <a:r>
              <a:rPr lang="en-US" altLang="zh-CN" spc="-65" dirty="0"/>
              <a:t>Approaches</a:t>
            </a:r>
            <a:r>
              <a:rPr lang="zh-CN" altLang="en-US" spc="-65" dirty="0"/>
              <a:t> </a:t>
            </a:r>
            <a:r>
              <a:rPr lang="en-US" altLang="zh-CN" spc="-65" dirty="0"/>
              <a:t>to</a:t>
            </a:r>
            <a:r>
              <a:rPr lang="zh-CN" altLang="en-US" spc="-65" dirty="0"/>
              <a:t> </a:t>
            </a:r>
            <a:r>
              <a:rPr lang="en-US" altLang="zh-CN" spc="-65" dirty="0"/>
              <a:t>Query</a:t>
            </a:r>
            <a:r>
              <a:rPr lang="zh-CN" altLang="en-US" spc="-65" dirty="0"/>
              <a:t> </a:t>
            </a:r>
            <a:r>
              <a:rPr lang="en-US" altLang="zh-CN" spc="-65" dirty="0"/>
              <a:t>Optimization</a:t>
            </a:r>
            <a:endParaRPr spc="-65" dirty="0"/>
          </a:p>
        </p:txBody>
      </p:sp>
      <p:sp>
        <p:nvSpPr>
          <p:cNvPr id="6" name="object 6"/>
          <p:cNvSpPr txBox="1"/>
          <p:nvPr/>
        </p:nvSpPr>
        <p:spPr>
          <a:xfrm>
            <a:off x="1818036" y="1928720"/>
            <a:ext cx="972020" cy="180819"/>
          </a:xfrm>
          <a:prstGeom prst="rect">
            <a:avLst/>
          </a:prstGeom>
        </p:spPr>
        <p:txBody>
          <a:bodyPr vert="horz" wrap="square" lIns="0" tIns="11430" rIns="0" bIns="0" rtlCol="0">
            <a:spAutoFit/>
          </a:bodyPr>
          <a:lstStyle/>
          <a:p>
            <a:pPr marL="12700">
              <a:lnSpc>
                <a:spcPct val="100000"/>
              </a:lnSpc>
              <a:spcBef>
                <a:spcPts val="90"/>
              </a:spcBef>
            </a:pPr>
            <a:r>
              <a:rPr lang="en-US" altLang="zh-CN" sz="1100" spc="-40" dirty="0">
                <a:latin typeface="Arial"/>
                <a:cs typeface="Arial"/>
              </a:rPr>
              <a:t>Bowen</a:t>
            </a:r>
            <a:r>
              <a:rPr lang="zh-CN" altLang="en-US" sz="1100" spc="-40" dirty="0">
                <a:latin typeface="Arial"/>
                <a:cs typeface="Arial"/>
              </a:rPr>
              <a:t> </a:t>
            </a:r>
            <a:r>
              <a:rPr lang="en-US" altLang="zh-CN" sz="1100" spc="-40" dirty="0">
                <a:latin typeface="Arial"/>
                <a:cs typeface="Arial"/>
              </a:rPr>
              <a:t>Zhang</a:t>
            </a:r>
            <a:endParaRPr sz="1100" dirty="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lang="en-US"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0" dirty="0">
                <a:solidFill>
                  <a:srgbClr val="FFFFFF"/>
                </a:solidFill>
                <a:latin typeface="Arial"/>
                <a:cs typeface="Arial"/>
              </a:rPr>
              <a:t>Agent</a:t>
            </a:r>
            <a:r>
              <a:rPr sz="1400" spc="70" dirty="0">
                <a:solidFill>
                  <a:srgbClr val="FFFFFF"/>
                </a:solidFill>
                <a:latin typeface="Arial"/>
                <a:cs typeface="Arial"/>
              </a:rPr>
              <a:t> </a:t>
            </a:r>
            <a:r>
              <a:rPr sz="1400" spc="-40" dirty="0">
                <a:solidFill>
                  <a:srgbClr val="FFFFFF"/>
                </a:solidFill>
                <a:latin typeface="Arial"/>
                <a:cs typeface="Arial"/>
              </a:rPr>
              <a:t>State</a:t>
            </a:r>
            <a:endParaRPr sz="1400">
              <a:latin typeface="Arial"/>
              <a:cs typeface="Arial"/>
            </a:endParaRPr>
          </a:p>
        </p:txBody>
      </p:sp>
      <p:sp>
        <p:nvSpPr>
          <p:cNvPr id="11" name="object 11"/>
          <p:cNvSpPr txBox="1"/>
          <p:nvPr/>
        </p:nvSpPr>
        <p:spPr>
          <a:xfrm>
            <a:off x="285687" y="1324358"/>
            <a:ext cx="386715"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observat</a:t>
            </a:r>
            <a:r>
              <a:rPr sz="500" b="1" spc="-5" dirty="0">
                <a:latin typeface="Arial"/>
                <a:cs typeface="Arial"/>
              </a:rPr>
              <a:t>i</a:t>
            </a:r>
            <a:r>
              <a:rPr sz="500" b="1" dirty="0">
                <a:latin typeface="Arial"/>
                <a:cs typeface="Arial"/>
              </a:rPr>
              <a:t>on</a:t>
            </a:r>
            <a:endParaRPr sz="500">
              <a:latin typeface="Arial"/>
              <a:cs typeface="Arial"/>
            </a:endParaRPr>
          </a:p>
        </p:txBody>
      </p:sp>
      <p:sp>
        <p:nvSpPr>
          <p:cNvPr id="12" name="object 12"/>
          <p:cNvSpPr txBox="1"/>
          <p:nvPr/>
        </p:nvSpPr>
        <p:spPr>
          <a:xfrm>
            <a:off x="919496" y="2029434"/>
            <a:ext cx="23495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reward</a:t>
            </a:r>
            <a:endParaRPr sz="500">
              <a:latin typeface="Arial"/>
              <a:cs typeface="Arial"/>
            </a:endParaRPr>
          </a:p>
        </p:txBody>
      </p:sp>
      <p:sp>
        <p:nvSpPr>
          <p:cNvPr id="13" name="object 13"/>
          <p:cNvSpPr txBox="1"/>
          <p:nvPr/>
        </p:nvSpPr>
        <p:spPr>
          <a:xfrm>
            <a:off x="1844364" y="1324358"/>
            <a:ext cx="21336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act</a:t>
            </a:r>
            <a:r>
              <a:rPr sz="500" b="1" spc="-5" dirty="0">
                <a:latin typeface="Arial"/>
                <a:cs typeface="Arial"/>
              </a:rPr>
              <a:t>i</a:t>
            </a:r>
            <a:r>
              <a:rPr sz="500" b="1" dirty="0">
                <a:latin typeface="Arial"/>
                <a:cs typeface="Arial"/>
              </a:rPr>
              <a:t>on</a:t>
            </a:r>
            <a:endParaRPr sz="500">
              <a:latin typeface="Arial"/>
              <a:cs typeface="Arial"/>
            </a:endParaRPr>
          </a:p>
        </p:txBody>
      </p:sp>
      <p:sp>
        <p:nvSpPr>
          <p:cNvPr id="14" name="object 14"/>
          <p:cNvSpPr txBox="1"/>
          <p:nvPr/>
        </p:nvSpPr>
        <p:spPr>
          <a:xfrm>
            <a:off x="1896615" y="1491664"/>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A</a:t>
            </a:r>
            <a:r>
              <a:rPr sz="600" b="1" i="1" baseline="-27777" dirty="0">
                <a:latin typeface="Arial"/>
                <a:cs typeface="Arial"/>
              </a:rPr>
              <a:t>t</a:t>
            </a:r>
            <a:endParaRPr sz="600" baseline="-27777">
              <a:latin typeface="Arial"/>
              <a:cs typeface="Arial"/>
            </a:endParaRPr>
          </a:p>
        </p:txBody>
      </p:sp>
      <p:sp>
        <p:nvSpPr>
          <p:cNvPr id="15" name="object 15"/>
          <p:cNvSpPr txBox="1"/>
          <p:nvPr/>
        </p:nvSpPr>
        <p:spPr>
          <a:xfrm>
            <a:off x="1283158" y="2029434"/>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R</a:t>
            </a:r>
            <a:r>
              <a:rPr sz="600" b="1" i="1" baseline="-27777" dirty="0">
                <a:latin typeface="Arial"/>
                <a:cs typeface="Arial"/>
              </a:rPr>
              <a:t>t</a:t>
            </a:r>
            <a:endParaRPr sz="600" baseline="-27777">
              <a:latin typeface="Arial"/>
              <a:cs typeface="Arial"/>
            </a:endParaRPr>
          </a:p>
        </p:txBody>
      </p:sp>
      <p:sp>
        <p:nvSpPr>
          <p:cNvPr id="16" name="object 16"/>
          <p:cNvSpPr txBox="1"/>
          <p:nvPr/>
        </p:nvSpPr>
        <p:spPr>
          <a:xfrm>
            <a:off x="432903" y="1491664"/>
            <a:ext cx="9271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O</a:t>
            </a:r>
            <a:r>
              <a:rPr sz="600" b="1" i="1" baseline="-27777" dirty="0">
                <a:latin typeface="Arial"/>
                <a:cs typeface="Arial"/>
              </a:rPr>
              <a:t>t</a:t>
            </a:r>
            <a:endParaRPr sz="600" baseline="-27777">
              <a:latin typeface="Arial"/>
              <a:cs typeface="Arial"/>
            </a:endParaRPr>
          </a:p>
        </p:txBody>
      </p:sp>
      <p:sp>
        <p:nvSpPr>
          <p:cNvPr id="17" name="object 17"/>
          <p:cNvSpPr/>
          <p:nvPr/>
        </p:nvSpPr>
        <p:spPr>
          <a:xfrm>
            <a:off x="297765" y="1468513"/>
            <a:ext cx="362585" cy="1290955"/>
          </a:xfrm>
          <a:custGeom>
            <a:avLst/>
            <a:gdLst/>
            <a:ahLst/>
            <a:cxnLst/>
            <a:rect l="l" t="t" r="r" b="b"/>
            <a:pathLst>
              <a:path w="362584" h="1290955">
                <a:moveTo>
                  <a:pt x="285217" y="0"/>
                </a:moveTo>
                <a:lnTo>
                  <a:pt x="0" y="0"/>
                </a:lnTo>
                <a:lnTo>
                  <a:pt x="0" y="1290648"/>
                </a:lnTo>
                <a:lnTo>
                  <a:pt x="362496" y="1290648"/>
                </a:lnTo>
              </a:path>
            </a:pathLst>
          </a:custGeom>
          <a:ln w="15933">
            <a:solidFill>
              <a:srgbClr val="FF2600"/>
            </a:solidFill>
          </a:ln>
        </p:spPr>
        <p:txBody>
          <a:bodyPr wrap="square" lIns="0" tIns="0" rIns="0" bIns="0" rtlCol="0"/>
          <a:lstStyle/>
          <a:p>
            <a:endParaRPr/>
          </a:p>
        </p:txBody>
      </p:sp>
      <p:sp>
        <p:nvSpPr>
          <p:cNvPr id="18" name="object 18"/>
          <p:cNvSpPr/>
          <p:nvPr/>
        </p:nvSpPr>
        <p:spPr>
          <a:xfrm>
            <a:off x="582982" y="1449392"/>
            <a:ext cx="51435" cy="38735"/>
          </a:xfrm>
          <a:custGeom>
            <a:avLst/>
            <a:gdLst/>
            <a:ahLst/>
            <a:cxnLst/>
            <a:rect l="l" t="t" r="r" b="b"/>
            <a:pathLst>
              <a:path w="51434" h="38734">
                <a:moveTo>
                  <a:pt x="0" y="0"/>
                </a:moveTo>
                <a:lnTo>
                  <a:pt x="0" y="38241"/>
                </a:lnTo>
                <a:lnTo>
                  <a:pt x="50988" y="19120"/>
                </a:lnTo>
                <a:lnTo>
                  <a:pt x="0" y="0"/>
                </a:lnTo>
                <a:close/>
              </a:path>
            </a:pathLst>
          </a:custGeom>
          <a:solidFill>
            <a:srgbClr val="FF2600"/>
          </a:solidFill>
        </p:spPr>
        <p:txBody>
          <a:bodyPr wrap="square" lIns="0" tIns="0" rIns="0" bIns="0" rtlCol="0"/>
          <a:lstStyle/>
          <a:p>
            <a:endParaRPr/>
          </a:p>
        </p:txBody>
      </p:sp>
      <p:sp>
        <p:nvSpPr>
          <p:cNvPr id="19" name="object 19"/>
          <p:cNvSpPr/>
          <p:nvPr/>
        </p:nvSpPr>
        <p:spPr>
          <a:xfrm>
            <a:off x="582982" y="1449392"/>
            <a:ext cx="51435" cy="38735"/>
          </a:xfrm>
          <a:custGeom>
            <a:avLst/>
            <a:gdLst/>
            <a:ahLst/>
            <a:cxnLst/>
            <a:rect l="l" t="t" r="r" b="b"/>
            <a:pathLst>
              <a:path w="51434" h="38734">
                <a:moveTo>
                  <a:pt x="50988" y="19120"/>
                </a:moveTo>
                <a:lnTo>
                  <a:pt x="0" y="0"/>
                </a:lnTo>
                <a:lnTo>
                  <a:pt x="0" y="38241"/>
                </a:lnTo>
                <a:lnTo>
                  <a:pt x="50988" y="19120"/>
                </a:lnTo>
                <a:close/>
              </a:path>
            </a:pathLst>
          </a:custGeom>
          <a:ln w="15933">
            <a:solidFill>
              <a:srgbClr val="FF2600"/>
            </a:solidFill>
          </a:ln>
        </p:spPr>
        <p:txBody>
          <a:bodyPr wrap="square" lIns="0" tIns="0" rIns="0" bIns="0" rtlCol="0"/>
          <a:lstStyle/>
          <a:p>
            <a:endParaRPr/>
          </a:p>
        </p:txBody>
      </p:sp>
      <p:sp>
        <p:nvSpPr>
          <p:cNvPr id="20" name="object 20"/>
          <p:cNvSpPr/>
          <p:nvPr/>
        </p:nvSpPr>
        <p:spPr>
          <a:xfrm>
            <a:off x="1231891" y="2009868"/>
            <a:ext cx="0" cy="283845"/>
          </a:xfrm>
          <a:custGeom>
            <a:avLst/>
            <a:gdLst/>
            <a:ahLst/>
            <a:cxnLst/>
            <a:rect l="l" t="t" r="r" b="b"/>
            <a:pathLst>
              <a:path h="283844">
                <a:moveTo>
                  <a:pt x="0" y="0"/>
                </a:moveTo>
                <a:lnTo>
                  <a:pt x="0" y="283225"/>
                </a:lnTo>
              </a:path>
            </a:pathLst>
          </a:custGeom>
          <a:ln w="15933">
            <a:solidFill>
              <a:srgbClr val="FF2600"/>
            </a:solidFill>
          </a:ln>
        </p:spPr>
        <p:txBody>
          <a:bodyPr wrap="square" lIns="0" tIns="0" rIns="0" bIns="0" rtlCol="0"/>
          <a:lstStyle/>
          <a:p>
            <a:endParaRPr/>
          </a:p>
        </p:txBody>
      </p:sp>
      <p:sp>
        <p:nvSpPr>
          <p:cNvPr id="21" name="object 21"/>
          <p:cNvSpPr/>
          <p:nvPr/>
        </p:nvSpPr>
        <p:spPr>
          <a:xfrm>
            <a:off x="1212770" y="1958879"/>
            <a:ext cx="38735" cy="51435"/>
          </a:xfrm>
          <a:custGeom>
            <a:avLst/>
            <a:gdLst/>
            <a:ahLst/>
            <a:cxnLst/>
            <a:rect l="l" t="t" r="r" b="b"/>
            <a:pathLst>
              <a:path w="38734" h="51435">
                <a:moveTo>
                  <a:pt x="19120" y="0"/>
                </a:moveTo>
                <a:lnTo>
                  <a:pt x="0" y="50988"/>
                </a:lnTo>
                <a:lnTo>
                  <a:pt x="38241" y="50988"/>
                </a:lnTo>
                <a:lnTo>
                  <a:pt x="19120" y="0"/>
                </a:lnTo>
                <a:close/>
              </a:path>
            </a:pathLst>
          </a:custGeom>
          <a:solidFill>
            <a:srgbClr val="FF2600"/>
          </a:solidFill>
        </p:spPr>
        <p:txBody>
          <a:bodyPr wrap="square" lIns="0" tIns="0" rIns="0" bIns="0" rtlCol="0"/>
          <a:lstStyle/>
          <a:p>
            <a:endParaRPr/>
          </a:p>
        </p:txBody>
      </p:sp>
      <p:sp>
        <p:nvSpPr>
          <p:cNvPr id="22" name="object 22"/>
          <p:cNvSpPr/>
          <p:nvPr/>
        </p:nvSpPr>
        <p:spPr>
          <a:xfrm>
            <a:off x="1212770" y="1958879"/>
            <a:ext cx="38735" cy="51435"/>
          </a:xfrm>
          <a:custGeom>
            <a:avLst/>
            <a:gdLst/>
            <a:ahLst/>
            <a:cxnLst/>
            <a:rect l="l" t="t" r="r" b="b"/>
            <a:pathLst>
              <a:path w="38734" h="51435">
                <a:moveTo>
                  <a:pt x="19120" y="0"/>
                </a:moveTo>
                <a:lnTo>
                  <a:pt x="0" y="50988"/>
                </a:lnTo>
                <a:lnTo>
                  <a:pt x="38241" y="50988"/>
                </a:lnTo>
                <a:lnTo>
                  <a:pt x="19120" y="0"/>
                </a:lnTo>
                <a:close/>
              </a:path>
            </a:pathLst>
          </a:custGeom>
          <a:ln w="15933">
            <a:solidFill>
              <a:srgbClr val="FF2600"/>
            </a:solidFill>
          </a:ln>
        </p:spPr>
        <p:txBody>
          <a:bodyPr wrap="square" lIns="0" tIns="0" rIns="0" bIns="0" rtlCol="0"/>
          <a:lstStyle/>
          <a:p>
            <a:endParaRPr/>
          </a:p>
        </p:txBody>
      </p:sp>
      <p:sp>
        <p:nvSpPr>
          <p:cNvPr id="23" name="object 23"/>
          <p:cNvSpPr/>
          <p:nvPr/>
        </p:nvSpPr>
        <p:spPr>
          <a:xfrm>
            <a:off x="1767670" y="1468513"/>
            <a:ext cx="360680" cy="1290955"/>
          </a:xfrm>
          <a:custGeom>
            <a:avLst/>
            <a:gdLst/>
            <a:ahLst/>
            <a:cxnLst/>
            <a:rect l="l" t="t" r="r" b="b"/>
            <a:pathLst>
              <a:path w="360680" h="1290955">
                <a:moveTo>
                  <a:pt x="0" y="0"/>
                </a:moveTo>
                <a:lnTo>
                  <a:pt x="360505" y="0"/>
                </a:lnTo>
                <a:lnTo>
                  <a:pt x="360505" y="1290648"/>
                </a:lnTo>
                <a:lnTo>
                  <a:pt x="77279" y="1290648"/>
                </a:lnTo>
              </a:path>
            </a:pathLst>
          </a:custGeom>
          <a:ln w="15933">
            <a:solidFill>
              <a:srgbClr val="FF2600"/>
            </a:solidFill>
          </a:ln>
        </p:spPr>
        <p:txBody>
          <a:bodyPr wrap="square" lIns="0" tIns="0" rIns="0" bIns="0" rtlCol="0"/>
          <a:lstStyle/>
          <a:p>
            <a:endParaRPr/>
          </a:p>
        </p:txBody>
      </p:sp>
      <p:sp>
        <p:nvSpPr>
          <p:cNvPr id="24" name="object 24"/>
          <p:cNvSpPr/>
          <p:nvPr/>
        </p:nvSpPr>
        <p:spPr>
          <a:xfrm>
            <a:off x="1793961" y="2740040"/>
            <a:ext cx="51435" cy="38735"/>
          </a:xfrm>
          <a:custGeom>
            <a:avLst/>
            <a:gdLst/>
            <a:ahLst/>
            <a:cxnLst/>
            <a:rect l="l" t="t" r="r" b="b"/>
            <a:pathLst>
              <a:path w="51435" h="38735">
                <a:moveTo>
                  <a:pt x="50988" y="0"/>
                </a:moveTo>
                <a:lnTo>
                  <a:pt x="0" y="19120"/>
                </a:lnTo>
                <a:lnTo>
                  <a:pt x="50988" y="38241"/>
                </a:lnTo>
                <a:lnTo>
                  <a:pt x="50988" y="0"/>
                </a:lnTo>
                <a:close/>
              </a:path>
            </a:pathLst>
          </a:custGeom>
          <a:solidFill>
            <a:srgbClr val="FF2600"/>
          </a:solidFill>
        </p:spPr>
        <p:txBody>
          <a:bodyPr wrap="square" lIns="0" tIns="0" rIns="0" bIns="0" rtlCol="0"/>
          <a:lstStyle/>
          <a:p>
            <a:endParaRPr/>
          </a:p>
        </p:txBody>
      </p:sp>
      <p:sp>
        <p:nvSpPr>
          <p:cNvPr id="25" name="object 25"/>
          <p:cNvSpPr/>
          <p:nvPr/>
        </p:nvSpPr>
        <p:spPr>
          <a:xfrm>
            <a:off x="1793960" y="2740040"/>
            <a:ext cx="51435" cy="38735"/>
          </a:xfrm>
          <a:custGeom>
            <a:avLst/>
            <a:gdLst/>
            <a:ahLst/>
            <a:cxnLst/>
            <a:rect l="l" t="t" r="r" b="b"/>
            <a:pathLst>
              <a:path w="51435" h="38735">
                <a:moveTo>
                  <a:pt x="0" y="19120"/>
                </a:moveTo>
                <a:lnTo>
                  <a:pt x="50988" y="38241"/>
                </a:lnTo>
                <a:lnTo>
                  <a:pt x="50988" y="0"/>
                </a:lnTo>
                <a:lnTo>
                  <a:pt x="0" y="19120"/>
                </a:lnTo>
                <a:close/>
              </a:path>
            </a:pathLst>
          </a:custGeom>
          <a:ln w="15933">
            <a:solidFill>
              <a:srgbClr val="FF2600"/>
            </a:solidFill>
          </a:ln>
        </p:spPr>
        <p:txBody>
          <a:bodyPr wrap="square" lIns="0" tIns="0" rIns="0" bIns="0" rtlCol="0"/>
          <a:lstStyle/>
          <a:p>
            <a:endParaRPr/>
          </a:p>
        </p:txBody>
      </p:sp>
      <p:sp>
        <p:nvSpPr>
          <p:cNvPr id="26" name="object 26"/>
          <p:cNvSpPr/>
          <p:nvPr/>
        </p:nvSpPr>
        <p:spPr>
          <a:xfrm>
            <a:off x="807152" y="2364796"/>
            <a:ext cx="853460" cy="836531"/>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765824" y="1115975"/>
            <a:ext cx="952052" cy="826591"/>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006450" y="1181703"/>
            <a:ext cx="502667" cy="466068"/>
          </a:xfrm>
          <a:prstGeom prst="rect">
            <a:avLst/>
          </a:prstGeom>
          <a:blipFill>
            <a:blip r:embed="rId4" cstate="print"/>
            <a:stretch>
              <a:fillRect/>
            </a:stretch>
          </a:blipFill>
        </p:spPr>
        <p:txBody>
          <a:bodyPr wrap="square" lIns="0" tIns="0" rIns="0" bIns="0" rtlCol="0"/>
          <a:lstStyle/>
          <a:p>
            <a:endParaRPr/>
          </a:p>
        </p:txBody>
      </p:sp>
      <p:sp>
        <p:nvSpPr>
          <p:cNvPr id="29" name="object 29"/>
          <p:cNvSpPr txBox="1"/>
          <p:nvPr/>
        </p:nvSpPr>
        <p:spPr>
          <a:xfrm>
            <a:off x="1429254" y="1021613"/>
            <a:ext cx="43180" cy="87630"/>
          </a:xfrm>
          <a:prstGeom prst="rect">
            <a:avLst/>
          </a:prstGeom>
        </p:spPr>
        <p:txBody>
          <a:bodyPr vert="horz" wrap="square" lIns="0" tIns="13335" rIns="0" bIns="0" rtlCol="0">
            <a:spAutoFit/>
          </a:bodyPr>
          <a:lstStyle/>
          <a:p>
            <a:pPr marL="12700">
              <a:lnSpc>
                <a:spcPct val="100000"/>
              </a:lnSpc>
              <a:spcBef>
                <a:spcPts val="105"/>
              </a:spcBef>
            </a:pPr>
            <a:r>
              <a:rPr sz="400" b="1" i="1" dirty="0">
                <a:latin typeface="Arial"/>
                <a:cs typeface="Arial"/>
              </a:rPr>
              <a:t>t</a:t>
            </a:r>
            <a:endParaRPr sz="400">
              <a:latin typeface="Arial"/>
              <a:cs typeface="Arial"/>
            </a:endParaRPr>
          </a:p>
        </p:txBody>
      </p:sp>
      <p:sp>
        <p:nvSpPr>
          <p:cNvPr id="30" name="object 30"/>
          <p:cNvSpPr txBox="1"/>
          <p:nvPr/>
        </p:nvSpPr>
        <p:spPr>
          <a:xfrm>
            <a:off x="1015100" y="985762"/>
            <a:ext cx="464184"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agent state</a:t>
            </a:r>
            <a:r>
              <a:rPr sz="500" b="1" spc="65" dirty="0">
                <a:latin typeface="Arial"/>
                <a:cs typeface="Arial"/>
              </a:rPr>
              <a:t> </a:t>
            </a:r>
            <a:r>
              <a:rPr sz="500" b="1" i="1" spc="-5" dirty="0">
                <a:latin typeface="Arial"/>
                <a:cs typeface="Arial"/>
              </a:rPr>
              <a:t>S</a:t>
            </a:r>
            <a:r>
              <a:rPr sz="525" b="1" i="1" spc="-7" baseline="31746" dirty="0">
                <a:latin typeface="Arial"/>
                <a:cs typeface="Arial"/>
              </a:rPr>
              <a:t>a</a:t>
            </a:r>
            <a:endParaRPr sz="525" baseline="31746">
              <a:latin typeface="Arial"/>
              <a:cs typeface="Arial"/>
            </a:endParaRPr>
          </a:p>
        </p:txBody>
      </p:sp>
      <p:sp>
        <p:nvSpPr>
          <p:cNvPr id="31" name="object 31"/>
          <p:cNvSpPr/>
          <p:nvPr/>
        </p:nvSpPr>
        <p:spPr>
          <a:xfrm>
            <a:off x="2570238" y="912787"/>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3" name="object 33"/>
          <p:cNvSpPr txBox="1"/>
          <p:nvPr/>
        </p:nvSpPr>
        <p:spPr>
          <a:xfrm>
            <a:off x="2688386" y="823111"/>
            <a:ext cx="1502410" cy="180819"/>
          </a:xfrm>
          <a:prstGeom prst="rect">
            <a:avLst/>
          </a:prstGeom>
        </p:spPr>
        <p:txBody>
          <a:bodyPr vert="horz" wrap="square" lIns="0" tIns="11430" rIns="0" bIns="0" rtlCol="0">
            <a:spAutoFit/>
          </a:bodyPr>
          <a:lstStyle/>
          <a:p>
            <a:pPr marL="12700">
              <a:lnSpc>
                <a:spcPct val="100000"/>
              </a:lnSpc>
              <a:spcBef>
                <a:spcPts val="90"/>
              </a:spcBef>
            </a:pPr>
            <a:r>
              <a:rPr sz="1100" spc="-45" dirty="0">
                <a:latin typeface="Arial"/>
                <a:cs typeface="Arial"/>
              </a:rPr>
              <a:t>The</a:t>
            </a:r>
            <a:r>
              <a:rPr lang="zh-CN" altLang="en-US" sz="1100" spc="-45" dirty="0">
                <a:latin typeface="Arial"/>
                <a:cs typeface="Arial"/>
              </a:rPr>
              <a:t> </a:t>
            </a:r>
            <a:r>
              <a:rPr sz="1100" spc="-45" dirty="0">
                <a:solidFill>
                  <a:srgbClr val="FF0000"/>
                </a:solidFill>
                <a:latin typeface="Arial"/>
                <a:cs typeface="Arial"/>
              </a:rPr>
              <a:t>agent </a:t>
            </a:r>
            <a:r>
              <a:rPr sz="1100" spc="-35" dirty="0">
                <a:solidFill>
                  <a:srgbClr val="FF0000"/>
                </a:solidFill>
                <a:latin typeface="Arial"/>
                <a:cs typeface="Arial"/>
              </a:rPr>
              <a:t>state </a:t>
            </a:r>
            <a:r>
              <a:rPr sz="1100" i="1" spc="80" dirty="0">
                <a:latin typeface="Trebuchet MS"/>
                <a:cs typeface="Trebuchet MS"/>
              </a:rPr>
              <a:t>S</a:t>
            </a:r>
            <a:r>
              <a:rPr sz="1200" i="1" spc="120" baseline="27777" dirty="0">
                <a:latin typeface="Trebuchet MS"/>
                <a:cs typeface="Trebuchet MS"/>
              </a:rPr>
              <a:t>a </a:t>
            </a:r>
            <a:r>
              <a:rPr sz="1100" spc="-60" dirty="0">
                <a:latin typeface="Arial"/>
                <a:cs typeface="Arial"/>
              </a:rPr>
              <a:t>is</a:t>
            </a:r>
            <a:r>
              <a:rPr sz="1100" spc="-175" dirty="0">
                <a:latin typeface="Arial"/>
                <a:cs typeface="Arial"/>
              </a:rPr>
              <a:t> </a:t>
            </a:r>
            <a:r>
              <a:rPr sz="1100" spc="-30" dirty="0">
                <a:latin typeface="Arial"/>
                <a:cs typeface="Arial"/>
              </a:rPr>
              <a:t>the</a:t>
            </a:r>
            <a:endParaRPr sz="1100" dirty="0">
              <a:latin typeface="Arial"/>
              <a:cs typeface="Arial"/>
            </a:endParaRPr>
          </a:p>
        </p:txBody>
      </p:sp>
      <p:sp>
        <p:nvSpPr>
          <p:cNvPr id="34" name="object 34"/>
          <p:cNvSpPr txBox="1"/>
          <p:nvPr/>
        </p:nvSpPr>
        <p:spPr>
          <a:xfrm>
            <a:off x="2688386" y="995196"/>
            <a:ext cx="917575" cy="363855"/>
          </a:xfrm>
          <a:prstGeom prst="rect">
            <a:avLst/>
          </a:prstGeom>
        </p:spPr>
        <p:txBody>
          <a:bodyPr vert="horz" wrap="square" lIns="0" tIns="6985" rIns="0" bIns="0" rtlCol="0">
            <a:spAutoFit/>
          </a:bodyPr>
          <a:lstStyle/>
          <a:p>
            <a:pPr marL="12700" marR="5080">
              <a:lnSpc>
                <a:spcPct val="102600"/>
              </a:lnSpc>
              <a:spcBef>
                <a:spcPts val="55"/>
              </a:spcBef>
            </a:pPr>
            <a:r>
              <a:rPr sz="1100" spc="-50" dirty="0">
                <a:latin typeface="Arial"/>
                <a:cs typeface="Arial"/>
              </a:rPr>
              <a:t>agent’s </a:t>
            </a:r>
            <a:r>
              <a:rPr sz="1100" spc="-25" dirty="0">
                <a:latin typeface="Arial"/>
                <a:cs typeface="Arial"/>
              </a:rPr>
              <a:t>internal  </a:t>
            </a:r>
            <a:r>
              <a:rPr sz="1100" spc="-50" dirty="0">
                <a:latin typeface="Arial"/>
                <a:cs typeface="Arial"/>
              </a:rPr>
              <a:t>representation</a:t>
            </a:r>
            <a:endParaRPr sz="1100">
              <a:latin typeface="Arial"/>
              <a:cs typeface="Arial"/>
            </a:endParaRPr>
          </a:p>
        </p:txBody>
      </p:sp>
      <p:sp>
        <p:nvSpPr>
          <p:cNvPr id="35" name="object 35"/>
          <p:cNvSpPr/>
          <p:nvPr/>
        </p:nvSpPr>
        <p:spPr>
          <a:xfrm>
            <a:off x="2570238" y="1466977"/>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6" name="object 36"/>
          <p:cNvSpPr/>
          <p:nvPr/>
        </p:nvSpPr>
        <p:spPr>
          <a:xfrm>
            <a:off x="2570238" y="2021154"/>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7" name="object 37"/>
          <p:cNvSpPr/>
          <p:nvPr/>
        </p:nvSpPr>
        <p:spPr>
          <a:xfrm>
            <a:off x="2570238" y="2575344"/>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8" name="object 38"/>
          <p:cNvSpPr txBox="1"/>
          <p:nvPr/>
        </p:nvSpPr>
        <p:spPr>
          <a:xfrm>
            <a:off x="2688386" y="1377301"/>
            <a:ext cx="1534795" cy="1472565"/>
          </a:xfrm>
          <a:prstGeom prst="rect">
            <a:avLst/>
          </a:prstGeom>
        </p:spPr>
        <p:txBody>
          <a:bodyPr vert="horz" wrap="square" lIns="0" tIns="6985" rIns="0" bIns="0" rtlCol="0">
            <a:spAutoFit/>
          </a:bodyPr>
          <a:lstStyle/>
          <a:p>
            <a:pPr marL="12700" marR="5080">
              <a:lnSpc>
                <a:spcPct val="102600"/>
              </a:lnSpc>
              <a:spcBef>
                <a:spcPts val="55"/>
              </a:spcBef>
            </a:pPr>
            <a:r>
              <a:rPr sz="1100" spc="-30" dirty="0">
                <a:latin typeface="Arial"/>
                <a:cs typeface="Arial"/>
              </a:rPr>
              <a:t>i.e. </a:t>
            </a:r>
            <a:r>
              <a:rPr sz="1100" spc="-50" dirty="0">
                <a:latin typeface="Arial"/>
                <a:cs typeface="Arial"/>
              </a:rPr>
              <a:t>whatever </a:t>
            </a:r>
            <a:r>
              <a:rPr sz="1100" spc="-25" dirty="0">
                <a:latin typeface="Arial"/>
                <a:cs typeface="Arial"/>
              </a:rPr>
              <a:t>information  </a:t>
            </a:r>
            <a:r>
              <a:rPr sz="1100" spc="-30" dirty="0">
                <a:latin typeface="Arial"/>
                <a:cs typeface="Arial"/>
              </a:rPr>
              <a:t>the </a:t>
            </a:r>
            <a:r>
              <a:rPr sz="1100" spc="-50" dirty="0">
                <a:latin typeface="Arial"/>
                <a:cs typeface="Arial"/>
              </a:rPr>
              <a:t>agent </a:t>
            </a:r>
            <a:r>
              <a:rPr sz="1100" spc="-114" dirty="0">
                <a:latin typeface="Arial"/>
                <a:cs typeface="Arial"/>
              </a:rPr>
              <a:t>uses </a:t>
            </a:r>
            <a:r>
              <a:rPr sz="1100" spc="10" dirty="0">
                <a:latin typeface="Arial"/>
                <a:cs typeface="Arial"/>
              </a:rPr>
              <a:t>to </a:t>
            </a:r>
            <a:r>
              <a:rPr sz="1100" spc="-30" dirty="0">
                <a:latin typeface="Arial"/>
                <a:cs typeface="Arial"/>
              </a:rPr>
              <a:t>pick the  </a:t>
            </a:r>
            <a:r>
              <a:rPr sz="1100" spc="-35" dirty="0">
                <a:latin typeface="Arial"/>
                <a:cs typeface="Arial"/>
              </a:rPr>
              <a:t>next</a:t>
            </a:r>
            <a:r>
              <a:rPr sz="1100" spc="50" dirty="0">
                <a:latin typeface="Arial"/>
                <a:cs typeface="Arial"/>
              </a:rPr>
              <a:t> </a:t>
            </a:r>
            <a:r>
              <a:rPr sz="1100" spc="-30" dirty="0">
                <a:latin typeface="Arial"/>
                <a:cs typeface="Arial"/>
              </a:rPr>
              <a:t>action</a:t>
            </a:r>
            <a:endParaRPr sz="1100">
              <a:latin typeface="Arial"/>
              <a:cs typeface="Arial"/>
            </a:endParaRPr>
          </a:p>
          <a:p>
            <a:pPr marL="12700" marR="128905">
              <a:lnSpc>
                <a:spcPct val="102600"/>
              </a:lnSpc>
              <a:spcBef>
                <a:spcPts val="300"/>
              </a:spcBef>
            </a:pPr>
            <a:r>
              <a:rPr sz="1100" spc="-30" dirty="0">
                <a:latin typeface="Arial"/>
                <a:cs typeface="Arial"/>
              </a:rPr>
              <a:t>i.e. </a:t>
            </a:r>
            <a:r>
              <a:rPr sz="1100" spc="50" dirty="0">
                <a:latin typeface="Arial"/>
                <a:cs typeface="Arial"/>
              </a:rPr>
              <a:t>it </a:t>
            </a:r>
            <a:r>
              <a:rPr sz="1100" spc="-60" dirty="0">
                <a:latin typeface="Arial"/>
                <a:cs typeface="Arial"/>
              </a:rPr>
              <a:t>is </a:t>
            </a:r>
            <a:r>
              <a:rPr sz="1100" spc="-30" dirty="0">
                <a:latin typeface="Arial"/>
                <a:cs typeface="Arial"/>
              </a:rPr>
              <a:t>the </a:t>
            </a:r>
            <a:r>
              <a:rPr sz="1100" spc="-25" dirty="0">
                <a:latin typeface="Arial"/>
                <a:cs typeface="Arial"/>
              </a:rPr>
              <a:t>information  </a:t>
            </a:r>
            <a:r>
              <a:rPr sz="1100" spc="-90" dirty="0">
                <a:latin typeface="Arial"/>
                <a:cs typeface="Arial"/>
              </a:rPr>
              <a:t>used </a:t>
            </a:r>
            <a:r>
              <a:rPr sz="1100" spc="-65" dirty="0">
                <a:latin typeface="Arial"/>
                <a:cs typeface="Arial"/>
              </a:rPr>
              <a:t>by </a:t>
            </a:r>
            <a:r>
              <a:rPr sz="1100" spc="-45" dirty="0">
                <a:latin typeface="Arial"/>
                <a:cs typeface="Arial"/>
              </a:rPr>
              <a:t>reinforcement  </a:t>
            </a:r>
            <a:r>
              <a:rPr sz="1100" spc="-50" dirty="0">
                <a:latin typeface="Arial"/>
                <a:cs typeface="Arial"/>
              </a:rPr>
              <a:t>learning</a:t>
            </a:r>
            <a:r>
              <a:rPr sz="1100" spc="50" dirty="0">
                <a:latin typeface="Arial"/>
                <a:cs typeface="Arial"/>
              </a:rPr>
              <a:t> </a:t>
            </a:r>
            <a:r>
              <a:rPr sz="1100" spc="-40" dirty="0">
                <a:latin typeface="Arial"/>
                <a:cs typeface="Arial"/>
              </a:rPr>
              <a:t>algorithms</a:t>
            </a:r>
            <a:endParaRPr sz="1100">
              <a:latin typeface="Arial"/>
              <a:cs typeface="Arial"/>
            </a:endParaRPr>
          </a:p>
          <a:p>
            <a:pPr marL="12700" marR="73025">
              <a:lnSpc>
                <a:spcPct val="102600"/>
              </a:lnSpc>
              <a:spcBef>
                <a:spcPts val="300"/>
              </a:spcBef>
            </a:pPr>
            <a:r>
              <a:rPr sz="1100" spc="40" dirty="0">
                <a:latin typeface="Arial"/>
                <a:cs typeface="Arial"/>
              </a:rPr>
              <a:t>It </a:t>
            </a:r>
            <a:r>
              <a:rPr sz="1100" spc="-70" dirty="0">
                <a:latin typeface="Arial"/>
                <a:cs typeface="Arial"/>
              </a:rPr>
              <a:t>can </a:t>
            </a:r>
            <a:r>
              <a:rPr sz="1100" spc="-75" dirty="0">
                <a:latin typeface="Arial"/>
                <a:cs typeface="Arial"/>
              </a:rPr>
              <a:t>be </a:t>
            </a:r>
            <a:r>
              <a:rPr sz="1100" spc="-65" dirty="0">
                <a:latin typeface="Arial"/>
                <a:cs typeface="Arial"/>
              </a:rPr>
              <a:t>any </a:t>
            </a:r>
            <a:r>
              <a:rPr sz="1100" spc="-20" dirty="0">
                <a:latin typeface="Arial"/>
                <a:cs typeface="Arial"/>
              </a:rPr>
              <a:t>function of  </a:t>
            </a:r>
            <a:r>
              <a:rPr sz="1100" spc="-30" dirty="0">
                <a:latin typeface="Arial"/>
                <a:cs typeface="Arial"/>
              </a:rPr>
              <a:t>history:</a:t>
            </a:r>
            <a:endParaRPr sz="1100">
              <a:latin typeface="Arial"/>
              <a:cs typeface="Arial"/>
            </a:endParaRPr>
          </a:p>
        </p:txBody>
      </p:sp>
      <p:sp>
        <p:nvSpPr>
          <p:cNvPr id="39" name="object 39"/>
          <p:cNvSpPr txBox="1"/>
          <p:nvPr/>
        </p:nvSpPr>
        <p:spPr>
          <a:xfrm>
            <a:off x="3266833" y="3040569"/>
            <a:ext cx="64769" cy="147320"/>
          </a:xfrm>
          <a:prstGeom prst="rect">
            <a:avLst/>
          </a:prstGeom>
        </p:spPr>
        <p:txBody>
          <a:bodyPr vert="horz" wrap="square" lIns="0" tIns="12065" rIns="0" bIns="0" rtlCol="0">
            <a:spAutoFit/>
          </a:bodyPr>
          <a:lstStyle/>
          <a:p>
            <a:pPr marL="12700">
              <a:lnSpc>
                <a:spcPct val="100000"/>
              </a:lnSpc>
              <a:spcBef>
                <a:spcPts val="95"/>
              </a:spcBef>
            </a:pPr>
            <a:r>
              <a:rPr sz="800" i="1" spc="-35" dirty="0">
                <a:latin typeface="Trebuchet MS"/>
                <a:cs typeface="Trebuchet MS"/>
              </a:rPr>
              <a:t>t</a:t>
            </a:r>
            <a:endParaRPr sz="800">
              <a:latin typeface="Trebuchet MS"/>
              <a:cs typeface="Trebuchet MS"/>
            </a:endParaRPr>
          </a:p>
        </p:txBody>
      </p:sp>
      <p:sp>
        <p:nvSpPr>
          <p:cNvPr id="40" name="object 40"/>
          <p:cNvSpPr txBox="1"/>
          <p:nvPr/>
        </p:nvSpPr>
        <p:spPr>
          <a:xfrm>
            <a:off x="3189871" y="2968992"/>
            <a:ext cx="689610" cy="191770"/>
          </a:xfrm>
          <a:prstGeom prst="rect">
            <a:avLst/>
          </a:prstGeom>
        </p:spPr>
        <p:txBody>
          <a:bodyPr vert="horz" wrap="square" lIns="0" tIns="11430" rIns="0" bIns="0" rtlCol="0">
            <a:spAutoFit/>
          </a:bodyPr>
          <a:lstStyle/>
          <a:p>
            <a:pPr marL="12700">
              <a:lnSpc>
                <a:spcPct val="100000"/>
              </a:lnSpc>
              <a:spcBef>
                <a:spcPts val="90"/>
              </a:spcBef>
            </a:pPr>
            <a:r>
              <a:rPr sz="1100" i="1" spc="80" dirty="0">
                <a:latin typeface="Trebuchet MS"/>
                <a:cs typeface="Trebuchet MS"/>
              </a:rPr>
              <a:t>S</a:t>
            </a:r>
            <a:r>
              <a:rPr sz="1200" i="1" spc="120" baseline="31250" dirty="0">
                <a:latin typeface="Trebuchet MS"/>
                <a:cs typeface="Trebuchet MS"/>
              </a:rPr>
              <a:t>a </a:t>
            </a:r>
            <a:r>
              <a:rPr sz="1100" spc="204" dirty="0">
                <a:latin typeface="Arial"/>
                <a:cs typeface="Arial"/>
              </a:rPr>
              <a:t>=</a:t>
            </a:r>
            <a:r>
              <a:rPr sz="1100" spc="-200" dirty="0">
                <a:latin typeface="Arial"/>
                <a:cs typeface="Arial"/>
              </a:rPr>
              <a:t> </a:t>
            </a:r>
            <a:r>
              <a:rPr sz="1100" i="1" spc="-110" dirty="0">
                <a:latin typeface="Trebuchet MS"/>
                <a:cs typeface="Trebuchet MS"/>
              </a:rPr>
              <a:t>f </a:t>
            </a:r>
            <a:r>
              <a:rPr sz="1100" spc="25" dirty="0">
                <a:latin typeface="Arial"/>
                <a:cs typeface="Arial"/>
              </a:rPr>
              <a:t>(</a:t>
            </a:r>
            <a:r>
              <a:rPr sz="1100" i="1" spc="25" dirty="0">
                <a:latin typeface="Trebuchet MS"/>
                <a:cs typeface="Trebuchet MS"/>
              </a:rPr>
              <a:t>H</a:t>
            </a:r>
            <a:r>
              <a:rPr sz="1200" i="1" spc="37" baseline="-10416" dirty="0">
                <a:latin typeface="Trebuchet MS"/>
                <a:cs typeface="Trebuchet MS"/>
              </a:rPr>
              <a:t>t </a:t>
            </a:r>
            <a:r>
              <a:rPr sz="1100" spc="55" dirty="0">
                <a:latin typeface="Arial"/>
                <a:cs typeface="Arial"/>
              </a:rPr>
              <a:t>)</a:t>
            </a:r>
            <a:endParaRPr sz="1100">
              <a:latin typeface="Arial"/>
              <a:cs typeface="Arial"/>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310983"/>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lang="en-US" sz="600" dirty="0">
              <a:latin typeface="Arial"/>
              <a:cs typeface="Arial"/>
            </a:endParaRPr>
          </a:p>
          <a:p>
            <a:pPr marL="107950">
              <a:lnSpc>
                <a:spcPct val="100000"/>
              </a:lnSpc>
              <a:spcBef>
                <a:spcPts val="65"/>
              </a:spcBef>
            </a:pPr>
            <a:endParaRPr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25" dirty="0">
                <a:solidFill>
                  <a:srgbClr val="FFFFFF"/>
                </a:solidFill>
                <a:latin typeface="Arial"/>
                <a:cs typeface="Arial"/>
              </a:rPr>
              <a:t>Major </a:t>
            </a:r>
            <a:r>
              <a:rPr sz="1400" spc="-70" dirty="0">
                <a:solidFill>
                  <a:srgbClr val="FFFFFF"/>
                </a:solidFill>
                <a:latin typeface="Arial"/>
                <a:cs typeface="Arial"/>
              </a:rPr>
              <a:t>Components </a:t>
            </a:r>
            <a:r>
              <a:rPr sz="1400" spc="-20" dirty="0">
                <a:solidFill>
                  <a:srgbClr val="FFFFFF"/>
                </a:solidFill>
                <a:latin typeface="Arial"/>
                <a:cs typeface="Arial"/>
              </a:rPr>
              <a:t>of </a:t>
            </a:r>
            <a:r>
              <a:rPr sz="1400" spc="-85" dirty="0">
                <a:solidFill>
                  <a:srgbClr val="FFFFFF"/>
                </a:solidFill>
                <a:latin typeface="Arial"/>
                <a:cs typeface="Arial"/>
              </a:rPr>
              <a:t>an </a:t>
            </a:r>
            <a:r>
              <a:rPr sz="1400" spc="-65" dirty="0">
                <a:solidFill>
                  <a:srgbClr val="FFFFFF"/>
                </a:solidFill>
                <a:latin typeface="Arial"/>
                <a:cs typeface="Arial"/>
              </a:rPr>
              <a:t>RL</a:t>
            </a:r>
            <a:r>
              <a:rPr sz="1400" spc="-45" dirty="0">
                <a:solidFill>
                  <a:srgbClr val="FFFFFF"/>
                </a:solidFill>
                <a:latin typeface="Arial"/>
                <a:cs typeface="Arial"/>
              </a:rPr>
              <a:t> </a:t>
            </a:r>
            <a:r>
              <a:rPr sz="1400" spc="-40" dirty="0">
                <a:solidFill>
                  <a:srgbClr val="FFFFFF"/>
                </a:solidFill>
                <a:latin typeface="Arial"/>
                <a:cs typeface="Arial"/>
              </a:rPr>
              <a:t>Agent</a:t>
            </a:r>
            <a:endParaRPr sz="1400" dirty="0">
              <a:latin typeface="Arial"/>
              <a:cs typeface="Arial"/>
            </a:endParaRPr>
          </a:p>
        </p:txBody>
      </p:sp>
      <p:sp>
        <p:nvSpPr>
          <p:cNvPr id="9" name="object 9"/>
          <p:cNvSpPr/>
          <p:nvPr/>
        </p:nvSpPr>
        <p:spPr>
          <a:xfrm>
            <a:off x="506247" y="1655711"/>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 name="object 10"/>
          <p:cNvSpPr/>
          <p:nvPr/>
        </p:nvSpPr>
        <p:spPr>
          <a:xfrm>
            <a:off x="788682" y="1838185"/>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1" name="object 11"/>
          <p:cNvSpPr/>
          <p:nvPr/>
        </p:nvSpPr>
        <p:spPr>
          <a:xfrm>
            <a:off x="788682" y="1990013"/>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2" name="object 12"/>
          <p:cNvSpPr/>
          <p:nvPr/>
        </p:nvSpPr>
        <p:spPr>
          <a:xfrm>
            <a:off x="788682" y="2141842"/>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3" name="object 13"/>
          <p:cNvSpPr txBox="1"/>
          <p:nvPr/>
        </p:nvSpPr>
        <p:spPr>
          <a:xfrm>
            <a:off x="624395" y="1540954"/>
            <a:ext cx="3516629" cy="695325"/>
          </a:xfrm>
          <a:prstGeom prst="rect">
            <a:avLst/>
          </a:prstGeom>
        </p:spPr>
        <p:txBody>
          <a:bodyPr vert="horz" wrap="square" lIns="0" tIns="36195" rIns="0" bIns="0" rtlCol="0">
            <a:spAutoFit/>
          </a:bodyPr>
          <a:lstStyle/>
          <a:p>
            <a:pPr marL="12700">
              <a:lnSpc>
                <a:spcPct val="100000"/>
              </a:lnSpc>
              <a:spcBef>
                <a:spcPts val="285"/>
              </a:spcBef>
            </a:pPr>
            <a:r>
              <a:rPr sz="1100" spc="-30" dirty="0">
                <a:latin typeface="Arial"/>
                <a:cs typeface="Arial"/>
              </a:rPr>
              <a:t>An </a:t>
            </a:r>
            <a:r>
              <a:rPr sz="1100" spc="-60" dirty="0">
                <a:latin typeface="Arial"/>
                <a:cs typeface="Arial"/>
              </a:rPr>
              <a:t>RL </a:t>
            </a:r>
            <a:r>
              <a:rPr sz="1100" spc="-50" dirty="0">
                <a:latin typeface="Arial"/>
                <a:cs typeface="Arial"/>
              </a:rPr>
              <a:t>agent </a:t>
            </a:r>
            <a:r>
              <a:rPr sz="1100" spc="-75" dirty="0">
                <a:latin typeface="Arial"/>
                <a:cs typeface="Arial"/>
              </a:rPr>
              <a:t>may </a:t>
            </a:r>
            <a:r>
              <a:rPr sz="1100" spc="-45" dirty="0">
                <a:latin typeface="Arial"/>
                <a:cs typeface="Arial"/>
              </a:rPr>
              <a:t>include </a:t>
            </a:r>
            <a:r>
              <a:rPr sz="1100" spc="-85" dirty="0">
                <a:latin typeface="Arial"/>
                <a:cs typeface="Arial"/>
              </a:rPr>
              <a:t>one </a:t>
            </a:r>
            <a:r>
              <a:rPr sz="1100" spc="-50" dirty="0">
                <a:latin typeface="Arial"/>
                <a:cs typeface="Arial"/>
              </a:rPr>
              <a:t>or </a:t>
            </a:r>
            <a:r>
              <a:rPr sz="1100" spc="-70" dirty="0">
                <a:latin typeface="Arial"/>
                <a:cs typeface="Arial"/>
              </a:rPr>
              <a:t>more </a:t>
            </a:r>
            <a:r>
              <a:rPr sz="1100" spc="-20" dirty="0">
                <a:latin typeface="Arial"/>
                <a:cs typeface="Arial"/>
              </a:rPr>
              <a:t>of </a:t>
            </a:r>
            <a:r>
              <a:rPr sz="1100" spc="-70" dirty="0">
                <a:latin typeface="Arial"/>
                <a:cs typeface="Arial"/>
              </a:rPr>
              <a:t>these</a:t>
            </a:r>
            <a:r>
              <a:rPr sz="1100" spc="70" dirty="0">
                <a:latin typeface="Arial"/>
                <a:cs typeface="Arial"/>
              </a:rPr>
              <a:t> </a:t>
            </a:r>
            <a:r>
              <a:rPr sz="1100" spc="-50" dirty="0">
                <a:latin typeface="Arial"/>
                <a:cs typeface="Arial"/>
              </a:rPr>
              <a:t>components:</a:t>
            </a:r>
            <a:endParaRPr sz="1100" dirty="0">
              <a:latin typeface="Arial"/>
              <a:cs typeface="Arial"/>
            </a:endParaRPr>
          </a:p>
          <a:p>
            <a:pPr marL="289560">
              <a:lnSpc>
                <a:spcPts val="1200"/>
              </a:lnSpc>
              <a:spcBef>
                <a:spcPts val="175"/>
              </a:spcBef>
            </a:pPr>
            <a:r>
              <a:rPr sz="1000" spc="-30" dirty="0">
                <a:latin typeface="Arial"/>
                <a:cs typeface="Arial"/>
              </a:rPr>
              <a:t>Policy: </a:t>
            </a:r>
            <a:r>
              <a:rPr sz="1000" spc="-40" dirty="0">
                <a:latin typeface="Arial"/>
                <a:cs typeface="Arial"/>
              </a:rPr>
              <a:t>agent’s </a:t>
            </a:r>
            <a:r>
              <a:rPr sz="1000" spc="-45" dirty="0">
                <a:latin typeface="Arial"/>
                <a:cs typeface="Arial"/>
              </a:rPr>
              <a:t>behaviour</a:t>
            </a:r>
            <a:r>
              <a:rPr sz="1000" spc="-160" dirty="0">
                <a:latin typeface="Arial"/>
                <a:cs typeface="Arial"/>
              </a:rPr>
              <a:t> </a:t>
            </a:r>
            <a:r>
              <a:rPr sz="1000" spc="-15" dirty="0">
                <a:latin typeface="Arial"/>
                <a:cs typeface="Arial"/>
              </a:rPr>
              <a:t>function</a:t>
            </a:r>
            <a:endParaRPr sz="1000" dirty="0">
              <a:latin typeface="Arial"/>
              <a:cs typeface="Arial"/>
            </a:endParaRPr>
          </a:p>
          <a:p>
            <a:pPr marL="289560" marR="380365">
              <a:lnSpc>
                <a:spcPts val="1200"/>
              </a:lnSpc>
              <a:spcBef>
                <a:spcPts val="40"/>
              </a:spcBef>
            </a:pPr>
            <a:r>
              <a:rPr sz="1000" spc="-55" dirty="0">
                <a:latin typeface="Arial"/>
                <a:cs typeface="Arial"/>
              </a:rPr>
              <a:t>Value </a:t>
            </a:r>
            <a:r>
              <a:rPr sz="1000" spc="-15" dirty="0">
                <a:latin typeface="Arial"/>
                <a:cs typeface="Arial"/>
              </a:rPr>
              <a:t>function: </a:t>
            </a:r>
            <a:r>
              <a:rPr sz="1000" spc="-60" dirty="0">
                <a:latin typeface="Arial"/>
                <a:cs typeface="Arial"/>
              </a:rPr>
              <a:t>how </a:t>
            </a:r>
            <a:r>
              <a:rPr sz="1000" spc="-45" dirty="0">
                <a:latin typeface="Arial"/>
                <a:cs typeface="Arial"/>
              </a:rPr>
              <a:t>good </a:t>
            </a:r>
            <a:r>
              <a:rPr sz="1000" spc="-55" dirty="0">
                <a:latin typeface="Arial"/>
                <a:cs typeface="Arial"/>
              </a:rPr>
              <a:t>is </a:t>
            </a:r>
            <a:r>
              <a:rPr sz="1000" spc="-75" dirty="0">
                <a:latin typeface="Arial"/>
                <a:cs typeface="Arial"/>
              </a:rPr>
              <a:t>each </a:t>
            </a:r>
            <a:r>
              <a:rPr sz="1000" spc="-30" dirty="0">
                <a:latin typeface="Arial"/>
                <a:cs typeface="Arial"/>
              </a:rPr>
              <a:t>state </a:t>
            </a:r>
            <a:r>
              <a:rPr sz="1000" spc="-5" dirty="0">
                <a:latin typeface="Arial"/>
                <a:cs typeface="Arial"/>
              </a:rPr>
              <a:t>and/or </a:t>
            </a:r>
            <a:r>
              <a:rPr sz="1000" spc="-25" dirty="0">
                <a:latin typeface="Arial"/>
                <a:cs typeface="Arial"/>
              </a:rPr>
              <a:t>action  Model: </a:t>
            </a:r>
            <a:r>
              <a:rPr sz="1000" spc="-40" dirty="0">
                <a:latin typeface="Arial"/>
                <a:cs typeface="Arial"/>
              </a:rPr>
              <a:t>agent’s representation </a:t>
            </a:r>
            <a:r>
              <a:rPr sz="1000" spc="-20" dirty="0">
                <a:latin typeface="Arial"/>
                <a:cs typeface="Arial"/>
              </a:rPr>
              <a:t>of </a:t>
            </a:r>
            <a:r>
              <a:rPr sz="1000" spc="-25" dirty="0">
                <a:latin typeface="Arial"/>
                <a:cs typeface="Arial"/>
              </a:rPr>
              <a:t>the</a:t>
            </a:r>
            <a:r>
              <a:rPr sz="1000" spc="-5" dirty="0">
                <a:latin typeface="Arial"/>
                <a:cs typeface="Arial"/>
              </a:rPr>
              <a:t> </a:t>
            </a:r>
            <a:r>
              <a:rPr sz="1000" spc="-40" dirty="0">
                <a:latin typeface="Arial"/>
                <a:cs typeface="Arial"/>
              </a:rPr>
              <a:t>environment</a:t>
            </a:r>
            <a:endParaRPr sz="1000" dirty="0">
              <a:latin typeface="Arial"/>
              <a:cs typeface="Aria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5" dirty="0">
                <a:solidFill>
                  <a:srgbClr val="FFFFFF"/>
                </a:solidFill>
                <a:latin typeface="Arial"/>
                <a:cs typeface="Arial"/>
              </a:rPr>
              <a:t>Policy</a:t>
            </a:r>
            <a:endParaRPr sz="1400">
              <a:latin typeface="Arial"/>
              <a:cs typeface="Arial"/>
            </a:endParaRPr>
          </a:p>
        </p:txBody>
      </p:sp>
      <p:sp>
        <p:nvSpPr>
          <p:cNvPr id="9" name="object 9"/>
          <p:cNvSpPr/>
          <p:nvPr/>
        </p:nvSpPr>
        <p:spPr>
          <a:xfrm>
            <a:off x="506247" y="1604124"/>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 name="object 10"/>
          <p:cNvSpPr/>
          <p:nvPr/>
        </p:nvSpPr>
        <p:spPr>
          <a:xfrm>
            <a:off x="506247" y="1814156"/>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1" name="object 11"/>
          <p:cNvSpPr/>
          <p:nvPr/>
        </p:nvSpPr>
        <p:spPr>
          <a:xfrm>
            <a:off x="506247" y="2024189"/>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p:nvPr/>
        </p:nvSpPr>
        <p:spPr>
          <a:xfrm>
            <a:off x="506247" y="2234222"/>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 name="object 13"/>
          <p:cNvSpPr txBox="1"/>
          <p:nvPr/>
        </p:nvSpPr>
        <p:spPr>
          <a:xfrm>
            <a:off x="624395" y="1470670"/>
            <a:ext cx="2630805" cy="866140"/>
          </a:xfrm>
          <a:prstGeom prst="rect">
            <a:avLst/>
          </a:prstGeom>
        </p:spPr>
        <p:txBody>
          <a:bodyPr vert="horz" wrap="square" lIns="0" tIns="55244" rIns="0" bIns="0" rtlCol="0">
            <a:spAutoFit/>
          </a:bodyPr>
          <a:lstStyle/>
          <a:p>
            <a:pPr marL="12700">
              <a:lnSpc>
                <a:spcPct val="100000"/>
              </a:lnSpc>
              <a:spcBef>
                <a:spcPts val="434"/>
              </a:spcBef>
            </a:pPr>
            <a:r>
              <a:rPr sz="1100" spc="-35" dirty="0">
                <a:latin typeface="Arial"/>
                <a:cs typeface="Arial"/>
              </a:rPr>
              <a:t>A</a:t>
            </a:r>
            <a:r>
              <a:rPr lang="zh-CN" altLang="en-US" sz="1100" spc="-35" dirty="0">
                <a:latin typeface="Arial"/>
                <a:cs typeface="Arial"/>
              </a:rPr>
              <a:t> </a:t>
            </a:r>
            <a:r>
              <a:rPr sz="1100" spc="-35" dirty="0">
                <a:solidFill>
                  <a:srgbClr val="FF0000"/>
                </a:solidFill>
                <a:latin typeface="Arial"/>
                <a:cs typeface="Arial"/>
              </a:rPr>
              <a:t>policy</a:t>
            </a:r>
            <a:r>
              <a:rPr lang="zh-CN" altLang="en-US" sz="1100" spc="-35" dirty="0">
                <a:solidFill>
                  <a:srgbClr val="FF0000"/>
                </a:solidFill>
                <a:latin typeface="Arial"/>
                <a:cs typeface="Arial"/>
              </a:rPr>
              <a:t> </a:t>
            </a:r>
            <a:r>
              <a:rPr sz="1100" spc="-35" dirty="0">
                <a:latin typeface="Arial"/>
                <a:cs typeface="Arial"/>
              </a:rPr>
              <a:t>is </a:t>
            </a:r>
            <a:r>
              <a:rPr sz="1100" spc="-30" dirty="0">
                <a:latin typeface="Arial"/>
                <a:cs typeface="Arial"/>
              </a:rPr>
              <a:t>the </a:t>
            </a:r>
            <a:r>
              <a:rPr sz="1100" spc="-50" dirty="0">
                <a:latin typeface="Arial"/>
                <a:cs typeface="Arial"/>
              </a:rPr>
              <a:t>agent’s</a:t>
            </a:r>
            <a:r>
              <a:rPr sz="1100" spc="-30" dirty="0">
                <a:latin typeface="Arial"/>
                <a:cs typeface="Arial"/>
              </a:rPr>
              <a:t> </a:t>
            </a:r>
            <a:r>
              <a:rPr sz="1100" spc="-50" dirty="0">
                <a:latin typeface="Arial"/>
                <a:cs typeface="Arial"/>
              </a:rPr>
              <a:t>behaviour</a:t>
            </a:r>
            <a:endParaRPr sz="1100" dirty="0">
              <a:latin typeface="Arial"/>
              <a:cs typeface="Arial"/>
            </a:endParaRPr>
          </a:p>
          <a:p>
            <a:pPr marL="12700" marR="482600">
              <a:lnSpc>
                <a:spcPct val="125299"/>
              </a:lnSpc>
            </a:pPr>
            <a:r>
              <a:rPr sz="1100" spc="40" dirty="0">
                <a:latin typeface="Arial"/>
                <a:cs typeface="Arial"/>
              </a:rPr>
              <a:t>It </a:t>
            </a:r>
            <a:r>
              <a:rPr sz="1100" spc="-60" dirty="0">
                <a:latin typeface="Arial"/>
                <a:cs typeface="Arial"/>
              </a:rPr>
              <a:t>is </a:t>
            </a:r>
            <a:r>
              <a:rPr sz="1100" spc="-90" dirty="0">
                <a:latin typeface="Arial"/>
                <a:cs typeface="Arial"/>
              </a:rPr>
              <a:t>a </a:t>
            </a:r>
            <a:r>
              <a:rPr sz="1100" spc="-65" dirty="0">
                <a:latin typeface="Arial"/>
                <a:cs typeface="Arial"/>
              </a:rPr>
              <a:t>map </a:t>
            </a:r>
            <a:r>
              <a:rPr sz="1100" spc="-25" dirty="0">
                <a:latin typeface="Arial"/>
                <a:cs typeface="Arial"/>
              </a:rPr>
              <a:t>from </a:t>
            </a:r>
            <a:r>
              <a:rPr sz="1100" spc="-35" dirty="0">
                <a:latin typeface="Arial"/>
                <a:cs typeface="Arial"/>
              </a:rPr>
              <a:t>state </a:t>
            </a:r>
            <a:r>
              <a:rPr sz="1100" spc="10" dirty="0">
                <a:latin typeface="Arial"/>
                <a:cs typeface="Arial"/>
              </a:rPr>
              <a:t>to </a:t>
            </a:r>
            <a:r>
              <a:rPr sz="1100" spc="-25" dirty="0">
                <a:latin typeface="Arial"/>
                <a:cs typeface="Arial"/>
              </a:rPr>
              <a:t>action, </a:t>
            </a:r>
            <a:r>
              <a:rPr sz="1100" spc="-55" dirty="0">
                <a:latin typeface="Arial"/>
                <a:cs typeface="Arial"/>
              </a:rPr>
              <a:t>e.g.  </a:t>
            </a:r>
            <a:r>
              <a:rPr sz="1100" spc="-30" dirty="0">
                <a:latin typeface="Arial"/>
                <a:cs typeface="Arial"/>
              </a:rPr>
              <a:t>Deterministic </a:t>
            </a:r>
            <a:r>
              <a:rPr sz="1100" spc="-25" dirty="0">
                <a:latin typeface="Arial"/>
                <a:cs typeface="Arial"/>
              </a:rPr>
              <a:t>policy: </a:t>
            </a:r>
            <a:endParaRPr lang="en-US" sz="1100" spc="-25" dirty="0">
              <a:latin typeface="Arial"/>
              <a:cs typeface="Arial"/>
            </a:endParaRPr>
          </a:p>
          <a:p>
            <a:pPr marL="12700" marR="482600">
              <a:lnSpc>
                <a:spcPct val="125299"/>
              </a:lnSpc>
            </a:pPr>
            <a:r>
              <a:rPr sz="1100" spc="-40" dirty="0">
                <a:latin typeface="Arial"/>
                <a:cs typeface="Arial"/>
              </a:rPr>
              <a:t>Stochastic </a:t>
            </a:r>
            <a:r>
              <a:rPr sz="1100" spc="-25" dirty="0">
                <a:latin typeface="Arial"/>
                <a:cs typeface="Arial"/>
              </a:rPr>
              <a:t>policy:</a:t>
            </a:r>
            <a:endParaRPr sz="1100" dirty="0">
              <a:latin typeface="Arial"/>
              <a:cs typeface="Aria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A6A6F23-4D00-5142-8179-2FF6DB187907}"/>
                  </a:ext>
                </a:extLst>
              </p:cNvPr>
              <p:cNvSpPr txBox="1"/>
              <p:nvPr/>
            </p:nvSpPr>
            <p:spPr>
              <a:xfrm>
                <a:off x="1307901" y="2121366"/>
                <a:ext cx="278217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𝜋</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𝑎</m:t>
                          </m:r>
                        </m:e>
                        <m:e>
                          <m:r>
                            <a:rPr lang="en-US" altLang="zh-CN" sz="1400" b="0" i="1" smtClean="0">
                              <a:latin typeface="Cambria Math" panose="02040503050406030204" pitchFamily="18" charset="0"/>
                              <a:ea typeface="Cambria Math" panose="02040503050406030204" pitchFamily="18" charset="0"/>
                            </a:rPr>
                            <m:t>𝑠</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ℙ</m:t>
                      </m:r>
                      <m:d>
                        <m:dPr>
                          <m:begChr m:val="["/>
                          <m:endChr m:val=""/>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𝐴</m:t>
                              </m:r>
                            </m:e>
                            <m:sub>
                              <m:r>
                                <a:rPr lang="en-US" altLang="zh-CN" sz="1400" b="0" i="1" smtClean="0">
                                  <a:latin typeface="Cambria Math" panose="02040503050406030204" pitchFamily="18" charset="0"/>
                                  <a:ea typeface="Cambria Math" panose="02040503050406030204" pitchFamily="18" charset="0"/>
                                </a:rPr>
                                <m:t>𝑡</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𝑎</m:t>
                          </m:r>
                        </m:e>
                      </m:d>
                      <m:d>
                        <m:dPr>
                          <m:begChr m:val="|"/>
                          <m:endChr m:val=""/>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𝑆</m:t>
                              </m:r>
                            </m:e>
                            <m:sub>
                              <m:r>
                                <a:rPr lang="en-US" altLang="zh-CN" sz="1400" b="0" i="1" smtClean="0">
                                  <a:latin typeface="Cambria Math" panose="02040503050406030204" pitchFamily="18" charset="0"/>
                                  <a:ea typeface="Cambria Math" panose="02040503050406030204" pitchFamily="18" charset="0"/>
                                </a:rPr>
                                <m:t>𝑡</m:t>
                              </m:r>
                            </m:sub>
                          </m:sSub>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𝑠</m:t>
                          </m:r>
                        </m:e>
                      </m:d>
                      <m:r>
                        <a:rPr lang="en-US" altLang="zh-CN"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5A6A6F23-4D00-5142-8179-2FF6DB187907}"/>
                  </a:ext>
                </a:extLst>
              </p:cNvPr>
              <p:cNvSpPr txBox="1">
                <a:spLocks noRot="1" noChangeAspect="1" noMove="1" noResize="1" noEditPoints="1" noAdjustHandles="1" noChangeArrowheads="1" noChangeShapeType="1" noTextEdit="1"/>
              </p:cNvSpPr>
              <p:nvPr/>
            </p:nvSpPr>
            <p:spPr>
              <a:xfrm>
                <a:off x="1307901" y="2121366"/>
                <a:ext cx="2782172" cy="215444"/>
              </a:xfrm>
              <a:prstGeom prst="rect">
                <a:avLst/>
              </a:prstGeom>
              <a:blipFill>
                <a:blip r:embed="rId2"/>
                <a:stretch>
                  <a:fillRect t="-161111" b="-2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4BD36AE-80F8-BA47-9740-1AC136B213E8}"/>
                  </a:ext>
                </a:extLst>
              </p:cNvPr>
              <p:cNvSpPr/>
              <p:nvPr/>
            </p:nvSpPr>
            <p:spPr>
              <a:xfrm>
                <a:off x="1771650" y="1870300"/>
                <a:ext cx="106913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𝜋</m:t>
                      </m:r>
                      <m:d>
                        <m:dPr>
                          <m:ctrlPr>
                            <a:rPr lang="en-US" altLang="zh-CN" sz="1400" i="1">
                              <a:latin typeface="Cambria Math" panose="02040503050406030204" pitchFamily="18" charset="0"/>
                              <a:ea typeface="Cambria Math" panose="02040503050406030204" pitchFamily="18" charset="0"/>
                            </a:rPr>
                          </m:ctrlPr>
                        </m:dPr>
                        <m:e>
                          <m:r>
                            <a:rPr lang="en-US" altLang="zh-CN" sz="1400" i="1">
                              <a:latin typeface="Cambria Math" panose="02040503050406030204" pitchFamily="18" charset="0"/>
                              <a:ea typeface="Cambria Math" panose="02040503050406030204" pitchFamily="18" charset="0"/>
                            </a:rPr>
                            <m:t>𝑎</m:t>
                          </m:r>
                        </m:e>
                        <m:e>
                          <m:r>
                            <a:rPr lang="en-US" altLang="zh-CN" sz="1400" i="1">
                              <a:latin typeface="Cambria Math" panose="02040503050406030204" pitchFamily="18" charset="0"/>
                              <a:ea typeface="Cambria Math" panose="02040503050406030204" pitchFamily="18" charset="0"/>
                            </a:rPr>
                            <m:t>𝑠</m:t>
                          </m:r>
                        </m:e>
                      </m:d>
                    </m:oMath>
                  </m:oMathPara>
                </a14:m>
                <a:endParaRPr lang="en-US" sz="1400" dirty="0"/>
              </a:p>
            </p:txBody>
          </p:sp>
        </mc:Choice>
        <mc:Fallback xmlns="">
          <p:sp>
            <p:nvSpPr>
              <p:cNvPr id="15" name="Rectangle 14">
                <a:extLst>
                  <a:ext uri="{FF2B5EF4-FFF2-40B4-BE49-F238E27FC236}">
                    <a16:creationId xmlns:a16="http://schemas.microsoft.com/office/drawing/2014/main" id="{04BD36AE-80F8-BA47-9740-1AC136B213E8}"/>
                  </a:ext>
                </a:extLst>
              </p:cNvPr>
              <p:cNvSpPr>
                <a:spLocks noRot="1" noChangeAspect="1" noMove="1" noResize="1" noEditPoints="1" noAdjustHandles="1" noChangeArrowheads="1" noChangeShapeType="1" noTextEdit="1"/>
              </p:cNvSpPr>
              <p:nvPr/>
            </p:nvSpPr>
            <p:spPr>
              <a:xfrm>
                <a:off x="1771650" y="1870300"/>
                <a:ext cx="1069139" cy="30777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70" dirty="0">
                <a:solidFill>
                  <a:srgbClr val="FFFFFF"/>
                </a:solidFill>
                <a:latin typeface="Arial"/>
                <a:cs typeface="Arial"/>
              </a:rPr>
              <a:t>Value</a:t>
            </a:r>
            <a:r>
              <a:rPr sz="1400" spc="70" dirty="0">
                <a:solidFill>
                  <a:srgbClr val="FFFFFF"/>
                </a:solidFill>
                <a:latin typeface="Arial"/>
                <a:cs typeface="Arial"/>
              </a:rPr>
              <a:t> </a:t>
            </a:r>
            <a:r>
              <a:rPr sz="1400" spc="-40" dirty="0">
                <a:solidFill>
                  <a:srgbClr val="FFFFFF"/>
                </a:solidFill>
                <a:latin typeface="Arial"/>
                <a:cs typeface="Arial"/>
              </a:rPr>
              <a:t>Function</a:t>
            </a:r>
            <a:endParaRPr sz="1400">
              <a:latin typeface="Arial"/>
              <a:cs typeface="Arial"/>
            </a:endParaRPr>
          </a:p>
        </p:txBody>
      </p:sp>
      <p:sp>
        <p:nvSpPr>
          <p:cNvPr id="9" name="object 9"/>
          <p:cNvSpPr/>
          <p:nvPr/>
        </p:nvSpPr>
        <p:spPr>
          <a:xfrm>
            <a:off x="506247" y="1452994"/>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 name="object 10"/>
          <p:cNvSpPr/>
          <p:nvPr/>
        </p:nvSpPr>
        <p:spPr>
          <a:xfrm>
            <a:off x="506247" y="1663026"/>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1" name="object 11"/>
          <p:cNvSpPr/>
          <p:nvPr/>
        </p:nvSpPr>
        <p:spPr>
          <a:xfrm>
            <a:off x="506247" y="1873059"/>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txBox="1"/>
          <p:nvPr/>
        </p:nvSpPr>
        <p:spPr>
          <a:xfrm>
            <a:off x="624395" y="1319540"/>
            <a:ext cx="3322954" cy="626838"/>
          </a:xfrm>
          <a:prstGeom prst="rect">
            <a:avLst/>
          </a:prstGeom>
        </p:spPr>
        <p:txBody>
          <a:bodyPr vert="horz" wrap="square" lIns="0" tIns="12700" rIns="0" bIns="0" rtlCol="0">
            <a:spAutoFit/>
          </a:bodyPr>
          <a:lstStyle/>
          <a:p>
            <a:pPr marL="12700" marR="474980">
              <a:lnSpc>
                <a:spcPct val="125299"/>
              </a:lnSpc>
              <a:spcBef>
                <a:spcPts val="100"/>
              </a:spcBef>
            </a:pPr>
            <a:r>
              <a:rPr sz="1100" spc="-60" dirty="0">
                <a:latin typeface="Arial"/>
                <a:cs typeface="Arial"/>
              </a:rPr>
              <a:t>Value </a:t>
            </a:r>
            <a:r>
              <a:rPr sz="1100" spc="-20" dirty="0">
                <a:latin typeface="Arial"/>
                <a:cs typeface="Arial"/>
              </a:rPr>
              <a:t>function </a:t>
            </a:r>
            <a:r>
              <a:rPr sz="1100" spc="-60" dirty="0">
                <a:latin typeface="Arial"/>
                <a:cs typeface="Arial"/>
              </a:rPr>
              <a:t>is </a:t>
            </a:r>
            <a:r>
              <a:rPr sz="1100" spc="-90" dirty="0">
                <a:latin typeface="Arial"/>
                <a:cs typeface="Arial"/>
              </a:rPr>
              <a:t>a </a:t>
            </a:r>
            <a:r>
              <a:rPr sz="1100" spc="-35" dirty="0">
                <a:latin typeface="Arial"/>
                <a:cs typeface="Arial"/>
              </a:rPr>
              <a:t>prediction </a:t>
            </a:r>
            <a:r>
              <a:rPr sz="1100" spc="-20" dirty="0">
                <a:latin typeface="Arial"/>
                <a:cs typeface="Arial"/>
              </a:rPr>
              <a:t>of future </a:t>
            </a:r>
            <a:r>
              <a:rPr sz="1100" spc="-65" dirty="0">
                <a:latin typeface="Arial"/>
                <a:cs typeface="Arial"/>
              </a:rPr>
              <a:t>reward  </a:t>
            </a:r>
            <a:r>
              <a:rPr sz="1100" spc="-90" dirty="0">
                <a:latin typeface="Arial"/>
                <a:cs typeface="Arial"/>
              </a:rPr>
              <a:t>Used </a:t>
            </a:r>
            <a:r>
              <a:rPr sz="1100" spc="10" dirty="0">
                <a:latin typeface="Arial"/>
                <a:cs typeface="Arial"/>
              </a:rPr>
              <a:t>to </a:t>
            </a:r>
            <a:r>
              <a:rPr sz="1100" spc="-55" dirty="0">
                <a:latin typeface="Arial"/>
                <a:cs typeface="Arial"/>
              </a:rPr>
              <a:t>evaluate </a:t>
            </a:r>
            <a:r>
              <a:rPr sz="1100" spc="-30" dirty="0">
                <a:latin typeface="Arial"/>
                <a:cs typeface="Arial"/>
              </a:rPr>
              <a:t>the </a:t>
            </a:r>
            <a:r>
              <a:rPr sz="1100" spc="-65" dirty="0">
                <a:latin typeface="Arial"/>
                <a:cs typeface="Arial"/>
              </a:rPr>
              <a:t>goodness/badness </a:t>
            </a:r>
            <a:r>
              <a:rPr sz="1100" spc="-20" dirty="0">
                <a:latin typeface="Arial"/>
                <a:cs typeface="Arial"/>
              </a:rPr>
              <a:t>of </a:t>
            </a:r>
            <a:r>
              <a:rPr sz="1100" spc="-55" dirty="0">
                <a:latin typeface="Arial"/>
                <a:cs typeface="Arial"/>
              </a:rPr>
              <a:t>states  </a:t>
            </a:r>
            <a:r>
              <a:rPr sz="1100" spc="-35" dirty="0">
                <a:latin typeface="Arial"/>
                <a:cs typeface="Arial"/>
              </a:rPr>
              <a:t>And </a:t>
            </a:r>
            <a:r>
              <a:rPr sz="1100" spc="-50" dirty="0">
                <a:latin typeface="Arial"/>
                <a:cs typeface="Arial"/>
              </a:rPr>
              <a:t>therefore </a:t>
            </a:r>
            <a:r>
              <a:rPr sz="1100" spc="10" dirty="0">
                <a:latin typeface="Arial"/>
                <a:cs typeface="Arial"/>
              </a:rPr>
              <a:t>to </a:t>
            </a:r>
            <a:r>
              <a:rPr sz="1100" spc="-60" dirty="0">
                <a:latin typeface="Arial"/>
                <a:cs typeface="Arial"/>
              </a:rPr>
              <a:t>select </a:t>
            </a:r>
            <a:r>
              <a:rPr sz="1100" spc="-70" dirty="0">
                <a:latin typeface="Arial"/>
                <a:cs typeface="Arial"/>
              </a:rPr>
              <a:t>between </a:t>
            </a:r>
            <a:r>
              <a:rPr sz="1100" spc="-40" dirty="0">
                <a:latin typeface="Arial"/>
                <a:cs typeface="Arial"/>
              </a:rPr>
              <a:t>actions,</a:t>
            </a:r>
            <a:r>
              <a:rPr sz="1100" spc="-200" dirty="0">
                <a:latin typeface="Arial"/>
                <a:cs typeface="Arial"/>
              </a:rPr>
              <a:t> </a:t>
            </a:r>
            <a:r>
              <a:rPr sz="1100" spc="-55" dirty="0">
                <a:latin typeface="Arial"/>
                <a:cs typeface="Arial"/>
              </a:rPr>
              <a:t>e.g.</a:t>
            </a:r>
            <a:endParaRPr sz="1100" dirty="0">
              <a:latin typeface="Arial"/>
              <a:cs typeface="Arial"/>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312BE1C-304A-AD44-8B24-11F68B47DE29}"/>
                  </a:ext>
                </a:extLst>
              </p:cNvPr>
              <p:cNvSpPr txBox="1"/>
              <p:nvPr/>
            </p:nvSpPr>
            <p:spPr>
              <a:xfrm>
                <a:off x="407313" y="2250147"/>
                <a:ext cx="37287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m:rPr>
                              <m:sty m:val="p"/>
                            </m:rPr>
                            <a:rPr lang="en-US" sz="1400" i="1">
                              <a:latin typeface="Cambria Math" panose="02040503050406030204" pitchFamily="18" charset="0"/>
                            </a:rPr>
                            <m:t>v</m:t>
                          </m:r>
                        </m:e>
                        <m:sub>
                          <m:r>
                            <a:rPr lang="en-US" sz="1400" i="1" smtClean="0">
                              <a:latin typeface="Cambria Math" panose="02040503050406030204" pitchFamily="18" charset="0"/>
                              <a:ea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𝔼</m:t>
                          </m:r>
                        </m:e>
                        <m:sub>
                          <m:r>
                            <a:rPr lang="en-US" altLang="zh-CN" sz="1400" b="0" i="1" smtClean="0">
                              <a:latin typeface="Cambria Math" panose="02040503050406030204" pitchFamily="18" charset="0"/>
                              <a:ea typeface="Cambria Math" panose="02040503050406030204" pitchFamily="18" charset="0"/>
                            </a:rPr>
                            <m:t>𝜋</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𝑅</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𝛾</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𝑅</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𝛾</m:t>
                          </m:r>
                        </m:e>
                        <m:sup>
                          <m:r>
                            <a:rPr lang="en-US" altLang="zh-CN" sz="1400" b="0" i="1" smtClean="0">
                              <a:latin typeface="Cambria Math" panose="02040503050406030204" pitchFamily="18" charset="0"/>
                            </a:rPr>
                            <m:t>2</m:t>
                          </m:r>
                        </m:sup>
                      </m:sSup>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𝑅</m:t>
                          </m:r>
                        </m:e>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𝑡</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m:t>
                          </m:r>
                        </m:e>
                      </m:d>
                      <m:r>
                        <a:rPr lang="en-US" altLang="zh-CN" sz="1400" b="0" i="1" smtClean="0">
                          <a:latin typeface="Cambria Math" panose="02040503050406030204" pitchFamily="18" charset="0"/>
                        </a:rPr>
                        <m:t>]</m:t>
                      </m:r>
                    </m:oMath>
                  </m:oMathPara>
                </a14:m>
                <a:endParaRPr lang="en-US" sz="1400" dirty="0"/>
              </a:p>
            </p:txBody>
          </p:sp>
        </mc:Choice>
        <mc:Fallback>
          <p:sp>
            <p:nvSpPr>
              <p:cNvPr id="13" name="TextBox 12">
                <a:extLst>
                  <a:ext uri="{FF2B5EF4-FFF2-40B4-BE49-F238E27FC236}">
                    <a16:creationId xmlns:a16="http://schemas.microsoft.com/office/drawing/2014/main" id="{C312BE1C-304A-AD44-8B24-11F68B47DE29}"/>
                  </a:ext>
                </a:extLst>
              </p:cNvPr>
              <p:cNvSpPr txBox="1">
                <a:spLocks noRot="1" noChangeAspect="1" noMove="1" noResize="1" noEditPoints="1" noAdjustHandles="1" noChangeArrowheads="1" noChangeShapeType="1" noTextEdit="1"/>
              </p:cNvSpPr>
              <p:nvPr/>
            </p:nvSpPr>
            <p:spPr>
              <a:xfrm>
                <a:off x="407313" y="2250147"/>
                <a:ext cx="3728713" cy="215444"/>
              </a:xfrm>
              <a:prstGeom prst="rect">
                <a:avLst/>
              </a:prstGeom>
              <a:blipFill>
                <a:blip r:embed="rId2"/>
                <a:stretch>
                  <a:fillRect t="-161111" r="-1017" b="-250000"/>
                </a:stretch>
              </a:blipFill>
            </p:spPr>
            <p:txBody>
              <a:bodyPr/>
              <a:lstStyle/>
              <a:p>
                <a:r>
                  <a:rPr lang="en-US">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0" dirty="0">
                <a:solidFill>
                  <a:srgbClr val="FFFFFF"/>
                </a:solidFill>
                <a:latin typeface="Arial"/>
                <a:cs typeface="Arial"/>
              </a:rPr>
              <a:t>Model</a:t>
            </a:r>
            <a:endParaRPr sz="1400">
              <a:latin typeface="Arial"/>
              <a:cs typeface="Arial"/>
            </a:endParaRPr>
          </a:p>
        </p:txBody>
      </p:sp>
      <p:sp>
        <p:nvSpPr>
          <p:cNvPr id="9" name="object 9"/>
          <p:cNvSpPr/>
          <p:nvPr/>
        </p:nvSpPr>
        <p:spPr>
          <a:xfrm>
            <a:off x="506247" y="1368983"/>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 name="object 10"/>
          <p:cNvSpPr/>
          <p:nvPr/>
        </p:nvSpPr>
        <p:spPr>
          <a:xfrm>
            <a:off x="506247" y="1579016"/>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1" name="object 11"/>
          <p:cNvSpPr/>
          <p:nvPr/>
        </p:nvSpPr>
        <p:spPr>
          <a:xfrm>
            <a:off x="506247" y="1789049"/>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txBox="1"/>
          <p:nvPr/>
        </p:nvSpPr>
        <p:spPr>
          <a:xfrm>
            <a:off x="624395" y="1235530"/>
            <a:ext cx="2950210" cy="655955"/>
          </a:xfrm>
          <a:prstGeom prst="rect">
            <a:avLst/>
          </a:prstGeom>
        </p:spPr>
        <p:txBody>
          <a:bodyPr vert="horz" wrap="square" lIns="0" tIns="55244" rIns="0" bIns="0" rtlCol="0">
            <a:spAutoFit/>
          </a:bodyPr>
          <a:lstStyle/>
          <a:p>
            <a:pPr marL="12700">
              <a:lnSpc>
                <a:spcPct val="100000"/>
              </a:lnSpc>
              <a:spcBef>
                <a:spcPts val="434"/>
              </a:spcBef>
            </a:pPr>
            <a:r>
              <a:rPr sz="1100" spc="-45" dirty="0">
                <a:latin typeface="Arial"/>
                <a:cs typeface="Arial"/>
              </a:rPr>
              <a:t>A</a:t>
            </a:r>
            <a:r>
              <a:rPr lang="zh-CN" altLang="en-US" sz="1100" spc="-45" dirty="0">
                <a:latin typeface="Arial"/>
                <a:cs typeface="Arial"/>
              </a:rPr>
              <a:t> </a:t>
            </a:r>
            <a:r>
              <a:rPr sz="1100" spc="-45" dirty="0">
                <a:solidFill>
                  <a:srgbClr val="FF0000"/>
                </a:solidFill>
                <a:latin typeface="Arial"/>
                <a:cs typeface="Arial"/>
              </a:rPr>
              <a:t>model</a:t>
            </a:r>
            <a:r>
              <a:rPr lang="zh-CN" altLang="en-US" sz="1100" spc="-45" dirty="0">
                <a:solidFill>
                  <a:srgbClr val="FF0000"/>
                </a:solidFill>
                <a:latin typeface="Arial"/>
                <a:cs typeface="Arial"/>
              </a:rPr>
              <a:t> </a:t>
            </a:r>
            <a:r>
              <a:rPr sz="1100" spc="-45" dirty="0">
                <a:latin typeface="Arial"/>
                <a:cs typeface="Arial"/>
              </a:rPr>
              <a:t>predicts </a:t>
            </a:r>
            <a:r>
              <a:rPr sz="1100" spc="-25" dirty="0">
                <a:latin typeface="Arial"/>
                <a:cs typeface="Arial"/>
              </a:rPr>
              <a:t>what </a:t>
            </a:r>
            <a:r>
              <a:rPr sz="1100" spc="-30" dirty="0">
                <a:latin typeface="Arial"/>
                <a:cs typeface="Arial"/>
              </a:rPr>
              <a:t>the </a:t>
            </a:r>
            <a:r>
              <a:rPr sz="1100" spc="-45" dirty="0">
                <a:latin typeface="Arial"/>
                <a:cs typeface="Arial"/>
              </a:rPr>
              <a:t>environment </a:t>
            </a:r>
            <a:r>
              <a:rPr sz="1100" spc="-5" dirty="0">
                <a:latin typeface="Arial"/>
                <a:cs typeface="Arial"/>
              </a:rPr>
              <a:t>will </a:t>
            </a:r>
            <a:r>
              <a:rPr sz="1100" spc="-60" dirty="0">
                <a:latin typeface="Arial"/>
                <a:cs typeface="Arial"/>
              </a:rPr>
              <a:t>do</a:t>
            </a:r>
            <a:r>
              <a:rPr sz="1100" spc="-45" dirty="0">
                <a:latin typeface="Arial"/>
                <a:cs typeface="Arial"/>
              </a:rPr>
              <a:t> </a:t>
            </a:r>
            <a:r>
              <a:rPr sz="1100" spc="-35" dirty="0">
                <a:latin typeface="Arial"/>
                <a:cs typeface="Arial"/>
              </a:rPr>
              <a:t>next</a:t>
            </a:r>
            <a:endParaRPr sz="1100" dirty="0">
              <a:latin typeface="Arial"/>
              <a:cs typeface="Arial"/>
            </a:endParaRPr>
          </a:p>
          <a:p>
            <a:pPr marL="12700">
              <a:lnSpc>
                <a:spcPct val="100000"/>
              </a:lnSpc>
              <a:spcBef>
                <a:spcPts val="334"/>
              </a:spcBef>
            </a:pPr>
            <a:r>
              <a:rPr sz="1100" spc="90" dirty="0">
                <a:latin typeface="DejaVu Sans"/>
                <a:cs typeface="DejaVu Sans"/>
              </a:rPr>
              <a:t>P </a:t>
            </a:r>
            <a:r>
              <a:rPr sz="1100" spc="-45" dirty="0">
                <a:latin typeface="Arial"/>
                <a:cs typeface="Arial"/>
              </a:rPr>
              <a:t>predicts </a:t>
            </a:r>
            <a:r>
              <a:rPr sz="1100" spc="-30" dirty="0">
                <a:latin typeface="Arial"/>
                <a:cs typeface="Arial"/>
              </a:rPr>
              <a:t>the </a:t>
            </a:r>
            <a:r>
              <a:rPr sz="1100" spc="-35" dirty="0">
                <a:latin typeface="Arial"/>
                <a:cs typeface="Arial"/>
              </a:rPr>
              <a:t>next</a:t>
            </a:r>
            <a:r>
              <a:rPr sz="1100" spc="-20" dirty="0">
                <a:latin typeface="Arial"/>
                <a:cs typeface="Arial"/>
              </a:rPr>
              <a:t> </a:t>
            </a:r>
            <a:r>
              <a:rPr sz="1100" spc="-35" dirty="0">
                <a:latin typeface="Arial"/>
                <a:cs typeface="Arial"/>
              </a:rPr>
              <a:t>state</a:t>
            </a:r>
            <a:endParaRPr sz="1100" dirty="0">
              <a:latin typeface="Arial"/>
              <a:cs typeface="Arial"/>
            </a:endParaRPr>
          </a:p>
          <a:p>
            <a:pPr marL="12700">
              <a:lnSpc>
                <a:spcPct val="100000"/>
              </a:lnSpc>
              <a:spcBef>
                <a:spcPts val="330"/>
              </a:spcBef>
            </a:pPr>
            <a:r>
              <a:rPr sz="1100" spc="155" dirty="0">
                <a:latin typeface="DejaVu Sans"/>
                <a:cs typeface="DejaVu Sans"/>
              </a:rPr>
              <a:t>R </a:t>
            </a:r>
            <a:r>
              <a:rPr sz="1100" spc="-45" dirty="0">
                <a:latin typeface="Arial"/>
                <a:cs typeface="Arial"/>
              </a:rPr>
              <a:t>predicts </a:t>
            </a:r>
            <a:r>
              <a:rPr sz="1100" spc="-30" dirty="0">
                <a:latin typeface="Arial"/>
                <a:cs typeface="Arial"/>
              </a:rPr>
              <a:t>the </a:t>
            </a:r>
            <a:r>
              <a:rPr sz="1100" spc="-35" dirty="0">
                <a:latin typeface="Arial"/>
                <a:cs typeface="Arial"/>
              </a:rPr>
              <a:t>next </a:t>
            </a:r>
            <a:r>
              <a:rPr sz="1100" spc="-25" dirty="0">
                <a:latin typeface="Arial"/>
                <a:cs typeface="Arial"/>
              </a:rPr>
              <a:t>(immediate) </a:t>
            </a:r>
            <a:r>
              <a:rPr sz="1100" spc="-55" dirty="0">
                <a:latin typeface="Arial"/>
                <a:cs typeface="Arial"/>
              </a:rPr>
              <a:t>reward,</a:t>
            </a:r>
            <a:r>
              <a:rPr sz="1100" spc="-5" dirty="0">
                <a:latin typeface="Arial"/>
                <a:cs typeface="Arial"/>
              </a:rPr>
              <a:t> </a:t>
            </a:r>
            <a:r>
              <a:rPr sz="1100" spc="-55" dirty="0">
                <a:latin typeface="Arial"/>
                <a:cs typeface="Arial"/>
              </a:rPr>
              <a:t>e.g.</a:t>
            </a:r>
            <a:endParaRPr sz="1100" dirty="0">
              <a:latin typeface="Arial"/>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7A2E02C-5CD5-3A45-B963-897AEC9242A3}"/>
                  </a:ext>
                </a:extLst>
              </p:cNvPr>
              <p:cNvSpPr txBox="1"/>
              <p:nvPr/>
            </p:nvSpPr>
            <p:spPr>
              <a:xfrm>
                <a:off x="521686" y="2191347"/>
                <a:ext cx="35181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𝑠𝑠</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𝑎</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97A2E02C-5CD5-3A45-B963-897AEC9242A3}"/>
                  </a:ext>
                </a:extLst>
              </p:cNvPr>
              <p:cNvSpPr txBox="1">
                <a:spLocks noRot="1" noChangeAspect="1" noMove="1" noResize="1" noEditPoints="1" noAdjustHandles="1" noChangeArrowheads="1" noChangeShapeType="1" noTextEdit="1"/>
              </p:cNvSpPr>
              <p:nvPr/>
            </p:nvSpPr>
            <p:spPr>
              <a:xfrm>
                <a:off x="521686" y="2191347"/>
                <a:ext cx="3518143" cy="369332"/>
              </a:xfrm>
              <a:prstGeom prst="rect">
                <a:avLst/>
              </a:prstGeom>
              <a:blipFill>
                <a:blip r:embed="rId3"/>
                <a:stretch>
                  <a:fillRect t="-110000" b="-16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521C8BF-D579-D649-BA45-F4414F5AB1FA}"/>
                  </a:ext>
                </a:extLst>
              </p:cNvPr>
              <p:cNvSpPr txBox="1"/>
              <p:nvPr/>
            </p:nvSpPr>
            <p:spPr>
              <a:xfrm>
                <a:off x="517994" y="2491209"/>
                <a:ext cx="30127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𝔼</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+1</m:t>
                          </m:r>
                        </m:sub>
                      </m:sSub>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e>
                      </m:d>
                      <m:r>
                        <a:rPr lang="en-US" altLang="zh-CN"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7" name="TextBox 26">
                <a:extLst>
                  <a:ext uri="{FF2B5EF4-FFF2-40B4-BE49-F238E27FC236}">
                    <a16:creationId xmlns:a16="http://schemas.microsoft.com/office/drawing/2014/main" id="{9521C8BF-D579-D649-BA45-F4414F5AB1FA}"/>
                  </a:ext>
                </a:extLst>
              </p:cNvPr>
              <p:cNvSpPr txBox="1">
                <a:spLocks noRot="1" noChangeAspect="1" noMove="1" noResize="1" noEditPoints="1" noAdjustHandles="1" noChangeArrowheads="1" noChangeShapeType="1" noTextEdit="1"/>
              </p:cNvSpPr>
              <p:nvPr/>
            </p:nvSpPr>
            <p:spPr>
              <a:xfrm>
                <a:off x="517994" y="2491209"/>
                <a:ext cx="3012748" cy="369332"/>
              </a:xfrm>
              <a:prstGeom prst="rect">
                <a:avLst/>
              </a:prstGeom>
              <a:blipFill>
                <a:blip r:embed="rId4"/>
                <a:stretch>
                  <a:fillRect t="-110000" b="-166667"/>
                </a:stretch>
              </a:blipFill>
            </p:spPr>
            <p:txBody>
              <a:bodyPr/>
              <a:lstStyle/>
              <a:p>
                <a:r>
                  <a:rPr lang="en-US">
                    <a:noFill/>
                  </a:rPr>
                  <a:t> </a:t>
                </a:r>
              </a:p>
            </p:txBody>
          </p:sp>
        </mc:Fallback>
      </mc:AlternateContent>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08195" cy="122555"/>
          </a:xfrm>
          <a:custGeom>
            <a:avLst/>
            <a:gdLst/>
            <a:ahLst/>
            <a:cxnLst/>
            <a:rect l="l" t="t" r="r" b="b"/>
            <a:pathLst>
              <a:path w="4608195" h="122555">
                <a:moveTo>
                  <a:pt x="0" y="122313"/>
                </a:moveTo>
                <a:lnTo>
                  <a:pt x="4608004" y="122313"/>
                </a:lnTo>
                <a:lnTo>
                  <a:pt x="4608004" y="0"/>
                </a:lnTo>
                <a:lnTo>
                  <a:pt x="0" y="0"/>
                </a:lnTo>
                <a:lnTo>
                  <a:pt x="0" y="122313"/>
                </a:lnTo>
                <a:close/>
              </a:path>
            </a:pathLst>
          </a:custGeom>
          <a:solidFill>
            <a:srgbClr val="000000"/>
          </a:solidFill>
        </p:spPr>
        <p:txBody>
          <a:bodyPr wrap="square" lIns="0" tIns="0" rIns="0" bIns="0" rtlCol="0"/>
          <a:lstStyle/>
          <a:p>
            <a:endParaRPr/>
          </a:p>
        </p:txBody>
      </p:sp>
      <p:sp>
        <p:nvSpPr>
          <p:cNvPr id="3" name="object 3"/>
          <p:cNvSpPr txBox="1"/>
          <p:nvPr/>
        </p:nvSpPr>
        <p:spPr>
          <a:xfrm>
            <a:off x="0" y="0"/>
            <a:ext cx="4608195" cy="209673"/>
          </a:xfrm>
          <a:prstGeom prst="rect">
            <a:avLst/>
          </a:prstGeom>
        </p:spPr>
        <p:txBody>
          <a:bodyPr vert="horz" wrap="square" lIns="0" tIns="12065" rIns="0" bIns="0" rtlCol="0">
            <a:spAutoFit/>
          </a:bodyPr>
          <a:lstStyle/>
          <a:p>
            <a:pPr marL="107950">
              <a:lnSpc>
                <a:spcPct val="100000"/>
              </a:lnSpc>
              <a:spcBef>
                <a:spcPts val="95"/>
              </a:spcBef>
            </a:pPr>
            <a:endParaRPr lang="en-US" sz="600" spc="-10" dirty="0">
              <a:solidFill>
                <a:srgbClr val="FFFFFF"/>
              </a:solidFill>
              <a:latin typeface="Arial"/>
              <a:cs typeface="Arial"/>
            </a:endParaRPr>
          </a:p>
          <a:p>
            <a:pPr marL="107950">
              <a:lnSpc>
                <a:spcPct val="100000"/>
              </a:lnSpc>
              <a:spcBef>
                <a:spcPts val="95"/>
              </a:spcBef>
            </a:pPr>
            <a:endParaRPr lang="en-US" sz="600" spc="-10" dirty="0">
              <a:solidFill>
                <a:srgbClr val="FFFFFF"/>
              </a:solidFill>
              <a:latin typeface="Arial"/>
              <a:cs typeface="Arial"/>
            </a:endParaRPr>
          </a:p>
        </p:txBody>
      </p:sp>
      <p:sp>
        <p:nvSpPr>
          <p:cNvPr id="4" name="object 4"/>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8" name="object 8"/>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9" name="object 9"/>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80" dirty="0">
                <a:solidFill>
                  <a:srgbClr val="FFFFFF"/>
                </a:solidFill>
                <a:latin typeface="Arial"/>
                <a:cs typeface="Arial"/>
              </a:rPr>
              <a:t>Maze</a:t>
            </a:r>
            <a:r>
              <a:rPr sz="1400" spc="70" dirty="0">
                <a:solidFill>
                  <a:srgbClr val="FFFFFF"/>
                </a:solidFill>
                <a:latin typeface="Arial"/>
                <a:cs typeface="Arial"/>
              </a:rPr>
              <a:t> </a:t>
            </a:r>
            <a:r>
              <a:rPr sz="1400" spc="-75" dirty="0">
                <a:solidFill>
                  <a:srgbClr val="FFFFFF"/>
                </a:solidFill>
                <a:latin typeface="Arial"/>
                <a:cs typeface="Arial"/>
              </a:rPr>
              <a:t>Example</a:t>
            </a:r>
            <a:endParaRPr sz="1400">
              <a:latin typeface="Arial"/>
              <a:cs typeface="Arial"/>
            </a:endParaRPr>
          </a:p>
        </p:txBody>
      </p:sp>
      <p:sp>
        <p:nvSpPr>
          <p:cNvPr id="10" name="object 10"/>
          <p:cNvSpPr/>
          <p:nvPr/>
        </p:nvSpPr>
        <p:spPr>
          <a:xfrm>
            <a:off x="445034" y="1213756"/>
            <a:ext cx="293623" cy="29362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24775" y="1213756"/>
            <a:ext cx="293623" cy="29362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04536" y="1213756"/>
            <a:ext cx="293623" cy="293623"/>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984274" y="1213756"/>
            <a:ext cx="293623" cy="29362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164037" y="1213756"/>
            <a:ext cx="293623" cy="29362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343775" y="1213756"/>
            <a:ext cx="293623" cy="293623"/>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523518" y="1213756"/>
            <a:ext cx="293623" cy="293623"/>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703277" y="1213756"/>
            <a:ext cx="293623" cy="293623"/>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445034" y="1393499"/>
            <a:ext cx="293623" cy="293623"/>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24775" y="1393499"/>
            <a:ext cx="293623" cy="293623"/>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804536" y="1393499"/>
            <a:ext cx="293623" cy="293623"/>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984274" y="1393499"/>
            <a:ext cx="293623" cy="29362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64037" y="1393499"/>
            <a:ext cx="293623" cy="293623"/>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343775" y="1393499"/>
            <a:ext cx="293623" cy="293623"/>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523518" y="1393499"/>
            <a:ext cx="293623" cy="293623"/>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1703277" y="1393499"/>
            <a:ext cx="293623" cy="293623"/>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45034" y="1573258"/>
            <a:ext cx="293623" cy="293623"/>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624775" y="1573258"/>
            <a:ext cx="293623" cy="293623"/>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804536" y="1573258"/>
            <a:ext cx="293623" cy="293623"/>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984274" y="1573258"/>
            <a:ext cx="293623" cy="293623"/>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164037" y="1573258"/>
            <a:ext cx="293623" cy="293623"/>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343775" y="1573258"/>
            <a:ext cx="293623" cy="293623"/>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1523518" y="1573258"/>
            <a:ext cx="293623" cy="293623"/>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703277" y="1573258"/>
            <a:ext cx="293623" cy="293623"/>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445034" y="1752996"/>
            <a:ext cx="293623" cy="293623"/>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624775" y="1752996"/>
            <a:ext cx="293623" cy="293623"/>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804536" y="1752996"/>
            <a:ext cx="293623" cy="293623"/>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984274" y="1752996"/>
            <a:ext cx="293623" cy="293623"/>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1164037" y="1752996"/>
            <a:ext cx="293623" cy="293623"/>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1343775" y="1752996"/>
            <a:ext cx="293623" cy="293623"/>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1523518" y="1752996"/>
            <a:ext cx="293623" cy="293623"/>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1703277" y="1752996"/>
            <a:ext cx="293623" cy="293623"/>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445034" y="1932759"/>
            <a:ext cx="293623" cy="293623"/>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624775" y="1932759"/>
            <a:ext cx="293623" cy="293623"/>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804536" y="1932759"/>
            <a:ext cx="293623" cy="293623"/>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984274" y="1932759"/>
            <a:ext cx="293623" cy="293623"/>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1164037" y="1932759"/>
            <a:ext cx="293623" cy="293623"/>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1343775" y="1932759"/>
            <a:ext cx="293623" cy="293623"/>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1523518" y="1932759"/>
            <a:ext cx="293623" cy="293623"/>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1703277" y="1932759"/>
            <a:ext cx="293623" cy="293623"/>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445034" y="2112499"/>
            <a:ext cx="293623" cy="293623"/>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624775" y="2112499"/>
            <a:ext cx="293623" cy="293623"/>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804536" y="2112499"/>
            <a:ext cx="293623" cy="293623"/>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984274" y="2112499"/>
            <a:ext cx="293623" cy="293623"/>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1164037" y="2112499"/>
            <a:ext cx="293623" cy="293623"/>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1343775" y="2112499"/>
            <a:ext cx="293623" cy="293623"/>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1523518" y="2112499"/>
            <a:ext cx="293623" cy="293623"/>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1703277" y="2112499"/>
            <a:ext cx="293623" cy="293623"/>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445034" y="2292240"/>
            <a:ext cx="293623" cy="293623"/>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624775" y="2292240"/>
            <a:ext cx="293623" cy="293623"/>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804536" y="2292240"/>
            <a:ext cx="293623" cy="293623"/>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984274" y="2292240"/>
            <a:ext cx="293623" cy="293623"/>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1164037" y="2292240"/>
            <a:ext cx="293623" cy="293623"/>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1343775" y="2292240"/>
            <a:ext cx="293623" cy="293623"/>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1523518" y="2292240"/>
            <a:ext cx="293623" cy="293623"/>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703277" y="2292240"/>
            <a:ext cx="293623" cy="293623"/>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445034" y="2472001"/>
            <a:ext cx="293623" cy="293623"/>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624775" y="2472001"/>
            <a:ext cx="293623" cy="293623"/>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804536" y="2472001"/>
            <a:ext cx="293623" cy="293623"/>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984274" y="2472001"/>
            <a:ext cx="293623" cy="293623"/>
          </a:xfrm>
          <a:prstGeom prst="rect">
            <a:avLst/>
          </a:prstGeom>
          <a:blipFill>
            <a:blip r:embed="rId2" cstate="print"/>
            <a:stretch>
              <a:fillRect/>
            </a:stretch>
          </a:blipFill>
        </p:spPr>
        <p:txBody>
          <a:bodyPr wrap="square" lIns="0" tIns="0" rIns="0" bIns="0" rtlCol="0"/>
          <a:lstStyle/>
          <a:p>
            <a:endParaRPr/>
          </a:p>
        </p:txBody>
      </p:sp>
      <p:sp>
        <p:nvSpPr>
          <p:cNvPr id="70" name="object 70"/>
          <p:cNvSpPr/>
          <p:nvPr/>
        </p:nvSpPr>
        <p:spPr>
          <a:xfrm>
            <a:off x="1164037" y="2472001"/>
            <a:ext cx="293623" cy="293623"/>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1343775" y="2472001"/>
            <a:ext cx="293623" cy="293623"/>
          </a:xfrm>
          <a:prstGeom prst="rect">
            <a:avLst/>
          </a:prstGeom>
          <a:blipFill>
            <a:blip r:embed="rId2" cstate="print"/>
            <a:stretch>
              <a:fillRect/>
            </a:stretch>
          </a:blipFill>
        </p:spPr>
        <p:txBody>
          <a:bodyPr wrap="square" lIns="0" tIns="0" rIns="0" bIns="0" rtlCol="0"/>
          <a:lstStyle/>
          <a:p>
            <a:endParaRPr/>
          </a:p>
        </p:txBody>
      </p:sp>
      <p:sp>
        <p:nvSpPr>
          <p:cNvPr id="72" name="object 72"/>
          <p:cNvSpPr/>
          <p:nvPr/>
        </p:nvSpPr>
        <p:spPr>
          <a:xfrm>
            <a:off x="1523518" y="2472001"/>
            <a:ext cx="293623" cy="293623"/>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1703277" y="2472001"/>
            <a:ext cx="293623" cy="293623"/>
          </a:xfrm>
          <a:prstGeom prst="rect">
            <a:avLst/>
          </a:prstGeom>
          <a:blipFill>
            <a:blip r:embed="rId2" cstate="print"/>
            <a:stretch>
              <a:fillRect/>
            </a:stretch>
          </a:blipFill>
        </p:spPr>
        <p:txBody>
          <a:bodyPr wrap="square" lIns="0" tIns="0" rIns="0" bIns="0" rtlCol="0"/>
          <a:lstStyle/>
          <a:p>
            <a:endParaRPr/>
          </a:p>
        </p:txBody>
      </p:sp>
      <p:sp>
        <p:nvSpPr>
          <p:cNvPr id="74" name="object 74"/>
          <p:cNvSpPr/>
          <p:nvPr/>
        </p:nvSpPr>
        <p:spPr>
          <a:xfrm>
            <a:off x="680463" y="1428936"/>
            <a:ext cx="180340" cy="180340"/>
          </a:xfrm>
          <a:custGeom>
            <a:avLst/>
            <a:gdLst/>
            <a:ahLst/>
            <a:cxnLst/>
            <a:rect l="l" t="t" r="r" b="b"/>
            <a:pathLst>
              <a:path w="180340"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75" name="object 75"/>
          <p:cNvSpPr/>
          <p:nvPr/>
        </p:nvSpPr>
        <p:spPr>
          <a:xfrm>
            <a:off x="860223" y="1428936"/>
            <a:ext cx="180340" cy="180340"/>
          </a:xfrm>
          <a:custGeom>
            <a:avLst/>
            <a:gdLst/>
            <a:ahLst/>
            <a:cxnLst/>
            <a:rect l="l" t="t" r="r" b="b"/>
            <a:pathLst>
              <a:path w="180340"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76" name="object 76"/>
          <p:cNvSpPr/>
          <p:nvPr/>
        </p:nvSpPr>
        <p:spPr>
          <a:xfrm>
            <a:off x="1039961" y="1428936"/>
            <a:ext cx="180340" cy="180340"/>
          </a:xfrm>
          <a:custGeom>
            <a:avLst/>
            <a:gdLst/>
            <a:ahLst/>
            <a:cxnLst/>
            <a:rect l="l" t="t" r="r" b="b"/>
            <a:pathLst>
              <a:path w="180340"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77" name="object 77"/>
          <p:cNvSpPr/>
          <p:nvPr/>
        </p:nvSpPr>
        <p:spPr>
          <a:xfrm>
            <a:off x="1219724" y="1428936"/>
            <a:ext cx="180340" cy="180340"/>
          </a:xfrm>
          <a:custGeom>
            <a:avLst/>
            <a:gdLst/>
            <a:ahLst/>
            <a:cxnLst/>
            <a:rect l="l" t="t" r="r" b="b"/>
            <a:pathLst>
              <a:path w="180340"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78" name="object 78"/>
          <p:cNvSpPr/>
          <p:nvPr/>
        </p:nvSpPr>
        <p:spPr>
          <a:xfrm>
            <a:off x="1399463" y="1428936"/>
            <a:ext cx="180340" cy="180340"/>
          </a:xfrm>
          <a:custGeom>
            <a:avLst/>
            <a:gdLst/>
            <a:ahLst/>
            <a:cxnLst/>
            <a:rect l="l" t="t" r="r" b="b"/>
            <a:pathLst>
              <a:path w="180340"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79" name="object 79"/>
          <p:cNvSpPr/>
          <p:nvPr/>
        </p:nvSpPr>
        <p:spPr>
          <a:xfrm>
            <a:off x="1579206" y="1428936"/>
            <a:ext cx="180340" cy="180340"/>
          </a:xfrm>
          <a:custGeom>
            <a:avLst/>
            <a:gdLst/>
            <a:ahLst/>
            <a:cxnLst/>
            <a:rect l="l" t="t" r="r" b="b"/>
            <a:pathLst>
              <a:path w="180339" h="180340">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0" name="object 80"/>
          <p:cNvSpPr/>
          <p:nvPr/>
        </p:nvSpPr>
        <p:spPr>
          <a:xfrm>
            <a:off x="500722" y="1608695"/>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1" name="object 81"/>
          <p:cNvSpPr/>
          <p:nvPr/>
        </p:nvSpPr>
        <p:spPr>
          <a:xfrm>
            <a:off x="680463" y="1608695"/>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2" name="object 82"/>
          <p:cNvSpPr/>
          <p:nvPr/>
        </p:nvSpPr>
        <p:spPr>
          <a:xfrm>
            <a:off x="1219724" y="1608695"/>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3" name="object 83"/>
          <p:cNvSpPr/>
          <p:nvPr/>
        </p:nvSpPr>
        <p:spPr>
          <a:xfrm>
            <a:off x="1579206" y="1608695"/>
            <a:ext cx="180340" cy="180340"/>
          </a:xfrm>
          <a:custGeom>
            <a:avLst/>
            <a:gdLst/>
            <a:ahLst/>
            <a:cxnLst/>
            <a:rect l="l" t="t" r="r" b="b"/>
            <a:pathLst>
              <a:path w="180339"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4" name="object 84"/>
          <p:cNvSpPr/>
          <p:nvPr/>
        </p:nvSpPr>
        <p:spPr>
          <a:xfrm>
            <a:off x="680463" y="178843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5" name="object 85"/>
          <p:cNvSpPr/>
          <p:nvPr/>
        </p:nvSpPr>
        <p:spPr>
          <a:xfrm>
            <a:off x="860223" y="178843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6" name="object 86"/>
          <p:cNvSpPr/>
          <p:nvPr/>
        </p:nvSpPr>
        <p:spPr>
          <a:xfrm>
            <a:off x="1399463" y="178843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7" name="object 87"/>
          <p:cNvSpPr/>
          <p:nvPr/>
        </p:nvSpPr>
        <p:spPr>
          <a:xfrm>
            <a:off x="1579206" y="1788438"/>
            <a:ext cx="180340" cy="180340"/>
          </a:xfrm>
          <a:custGeom>
            <a:avLst/>
            <a:gdLst/>
            <a:ahLst/>
            <a:cxnLst/>
            <a:rect l="l" t="t" r="r" b="b"/>
            <a:pathLst>
              <a:path w="180339"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8" name="object 88"/>
          <p:cNvSpPr/>
          <p:nvPr/>
        </p:nvSpPr>
        <p:spPr>
          <a:xfrm>
            <a:off x="860223" y="196819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89" name="object 89"/>
          <p:cNvSpPr/>
          <p:nvPr/>
        </p:nvSpPr>
        <p:spPr>
          <a:xfrm>
            <a:off x="1039961" y="196819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0" name="object 90"/>
          <p:cNvSpPr/>
          <p:nvPr/>
        </p:nvSpPr>
        <p:spPr>
          <a:xfrm>
            <a:off x="1399463" y="196819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1" name="object 91"/>
          <p:cNvSpPr/>
          <p:nvPr/>
        </p:nvSpPr>
        <p:spPr>
          <a:xfrm>
            <a:off x="680463" y="214793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2" name="object 92"/>
          <p:cNvSpPr/>
          <p:nvPr/>
        </p:nvSpPr>
        <p:spPr>
          <a:xfrm>
            <a:off x="1039961" y="214793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3" name="object 93"/>
          <p:cNvSpPr/>
          <p:nvPr/>
        </p:nvSpPr>
        <p:spPr>
          <a:xfrm>
            <a:off x="1399463" y="2147936"/>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4" name="object 94"/>
          <p:cNvSpPr/>
          <p:nvPr/>
        </p:nvSpPr>
        <p:spPr>
          <a:xfrm>
            <a:off x="1579206" y="2147936"/>
            <a:ext cx="180340" cy="180340"/>
          </a:xfrm>
          <a:custGeom>
            <a:avLst/>
            <a:gdLst/>
            <a:ahLst/>
            <a:cxnLst/>
            <a:rect l="l" t="t" r="r" b="b"/>
            <a:pathLst>
              <a:path w="180339"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5" name="object 95"/>
          <p:cNvSpPr/>
          <p:nvPr/>
        </p:nvSpPr>
        <p:spPr>
          <a:xfrm>
            <a:off x="680463" y="232767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6" name="object 96"/>
          <p:cNvSpPr/>
          <p:nvPr/>
        </p:nvSpPr>
        <p:spPr>
          <a:xfrm>
            <a:off x="860223" y="232767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7" name="object 97"/>
          <p:cNvSpPr/>
          <p:nvPr/>
        </p:nvSpPr>
        <p:spPr>
          <a:xfrm>
            <a:off x="1039961" y="232767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8" name="object 98"/>
          <p:cNvSpPr/>
          <p:nvPr/>
        </p:nvSpPr>
        <p:spPr>
          <a:xfrm>
            <a:off x="1219724" y="2327678"/>
            <a:ext cx="180340" cy="180340"/>
          </a:xfrm>
          <a:custGeom>
            <a:avLst/>
            <a:gdLst/>
            <a:ahLst/>
            <a:cxnLst/>
            <a:rect l="l" t="t" r="r" b="b"/>
            <a:pathLst>
              <a:path w="180340"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99" name="object 99"/>
          <p:cNvSpPr/>
          <p:nvPr/>
        </p:nvSpPr>
        <p:spPr>
          <a:xfrm>
            <a:off x="1579206" y="2327678"/>
            <a:ext cx="180340" cy="180340"/>
          </a:xfrm>
          <a:custGeom>
            <a:avLst/>
            <a:gdLst/>
            <a:ahLst/>
            <a:cxnLst/>
            <a:rect l="l" t="t" r="r" b="b"/>
            <a:pathLst>
              <a:path w="180339"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100" name="object 100"/>
          <p:cNvSpPr/>
          <p:nvPr/>
        </p:nvSpPr>
        <p:spPr>
          <a:xfrm>
            <a:off x="1758964" y="2327678"/>
            <a:ext cx="180340" cy="180340"/>
          </a:xfrm>
          <a:custGeom>
            <a:avLst/>
            <a:gdLst/>
            <a:ahLst/>
            <a:cxnLst/>
            <a:rect l="l" t="t" r="r" b="b"/>
            <a:pathLst>
              <a:path w="180339" h="180339">
                <a:moveTo>
                  <a:pt x="0" y="179748"/>
                </a:moveTo>
                <a:lnTo>
                  <a:pt x="179748" y="179748"/>
                </a:lnTo>
                <a:lnTo>
                  <a:pt x="179748" y="0"/>
                </a:lnTo>
                <a:lnTo>
                  <a:pt x="0" y="0"/>
                </a:lnTo>
                <a:lnTo>
                  <a:pt x="0" y="179748"/>
                </a:lnTo>
                <a:close/>
              </a:path>
            </a:pathLst>
          </a:custGeom>
          <a:solidFill>
            <a:srgbClr val="FFFFFF"/>
          </a:solidFill>
        </p:spPr>
        <p:txBody>
          <a:bodyPr wrap="square" lIns="0" tIns="0" rIns="0" bIns="0" rtlCol="0"/>
          <a:lstStyle/>
          <a:p>
            <a:endParaRPr/>
          </a:p>
        </p:txBody>
      </p:sp>
      <p:sp>
        <p:nvSpPr>
          <p:cNvPr id="101" name="object 101"/>
          <p:cNvSpPr/>
          <p:nvPr/>
        </p:nvSpPr>
        <p:spPr>
          <a:xfrm>
            <a:off x="500722" y="2687179"/>
            <a:ext cx="1438275" cy="0"/>
          </a:xfrm>
          <a:custGeom>
            <a:avLst/>
            <a:gdLst/>
            <a:ahLst/>
            <a:cxnLst/>
            <a:rect l="l" t="t" r="r" b="b"/>
            <a:pathLst>
              <a:path w="1438275">
                <a:moveTo>
                  <a:pt x="1437985" y="0"/>
                </a:moveTo>
                <a:lnTo>
                  <a:pt x="0" y="0"/>
                </a:lnTo>
              </a:path>
            </a:pathLst>
          </a:custGeom>
          <a:ln w="5062">
            <a:solidFill>
              <a:srgbClr val="000000"/>
            </a:solidFill>
          </a:ln>
        </p:spPr>
        <p:txBody>
          <a:bodyPr wrap="square" lIns="0" tIns="0" rIns="0" bIns="0" rtlCol="0"/>
          <a:lstStyle/>
          <a:p>
            <a:endParaRPr/>
          </a:p>
        </p:txBody>
      </p:sp>
      <p:graphicFrame>
        <p:nvGraphicFramePr>
          <p:cNvPr id="102" name="object 102"/>
          <p:cNvGraphicFramePr>
            <a:graphicFrameLocks noGrp="1"/>
          </p:cNvGraphicFramePr>
          <p:nvPr/>
        </p:nvGraphicFramePr>
        <p:xfrm>
          <a:off x="498190" y="1249193"/>
          <a:ext cx="1437638" cy="1437640"/>
        </p:xfrm>
        <a:graphic>
          <a:graphicData uri="http://schemas.openxmlformats.org/drawingml/2006/table">
            <a:tbl>
              <a:tblPr firstRow="1" bandRow="1">
                <a:tableStyleId>{2D5ABB26-0587-4C30-8999-92F81FD0307C}</a:tableStyleId>
              </a:tblPr>
              <a:tblGrid>
                <a:gridCol w="179705">
                  <a:extLst>
                    <a:ext uri="{9D8B030D-6E8A-4147-A177-3AD203B41FA5}">
                      <a16:colId xmlns:a16="http://schemas.microsoft.com/office/drawing/2014/main" val="20000"/>
                    </a:ext>
                  </a:extLst>
                </a:gridCol>
                <a:gridCol w="179705">
                  <a:extLst>
                    <a:ext uri="{9D8B030D-6E8A-4147-A177-3AD203B41FA5}">
                      <a16:colId xmlns:a16="http://schemas.microsoft.com/office/drawing/2014/main" val="20001"/>
                    </a:ext>
                  </a:extLst>
                </a:gridCol>
                <a:gridCol w="179705">
                  <a:extLst>
                    <a:ext uri="{9D8B030D-6E8A-4147-A177-3AD203B41FA5}">
                      <a16:colId xmlns:a16="http://schemas.microsoft.com/office/drawing/2014/main" val="20002"/>
                    </a:ext>
                  </a:extLst>
                </a:gridCol>
                <a:gridCol w="179704">
                  <a:extLst>
                    <a:ext uri="{9D8B030D-6E8A-4147-A177-3AD203B41FA5}">
                      <a16:colId xmlns:a16="http://schemas.microsoft.com/office/drawing/2014/main" val="20003"/>
                    </a:ext>
                  </a:extLst>
                </a:gridCol>
                <a:gridCol w="179704">
                  <a:extLst>
                    <a:ext uri="{9D8B030D-6E8A-4147-A177-3AD203B41FA5}">
                      <a16:colId xmlns:a16="http://schemas.microsoft.com/office/drawing/2014/main" val="20004"/>
                    </a:ext>
                  </a:extLst>
                </a:gridCol>
                <a:gridCol w="179705">
                  <a:extLst>
                    <a:ext uri="{9D8B030D-6E8A-4147-A177-3AD203B41FA5}">
                      <a16:colId xmlns:a16="http://schemas.microsoft.com/office/drawing/2014/main" val="20005"/>
                    </a:ext>
                  </a:extLst>
                </a:gridCol>
                <a:gridCol w="179705">
                  <a:extLst>
                    <a:ext uri="{9D8B030D-6E8A-4147-A177-3AD203B41FA5}">
                      <a16:colId xmlns:a16="http://schemas.microsoft.com/office/drawing/2014/main" val="20006"/>
                    </a:ext>
                  </a:extLst>
                </a:gridCol>
                <a:gridCol w="179705">
                  <a:extLst>
                    <a:ext uri="{9D8B030D-6E8A-4147-A177-3AD203B41FA5}">
                      <a16:colId xmlns:a16="http://schemas.microsoft.com/office/drawing/2014/main" val="20007"/>
                    </a:ext>
                  </a:extLst>
                </a:gridCol>
              </a:tblGrid>
              <a:tr h="179705">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79705">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179705">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2"/>
                  </a:ext>
                </a:extLst>
              </a:tr>
              <a:tr h="179705">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3"/>
                  </a:ext>
                </a:extLst>
              </a:tr>
              <a:tr h="179705">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4"/>
                  </a:ext>
                </a:extLst>
              </a:tr>
              <a:tr h="179705">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179705">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3175">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6"/>
                  </a:ext>
                </a:extLst>
              </a:tr>
              <a:tr h="179705">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103" name="object 103"/>
          <p:cNvSpPr txBox="1"/>
          <p:nvPr/>
        </p:nvSpPr>
        <p:spPr>
          <a:xfrm>
            <a:off x="278734" y="1637776"/>
            <a:ext cx="1860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Arial"/>
                <a:cs typeface="Arial"/>
              </a:rPr>
              <a:t>S</a:t>
            </a:r>
            <a:r>
              <a:rPr sz="600" spc="-10" dirty="0">
                <a:latin typeface="Arial"/>
                <a:cs typeface="Arial"/>
              </a:rPr>
              <a:t>t</a:t>
            </a:r>
            <a:r>
              <a:rPr sz="600" spc="-5" dirty="0">
                <a:latin typeface="Arial"/>
                <a:cs typeface="Arial"/>
              </a:rPr>
              <a:t>art</a:t>
            </a:r>
            <a:endParaRPr sz="600">
              <a:latin typeface="Arial"/>
              <a:cs typeface="Arial"/>
            </a:endParaRPr>
          </a:p>
        </p:txBody>
      </p:sp>
      <p:sp>
        <p:nvSpPr>
          <p:cNvPr id="104" name="object 104"/>
          <p:cNvSpPr txBox="1"/>
          <p:nvPr/>
        </p:nvSpPr>
        <p:spPr>
          <a:xfrm>
            <a:off x="1964521" y="2366771"/>
            <a:ext cx="1860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Arial"/>
                <a:cs typeface="Arial"/>
              </a:rPr>
              <a:t>Goal</a:t>
            </a:r>
            <a:endParaRPr sz="600">
              <a:latin typeface="Arial"/>
              <a:cs typeface="Arial"/>
            </a:endParaRPr>
          </a:p>
        </p:txBody>
      </p:sp>
      <p:sp>
        <p:nvSpPr>
          <p:cNvPr id="105" name="object 105"/>
          <p:cNvSpPr/>
          <p:nvPr/>
        </p:nvSpPr>
        <p:spPr>
          <a:xfrm>
            <a:off x="2570238" y="1805736"/>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6" name="object 106"/>
          <p:cNvSpPr/>
          <p:nvPr/>
        </p:nvSpPr>
        <p:spPr>
          <a:xfrm>
            <a:off x="2570238" y="2015769"/>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7" name="object 107"/>
          <p:cNvSpPr/>
          <p:nvPr/>
        </p:nvSpPr>
        <p:spPr>
          <a:xfrm>
            <a:off x="2570238" y="2225802"/>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8" name="object 108"/>
          <p:cNvSpPr txBox="1"/>
          <p:nvPr/>
        </p:nvSpPr>
        <p:spPr>
          <a:xfrm>
            <a:off x="2688386" y="1672283"/>
            <a:ext cx="1531620" cy="655955"/>
          </a:xfrm>
          <a:prstGeom prst="rect">
            <a:avLst/>
          </a:prstGeom>
        </p:spPr>
        <p:txBody>
          <a:bodyPr vert="horz" wrap="square" lIns="0" tIns="12700" rIns="0" bIns="0" rtlCol="0">
            <a:spAutoFit/>
          </a:bodyPr>
          <a:lstStyle/>
          <a:p>
            <a:pPr marL="12700" marR="5080">
              <a:lnSpc>
                <a:spcPct val="125299"/>
              </a:lnSpc>
              <a:spcBef>
                <a:spcPts val="100"/>
              </a:spcBef>
            </a:pPr>
            <a:r>
              <a:rPr sz="1100" spc="-75" dirty="0">
                <a:latin typeface="Arial"/>
                <a:cs typeface="Arial"/>
              </a:rPr>
              <a:t>Rewards: </a:t>
            </a:r>
            <a:r>
              <a:rPr sz="1100" spc="-35" dirty="0">
                <a:latin typeface="Arial"/>
                <a:cs typeface="Arial"/>
              </a:rPr>
              <a:t>-1 </a:t>
            </a:r>
            <a:r>
              <a:rPr sz="1100" spc="-50" dirty="0">
                <a:latin typeface="Arial"/>
                <a:cs typeface="Arial"/>
              </a:rPr>
              <a:t>per </a:t>
            </a:r>
            <a:r>
              <a:rPr sz="1100" spc="-35" dirty="0">
                <a:latin typeface="Arial"/>
                <a:cs typeface="Arial"/>
              </a:rPr>
              <a:t>time-step  </a:t>
            </a:r>
            <a:r>
              <a:rPr sz="1100" spc="-30" dirty="0">
                <a:latin typeface="Arial"/>
                <a:cs typeface="Arial"/>
              </a:rPr>
              <a:t>Actions: </a:t>
            </a:r>
            <a:r>
              <a:rPr sz="1100" spc="-15" dirty="0">
                <a:latin typeface="Arial"/>
                <a:cs typeface="Arial"/>
              </a:rPr>
              <a:t>N, </a:t>
            </a:r>
            <a:r>
              <a:rPr sz="1100" spc="-45" dirty="0">
                <a:latin typeface="Arial"/>
                <a:cs typeface="Arial"/>
              </a:rPr>
              <a:t>E, </a:t>
            </a:r>
            <a:r>
              <a:rPr sz="1100" spc="-70" dirty="0">
                <a:latin typeface="Arial"/>
                <a:cs typeface="Arial"/>
              </a:rPr>
              <a:t>S, </a:t>
            </a:r>
            <a:r>
              <a:rPr sz="1100" spc="-10" dirty="0">
                <a:latin typeface="Arial"/>
                <a:cs typeface="Arial"/>
              </a:rPr>
              <a:t>W  </a:t>
            </a:r>
            <a:r>
              <a:rPr sz="1100" spc="-45" dirty="0">
                <a:latin typeface="Arial"/>
                <a:cs typeface="Arial"/>
              </a:rPr>
              <a:t>States: </a:t>
            </a:r>
            <a:r>
              <a:rPr sz="1100" spc="-35" dirty="0">
                <a:latin typeface="Arial"/>
                <a:cs typeface="Arial"/>
              </a:rPr>
              <a:t>Agent’s</a:t>
            </a:r>
            <a:r>
              <a:rPr sz="1100" spc="-20" dirty="0">
                <a:latin typeface="Arial"/>
                <a:cs typeface="Arial"/>
              </a:rPr>
              <a:t> </a:t>
            </a:r>
            <a:r>
              <a:rPr sz="1100" spc="-25" dirty="0">
                <a:latin typeface="Arial"/>
                <a:cs typeface="Arial"/>
              </a:rPr>
              <a:t>location</a:t>
            </a:r>
            <a:endParaRPr sz="1100">
              <a:latin typeface="Arial"/>
              <a:cs typeface="Arial"/>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08195" cy="122555"/>
          </a:xfrm>
          <a:custGeom>
            <a:avLst/>
            <a:gdLst/>
            <a:ahLst/>
            <a:cxnLst/>
            <a:rect l="l" t="t" r="r" b="b"/>
            <a:pathLst>
              <a:path w="4608195" h="122555">
                <a:moveTo>
                  <a:pt x="0" y="122313"/>
                </a:moveTo>
                <a:lnTo>
                  <a:pt x="4608004" y="122313"/>
                </a:lnTo>
                <a:lnTo>
                  <a:pt x="4608004" y="0"/>
                </a:lnTo>
                <a:lnTo>
                  <a:pt x="0" y="0"/>
                </a:lnTo>
                <a:lnTo>
                  <a:pt x="0" y="122313"/>
                </a:lnTo>
                <a:close/>
              </a:path>
            </a:pathLst>
          </a:custGeom>
          <a:solidFill>
            <a:srgbClr val="000000"/>
          </a:solidFill>
        </p:spPr>
        <p:txBody>
          <a:bodyPr wrap="square" lIns="0" tIns="0" rIns="0" bIns="0" rtlCol="0"/>
          <a:lstStyle/>
          <a:p>
            <a:endParaRPr/>
          </a:p>
        </p:txBody>
      </p:sp>
      <p:sp>
        <p:nvSpPr>
          <p:cNvPr id="3" name="object 3"/>
          <p:cNvSpPr txBox="1"/>
          <p:nvPr/>
        </p:nvSpPr>
        <p:spPr>
          <a:xfrm>
            <a:off x="0" y="0"/>
            <a:ext cx="4608195" cy="209673"/>
          </a:xfrm>
          <a:prstGeom prst="rect">
            <a:avLst/>
          </a:prstGeom>
        </p:spPr>
        <p:txBody>
          <a:bodyPr vert="horz" wrap="square" lIns="0" tIns="12065" rIns="0" bIns="0" rtlCol="0">
            <a:spAutoFit/>
          </a:bodyPr>
          <a:lstStyle/>
          <a:p>
            <a:pPr marL="107950">
              <a:lnSpc>
                <a:spcPct val="100000"/>
              </a:lnSpc>
              <a:spcBef>
                <a:spcPts val="95"/>
              </a:spcBef>
            </a:pPr>
            <a:endParaRPr lang="en-US" sz="600" spc="-10" dirty="0">
              <a:solidFill>
                <a:srgbClr val="FFFFFF"/>
              </a:solidFill>
              <a:latin typeface="Arial"/>
              <a:cs typeface="Arial"/>
            </a:endParaRPr>
          </a:p>
          <a:p>
            <a:pPr marL="107950">
              <a:lnSpc>
                <a:spcPct val="100000"/>
              </a:lnSpc>
              <a:spcBef>
                <a:spcPts val="95"/>
              </a:spcBef>
            </a:pPr>
            <a:endParaRPr lang="en-US" sz="600" spc="-10" dirty="0">
              <a:solidFill>
                <a:srgbClr val="FFFFFF"/>
              </a:solidFill>
              <a:latin typeface="Arial"/>
              <a:cs typeface="Arial"/>
            </a:endParaRPr>
          </a:p>
        </p:txBody>
      </p:sp>
      <p:sp>
        <p:nvSpPr>
          <p:cNvPr id="4" name="object 4"/>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txBox="1"/>
          <p:nvPr/>
        </p:nvSpPr>
        <p:spPr>
          <a:xfrm>
            <a:off x="138366" y="153511"/>
            <a:ext cx="4469765" cy="65595"/>
          </a:xfrm>
          <a:prstGeom prst="rect">
            <a:avLst/>
          </a:prstGeom>
          <a:solidFill>
            <a:srgbClr val="191959"/>
          </a:solidFill>
        </p:spPr>
        <p:txBody>
          <a:bodyPr vert="horz" wrap="square" lIns="0" tIns="0" rIns="0" bIns="0" rtlCol="0">
            <a:spAutoFit/>
          </a:bodyPr>
          <a:lstStyle/>
          <a:p>
            <a:pPr marL="75565">
              <a:lnSpc>
                <a:spcPts val="540"/>
              </a:lnSpc>
            </a:pPr>
            <a:endParaRPr sz="600" dirty="0">
              <a:latin typeface="Arial"/>
              <a:cs typeface="Arial"/>
            </a:endParaRPr>
          </a:p>
        </p:txBody>
      </p:sp>
      <p:sp>
        <p:nvSpPr>
          <p:cNvPr id="8" name="object 8"/>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9" name="object 9"/>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80" dirty="0">
                <a:solidFill>
                  <a:srgbClr val="FFFFFF"/>
                </a:solidFill>
                <a:latin typeface="Arial"/>
                <a:cs typeface="Arial"/>
              </a:rPr>
              <a:t>Maze </a:t>
            </a:r>
            <a:r>
              <a:rPr sz="1400" spc="-65" dirty="0">
                <a:solidFill>
                  <a:srgbClr val="FFFFFF"/>
                </a:solidFill>
                <a:latin typeface="Arial"/>
                <a:cs typeface="Arial"/>
              </a:rPr>
              <a:t>Example:</a:t>
            </a:r>
            <a:r>
              <a:rPr sz="1400" spc="75" dirty="0">
                <a:solidFill>
                  <a:srgbClr val="FFFFFF"/>
                </a:solidFill>
                <a:latin typeface="Arial"/>
                <a:cs typeface="Arial"/>
              </a:rPr>
              <a:t> </a:t>
            </a:r>
            <a:r>
              <a:rPr sz="1400" spc="-45" dirty="0">
                <a:solidFill>
                  <a:srgbClr val="FFFFFF"/>
                </a:solidFill>
                <a:latin typeface="Arial"/>
                <a:cs typeface="Arial"/>
              </a:rPr>
              <a:t>Policy</a:t>
            </a:r>
            <a:endParaRPr sz="1400">
              <a:latin typeface="Arial"/>
              <a:cs typeface="Arial"/>
            </a:endParaRPr>
          </a:p>
        </p:txBody>
      </p:sp>
      <p:sp>
        <p:nvSpPr>
          <p:cNvPr id="10" name="object 10"/>
          <p:cNvSpPr/>
          <p:nvPr/>
        </p:nvSpPr>
        <p:spPr>
          <a:xfrm>
            <a:off x="647032" y="838734"/>
            <a:ext cx="411066" cy="41106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98666" y="838734"/>
            <a:ext cx="411066" cy="41106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150327" y="838734"/>
            <a:ext cx="411066" cy="41106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01956" y="838734"/>
            <a:ext cx="411066" cy="41106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653622" y="838734"/>
            <a:ext cx="411066" cy="411066"/>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905251" y="838734"/>
            <a:ext cx="411066" cy="411066"/>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156888" y="838734"/>
            <a:ext cx="411066" cy="411066"/>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408546" y="838734"/>
            <a:ext cx="411066" cy="41106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47032" y="1090371"/>
            <a:ext cx="411066" cy="41106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898666" y="1090371"/>
            <a:ext cx="411066" cy="41106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50327" y="1090371"/>
            <a:ext cx="411066" cy="41106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401956" y="1090371"/>
            <a:ext cx="411066" cy="41106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653622" y="1090371"/>
            <a:ext cx="411066" cy="41106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905251" y="1090371"/>
            <a:ext cx="411066" cy="41106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156888" y="1090371"/>
            <a:ext cx="411066" cy="411066"/>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408546" y="1090371"/>
            <a:ext cx="411066" cy="411066"/>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647032" y="1342029"/>
            <a:ext cx="411066" cy="411066"/>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898666" y="1342029"/>
            <a:ext cx="411066" cy="41106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1150327" y="1342029"/>
            <a:ext cx="411066" cy="411066"/>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1401956" y="1342029"/>
            <a:ext cx="411066" cy="411066"/>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653622" y="1342029"/>
            <a:ext cx="411066" cy="411066"/>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905251" y="1342029"/>
            <a:ext cx="411066" cy="411066"/>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2156888" y="1342029"/>
            <a:ext cx="411066" cy="411066"/>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2408546" y="1342029"/>
            <a:ext cx="411066" cy="411066"/>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647032" y="1593658"/>
            <a:ext cx="411066" cy="411066"/>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898666" y="1593658"/>
            <a:ext cx="411066" cy="411066"/>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1150327" y="1593658"/>
            <a:ext cx="411066" cy="411066"/>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401956" y="1593658"/>
            <a:ext cx="411066" cy="411066"/>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1653622" y="1593658"/>
            <a:ext cx="411066" cy="411066"/>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1905251" y="1593658"/>
            <a:ext cx="411066" cy="411066"/>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2156888" y="1593658"/>
            <a:ext cx="411066" cy="411066"/>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2408546" y="1593658"/>
            <a:ext cx="411066" cy="411066"/>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647032" y="1845323"/>
            <a:ext cx="411066" cy="411066"/>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898666" y="1845323"/>
            <a:ext cx="411066" cy="411066"/>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1150327" y="1845323"/>
            <a:ext cx="411066" cy="411066"/>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1401956" y="1845323"/>
            <a:ext cx="411066" cy="411066"/>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1653622" y="1845323"/>
            <a:ext cx="411066" cy="411066"/>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1905251" y="1845323"/>
            <a:ext cx="411066" cy="411066"/>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2156888" y="1845323"/>
            <a:ext cx="411066" cy="411066"/>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2408546" y="1845323"/>
            <a:ext cx="411066" cy="411066"/>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647032" y="2096955"/>
            <a:ext cx="411066" cy="411066"/>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898666" y="2096955"/>
            <a:ext cx="411066" cy="411066"/>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1150327" y="2096955"/>
            <a:ext cx="411066" cy="411066"/>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1401956" y="2096955"/>
            <a:ext cx="411066" cy="411066"/>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1653622" y="2096955"/>
            <a:ext cx="411066" cy="411066"/>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1905251" y="2096955"/>
            <a:ext cx="411066" cy="411066"/>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2156888" y="2096955"/>
            <a:ext cx="411066" cy="411066"/>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2408546" y="2096955"/>
            <a:ext cx="411066" cy="411066"/>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647032" y="2348590"/>
            <a:ext cx="411066" cy="411066"/>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898666" y="2348590"/>
            <a:ext cx="411066" cy="411066"/>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1150327" y="2348590"/>
            <a:ext cx="411066" cy="411066"/>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1401956" y="2348590"/>
            <a:ext cx="411066" cy="411066"/>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1653622" y="2348590"/>
            <a:ext cx="411066" cy="411066"/>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1905251" y="2348590"/>
            <a:ext cx="411066" cy="411066"/>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2156888" y="2348590"/>
            <a:ext cx="411066" cy="411066"/>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2408546" y="2348590"/>
            <a:ext cx="411066" cy="411066"/>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647032" y="2600252"/>
            <a:ext cx="411066" cy="411066"/>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898666" y="2600252"/>
            <a:ext cx="411066" cy="411066"/>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1150327" y="2600252"/>
            <a:ext cx="411066" cy="411066"/>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1401956" y="2600252"/>
            <a:ext cx="411066" cy="411066"/>
          </a:xfrm>
          <a:prstGeom prst="rect">
            <a:avLst/>
          </a:prstGeom>
          <a:blipFill>
            <a:blip r:embed="rId2" cstate="print"/>
            <a:stretch>
              <a:fillRect/>
            </a:stretch>
          </a:blipFill>
        </p:spPr>
        <p:txBody>
          <a:bodyPr wrap="square" lIns="0" tIns="0" rIns="0" bIns="0" rtlCol="0"/>
          <a:lstStyle/>
          <a:p>
            <a:endParaRPr/>
          </a:p>
        </p:txBody>
      </p:sp>
      <p:sp>
        <p:nvSpPr>
          <p:cNvPr id="70" name="object 70"/>
          <p:cNvSpPr/>
          <p:nvPr/>
        </p:nvSpPr>
        <p:spPr>
          <a:xfrm>
            <a:off x="1653622" y="2600252"/>
            <a:ext cx="411066" cy="411066"/>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1905251" y="2600252"/>
            <a:ext cx="411066" cy="411066"/>
          </a:xfrm>
          <a:prstGeom prst="rect">
            <a:avLst/>
          </a:prstGeom>
          <a:blipFill>
            <a:blip r:embed="rId2" cstate="print"/>
            <a:stretch>
              <a:fillRect/>
            </a:stretch>
          </a:blipFill>
        </p:spPr>
        <p:txBody>
          <a:bodyPr wrap="square" lIns="0" tIns="0" rIns="0" bIns="0" rtlCol="0"/>
          <a:lstStyle/>
          <a:p>
            <a:endParaRPr/>
          </a:p>
        </p:txBody>
      </p:sp>
      <p:sp>
        <p:nvSpPr>
          <p:cNvPr id="72" name="object 72"/>
          <p:cNvSpPr/>
          <p:nvPr/>
        </p:nvSpPr>
        <p:spPr>
          <a:xfrm>
            <a:off x="2156888" y="2600252"/>
            <a:ext cx="411066" cy="411066"/>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2408546" y="2600252"/>
            <a:ext cx="411066" cy="411066"/>
          </a:xfrm>
          <a:prstGeom prst="rect">
            <a:avLst/>
          </a:prstGeom>
          <a:blipFill>
            <a:blip r:embed="rId2" cstate="print"/>
            <a:stretch>
              <a:fillRect/>
            </a:stretch>
          </a:blipFill>
        </p:spPr>
        <p:txBody>
          <a:bodyPr wrap="square" lIns="0" tIns="0" rIns="0" bIns="0" rtlCol="0"/>
          <a:lstStyle/>
          <a:p>
            <a:endParaRPr/>
          </a:p>
        </p:txBody>
      </p:sp>
      <p:sp>
        <p:nvSpPr>
          <p:cNvPr id="74" name="object 74"/>
          <p:cNvSpPr/>
          <p:nvPr/>
        </p:nvSpPr>
        <p:spPr>
          <a:xfrm>
            <a:off x="976627"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5" name="object 75"/>
          <p:cNvSpPr/>
          <p:nvPr/>
        </p:nvSpPr>
        <p:spPr>
          <a:xfrm>
            <a:off x="1228288"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6" name="object 76"/>
          <p:cNvSpPr/>
          <p:nvPr/>
        </p:nvSpPr>
        <p:spPr>
          <a:xfrm>
            <a:off x="1479917"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7" name="object 77"/>
          <p:cNvSpPr/>
          <p:nvPr/>
        </p:nvSpPr>
        <p:spPr>
          <a:xfrm>
            <a:off x="1731583"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8" name="object 78"/>
          <p:cNvSpPr/>
          <p:nvPr/>
        </p:nvSpPr>
        <p:spPr>
          <a:xfrm>
            <a:off x="1983212"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9" name="object 79"/>
          <p:cNvSpPr/>
          <p:nvPr/>
        </p:nvSpPr>
        <p:spPr>
          <a:xfrm>
            <a:off x="2234849" y="1139981"/>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0" name="object 80"/>
          <p:cNvSpPr/>
          <p:nvPr/>
        </p:nvSpPr>
        <p:spPr>
          <a:xfrm>
            <a:off x="724993" y="1391640"/>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1" name="object 81"/>
          <p:cNvSpPr/>
          <p:nvPr/>
        </p:nvSpPr>
        <p:spPr>
          <a:xfrm>
            <a:off x="976627" y="1391640"/>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2" name="object 82"/>
          <p:cNvSpPr/>
          <p:nvPr/>
        </p:nvSpPr>
        <p:spPr>
          <a:xfrm>
            <a:off x="1731583" y="1391640"/>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3" name="object 83"/>
          <p:cNvSpPr/>
          <p:nvPr/>
        </p:nvSpPr>
        <p:spPr>
          <a:xfrm>
            <a:off x="2234849" y="1391640"/>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4" name="object 84"/>
          <p:cNvSpPr/>
          <p:nvPr/>
        </p:nvSpPr>
        <p:spPr>
          <a:xfrm>
            <a:off x="976627" y="1643276"/>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5" name="object 85"/>
          <p:cNvSpPr/>
          <p:nvPr/>
        </p:nvSpPr>
        <p:spPr>
          <a:xfrm>
            <a:off x="1228288" y="1643276"/>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6" name="object 86"/>
          <p:cNvSpPr/>
          <p:nvPr/>
        </p:nvSpPr>
        <p:spPr>
          <a:xfrm>
            <a:off x="1983212" y="1643276"/>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7" name="object 87"/>
          <p:cNvSpPr/>
          <p:nvPr/>
        </p:nvSpPr>
        <p:spPr>
          <a:xfrm>
            <a:off x="2234849" y="1643276"/>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8" name="object 88"/>
          <p:cNvSpPr/>
          <p:nvPr/>
        </p:nvSpPr>
        <p:spPr>
          <a:xfrm>
            <a:off x="1228288" y="1894934"/>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9" name="object 89"/>
          <p:cNvSpPr/>
          <p:nvPr/>
        </p:nvSpPr>
        <p:spPr>
          <a:xfrm>
            <a:off x="1479917" y="1894934"/>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0" name="object 90"/>
          <p:cNvSpPr/>
          <p:nvPr/>
        </p:nvSpPr>
        <p:spPr>
          <a:xfrm>
            <a:off x="1983212" y="1894934"/>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1" name="object 91"/>
          <p:cNvSpPr/>
          <p:nvPr/>
        </p:nvSpPr>
        <p:spPr>
          <a:xfrm>
            <a:off x="976627" y="2146567"/>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2" name="object 92"/>
          <p:cNvSpPr/>
          <p:nvPr/>
        </p:nvSpPr>
        <p:spPr>
          <a:xfrm>
            <a:off x="1479917" y="2146567"/>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3" name="object 93"/>
          <p:cNvSpPr/>
          <p:nvPr/>
        </p:nvSpPr>
        <p:spPr>
          <a:xfrm>
            <a:off x="1983212" y="2146567"/>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4" name="object 94"/>
          <p:cNvSpPr/>
          <p:nvPr/>
        </p:nvSpPr>
        <p:spPr>
          <a:xfrm>
            <a:off x="2234849" y="2146567"/>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5" name="object 95"/>
          <p:cNvSpPr/>
          <p:nvPr/>
        </p:nvSpPr>
        <p:spPr>
          <a:xfrm>
            <a:off x="976627"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6" name="object 96"/>
          <p:cNvSpPr/>
          <p:nvPr/>
        </p:nvSpPr>
        <p:spPr>
          <a:xfrm>
            <a:off x="1228288"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7" name="object 97"/>
          <p:cNvSpPr/>
          <p:nvPr/>
        </p:nvSpPr>
        <p:spPr>
          <a:xfrm>
            <a:off x="1479917"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8" name="object 98"/>
          <p:cNvSpPr/>
          <p:nvPr/>
        </p:nvSpPr>
        <p:spPr>
          <a:xfrm>
            <a:off x="1731583"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9" name="object 99"/>
          <p:cNvSpPr/>
          <p:nvPr/>
        </p:nvSpPr>
        <p:spPr>
          <a:xfrm>
            <a:off x="2234849"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100" name="object 100"/>
          <p:cNvSpPr/>
          <p:nvPr/>
        </p:nvSpPr>
        <p:spPr>
          <a:xfrm>
            <a:off x="2486507" y="2398202"/>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graphicFrame>
        <p:nvGraphicFramePr>
          <p:cNvPr id="101" name="object 101"/>
          <p:cNvGraphicFramePr>
            <a:graphicFrameLocks noGrp="1"/>
          </p:cNvGraphicFramePr>
          <p:nvPr/>
        </p:nvGraphicFramePr>
        <p:xfrm>
          <a:off x="721449" y="888345"/>
          <a:ext cx="2011676" cy="2011680"/>
        </p:xfrm>
        <a:graphic>
          <a:graphicData uri="http://schemas.openxmlformats.org/drawingml/2006/table">
            <a:tbl>
              <a:tblPr firstRow="1" bandRow="1">
                <a:tableStyleId>{2D5ABB26-0587-4C30-8999-92F81FD0307C}</a:tableStyleId>
              </a:tblPr>
              <a:tblGrid>
                <a:gridCol w="251460">
                  <a:extLst>
                    <a:ext uri="{9D8B030D-6E8A-4147-A177-3AD203B41FA5}">
                      <a16:colId xmlns:a16="http://schemas.microsoft.com/office/drawing/2014/main" val="20000"/>
                    </a:ext>
                  </a:extLst>
                </a:gridCol>
                <a:gridCol w="251460">
                  <a:extLst>
                    <a:ext uri="{9D8B030D-6E8A-4147-A177-3AD203B41FA5}">
                      <a16:colId xmlns:a16="http://schemas.microsoft.com/office/drawing/2014/main" val="20001"/>
                    </a:ext>
                  </a:extLst>
                </a:gridCol>
                <a:gridCol w="251460">
                  <a:extLst>
                    <a:ext uri="{9D8B030D-6E8A-4147-A177-3AD203B41FA5}">
                      <a16:colId xmlns:a16="http://schemas.microsoft.com/office/drawing/2014/main" val="20002"/>
                    </a:ext>
                  </a:extLst>
                </a:gridCol>
                <a:gridCol w="251459">
                  <a:extLst>
                    <a:ext uri="{9D8B030D-6E8A-4147-A177-3AD203B41FA5}">
                      <a16:colId xmlns:a16="http://schemas.microsoft.com/office/drawing/2014/main" val="20003"/>
                    </a:ext>
                  </a:extLst>
                </a:gridCol>
                <a:gridCol w="251459">
                  <a:extLst>
                    <a:ext uri="{9D8B030D-6E8A-4147-A177-3AD203B41FA5}">
                      <a16:colId xmlns:a16="http://schemas.microsoft.com/office/drawing/2014/main" val="20004"/>
                    </a:ext>
                  </a:extLst>
                </a:gridCol>
                <a:gridCol w="251459">
                  <a:extLst>
                    <a:ext uri="{9D8B030D-6E8A-4147-A177-3AD203B41FA5}">
                      <a16:colId xmlns:a16="http://schemas.microsoft.com/office/drawing/2014/main" val="20005"/>
                    </a:ext>
                  </a:extLst>
                </a:gridCol>
                <a:gridCol w="251459">
                  <a:extLst>
                    <a:ext uri="{9D8B030D-6E8A-4147-A177-3AD203B41FA5}">
                      <a16:colId xmlns:a16="http://schemas.microsoft.com/office/drawing/2014/main" val="20006"/>
                    </a:ext>
                  </a:extLst>
                </a:gridCol>
                <a:gridCol w="251460">
                  <a:extLst>
                    <a:ext uri="{9D8B030D-6E8A-4147-A177-3AD203B41FA5}">
                      <a16:colId xmlns:a16="http://schemas.microsoft.com/office/drawing/2014/main" val="20007"/>
                    </a:ext>
                  </a:extLst>
                </a:gridCol>
              </a:tblGrid>
              <a:tr h="251460">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25146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2"/>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3"/>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4"/>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R w="9525">
                      <a:solidFill>
                        <a:srgbClr val="000000"/>
                      </a:solidFill>
                      <a:prstDash val="solid"/>
                    </a:lnR>
                  </a:tcPr>
                </a:tc>
                <a:extLst>
                  <a:ext uri="{0D108BD9-81ED-4DB2-BD59-A6C34878D82A}">
                    <a16:rowId xmlns:a16="http://schemas.microsoft.com/office/drawing/2014/main" val="10006"/>
                  </a:ext>
                </a:extLst>
              </a:tr>
              <a:tr h="251460">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102" name="object 102"/>
          <p:cNvSpPr txBox="1"/>
          <p:nvPr/>
        </p:nvSpPr>
        <p:spPr>
          <a:xfrm>
            <a:off x="419294" y="1437432"/>
            <a:ext cx="250190" cy="153035"/>
          </a:xfrm>
          <a:prstGeom prst="rect">
            <a:avLst/>
          </a:prstGeom>
        </p:spPr>
        <p:txBody>
          <a:bodyPr vert="horz" wrap="square" lIns="0" tIns="17145" rIns="0" bIns="0" rtlCol="0">
            <a:spAutoFit/>
          </a:bodyPr>
          <a:lstStyle/>
          <a:p>
            <a:pPr marL="12700">
              <a:lnSpc>
                <a:spcPct val="100000"/>
              </a:lnSpc>
              <a:spcBef>
                <a:spcPts val="135"/>
              </a:spcBef>
            </a:pPr>
            <a:r>
              <a:rPr sz="800" spc="20" dirty="0">
                <a:latin typeface="Arial"/>
                <a:cs typeface="Arial"/>
              </a:rPr>
              <a:t>S</a:t>
            </a:r>
            <a:r>
              <a:rPr sz="800" spc="5" dirty="0">
                <a:latin typeface="Arial"/>
                <a:cs typeface="Arial"/>
              </a:rPr>
              <a:t>t</a:t>
            </a:r>
            <a:r>
              <a:rPr sz="800" spc="10" dirty="0">
                <a:latin typeface="Arial"/>
                <a:cs typeface="Arial"/>
              </a:rPr>
              <a:t>art</a:t>
            </a:r>
            <a:endParaRPr sz="800">
              <a:latin typeface="Arial"/>
              <a:cs typeface="Arial"/>
            </a:endParaRPr>
          </a:p>
        </p:txBody>
      </p:sp>
      <p:sp>
        <p:nvSpPr>
          <p:cNvPr id="103" name="object 103"/>
          <p:cNvSpPr txBox="1"/>
          <p:nvPr/>
        </p:nvSpPr>
        <p:spPr>
          <a:xfrm>
            <a:off x="2779362" y="2458012"/>
            <a:ext cx="250190" cy="153035"/>
          </a:xfrm>
          <a:prstGeom prst="rect">
            <a:avLst/>
          </a:prstGeom>
        </p:spPr>
        <p:txBody>
          <a:bodyPr vert="horz" wrap="square" lIns="0" tIns="17145" rIns="0" bIns="0" rtlCol="0">
            <a:spAutoFit/>
          </a:bodyPr>
          <a:lstStyle/>
          <a:p>
            <a:pPr marL="12700">
              <a:lnSpc>
                <a:spcPct val="100000"/>
              </a:lnSpc>
              <a:spcBef>
                <a:spcPts val="135"/>
              </a:spcBef>
            </a:pPr>
            <a:r>
              <a:rPr sz="800" spc="15" dirty="0">
                <a:latin typeface="Arial"/>
                <a:cs typeface="Arial"/>
              </a:rPr>
              <a:t>Goal</a:t>
            </a:r>
            <a:endParaRPr sz="800">
              <a:latin typeface="Arial"/>
              <a:cs typeface="Arial"/>
            </a:endParaRPr>
          </a:p>
        </p:txBody>
      </p:sp>
      <p:sp>
        <p:nvSpPr>
          <p:cNvPr id="104" name="object 104"/>
          <p:cNvSpPr/>
          <p:nvPr/>
        </p:nvSpPr>
        <p:spPr>
          <a:xfrm>
            <a:off x="735666" y="1490849"/>
            <a:ext cx="228255" cy="65182"/>
          </a:xfrm>
          <a:prstGeom prst="rect">
            <a:avLst/>
          </a:prstGeom>
          <a:blipFill>
            <a:blip r:embed="rId3" cstate="print"/>
            <a:stretch>
              <a:fillRect/>
            </a:stretch>
          </a:blipFill>
        </p:spPr>
        <p:txBody>
          <a:bodyPr wrap="square" lIns="0" tIns="0" rIns="0" bIns="0" rtlCol="0"/>
          <a:lstStyle/>
          <a:p>
            <a:endParaRPr/>
          </a:p>
        </p:txBody>
      </p:sp>
      <p:sp>
        <p:nvSpPr>
          <p:cNvPr id="105" name="object 105"/>
          <p:cNvSpPr/>
          <p:nvPr/>
        </p:nvSpPr>
        <p:spPr>
          <a:xfrm>
            <a:off x="1245956" y="1235704"/>
            <a:ext cx="228262" cy="65182"/>
          </a:xfrm>
          <a:prstGeom prst="rect">
            <a:avLst/>
          </a:prstGeom>
          <a:blipFill>
            <a:blip r:embed="rId4" cstate="print"/>
            <a:stretch>
              <a:fillRect/>
            </a:stretch>
          </a:blipFill>
        </p:spPr>
        <p:txBody>
          <a:bodyPr wrap="square" lIns="0" tIns="0" rIns="0" bIns="0" rtlCol="0"/>
          <a:lstStyle/>
          <a:p>
            <a:endParaRPr/>
          </a:p>
        </p:txBody>
      </p:sp>
      <p:sp>
        <p:nvSpPr>
          <p:cNvPr id="106" name="object 106"/>
          <p:cNvSpPr/>
          <p:nvPr/>
        </p:nvSpPr>
        <p:spPr>
          <a:xfrm>
            <a:off x="1501101" y="1235704"/>
            <a:ext cx="228262" cy="65182"/>
          </a:xfrm>
          <a:prstGeom prst="rect">
            <a:avLst/>
          </a:prstGeom>
          <a:blipFill>
            <a:blip r:embed="rId4" cstate="print"/>
            <a:stretch>
              <a:fillRect/>
            </a:stretch>
          </a:blipFill>
        </p:spPr>
        <p:txBody>
          <a:bodyPr wrap="square" lIns="0" tIns="0" rIns="0" bIns="0" rtlCol="0"/>
          <a:lstStyle/>
          <a:p>
            <a:endParaRPr/>
          </a:p>
        </p:txBody>
      </p:sp>
      <p:sp>
        <p:nvSpPr>
          <p:cNvPr id="107" name="object 107"/>
          <p:cNvSpPr/>
          <p:nvPr/>
        </p:nvSpPr>
        <p:spPr>
          <a:xfrm>
            <a:off x="1756247" y="1235704"/>
            <a:ext cx="228262" cy="65182"/>
          </a:xfrm>
          <a:prstGeom prst="rect">
            <a:avLst/>
          </a:prstGeom>
          <a:blipFill>
            <a:blip r:embed="rId4" cstate="print"/>
            <a:stretch>
              <a:fillRect/>
            </a:stretch>
          </a:blipFill>
        </p:spPr>
        <p:txBody>
          <a:bodyPr wrap="square" lIns="0" tIns="0" rIns="0" bIns="0" rtlCol="0"/>
          <a:lstStyle/>
          <a:p>
            <a:endParaRPr/>
          </a:p>
        </p:txBody>
      </p:sp>
      <p:sp>
        <p:nvSpPr>
          <p:cNvPr id="108" name="object 108"/>
          <p:cNvSpPr/>
          <p:nvPr/>
        </p:nvSpPr>
        <p:spPr>
          <a:xfrm>
            <a:off x="2011391" y="1235704"/>
            <a:ext cx="228262" cy="65182"/>
          </a:xfrm>
          <a:prstGeom prst="rect">
            <a:avLst/>
          </a:prstGeom>
          <a:blipFill>
            <a:blip r:embed="rId4" cstate="print"/>
            <a:stretch>
              <a:fillRect/>
            </a:stretch>
          </a:blipFill>
        </p:spPr>
        <p:txBody>
          <a:bodyPr wrap="square" lIns="0" tIns="0" rIns="0" bIns="0" rtlCol="0"/>
          <a:lstStyle/>
          <a:p>
            <a:endParaRPr/>
          </a:p>
        </p:txBody>
      </p:sp>
      <p:sp>
        <p:nvSpPr>
          <p:cNvPr id="109" name="object 109"/>
          <p:cNvSpPr/>
          <p:nvPr/>
        </p:nvSpPr>
        <p:spPr>
          <a:xfrm>
            <a:off x="2330642" y="1396842"/>
            <a:ext cx="65175" cy="228262"/>
          </a:xfrm>
          <a:prstGeom prst="rect">
            <a:avLst/>
          </a:prstGeom>
          <a:blipFill>
            <a:blip r:embed="rId5" cstate="print"/>
            <a:stretch>
              <a:fillRect/>
            </a:stretch>
          </a:blipFill>
        </p:spPr>
        <p:txBody>
          <a:bodyPr wrap="square" lIns="0" tIns="0" rIns="0" bIns="0" rtlCol="0"/>
          <a:lstStyle/>
          <a:p>
            <a:endParaRPr/>
          </a:p>
        </p:txBody>
      </p:sp>
      <p:sp>
        <p:nvSpPr>
          <p:cNvPr id="110" name="object 110"/>
          <p:cNvSpPr/>
          <p:nvPr/>
        </p:nvSpPr>
        <p:spPr>
          <a:xfrm>
            <a:off x="2075497" y="1651987"/>
            <a:ext cx="65175" cy="228269"/>
          </a:xfrm>
          <a:prstGeom prst="rect">
            <a:avLst/>
          </a:prstGeom>
          <a:blipFill>
            <a:blip r:embed="rId6" cstate="print"/>
            <a:stretch>
              <a:fillRect/>
            </a:stretch>
          </a:blipFill>
        </p:spPr>
        <p:txBody>
          <a:bodyPr wrap="square" lIns="0" tIns="0" rIns="0" bIns="0" rtlCol="0"/>
          <a:lstStyle/>
          <a:p>
            <a:endParaRPr/>
          </a:p>
        </p:txBody>
      </p:sp>
      <p:sp>
        <p:nvSpPr>
          <p:cNvPr id="111" name="object 111"/>
          <p:cNvSpPr/>
          <p:nvPr/>
        </p:nvSpPr>
        <p:spPr>
          <a:xfrm>
            <a:off x="2068409" y="1907132"/>
            <a:ext cx="65175" cy="228269"/>
          </a:xfrm>
          <a:prstGeom prst="rect">
            <a:avLst/>
          </a:prstGeom>
          <a:blipFill>
            <a:blip r:embed="rId5" cstate="print"/>
            <a:stretch>
              <a:fillRect/>
            </a:stretch>
          </a:blipFill>
        </p:spPr>
        <p:txBody>
          <a:bodyPr wrap="square" lIns="0" tIns="0" rIns="0" bIns="0" rtlCol="0"/>
          <a:lstStyle/>
          <a:p>
            <a:endParaRPr/>
          </a:p>
        </p:txBody>
      </p:sp>
      <p:sp>
        <p:nvSpPr>
          <p:cNvPr id="112" name="object 112"/>
          <p:cNvSpPr/>
          <p:nvPr/>
        </p:nvSpPr>
        <p:spPr>
          <a:xfrm>
            <a:off x="2330642" y="2162277"/>
            <a:ext cx="65175" cy="228269"/>
          </a:xfrm>
          <a:prstGeom prst="rect">
            <a:avLst/>
          </a:prstGeom>
          <a:blipFill>
            <a:blip r:embed="rId5" cstate="print"/>
            <a:stretch>
              <a:fillRect/>
            </a:stretch>
          </a:blipFill>
        </p:spPr>
        <p:txBody>
          <a:bodyPr wrap="square" lIns="0" tIns="0" rIns="0" bIns="0" rtlCol="0"/>
          <a:lstStyle/>
          <a:p>
            <a:endParaRPr/>
          </a:p>
        </p:txBody>
      </p:sp>
      <p:sp>
        <p:nvSpPr>
          <p:cNvPr id="113" name="object 113"/>
          <p:cNvSpPr/>
          <p:nvPr/>
        </p:nvSpPr>
        <p:spPr>
          <a:xfrm>
            <a:off x="2330642" y="1141704"/>
            <a:ext cx="65175" cy="228262"/>
          </a:xfrm>
          <a:prstGeom prst="rect">
            <a:avLst/>
          </a:prstGeom>
          <a:blipFill>
            <a:blip r:embed="rId5" cstate="print"/>
            <a:stretch>
              <a:fillRect/>
            </a:stretch>
          </a:blipFill>
        </p:spPr>
        <p:txBody>
          <a:bodyPr wrap="square" lIns="0" tIns="0" rIns="0" bIns="0" rtlCol="0"/>
          <a:lstStyle/>
          <a:p>
            <a:endParaRPr/>
          </a:p>
        </p:txBody>
      </p:sp>
      <p:sp>
        <p:nvSpPr>
          <p:cNvPr id="114" name="object 114"/>
          <p:cNvSpPr/>
          <p:nvPr/>
        </p:nvSpPr>
        <p:spPr>
          <a:xfrm>
            <a:off x="2011391" y="2249324"/>
            <a:ext cx="228262" cy="65175"/>
          </a:xfrm>
          <a:prstGeom prst="rect">
            <a:avLst/>
          </a:prstGeom>
          <a:blipFill>
            <a:blip r:embed="rId7" cstate="print"/>
            <a:stretch>
              <a:fillRect/>
            </a:stretch>
          </a:blipFill>
        </p:spPr>
        <p:txBody>
          <a:bodyPr wrap="square" lIns="0" tIns="0" rIns="0" bIns="0" rtlCol="0"/>
          <a:lstStyle/>
          <a:p>
            <a:endParaRPr/>
          </a:p>
        </p:txBody>
      </p:sp>
      <p:sp>
        <p:nvSpPr>
          <p:cNvPr id="115" name="object 115"/>
          <p:cNvSpPr/>
          <p:nvPr/>
        </p:nvSpPr>
        <p:spPr>
          <a:xfrm>
            <a:off x="2263035" y="2499296"/>
            <a:ext cx="228262" cy="65182"/>
          </a:xfrm>
          <a:prstGeom prst="rect">
            <a:avLst/>
          </a:prstGeom>
          <a:blipFill>
            <a:blip r:embed="rId8" cstate="print"/>
            <a:stretch>
              <a:fillRect/>
            </a:stretch>
          </a:blipFill>
        </p:spPr>
        <p:txBody>
          <a:bodyPr wrap="square" lIns="0" tIns="0" rIns="0" bIns="0" rtlCol="0"/>
          <a:lstStyle/>
          <a:p>
            <a:endParaRPr/>
          </a:p>
        </p:txBody>
      </p:sp>
      <p:sp>
        <p:nvSpPr>
          <p:cNvPr id="116" name="object 116"/>
          <p:cNvSpPr/>
          <p:nvPr/>
        </p:nvSpPr>
        <p:spPr>
          <a:xfrm>
            <a:off x="2514679" y="2494129"/>
            <a:ext cx="228262" cy="65182"/>
          </a:xfrm>
          <a:prstGeom prst="rect">
            <a:avLst/>
          </a:prstGeom>
          <a:blipFill>
            <a:blip r:embed="rId3" cstate="print"/>
            <a:stretch>
              <a:fillRect/>
            </a:stretch>
          </a:blipFill>
        </p:spPr>
        <p:txBody>
          <a:bodyPr wrap="square" lIns="0" tIns="0" rIns="0" bIns="0" rtlCol="0"/>
          <a:lstStyle/>
          <a:p>
            <a:endParaRPr/>
          </a:p>
        </p:txBody>
      </p:sp>
      <p:sp>
        <p:nvSpPr>
          <p:cNvPr id="117" name="object 117"/>
          <p:cNvSpPr/>
          <p:nvPr/>
        </p:nvSpPr>
        <p:spPr>
          <a:xfrm>
            <a:off x="987679" y="2492208"/>
            <a:ext cx="468772" cy="66975"/>
          </a:xfrm>
          <a:prstGeom prst="rect">
            <a:avLst/>
          </a:prstGeom>
          <a:blipFill>
            <a:blip r:embed="rId9" cstate="print"/>
            <a:stretch>
              <a:fillRect/>
            </a:stretch>
          </a:blipFill>
        </p:spPr>
        <p:txBody>
          <a:bodyPr wrap="square" lIns="0" tIns="0" rIns="0" bIns="0" rtlCol="0"/>
          <a:lstStyle/>
          <a:p>
            <a:endParaRPr/>
          </a:p>
        </p:txBody>
      </p:sp>
      <p:sp>
        <p:nvSpPr>
          <p:cNvPr id="118" name="object 118"/>
          <p:cNvSpPr/>
          <p:nvPr/>
        </p:nvSpPr>
        <p:spPr>
          <a:xfrm>
            <a:off x="990811" y="1235704"/>
            <a:ext cx="228262" cy="65182"/>
          </a:xfrm>
          <a:prstGeom prst="rect">
            <a:avLst/>
          </a:prstGeom>
          <a:blipFill>
            <a:blip r:embed="rId4" cstate="print"/>
            <a:stretch>
              <a:fillRect/>
            </a:stretch>
          </a:blipFill>
        </p:spPr>
        <p:txBody>
          <a:bodyPr wrap="square" lIns="0" tIns="0" rIns="0" bIns="0" rtlCol="0"/>
          <a:lstStyle/>
          <a:p>
            <a:endParaRPr/>
          </a:p>
        </p:txBody>
      </p:sp>
      <p:sp>
        <p:nvSpPr>
          <p:cNvPr id="119" name="object 119"/>
          <p:cNvSpPr/>
          <p:nvPr/>
        </p:nvSpPr>
        <p:spPr>
          <a:xfrm>
            <a:off x="1070643" y="1415057"/>
            <a:ext cx="65182" cy="228255"/>
          </a:xfrm>
          <a:prstGeom prst="rect">
            <a:avLst/>
          </a:prstGeom>
          <a:blipFill>
            <a:blip r:embed="rId10" cstate="print"/>
            <a:stretch>
              <a:fillRect/>
            </a:stretch>
          </a:blipFill>
        </p:spPr>
        <p:txBody>
          <a:bodyPr wrap="square" lIns="0" tIns="0" rIns="0" bIns="0" rtlCol="0"/>
          <a:lstStyle/>
          <a:p>
            <a:endParaRPr/>
          </a:p>
        </p:txBody>
      </p:sp>
      <p:sp>
        <p:nvSpPr>
          <p:cNvPr id="120" name="object 120"/>
          <p:cNvSpPr/>
          <p:nvPr/>
        </p:nvSpPr>
        <p:spPr>
          <a:xfrm>
            <a:off x="1070643" y="1670202"/>
            <a:ext cx="65182" cy="228255"/>
          </a:xfrm>
          <a:prstGeom prst="rect">
            <a:avLst/>
          </a:prstGeom>
          <a:blipFill>
            <a:blip r:embed="rId10" cstate="print"/>
            <a:stretch>
              <a:fillRect/>
            </a:stretch>
          </a:blipFill>
        </p:spPr>
        <p:txBody>
          <a:bodyPr wrap="square" lIns="0" tIns="0" rIns="0" bIns="0" rtlCol="0"/>
          <a:lstStyle/>
          <a:p>
            <a:endParaRPr/>
          </a:p>
        </p:txBody>
      </p:sp>
      <p:sp>
        <p:nvSpPr>
          <p:cNvPr id="121" name="object 121"/>
          <p:cNvSpPr/>
          <p:nvPr/>
        </p:nvSpPr>
        <p:spPr>
          <a:xfrm>
            <a:off x="1325789" y="1918260"/>
            <a:ext cx="65182" cy="228255"/>
          </a:xfrm>
          <a:prstGeom prst="rect">
            <a:avLst/>
          </a:prstGeom>
          <a:blipFill>
            <a:blip r:embed="rId11" cstate="print"/>
            <a:stretch>
              <a:fillRect/>
            </a:stretch>
          </a:blipFill>
        </p:spPr>
        <p:txBody>
          <a:bodyPr wrap="square" lIns="0" tIns="0" rIns="0" bIns="0" rtlCol="0"/>
          <a:lstStyle/>
          <a:p>
            <a:endParaRPr/>
          </a:p>
        </p:txBody>
      </p:sp>
      <p:sp>
        <p:nvSpPr>
          <p:cNvPr id="122" name="object 122"/>
          <p:cNvSpPr/>
          <p:nvPr/>
        </p:nvSpPr>
        <p:spPr>
          <a:xfrm>
            <a:off x="1580934" y="2173405"/>
            <a:ext cx="65182" cy="228255"/>
          </a:xfrm>
          <a:prstGeom prst="rect">
            <a:avLst/>
          </a:prstGeom>
          <a:blipFill>
            <a:blip r:embed="rId11" cstate="print"/>
            <a:stretch>
              <a:fillRect/>
            </a:stretch>
          </a:blipFill>
        </p:spPr>
        <p:txBody>
          <a:bodyPr wrap="square" lIns="0" tIns="0" rIns="0" bIns="0" rtlCol="0"/>
          <a:lstStyle/>
          <a:p>
            <a:endParaRPr/>
          </a:p>
        </p:txBody>
      </p:sp>
      <p:sp>
        <p:nvSpPr>
          <p:cNvPr id="123" name="object 123"/>
          <p:cNvSpPr/>
          <p:nvPr/>
        </p:nvSpPr>
        <p:spPr>
          <a:xfrm>
            <a:off x="1573846" y="2428550"/>
            <a:ext cx="65182" cy="228255"/>
          </a:xfrm>
          <a:prstGeom prst="rect">
            <a:avLst/>
          </a:prstGeom>
          <a:blipFill>
            <a:blip r:embed="rId11" cstate="print"/>
            <a:stretch>
              <a:fillRect/>
            </a:stretch>
          </a:blipFill>
        </p:spPr>
        <p:txBody>
          <a:bodyPr wrap="square" lIns="0" tIns="0" rIns="0" bIns="0" rtlCol="0"/>
          <a:lstStyle/>
          <a:p>
            <a:endParaRPr/>
          </a:p>
        </p:txBody>
      </p:sp>
      <p:sp>
        <p:nvSpPr>
          <p:cNvPr id="124" name="object 124"/>
          <p:cNvSpPr/>
          <p:nvPr/>
        </p:nvSpPr>
        <p:spPr>
          <a:xfrm>
            <a:off x="1069127" y="2155410"/>
            <a:ext cx="65182" cy="228269"/>
          </a:xfrm>
          <a:prstGeom prst="rect">
            <a:avLst/>
          </a:prstGeom>
          <a:blipFill>
            <a:blip r:embed="rId12" cstate="print"/>
            <a:stretch>
              <a:fillRect/>
            </a:stretch>
          </a:blipFill>
        </p:spPr>
        <p:txBody>
          <a:bodyPr wrap="square" lIns="0" tIns="0" rIns="0" bIns="0" rtlCol="0"/>
          <a:lstStyle/>
          <a:p>
            <a:endParaRPr/>
          </a:p>
        </p:txBody>
      </p:sp>
      <p:sp>
        <p:nvSpPr>
          <p:cNvPr id="125" name="object 125"/>
          <p:cNvSpPr/>
          <p:nvPr/>
        </p:nvSpPr>
        <p:spPr>
          <a:xfrm>
            <a:off x="1761867" y="2494001"/>
            <a:ext cx="228255" cy="65182"/>
          </a:xfrm>
          <a:prstGeom prst="rect">
            <a:avLst/>
          </a:prstGeom>
          <a:blipFill>
            <a:blip r:embed="rId13" cstate="print"/>
            <a:stretch>
              <a:fillRect/>
            </a:stretch>
          </a:blipFill>
        </p:spPr>
        <p:txBody>
          <a:bodyPr wrap="square" lIns="0" tIns="0" rIns="0" bIns="0" rtlCol="0"/>
          <a:lstStyle/>
          <a:p>
            <a:endParaRPr/>
          </a:p>
        </p:txBody>
      </p:sp>
      <p:sp>
        <p:nvSpPr>
          <p:cNvPr id="126" name="object 126"/>
          <p:cNvSpPr/>
          <p:nvPr/>
        </p:nvSpPr>
        <p:spPr>
          <a:xfrm>
            <a:off x="1498869" y="1987149"/>
            <a:ext cx="228255" cy="65182"/>
          </a:xfrm>
          <a:prstGeom prst="rect">
            <a:avLst/>
          </a:prstGeom>
          <a:blipFill>
            <a:blip r:embed="rId14" cstate="print"/>
            <a:stretch>
              <a:fillRect/>
            </a:stretch>
          </a:blipFill>
        </p:spPr>
        <p:txBody>
          <a:bodyPr wrap="square" lIns="0" tIns="0" rIns="0" bIns="0" rtlCol="0"/>
          <a:lstStyle/>
          <a:p>
            <a:endParaRPr/>
          </a:p>
        </p:txBody>
      </p:sp>
      <p:sp>
        <p:nvSpPr>
          <p:cNvPr id="127" name="object 127"/>
          <p:cNvSpPr/>
          <p:nvPr/>
        </p:nvSpPr>
        <p:spPr>
          <a:xfrm>
            <a:off x="1235871" y="1735434"/>
            <a:ext cx="228255" cy="65182"/>
          </a:xfrm>
          <a:prstGeom prst="rect">
            <a:avLst/>
          </a:prstGeom>
          <a:blipFill>
            <a:blip r:embed="rId15" cstate="print"/>
            <a:stretch>
              <a:fillRect/>
            </a:stretch>
          </a:blipFill>
        </p:spPr>
        <p:txBody>
          <a:bodyPr wrap="square" lIns="0" tIns="0" rIns="0" bIns="0" rtlCol="0"/>
          <a:lstStyle/>
          <a:p>
            <a:endParaRPr/>
          </a:p>
        </p:txBody>
      </p:sp>
      <p:sp>
        <p:nvSpPr>
          <p:cNvPr id="128" name="object 128"/>
          <p:cNvSpPr/>
          <p:nvPr/>
        </p:nvSpPr>
        <p:spPr>
          <a:xfrm>
            <a:off x="2240930" y="1735434"/>
            <a:ext cx="228255" cy="65182"/>
          </a:xfrm>
          <a:prstGeom prst="rect">
            <a:avLst/>
          </a:prstGeom>
          <a:blipFill>
            <a:blip r:embed="rId15" cstate="print"/>
            <a:stretch>
              <a:fillRect/>
            </a:stretch>
          </a:blipFill>
        </p:spPr>
        <p:txBody>
          <a:bodyPr wrap="square" lIns="0" tIns="0" rIns="0" bIns="0" rtlCol="0"/>
          <a:lstStyle/>
          <a:p>
            <a:endParaRPr/>
          </a:p>
        </p:txBody>
      </p:sp>
      <p:sp>
        <p:nvSpPr>
          <p:cNvPr id="129" name="object 129"/>
          <p:cNvSpPr/>
          <p:nvPr/>
        </p:nvSpPr>
        <p:spPr>
          <a:xfrm>
            <a:off x="1830777" y="1415057"/>
            <a:ext cx="65182" cy="228255"/>
          </a:xfrm>
          <a:prstGeom prst="rect">
            <a:avLst/>
          </a:prstGeom>
          <a:blipFill>
            <a:blip r:embed="rId16" cstate="print"/>
            <a:stretch>
              <a:fillRect/>
            </a:stretch>
          </a:blipFill>
        </p:spPr>
        <p:txBody>
          <a:bodyPr wrap="square" lIns="0" tIns="0" rIns="0" bIns="0" rtlCol="0"/>
          <a:lstStyle/>
          <a:p>
            <a:endParaRPr/>
          </a:p>
        </p:txBody>
      </p:sp>
      <p:sp>
        <p:nvSpPr>
          <p:cNvPr id="130" name="object 130"/>
          <p:cNvSpPr/>
          <p:nvPr/>
        </p:nvSpPr>
        <p:spPr>
          <a:xfrm>
            <a:off x="506247" y="3247250"/>
            <a:ext cx="61594" cy="61594"/>
          </a:xfrm>
          <a:custGeom>
            <a:avLst/>
            <a:gdLst/>
            <a:ahLst/>
            <a:cxnLst/>
            <a:rect l="l" t="t" r="r" b="b"/>
            <a:pathLst>
              <a:path w="61595" h="61595">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1" name="object 131"/>
          <p:cNvSpPr txBox="1"/>
          <p:nvPr/>
        </p:nvSpPr>
        <p:spPr>
          <a:xfrm>
            <a:off x="624395" y="3157574"/>
            <a:ext cx="2613660" cy="191770"/>
          </a:xfrm>
          <a:prstGeom prst="rect">
            <a:avLst/>
          </a:prstGeom>
        </p:spPr>
        <p:txBody>
          <a:bodyPr vert="horz" wrap="square" lIns="0" tIns="11430" rIns="0" bIns="0" rtlCol="0">
            <a:spAutoFit/>
          </a:bodyPr>
          <a:lstStyle/>
          <a:p>
            <a:pPr marL="12700">
              <a:lnSpc>
                <a:spcPct val="100000"/>
              </a:lnSpc>
              <a:spcBef>
                <a:spcPts val="90"/>
              </a:spcBef>
            </a:pPr>
            <a:r>
              <a:rPr sz="1100" spc="-50" dirty="0">
                <a:latin typeface="Arial"/>
                <a:cs typeface="Arial"/>
              </a:rPr>
              <a:t>Arrows </a:t>
            </a:r>
            <a:r>
              <a:rPr sz="1100" spc="-65" dirty="0">
                <a:latin typeface="Arial"/>
                <a:cs typeface="Arial"/>
              </a:rPr>
              <a:t>represent </a:t>
            </a:r>
            <a:r>
              <a:rPr sz="1100" spc="-30" dirty="0">
                <a:latin typeface="Arial"/>
                <a:cs typeface="Arial"/>
              </a:rPr>
              <a:t>policy </a:t>
            </a:r>
            <a:r>
              <a:rPr sz="1100" spc="40" dirty="0">
                <a:latin typeface="DejaVu Sans"/>
                <a:cs typeface="DejaVu Sans"/>
              </a:rPr>
              <a:t>π</a:t>
            </a:r>
            <a:r>
              <a:rPr sz="1100" spc="40" dirty="0">
                <a:latin typeface="Arial"/>
                <a:cs typeface="Arial"/>
              </a:rPr>
              <a:t>(</a:t>
            </a:r>
            <a:r>
              <a:rPr sz="1100" i="1" spc="40" dirty="0">
                <a:latin typeface="Trebuchet MS"/>
                <a:cs typeface="Trebuchet MS"/>
              </a:rPr>
              <a:t>s</a:t>
            </a:r>
            <a:r>
              <a:rPr sz="1100" spc="40" dirty="0">
                <a:latin typeface="Arial"/>
                <a:cs typeface="Arial"/>
              </a:rPr>
              <a:t>) </a:t>
            </a:r>
            <a:r>
              <a:rPr sz="1100" spc="-25" dirty="0">
                <a:latin typeface="Arial"/>
                <a:cs typeface="Arial"/>
              </a:rPr>
              <a:t>for </a:t>
            </a:r>
            <a:r>
              <a:rPr sz="1100" spc="-85" dirty="0">
                <a:latin typeface="Arial"/>
                <a:cs typeface="Arial"/>
              </a:rPr>
              <a:t>each </a:t>
            </a:r>
            <a:r>
              <a:rPr sz="1100" spc="-35" dirty="0">
                <a:latin typeface="Arial"/>
                <a:cs typeface="Arial"/>
              </a:rPr>
              <a:t>state</a:t>
            </a:r>
            <a:r>
              <a:rPr sz="1100" spc="-110" dirty="0">
                <a:latin typeface="Arial"/>
                <a:cs typeface="Arial"/>
              </a:rPr>
              <a:t> </a:t>
            </a:r>
            <a:r>
              <a:rPr sz="1100" i="1" spc="-30" dirty="0">
                <a:latin typeface="Trebuchet MS"/>
                <a:cs typeface="Trebuchet MS"/>
              </a:rPr>
              <a:t>s</a:t>
            </a:r>
            <a:endParaRPr sz="1100">
              <a:latin typeface="Trebuchet MS"/>
              <a:cs typeface="Trebuchet MS"/>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08195" cy="122555"/>
          </a:xfrm>
          <a:custGeom>
            <a:avLst/>
            <a:gdLst/>
            <a:ahLst/>
            <a:cxnLst/>
            <a:rect l="l" t="t" r="r" b="b"/>
            <a:pathLst>
              <a:path w="4608195" h="122555">
                <a:moveTo>
                  <a:pt x="0" y="122313"/>
                </a:moveTo>
                <a:lnTo>
                  <a:pt x="4608004" y="122313"/>
                </a:lnTo>
                <a:lnTo>
                  <a:pt x="4608004" y="0"/>
                </a:lnTo>
                <a:lnTo>
                  <a:pt x="0" y="0"/>
                </a:lnTo>
                <a:lnTo>
                  <a:pt x="0" y="122313"/>
                </a:lnTo>
                <a:close/>
              </a:path>
            </a:pathLst>
          </a:custGeom>
          <a:solidFill>
            <a:srgbClr val="000000"/>
          </a:solidFill>
        </p:spPr>
        <p:txBody>
          <a:bodyPr wrap="square" lIns="0" tIns="0" rIns="0" bIns="0" rtlCol="0"/>
          <a:lstStyle/>
          <a:p>
            <a:endParaRPr/>
          </a:p>
        </p:txBody>
      </p:sp>
      <p:sp>
        <p:nvSpPr>
          <p:cNvPr id="3" name="object 3"/>
          <p:cNvSpPr txBox="1"/>
          <p:nvPr/>
        </p:nvSpPr>
        <p:spPr>
          <a:xfrm>
            <a:off x="0" y="0"/>
            <a:ext cx="4608195" cy="209673"/>
          </a:xfrm>
          <a:prstGeom prst="rect">
            <a:avLst/>
          </a:prstGeom>
        </p:spPr>
        <p:txBody>
          <a:bodyPr vert="horz" wrap="square" lIns="0" tIns="12065" rIns="0" bIns="0" rtlCol="0">
            <a:spAutoFit/>
          </a:bodyPr>
          <a:lstStyle/>
          <a:p>
            <a:pPr marL="107950">
              <a:lnSpc>
                <a:spcPct val="100000"/>
              </a:lnSpc>
              <a:spcBef>
                <a:spcPts val="95"/>
              </a:spcBef>
            </a:pPr>
            <a:endParaRPr lang="en-US" sz="600" spc="-10" dirty="0">
              <a:solidFill>
                <a:srgbClr val="FFFFFF"/>
              </a:solidFill>
              <a:latin typeface="Arial"/>
              <a:cs typeface="Arial"/>
            </a:endParaRPr>
          </a:p>
          <a:p>
            <a:pPr marL="107950">
              <a:lnSpc>
                <a:spcPct val="100000"/>
              </a:lnSpc>
              <a:spcBef>
                <a:spcPts val="95"/>
              </a:spcBef>
            </a:pPr>
            <a:endParaRPr lang="en-US" sz="600" spc="-10" dirty="0">
              <a:solidFill>
                <a:srgbClr val="FFFFFF"/>
              </a:solidFill>
              <a:latin typeface="Arial"/>
              <a:cs typeface="Arial"/>
            </a:endParaRPr>
          </a:p>
        </p:txBody>
      </p:sp>
      <p:sp>
        <p:nvSpPr>
          <p:cNvPr id="4" name="object 4"/>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txBox="1"/>
          <p:nvPr/>
        </p:nvSpPr>
        <p:spPr>
          <a:xfrm>
            <a:off x="138366" y="153511"/>
            <a:ext cx="4469765" cy="65595"/>
          </a:xfrm>
          <a:prstGeom prst="rect">
            <a:avLst/>
          </a:prstGeom>
          <a:solidFill>
            <a:srgbClr val="191959"/>
          </a:solidFill>
        </p:spPr>
        <p:txBody>
          <a:bodyPr vert="horz" wrap="square" lIns="0" tIns="0" rIns="0" bIns="0" rtlCol="0">
            <a:spAutoFit/>
          </a:bodyPr>
          <a:lstStyle/>
          <a:p>
            <a:pPr marL="75565">
              <a:lnSpc>
                <a:spcPts val="540"/>
              </a:lnSpc>
            </a:pPr>
            <a:endParaRPr sz="600" dirty="0">
              <a:latin typeface="Arial"/>
              <a:cs typeface="Arial"/>
            </a:endParaRPr>
          </a:p>
        </p:txBody>
      </p:sp>
      <p:sp>
        <p:nvSpPr>
          <p:cNvPr id="8" name="object 8"/>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9" name="object 9"/>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80" dirty="0">
                <a:solidFill>
                  <a:srgbClr val="FFFFFF"/>
                </a:solidFill>
                <a:latin typeface="Arial"/>
                <a:cs typeface="Arial"/>
              </a:rPr>
              <a:t>Maze </a:t>
            </a:r>
            <a:r>
              <a:rPr sz="1400" spc="-65" dirty="0">
                <a:solidFill>
                  <a:srgbClr val="FFFFFF"/>
                </a:solidFill>
                <a:latin typeface="Arial"/>
                <a:cs typeface="Arial"/>
              </a:rPr>
              <a:t>Example: </a:t>
            </a:r>
            <a:r>
              <a:rPr sz="1400" spc="-75" dirty="0">
                <a:solidFill>
                  <a:srgbClr val="FFFFFF"/>
                </a:solidFill>
                <a:latin typeface="Arial"/>
                <a:cs typeface="Arial"/>
              </a:rPr>
              <a:t>Value</a:t>
            </a:r>
            <a:r>
              <a:rPr sz="1400" spc="-110" dirty="0">
                <a:solidFill>
                  <a:srgbClr val="FFFFFF"/>
                </a:solidFill>
                <a:latin typeface="Arial"/>
                <a:cs typeface="Arial"/>
              </a:rPr>
              <a:t> </a:t>
            </a:r>
            <a:r>
              <a:rPr sz="1400" spc="-40" dirty="0">
                <a:solidFill>
                  <a:srgbClr val="FFFFFF"/>
                </a:solidFill>
                <a:latin typeface="Arial"/>
                <a:cs typeface="Arial"/>
              </a:rPr>
              <a:t>Function</a:t>
            </a:r>
            <a:endParaRPr sz="1400">
              <a:latin typeface="Arial"/>
              <a:cs typeface="Arial"/>
            </a:endParaRPr>
          </a:p>
        </p:txBody>
      </p:sp>
      <p:sp>
        <p:nvSpPr>
          <p:cNvPr id="10" name="object 10"/>
          <p:cNvSpPr/>
          <p:nvPr/>
        </p:nvSpPr>
        <p:spPr>
          <a:xfrm>
            <a:off x="647032" y="831647"/>
            <a:ext cx="411066" cy="41106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98669" y="831647"/>
            <a:ext cx="411066" cy="41106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150327" y="831647"/>
            <a:ext cx="411066" cy="41106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01956" y="831647"/>
            <a:ext cx="411066" cy="41106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653622" y="831647"/>
            <a:ext cx="411066" cy="411066"/>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905251" y="831647"/>
            <a:ext cx="411066" cy="411066"/>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2156888" y="831647"/>
            <a:ext cx="411066" cy="411066"/>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408546" y="831647"/>
            <a:ext cx="411066" cy="41106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47032" y="1083284"/>
            <a:ext cx="411066" cy="41106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898669" y="1083284"/>
            <a:ext cx="411066" cy="41106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50327" y="1083284"/>
            <a:ext cx="411066" cy="41106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401956" y="1083284"/>
            <a:ext cx="411066" cy="41106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653622" y="1083284"/>
            <a:ext cx="411066" cy="41106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905251" y="1083284"/>
            <a:ext cx="411066" cy="41106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156888" y="1083284"/>
            <a:ext cx="411066" cy="411066"/>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408546" y="1083284"/>
            <a:ext cx="411066" cy="411066"/>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647032" y="1334942"/>
            <a:ext cx="411066" cy="411066"/>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898669" y="1334942"/>
            <a:ext cx="411066" cy="411066"/>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1150327" y="1334942"/>
            <a:ext cx="411066" cy="411066"/>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1401956" y="1334942"/>
            <a:ext cx="411066" cy="411066"/>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653622" y="1334942"/>
            <a:ext cx="411066" cy="411066"/>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905251" y="1334942"/>
            <a:ext cx="411066" cy="411066"/>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2156888" y="1334942"/>
            <a:ext cx="411066" cy="411066"/>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2408546" y="1334942"/>
            <a:ext cx="411066" cy="411066"/>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647032" y="1586572"/>
            <a:ext cx="411066" cy="411066"/>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898669" y="1586572"/>
            <a:ext cx="411066" cy="411066"/>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1150327" y="1586572"/>
            <a:ext cx="411066" cy="411066"/>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401956" y="1586572"/>
            <a:ext cx="411066" cy="411066"/>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1653622" y="1586572"/>
            <a:ext cx="411066" cy="411066"/>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1905251" y="1586572"/>
            <a:ext cx="411066" cy="411066"/>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2156888" y="1586572"/>
            <a:ext cx="411066" cy="411066"/>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2408546" y="1586572"/>
            <a:ext cx="411066" cy="411066"/>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647032" y="1838237"/>
            <a:ext cx="411066" cy="411066"/>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898669" y="1838237"/>
            <a:ext cx="411066" cy="411066"/>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1150327" y="1838237"/>
            <a:ext cx="411066" cy="411066"/>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1405507" y="1838237"/>
            <a:ext cx="411066" cy="411066"/>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1653622" y="1838237"/>
            <a:ext cx="411066" cy="411066"/>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1905251" y="1838237"/>
            <a:ext cx="411066" cy="411066"/>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2156888" y="1838237"/>
            <a:ext cx="411066" cy="411066"/>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2408546" y="1838237"/>
            <a:ext cx="411066" cy="411066"/>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647032" y="2089867"/>
            <a:ext cx="411066" cy="411066"/>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898669" y="2089867"/>
            <a:ext cx="411066" cy="411066"/>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1150327" y="2089867"/>
            <a:ext cx="411066" cy="411066"/>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1401956" y="2089867"/>
            <a:ext cx="411066" cy="411066"/>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1653622" y="2089867"/>
            <a:ext cx="411066" cy="411066"/>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1905251" y="2089867"/>
            <a:ext cx="411066" cy="411066"/>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2156888" y="2089867"/>
            <a:ext cx="411066" cy="411066"/>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2408546" y="2089867"/>
            <a:ext cx="411066" cy="411066"/>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647032" y="2341503"/>
            <a:ext cx="411066" cy="411066"/>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898669" y="2341503"/>
            <a:ext cx="411066" cy="411066"/>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1150327" y="2341503"/>
            <a:ext cx="411066" cy="411066"/>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1401956" y="2341503"/>
            <a:ext cx="411066" cy="411066"/>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1653622" y="2341503"/>
            <a:ext cx="411066" cy="411066"/>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1905251" y="2341503"/>
            <a:ext cx="411066" cy="411066"/>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2156888" y="2341503"/>
            <a:ext cx="411066" cy="411066"/>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2408546" y="2341503"/>
            <a:ext cx="411066" cy="411066"/>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647032" y="2593169"/>
            <a:ext cx="411066" cy="411066"/>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898669" y="2593169"/>
            <a:ext cx="411066" cy="411066"/>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1150327" y="2593169"/>
            <a:ext cx="411066" cy="411066"/>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1401956" y="2593169"/>
            <a:ext cx="411066" cy="411066"/>
          </a:xfrm>
          <a:prstGeom prst="rect">
            <a:avLst/>
          </a:prstGeom>
          <a:blipFill>
            <a:blip r:embed="rId2" cstate="print"/>
            <a:stretch>
              <a:fillRect/>
            </a:stretch>
          </a:blipFill>
        </p:spPr>
        <p:txBody>
          <a:bodyPr wrap="square" lIns="0" tIns="0" rIns="0" bIns="0" rtlCol="0"/>
          <a:lstStyle/>
          <a:p>
            <a:endParaRPr/>
          </a:p>
        </p:txBody>
      </p:sp>
      <p:sp>
        <p:nvSpPr>
          <p:cNvPr id="70" name="object 70"/>
          <p:cNvSpPr/>
          <p:nvPr/>
        </p:nvSpPr>
        <p:spPr>
          <a:xfrm>
            <a:off x="1653622" y="2593169"/>
            <a:ext cx="411066" cy="411066"/>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1905251" y="2593169"/>
            <a:ext cx="411066" cy="411066"/>
          </a:xfrm>
          <a:prstGeom prst="rect">
            <a:avLst/>
          </a:prstGeom>
          <a:blipFill>
            <a:blip r:embed="rId2" cstate="print"/>
            <a:stretch>
              <a:fillRect/>
            </a:stretch>
          </a:blipFill>
        </p:spPr>
        <p:txBody>
          <a:bodyPr wrap="square" lIns="0" tIns="0" rIns="0" bIns="0" rtlCol="0"/>
          <a:lstStyle/>
          <a:p>
            <a:endParaRPr/>
          </a:p>
        </p:txBody>
      </p:sp>
      <p:sp>
        <p:nvSpPr>
          <p:cNvPr id="72" name="object 72"/>
          <p:cNvSpPr/>
          <p:nvPr/>
        </p:nvSpPr>
        <p:spPr>
          <a:xfrm>
            <a:off x="2156888" y="2593169"/>
            <a:ext cx="411066" cy="411066"/>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2408546" y="2593169"/>
            <a:ext cx="411066" cy="411066"/>
          </a:xfrm>
          <a:prstGeom prst="rect">
            <a:avLst/>
          </a:prstGeom>
          <a:blipFill>
            <a:blip r:embed="rId2" cstate="print"/>
            <a:stretch>
              <a:fillRect/>
            </a:stretch>
          </a:blipFill>
        </p:spPr>
        <p:txBody>
          <a:bodyPr wrap="square" lIns="0" tIns="0" rIns="0" bIns="0" rtlCol="0"/>
          <a:lstStyle/>
          <a:p>
            <a:endParaRPr/>
          </a:p>
        </p:txBody>
      </p:sp>
      <p:sp>
        <p:nvSpPr>
          <p:cNvPr id="74" name="object 74"/>
          <p:cNvSpPr/>
          <p:nvPr/>
        </p:nvSpPr>
        <p:spPr>
          <a:xfrm>
            <a:off x="976630"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5" name="object 75"/>
          <p:cNvSpPr/>
          <p:nvPr/>
        </p:nvSpPr>
        <p:spPr>
          <a:xfrm>
            <a:off x="1228288"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6" name="object 76"/>
          <p:cNvSpPr/>
          <p:nvPr/>
        </p:nvSpPr>
        <p:spPr>
          <a:xfrm>
            <a:off x="1479917"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7" name="object 77"/>
          <p:cNvSpPr/>
          <p:nvPr/>
        </p:nvSpPr>
        <p:spPr>
          <a:xfrm>
            <a:off x="1731583"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8" name="object 78"/>
          <p:cNvSpPr/>
          <p:nvPr/>
        </p:nvSpPr>
        <p:spPr>
          <a:xfrm>
            <a:off x="1983212"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79" name="object 79"/>
          <p:cNvSpPr/>
          <p:nvPr/>
        </p:nvSpPr>
        <p:spPr>
          <a:xfrm>
            <a:off x="2234849" y="113289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0" name="object 80"/>
          <p:cNvSpPr/>
          <p:nvPr/>
        </p:nvSpPr>
        <p:spPr>
          <a:xfrm>
            <a:off x="724993" y="138455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1" name="object 81"/>
          <p:cNvSpPr/>
          <p:nvPr/>
        </p:nvSpPr>
        <p:spPr>
          <a:xfrm>
            <a:off x="976630" y="138455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2" name="object 82"/>
          <p:cNvSpPr/>
          <p:nvPr/>
        </p:nvSpPr>
        <p:spPr>
          <a:xfrm>
            <a:off x="1731583" y="138455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3" name="object 83"/>
          <p:cNvSpPr/>
          <p:nvPr/>
        </p:nvSpPr>
        <p:spPr>
          <a:xfrm>
            <a:off x="2234849" y="138455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4" name="object 84"/>
          <p:cNvSpPr/>
          <p:nvPr/>
        </p:nvSpPr>
        <p:spPr>
          <a:xfrm>
            <a:off x="976630" y="163618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5" name="object 85"/>
          <p:cNvSpPr/>
          <p:nvPr/>
        </p:nvSpPr>
        <p:spPr>
          <a:xfrm>
            <a:off x="1228288" y="163618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6" name="object 86"/>
          <p:cNvSpPr/>
          <p:nvPr/>
        </p:nvSpPr>
        <p:spPr>
          <a:xfrm>
            <a:off x="1983212" y="163618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7" name="object 87"/>
          <p:cNvSpPr/>
          <p:nvPr/>
        </p:nvSpPr>
        <p:spPr>
          <a:xfrm>
            <a:off x="2234849" y="1636183"/>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8" name="object 88"/>
          <p:cNvSpPr/>
          <p:nvPr/>
        </p:nvSpPr>
        <p:spPr>
          <a:xfrm>
            <a:off x="1228288" y="188784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89" name="object 89"/>
          <p:cNvSpPr/>
          <p:nvPr/>
        </p:nvSpPr>
        <p:spPr>
          <a:xfrm>
            <a:off x="1483468" y="1887848"/>
            <a:ext cx="248285" cy="252095"/>
          </a:xfrm>
          <a:custGeom>
            <a:avLst/>
            <a:gdLst/>
            <a:ahLst/>
            <a:cxnLst/>
            <a:rect l="l" t="t" r="r" b="b"/>
            <a:pathLst>
              <a:path w="248285" h="252094">
                <a:moveTo>
                  <a:pt x="0" y="251644"/>
                </a:moveTo>
                <a:lnTo>
                  <a:pt x="248114" y="251644"/>
                </a:lnTo>
                <a:lnTo>
                  <a:pt x="248114" y="0"/>
                </a:lnTo>
                <a:lnTo>
                  <a:pt x="0" y="0"/>
                </a:lnTo>
                <a:lnTo>
                  <a:pt x="0" y="251644"/>
                </a:lnTo>
                <a:close/>
              </a:path>
            </a:pathLst>
          </a:custGeom>
          <a:solidFill>
            <a:srgbClr val="FFFFFF"/>
          </a:solidFill>
        </p:spPr>
        <p:txBody>
          <a:bodyPr wrap="square" lIns="0" tIns="0" rIns="0" bIns="0" rtlCol="0"/>
          <a:lstStyle/>
          <a:p>
            <a:endParaRPr/>
          </a:p>
        </p:txBody>
      </p:sp>
      <p:sp>
        <p:nvSpPr>
          <p:cNvPr id="90" name="object 90"/>
          <p:cNvSpPr/>
          <p:nvPr/>
        </p:nvSpPr>
        <p:spPr>
          <a:xfrm>
            <a:off x="1983212" y="188784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1" name="object 91"/>
          <p:cNvSpPr/>
          <p:nvPr/>
        </p:nvSpPr>
        <p:spPr>
          <a:xfrm>
            <a:off x="976630" y="213947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2" name="object 92"/>
          <p:cNvSpPr/>
          <p:nvPr/>
        </p:nvSpPr>
        <p:spPr>
          <a:xfrm>
            <a:off x="1479917" y="213947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3" name="object 93"/>
          <p:cNvSpPr/>
          <p:nvPr/>
        </p:nvSpPr>
        <p:spPr>
          <a:xfrm>
            <a:off x="1983212" y="213947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4" name="object 94"/>
          <p:cNvSpPr/>
          <p:nvPr/>
        </p:nvSpPr>
        <p:spPr>
          <a:xfrm>
            <a:off x="2234849" y="2139478"/>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5" name="object 95"/>
          <p:cNvSpPr/>
          <p:nvPr/>
        </p:nvSpPr>
        <p:spPr>
          <a:xfrm>
            <a:off x="976630"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6" name="object 96"/>
          <p:cNvSpPr/>
          <p:nvPr/>
        </p:nvSpPr>
        <p:spPr>
          <a:xfrm>
            <a:off x="1228288"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7" name="object 97"/>
          <p:cNvSpPr/>
          <p:nvPr/>
        </p:nvSpPr>
        <p:spPr>
          <a:xfrm>
            <a:off x="1479917"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8" name="object 98"/>
          <p:cNvSpPr/>
          <p:nvPr/>
        </p:nvSpPr>
        <p:spPr>
          <a:xfrm>
            <a:off x="1731583"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99" name="object 99"/>
          <p:cNvSpPr/>
          <p:nvPr/>
        </p:nvSpPr>
        <p:spPr>
          <a:xfrm>
            <a:off x="2234849"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sp>
        <p:nvSpPr>
          <p:cNvPr id="100" name="object 100"/>
          <p:cNvSpPr/>
          <p:nvPr/>
        </p:nvSpPr>
        <p:spPr>
          <a:xfrm>
            <a:off x="2486507" y="2391115"/>
            <a:ext cx="252095" cy="252095"/>
          </a:xfrm>
          <a:custGeom>
            <a:avLst/>
            <a:gdLst/>
            <a:ahLst/>
            <a:cxnLst/>
            <a:rect l="l" t="t" r="r" b="b"/>
            <a:pathLst>
              <a:path w="252094" h="252094">
                <a:moveTo>
                  <a:pt x="0" y="251644"/>
                </a:moveTo>
                <a:lnTo>
                  <a:pt x="251644" y="251644"/>
                </a:lnTo>
                <a:lnTo>
                  <a:pt x="251644" y="0"/>
                </a:lnTo>
                <a:lnTo>
                  <a:pt x="0" y="0"/>
                </a:lnTo>
                <a:lnTo>
                  <a:pt x="0" y="251644"/>
                </a:lnTo>
                <a:close/>
              </a:path>
            </a:pathLst>
          </a:custGeom>
          <a:solidFill>
            <a:srgbClr val="FFFFFF"/>
          </a:solidFill>
        </p:spPr>
        <p:txBody>
          <a:bodyPr wrap="square" lIns="0" tIns="0" rIns="0" bIns="0" rtlCol="0"/>
          <a:lstStyle/>
          <a:p>
            <a:endParaRPr/>
          </a:p>
        </p:txBody>
      </p:sp>
      <p:graphicFrame>
        <p:nvGraphicFramePr>
          <p:cNvPr id="101" name="object 101"/>
          <p:cNvGraphicFramePr>
            <a:graphicFrameLocks noGrp="1"/>
          </p:cNvGraphicFramePr>
          <p:nvPr/>
        </p:nvGraphicFramePr>
        <p:xfrm>
          <a:off x="721449" y="881258"/>
          <a:ext cx="2011676" cy="2011680"/>
        </p:xfrm>
        <a:graphic>
          <a:graphicData uri="http://schemas.openxmlformats.org/drawingml/2006/table">
            <a:tbl>
              <a:tblPr firstRow="1" bandRow="1">
                <a:tableStyleId>{2D5ABB26-0587-4C30-8999-92F81FD0307C}</a:tableStyleId>
              </a:tblPr>
              <a:tblGrid>
                <a:gridCol w="251460">
                  <a:extLst>
                    <a:ext uri="{9D8B030D-6E8A-4147-A177-3AD203B41FA5}">
                      <a16:colId xmlns:a16="http://schemas.microsoft.com/office/drawing/2014/main" val="20000"/>
                    </a:ext>
                  </a:extLst>
                </a:gridCol>
                <a:gridCol w="251460">
                  <a:extLst>
                    <a:ext uri="{9D8B030D-6E8A-4147-A177-3AD203B41FA5}">
                      <a16:colId xmlns:a16="http://schemas.microsoft.com/office/drawing/2014/main" val="20001"/>
                    </a:ext>
                  </a:extLst>
                </a:gridCol>
                <a:gridCol w="251460">
                  <a:extLst>
                    <a:ext uri="{9D8B030D-6E8A-4147-A177-3AD203B41FA5}">
                      <a16:colId xmlns:a16="http://schemas.microsoft.com/office/drawing/2014/main" val="20002"/>
                    </a:ext>
                  </a:extLst>
                </a:gridCol>
                <a:gridCol w="251459">
                  <a:extLst>
                    <a:ext uri="{9D8B030D-6E8A-4147-A177-3AD203B41FA5}">
                      <a16:colId xmlns:a16="http://schemas.microsoft.com/office/drawing/2014/main" val="20003"/>
                    </a:ext>
                  </a:extLst>
                </a:gridCol>
                <a:gridCol w="251459">
                  <a:extLst>
                    <a:ext uri="{9D8B030D-6E8A-4147-A177-3AD203B41FA5}">
                      <a16:colId xmlns:a16="http://schemas.microsoft.com/office/drawing/2014/main" val="20004"/>
                    </a:ext>
                  </a:extLst>
                </a:gridCol>
                <a:gridCol w="251459">
                  <a:extLst>
                    <a:ext uri="{9D8B030D-6E8A-4147-A177-3AD203B41FA5}">
                      <a16:colId xmlns:a16="http://schemas.microsoft.com/office/drawing/2014/main" val="20005"/>
                    </a:ext>
                  </a:extLst>
                </a:gridCol>
                <a:gridCol w="251459">
                  <a:extLst>
                    <a:ext uri="{9D8B030D-6E8A-4147-A177-3AD203B41FA5}">
                      <a16:colId xmlns:a16="http://schemas.microsoft.com/office/drawing/2014/main" val="20006"/>
                    </a:ext>
                  </a:extLst>
                </a:gridCol>
                <a:gridCol w="251460">
                  <a:extLst>
                    <a:ext uri="{9D8B030D-6E8A-4147-A177-3AD203B41FA5}">
                      <a16:colId xmlns:a16="http://schemas.microsoft.com/office/drawing/2014/main" val="20007"/>
                    </a:ext>
                  </a:extLst>
                </a:gridCol>
              </a:tblGrid>
              <a:tr h="251460">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gn="ctr">
                        <a:lnSpc>
                          <a:spcPct val="100000"/>
                        </a:lnSpc>
                        <a:spcBef>
                          <a:spcPts val="535"/>
                        </a:spcBef>
                      </a:pPr>
                      <a:r>
                        <a:rPr sz="650" spc="5" dirty="0">
                          <a:latin typeface="Arial"/>
                          <a:cs typeface="Arial"/>
                        </a:rPr>
                        <a:t>-14</a:t>
                      </a:r>
                      <a:endParaRPr sz="650">
                        <a:latin typeface="Arial"/>
                        <a:cs typeface="Arial"/>
                      </a:endParaRPr>
                    </a:p>
                  </a:txBody>
                  <a:tcPr marL="0" marR="0" marT="67945" marB="0">
                    <a:lnB w="6350">
                      <a:solidFill>
                        <a:srgbClr val="000000"/>
                      </a:solidFill>
                      <a:prstDash val="solid"/>
                    </a:lnB>
                  </a:tcPr>
                </a:tc>
                <a:tc>
                  <a:txBody>
                    <a:bodyPr/>
                    <a:lstStyle/>
                    <a:p>
                      <a:pPr marL="635" algn="ctr">
                        <a:lnSpc>
                          <a:spcPct val="100000"/>
                        </a:lnSpc>
                        <a:spcBef>
                          <a:spcPts val="535"/>
                        </a:spcBef>
                      </a:pPr>
                      <a:r>
                        <a:rPr sz="650" spc="5" dirty="0">
                          <a:latin typeface="Arial"/>
                          <a:cs typeface="Arial"/>
                        </a:rPr>
                        <a:t>-13</a:t>
                      </a:r>
                      <a:endParaRPr sz="650">
                        <a:latin typeface="Arial"/>
                        <a:cs typeface="Arial"/>
                      </a:endParaRPr>
                    </a:p>
                  </a:txBody>
                  <a:tcPr marL="0" marR="0" marT="67945" marB="0"/>
                </a:tc>
                <a:tc>
                  <a:txBody>
                    <a:bodyPr/>
                    <a:lstStyle/>
                    <a:p>
                      <a:pPr marL="1270" algn="ctr">
                        <a:lnSpc>
                          <a:spcPct val="100000"/>
                        </a:lnSpc>
                        <a:spcBef>
                          <a:spcPts val="535"/>
                        </a:spcBef>
                      </a:pPr>
                      <a:r>
                        <a:rPr sz="650" spc="5" dirty="0">
                          <a:latin typeface="Arial"/>
                          <a:cs typeface="Arial"/>
                        </a:rPr>
                        <a:t>-12</a:t>
                      </a:r>
                      <a:endParaRPr sz="650">
                        <a:latin typeface="Arial"/>
                        <a:cs typeface="Arial"/>
                      </a:endParaRPr>
                    </a:p>
                  </a:txBody>
                  <a:tcPr marL="0" marR="0" marT="67945" marB="0"/>
                </a:tc>
                <a:tc>
                  <a:txBody>
                    <a:bodyPr/>
                    <a:lstStyle/>
                    <a:p>
                      <a:pPr marL="1270" algn="ctr">
                        <a:lnSpc>
                          <a:spcPct val="100000"/>
                        </a:lnSpc>
                        <a:spcBef>
                          <a:spcPts val="535"/>
                        </a:spcBef>
                      </a:pPr>
                      <a:r>
                        <a:rPr sz="650" spc="-10" dirty="0">
                          <a:latin typeface="Arial"/>
                          <a:cs typeface="Arial"/>
                        </a:rPr>
                        <a:t>-11</a:t>
                      </a:r>
                      <a:endParaRPr sz="650">
                        <a:latin typeface="Arial"/>
                        <a:cs typeface="Arial"/>
                      </a:endParaRPr>
                    </a:p>
                  </a:txBody>
                  <a:tcPr marL="0" marR="0" marT="67945" marB="0">
                    <a:lnB w="6350">
                      <a:solidFill>
                        <a:srgbClr val="000000"/>
                      </a:solidFill>
                      <a:prstDash val="solid"/>
                    </a:lnB>
                  </a:tcPr>
                </a:tc>
                <a:tc>
                  <a:txBody>
                    <a:bodyPr/>
                    <a:lstStyle/>
                    <a:p>
                      <a:pPr marL="64769">
                        <a:lnSpc>
                          <a:spcPct val="100000"/>
                        </a:lnSpc>
                        <a:spcBef>
                          <a:spcPts val="535"/>
                        </a:spcBef>
                      </a:pPr>
                      <a:r>
                        <a:rPr sz="650" spc="5" dirty="0">
                          <a:latin typeface="Arial"/>
                          <a:cs typeface="Arial"/>
                        </a:rPr>
                        <a:t>-10</a:t>
                      </a:r>
                      <a:endParaRPr sz="650">
                        <a:latin typeface="Arial"/>
                        <a:cs typeface="Arial"/>
                      </a:endParaRPr>
                    </a:p>
                  </a:txBody>
                  <a:tcPr marL="0" marR="0" marT="67945" marB="0">
                    <a:lnB w="6350">
                      <a:solidFill>
                        <a:srgbClr val="000000"/>
                      </a:solidFill>
                      <a:prstDash val="solid"/>
                    </a:lnB>
                  </a:tcPr>
                </a:tc>
                <a:tc>
                  <a:txBody>
                    <a:bodyPr/>
                    <a:lstStyle/>
                    <a:p>
                      <a:pPr marL="1905" algn="ctr">
                        <a:lnSpc>
                          <a:spcPct val="100000"/>
                        </a:lnSpc>
                        <a:spcBef>
                          <a:spcPts val="535"/>
                        </a:spcBef>
                      </a:pPr>
                      <a:r>
                        <a:rPr sz="650" spc="5" dirty="0">
                          <a:latin typeface="Arial"/>
                          <a:cs typeface="Arial"/>
                        </a:rPr>
                        <a:t>-9</a:t>
                      </a:r>
                      <a:endParaRPr sz="650">
                        <a:latin typeface="Arial"/>
                        <a:cs typeface="Arial"/>
                      </a:endParaRPr>
                    </a:p>
                  </a:txBody>
                  <a:tcPr marL="0" marR="0" marT="67945"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251460">
                <a:tc>
                  <a:txBody>
                    <a:bodyPr/>
                    <a:lstStyle/>
                    <a:p>
                      <a:pPr marL="64135">
                        <a:lnSpc>
                          <a:spcPct val="100000"/>
                        </a:lnSpc>
                        <a:spcBef>
                          <a:spcPts val="535"/>
                        </a:spcBef>
                      </a:pPr>
                      <a:r>
                        <a:rPr sz="650" spc="5" dirty="0">
                          <a:latin typeface="Arial"/>
                          <a:cs typeface="Arial"/>
                        </a:rPr>
                        <a:t>-16</a:t>
                      </a:r>
                      <a:endParaRPr sz="650">
                        <a:latin typeface="Arial"/>
                        <a:cs typeface="Arial"/>
                      </a:endParaRPr>
                    </a:p>
                  </a:txBody>
                  <a:tcPr marL="0" marR="0" marT="67945" marB="0">
                    <a:lnL w="9525">
                      <a:solidFill>
                        <a:srgbClr val="000000"/>
                      </a:solidFill>
                      <a:prstDash val="solid"/>
                    </a:lnL>
                  </a:tcPr>
                </a:tc>
                <a:tc>
                  <a:txBody>
                    <a:bodyPr/>
                    <a:lstStyle/>
                    <a:p>
                      <a:pPr algn="ctr">
                        <a:lnSpc>
                          <a:spcPct val="100000"/>
                        </a:lnSpc>
                        <a:spcBef>
                          <a:spcPts val="535"/>
                        </a:spcBef>
                      </a:pPr>
                      <a:r>
                        <a:rPr sz="650" spc="5" dirty="0">
                          <a:latin typeface="Arial"/>
                          <a:cs typeface="Arial"/>
                        </a:rPr>
                        <a:t>-15</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marL="1270" algn="ctr">
                        <a:lnSpc>
                          <a:spcPct val="100000"/>
                        </a:lnSpc>
                        <a:spcBef>
                          <a:spcPts val="535"/>
                        </a:spcBef>
                      </a:pPr>
                      <a:r>
                        <a:rPr sz="650" spc="5" dirty="0">
                          <a:latin typeface="Arial"/>
                          <a:cs typeface="Arial"/>
                        </a:rPr>
                        <a:t>-12</a:t>
                      </a:r>
                      <a:endParaRPr sz="650">
                        <a:latin typeface="Arial"/>
                        <a:cs typeface="Arial"/>
                      </a:endParaRPr>
                    </a:p>
                  </a:txBody>
                  <a:tcPr marL="0" marR="0" marT="67945" marB="0">
                    <a:lnT w="6350">
                      <a:solidFill>
                        <a:srgbClr val="000000"/>
                      </a:solidFill>
                      <a:prstDash val="solid"/>
                    </a:lnT>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marL="1905" algn="ctr">
                        <a:lnSpc>
                          <a:spcPct val="100000"/>
                        </a:lnSpc>
                        <a:spcBef>
                          <a:spcPts val="535"/>
                        </a:spcBef>
                      </a:pPr>
                      <a:r>
                        <a:rPr sz="650" spc="5" dirty="0">
                          <a:latin typeface="Arial"/>
                          <a:cs typeface="Arial"/>
                        </a:rPr>
                        <a:t>-8</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2"/>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gn="ctr">
                        <a:lnSpc>
                          <a:spcPct val="100000"/>
                        </a:lnSpc>
                        <a:spcBef>
                          <a:spcPts val="535"/>
                        </a:spcBef>
                      </a:pPr>
                      <a:r>
                        <a:rPr sz="650" spc="5" dirty="0">
                          <a:latin typeface="Arial"/>
                          <a:cs typeface="Arial"/>
                        </a:rPr>
                        <a:t>-16</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marL="635" algn="ctr">
                        <a:lnSpc>
                          <a:spcPct val="100000"/>
                        </a:lnSpc>
                        <a:spcBef>
                          <a:spcPts val="535"/>
                        </a:spcBef>
                      </a:pPr>
                      <a:r>
                        <a:rPr sz="650" spc="5" dirty="0">
                          <a:latin typeface="Arial"/>
                          <a:cs typeface="Arial"/>
                        </a:rPr>
                        <a:t>-17</a:t>
                      </a:r>
                      <a:endParaRPr sz="650">
                        <a:latin typeface="Arial"/>
                        <a:cs typeface="Arial"/>
                      </a:endParaRPr>
                    </a:p>
                  </a:txBody>
                  <a:tcPr marL="0" marR="0" marT="67945"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marL="88900">
                        <a:lnSpc>
                          <a:spcPct val="100000"/>
                        </a:lnSpc>
                        <a:spcBef>
                          <a:spcPts val="535"/>
                        </a:spcBef>
                      </a:pPr>
                      <a:r>
                        <a:rPr sz="650" spc="5" dirty="0">
                          <a:latin typeface="Arial"/>
                          <a:cs typeface="Arial"/>
                        </a:rPr>
                        <a:t>-6</a:t>
                      </a:r>
                      <a:endParaRPr sz="650">
                        <a:latin typeface="Arial"/>
                        <a:cs typeface="Arial"/>
                      </a:endParaRPr>
                    </a:p>
                  </a:txBody>
                  <a:tcPr marL="0" marR="0" marT="67945" marB="0">
                    <a:lnB w="6350">
                      <a:solidFill>
                        <a:srgbClr val="000000"/>
                      </a:solidFill>
                      <a:prstDash val="solid"/>
                    </a:lnB>
                  </a:tcPr>
                </a:tc>
                <a:tc>
                  <a:txBody>
                    <a:bodyPr/>
                    <a:lstStyle/>
                    <a:p>
                      <a:pPr marL="1905" algn="ctr">
                        <a:lnSpc>
                          <a:spcPct val="100000"/>
                        </a:lnSpc>
                        <a:spcBef>
                          <a:spcPts val="535"/>
                        </a:spcBef>
                      </a:pPr>
                      <a:r>
                        <a:rPr sz="650" spc="5" dirty="0">
                          <a:latin typeface="Arial"/>
                          <a:cs typeface="Arial"/>
                        </a:rPr>
                        <a:t>-7</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3"/>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marL="635" algn="ctr">
                        <a:lnSpc>
                          <a:spcPct val="100000"/>
                        </a:lnSpc>
                        <a:spcBef>
                          <a:spcPts val="535"/>
                        </a:spcBef>
                      </a:pPr>
                      <a:r>
                        <a:rPr sz="650" spc="5" dirty="0">
                          <a:latin typeface="Arial"/>
                          <a:cs typeface="Arial"/>
                        </a:rPr>
                        <a:t>-18</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marL="8255" algn="ctr">
                        <a:lnSpc>
                          <a:spcPct val="100000"/>
                        </a:lnSpc>
                        <a:spcBef>
                          <a:spcPts val="535"/>
                        </a:spcBef>
                      </a:pPr>
                      <a:r>
                        <a:rPr sz="650" spc="5" dirty="0">
                          <a:latin typeface="Arial"/>
                          <a:cs typeface="Arial"/>
                        </a:rPr>
                        <a:t>-19</a:t>
                      </a:r>
                      <a:endParaRPr sz="650">
                        <a:latin typeface="Arial"/>
                        <a:cs typeface="Arial"/>
                      </a:endParaRPr>
                    </a:p>
                  </a:txBody>
                  <a:tcPr marL="0" marR="0" marT="67945"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marL="88900">
                        <a:lnSpc>
                          <a:spcPct val="100000"/>
                        </a:lnSpc>
                        <a:spcBef>
                          <a:spcPts val="535"/>
                        </a:spcBef>
                      </a:pPr>
                      <a:r>
                        <a:rPr sz="650" spc="5" dirty="0">
                          <a:latin typeface="Arial"/>
                          <a:cs typeface="Arial"/>
                        </a:rPr>
                        <a:t>-5</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4"/>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gn="ctr">
                        <a:lnSpc>
                          <a:spcPct val="100000"/>
                        </a:lnSpc>
                        <a:spcBef>
                          <a:spcPts val="535"/>
                        </a:spcBef>
                      </a:pPr>
                      <a:r>
                        <a:rPr sz="650" spc="5" dirty="0">
                          <a:latin typeface="Arial"/>
                          <a:cs typeface="Arial"/>
                        </a:rPr>
                        <a:t>-24</a:t>
                      </a:r>
                      <a:endParaRPr sz="650">
                        <a:latin typeface="Arial"/>
                        <a:cs typeface="Arial"/>
                      </a:endParaRPr>
                    </a:p>
                  </a:txBody>
                  <a:tcPr marL="0" marR="0" marT="67945"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T w="6350" cap="flat" cmpd="sng" algn="ctr">
                      <a:solidFill>
                        <a:srgbClr val="000000"/>
                      </a:solidFill>
                      <a:prstDash val="solid"/>
                      <a:round/>
                      <a:headEnd type="none" w="med" len="med"/>
                      <a:tailEnd type="none" w="med" len="med"/>
                    </a:lnT>
                    <a:solidFill>
                      <a:srgbClr val="000000"/>
                    </a:solidFill>
                  </a:tcPr>
                </a:tc>
                <a:tc>
                  <a:txBody>
                    <a:bodyPr/>
                    <a:lstStyle/>
                    <a:p>
                      <a:pPr marL="1270" algn="ctr">
                        <a:lnSpc>
                          <a:spcPct val="100000"/>
                        </a:lnSpc>
                        <a:spcBef>
                          <a:spcPts val="535"/>
                        </a:spcBef>
                      </a:pPr>
                      <a:r>
                        <a:rPr sz="650" spc="5" dirty="0">
                          <a:latin typeface="Arial"/>
                          <a:cs typeface="Arial"/>
                        </a:rPr>
                        <a:t>-20</a:t>
                      </a:r>
                      <a:endParaRPr sz="650">
                        <a:latin typeface="Arial"/>
                        <a:cs typeface="Arial"/>
                      </a:endParaRPr>
                    </a:p>
                  </a:txBody>
                  <a:tcPr marL="0" marR="0" marT="67945" marB="0">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marL="88900">
                        <a:lnSpc>
                          <a:spcPct val="100000"/>
                        </a:lnSpc>
                        <a:spcBef>
                          <a:spcPts val="535"/>
                        </a:spcBef>
                      </a:pPr>
                      <a:r>
                        <a:rPr sz="650" spc="5" dirty="0">
                          <a:latin typeface="Arial"/>
                          <a:cs typeface="Arial"/>
                        </a:rPr>
                        <a:t>-4</a:t>
                      </a:r>
                      <a:endParaRPr sz="650">
                        <a:latin typeface="Arial"/>
                        <a:cs typeface="Arial"/>
                      </a:endParaRPr>
                    </a:p>
                  </a:txBody>
                  <a:tcPr marL="0" marR="0" marT="67945" marB="0">
                    <a:lnT w="6350">
                      <a:solidFill>
                        <a:srgbClr val="000000"/>
                      </a:solidFill>
                      <a:prstDash val="solid"/>
                    </a:lnT>
                  </a:tcPr>
                </a:tc>
                <a:tc>
                  <a:txBody>
                    <a:bodyPr/>
                    <a:lstStyle/>
                    <a:p>
                      <a:pPr marL="1905" algn="ctr">
                        <a:lnSpc>
                          <a:spcPct val="100000"/>
                        </a:lnSpc>
                        <a:spcBef>
                          <a:spcPts val="535"/>
                        </a:spcBef>
                      </a:pPr>
                      <a:r>
                        <a:rPr sz="650" spc="5" dirty="0">
                          <a:latin typeface="Arial"/>
                          <a:cs typeface="Arial"/>
                        </a:rPr>
                        <a:t>-3</a:t>
                      </a:r>
                      <a:endParaRPr sz="650">
                        <a:latin typeface="Arial"/>
                        <a:cs typeface="Arial"/>
                      </a:endParaRPr>
                    </a:p>
                  </a:txBody>
                  <a:tcPr marL="0" marR="0" marT="67945" marB="0">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251460">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algn="ctr">
                        <a:lnSpc>
                          <a:spcPct val="100000"/>
                        </a:lnSpc>
                        <a:spcBef>
                          <a:spcPts val="535"/>
                        </a:spcBef>
                      </a:pPr>
                      <a:r>
                        <a:rPr sz="650" spc="5" dirty="0">
                          <a:latin typeface="Arial"/>
                          <a:cs typeface="Arial"/>
                        </a:rPr>
                        <a:t>-23</a:t>
                      </a:r>
                      <a:endParaRPr sz="650">
                        <a:latin typeface="Arial"/>
                        <a:cs typeface="Arial"/>
                      </a:endParaRPr>
                    </a:p>
                  </a:txBody>
                  <a:tcPr marL="0" marR="0" marT="67945" marB="0">
                    <a:lnT w="6350">
                      <a:solidFill>
                        <a:srgbClr val="000000"/>
                      </a:solidFill>
                      <a:prstDash val="solid"/>
                    </a:lnT>
                  </a:tcPr>
                </a:tc>
                <a:tc>
                  <a:txBody>
                    <a:bodyPr/>
                    <a:lstStyle/>
                    <a:p>
                      <a:pPr marL="635" algn="ctr">
                        <a:lnSpc>
                          <a:spcPct val="100000"/>
                        </a:lnSpc>
                        <a:spcBef>
                          <a:spcPts val="535"/>
                        </a:spcBef>
                      </a:pPr>
                      <a:r>
                        <a:rPr sz="650" spc="5" dirty="0">
                          <a:latin typeface="Arial"/>
                          <a:cs typeface="Arial"/>
                        </a:rPr>
                        <a:t>-22</a:t>
                      </a:r>
                      <a:endParaRPr sz="650">
                        <a:latin typeface="Arial"/>
                        <a:cs typeface="Arial"/>
                      </a:endParaRPr>
                    </a:p>
                  </a:txBody>
                  <a:tcPr marL="0" marR="0" marT="67945" marB="0"/>
                </a:tc>
                <a:tc>
                  <a:txBody>
                    <a:bodyPr/>
                    <a:lstStyle/>
                    <a:p>
                      <a:pPr marL="1270" algn="ctr">
                        <a:lnSpc>
                          <a:spcPct val="100000"/>
                        </a:lnSpc>
                        <a:spcBef>
                          <a:spcPts val="535"/>
                        </a:spcBef>
                      </a:pPr>
                      <a:r>
                        <a:rPr sz="650" spc="5" dirty="0">
                          <a:latin typeface="Arial"/>
                          <a:cs typeface="Arial"/>
                        </a:rPr>
                        <a:t>-21</a:t>
                      </a:r>
                      <a:endParaRPr sz="650">
                        <a:latin typeface="Arial"/>
                        <a:cs typeface="Arial"/>
                      </a:endParaRPr>
                    </a:p>
                  </a:txBody>
                  <a:tcPr marL="0" marR="0" marT="67945" marB="0">
                    <a:lnT w="6350">
                      <a:solidFill>
                        <a:srgbClr val="000000"/>
                      </a:solidFill>
                      <a:prstDash val="solid"/>
                    </a:lnT>
                  </a:tcPr>
                </a:tc>
                <a:tc>
                  <a:txBody>
                    <a:bodyPr/>
                    <a:lstStyle/>
                    <a:p>
                      <a:pPr marL="1270" algn="ctr">
                        <a:lnSpc>
                          <a:spcPct val="100000"/>
                        </a:lnSpc>
                        <a:spcBef>
                          <a:spcPts val="535"/>
                        </a:spcBef>
                      </a:pPr>
                      <a:r>
                        <a:rPr sz="650" spc="5" dirty="0">
                          <a:latin typeface="Arial"/>
                          <a:cs typeface="Arial"/>
                        </a:rPr>
                        <a:t>-22</a:t>
                      </a:r>
                      <a:endParaRPr sz="650">
                        <a:latin typeface="Arial"/>
                        <a:cs typeface="Arial"/>
                      </a:endParaRPr>
                    </a:p>
                  </a:txBody>
                  <a:tcPr marL="0" marR="0" marT="67945" marB="0"/>
                </a:tc>
                <a:tc>
                  <a:txBody>
                    <a:bodyPr/>
                    <a:lstStyle/>
                    <a:p>
                      <a:pPr>
                        <a:lnSpc>
                          <a:spcPct val="100000"/>
                        </a:lnSpc>
                      </a:pPr>
                      <a:endParaRPr sz="800">
                        <a:latin typeface="Times New Roman"/>
                        <a:cs typeface="Times New Roman"/>
                      </a:endParaRPr>
                    </a:p>
                  </a:txBody>
                  <a:tcPr marL="0" marR="0" marT="0" marB="0">
                    <a:solidFill>
                      <a:srgbClr val="000000"/>
                    </a:solidFill>
                  </a:tcPr>
                </a:tc>
                <a:tc>
                  <a:txBody>
                    <a:bodyPr/>
                    <a:lstStyle/>
                    <a:p>
                      <a:pPr marL="1905" algn="ctr">
                        <a:lnSpc>
                          <a:spcPct val="100000"/>
                        </a:lnSpc>
                        <a:spcBef>
                          <a:spcPts val="535"/>
                        </a:spcBef>
                      </a:pPr>
                      <a:r>
                        <a:rPr sz="650" spc="5" dirty="0">
                          <a:latin typeface="Arial"/>
                          <a:cs typeface="Arial"/>
                        </a:rPr>
                        <a:t>-2</a:t>
                      </a:r>
                      <a:endParaRPr sz="650">
                        <a:latin typeface="Arial"/>
                        <a:cs typeface="Arial"/>
                      </a:endParaRPr>
                    </a:p>
                  </a:txBody>
                  <a:tcPr marL="0" marR="0" marT="67945" marB="0">
                    <a:lnT w="6350">
                      <a:solidFill>
                        <a:srgbClr val="000000"/>
                      </a:solidFill>
                      <a:prstDash val="solid"/>
                    </a:lnT>
                  </a:tcPr>
                </a:tc>
                <a:tc>
                  <a:txBody>
                    <a:bodyPr/>
                    <a:lstStyle/>
                    <a:p>
                      <a:pPr marL="2540" algn="ctr">
                        <a:lnSpc>
                          <a:spcPct val="100000"/>
                        </a:lnSpc>
                        <a:spcBef>
                          <a:spcPts val="535"/>
                        </a:spcBef>
                      </a:pPr>
                      <a:r>
                        <a:rPr sz="650" spc="5" dirty="0">
                          <a:latin typeface="Arial"/>
                          <a:cs typeface="Arial"/>
                        </a:rPr>
                        <a:t>-1</a:t>
                      </a:r>
                      <a:endParaRPr sz="650">
                        <a:latin typeface="Arial"/>
                        <a:cs typeface="Arial"/>
                      </a:endParaRPr>
                    </a:p>
                  </a:txBody>
                  <a:tcPr marL="0" marR="0" marT="67945" marB="0">
                    <a:lnR w="9525">
                      <a:solidFill>
                        <a:srgbClr val="000000"/>
                      </a:solidFill>
                      <a:prstDash val="solid"/>
                    </a:lnR>
                  </a:tcPr>
                </a:tc>
                <a:extLst>
                  <a:ext uri="{0D108BD9-81ED-4DB2-BD59-A6C34878D82A}">
                    <a16:rowId xmlns:a16="http://schemas.microsoft.com/office/drawing/2014/main" val="10006"/>
                  </a:ext>
                </a:extLst>
              </a:tr>
              <a:tr h="251460">
                <a:tc gridSpan="8">
                  <a:txBody>
                    <a:bodyPr/>
                    <a:lstStyle/>
                    <a:p>
                      <a:pPr>
                        <a:lnSpc>
                          <a:spcPct val="100000"/>
                        </a:lnSpc>
                      </a:pPr>
                      <a:endParaRPr sz="8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102" name="object 102"/>
          <p:cNvSpPr txBox="1"/>
          <p:nvPr/>
        </p:nvSpPr>
        <p:spPr>
          <a:xfrm>
            <a:off x="419297" y="1430346"/>
            <a:ext cx="250190" cy="153035"/>
          </a:xfrm>
          <a:prstGeom prst="rect">
            <a:avLst/>
          </a:prstGeom>
        </p:spPr>
        <p:txBody>
          <a:bodyPr vert="horz" wrap="square" lIns="0" tIns="17145" rIns="0" bIns="0" rtlCol="0">
            <a:spAutoFit/>
          </a:bodyPr>
          <a:lstStyle/>
          <a:p>
            <a:pPr marL="12700">
              <a:lnSpc>
                <a:spcPct val="100000"/>
              </a:lnSpc>
              <a:spcBef>
                <a:spcPts val="135"/>
              </a:spcBef>
            </a:pPr>
            <a:r>
              <a:rPr sz="800" spc="20" dirty="0">
                <a:latin typeface="Arial"/>
                <a:cs typeface="Arial"/>
              </a:rPr>
              <a:t>S</a:t>
            </a:r>
            <a:r>
              <a:rPr sz="800" spc="5" dirty="0">
                <a:latin typeface="Arial"/>
                <a:cs typeface="Arial"/>
              </a:rPr>
              <a:t>t</a:t>
            </a:r>
            <a:r>
              <a:rPr sz="800" spc="10" dirty="0">
                <a:latin typeface="Arial"/>
                <a:cs typeface="Arial"/>
              </a:rPr>
              <a:t>art</a:t>
            </a:r>
            <a:endParaRPr sz="800">
              <a:latin typeface="Arial"/>
              <a:cs typeface="Arial"/>
            </a:endParaRPr>
          </a:p>
        </p:txBody>
      </p:sp>
      <p:sp>
        <p:nvSpPr>
          <p:cNvPr id="103" name="object 103"/>
          <p:cNvSpPr txBox="1"/>
          <p:nvPr/>
        </p:nvSpPr>
        <p:spPr>
          <a:xfrm>
            <a:off x="2779362" y="2450926"/>
            <a:ext cx="250190" cy="153035"/>
          </a:xfrm>
          <a:prstGeom prst="rect">
            <a:avLst/>
          </a:prstGeom>
        </p:spPr>
        <p:txBody>
          <a:bodyPr vert="horz" wrap="square" lIns="0" tIns="17145" rIns="0" bIns="0" rtlCol="0">
            <a:spAutoFit/>
          </a:bodyPr>
          <a:lstStyle/>
          <a:p>
            <a:pPr marL="12700">
              <a:lnSpc>
                <a:spcPct val="100000"/>
              </a:lnSpc>
              <a:spcBef>
                <a:spcPts val="135"/>
              </a:spcBef>
            </a:pPr>
            <a:r>
              <a:rPr sz="800" spc="15" dirty="0">
                <a:latin typeface="Arial"/>
                <a:cs typeface="Arial"/>
              </a:rPr>
              <a:t>Goal</a:t>
            </a:r>
            <a:endParaRPr sz="800">
              <a:latin typeface="Arial"/>
              <a:cs typeface="Arial"/>
            </a:endParaRPr>
          </a:p>
        </p:txBody>
      </p:sp>
      <p:sp>
        <p:nvSpPr>
          <p:cNvPr id="104" name="object 104"/>
          <p:cNvSpPr/>
          <p:nvPr/>
        </p:nvSpPr>
        <p:spPr>
          <a:xfrm>
            <a:off x="506247" y="3243707"/>
            <a:ext cx="61594" cy="61594"/>
          </a:xfrm>
          <a:custGeom>
            <a:avLst/>
            <a:gdLst/>
            <a:ahLst/>
            <a:cxnLst/>
            <a:rect l="l" t="t" r="r" b="b"/>
            <a:pathLst>
              <a:path w="61595" h="61595">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5" name="object 105"/>
          <p:cNvSpPr txBox="1"/>
          <p:nvPr/>
        </p:nvSpPr>
        <p:spPr>
          <a:xfrm>
            <a:off x="624395" y="3154031"/>
            <a:ext cx="2699385" cy="191770"/>
          </a:xfrm>
          <a:prstGeom prst="rect">
            <a:avLst/>
          </a:prstGeom>
        </p:spPr>
        <p:txBody>
          <a:bodyPr vert="horz" wrap="square" lIns="0" tIns="11430" rIns="0" bIns="0" rtlCol="0">
            <a:spAutoFit/>
          </a:bodyPr>
          <a:lstStyle/>
          <a:p>
            <a:pPr marL="12700">
              <a:lnSpc>
                <a:spcPct val="100000"/>
              </a:lnSpc>
              <a:spcBef>
                <a:spcPts val="90"/>
              </a:spcBef>
            </a:pPr>
            <a:r>
              <a:rPr sz="1100" spc="-60" dirty="0">
                <a:latin typeface="Arial"/>
                <a:cs typeface="Arial"/>
              </a:rPr>
              <a:t>Numbers </a:t>
            </a:r>
            <a:r>
              <a:rPr sz="1100" spc="-65" dirty="0">
                <a:latin typeface="Arial"/>
                <a:cs typeface="Arial"/>
              </a:rPr>
              <a:t>represent </a:t>
            </a:r>
            <a:r>
              <a:rPr sz="1100" spc="-60" dirty="0">
                <a:latin typeface="Arial"/>
                <a:cs typeface="Arial"/>
              </a:rPr>
              <a:t>value </a:t>
            </a:r>
            <a:r>
              <a:rPr sz="1100" i="1" spc="-45" dirty="0">
                <a:latin typeface="Trebuchet MS"/>
                <a:cs typeface="Trebuchet MS"/>
              </a:rPr>
              <a:t>v</a:t>
            </a:r>
            <a:r>
              <a:rPr sz="1200" i="1" spc="-67" baseline="-10416" dirty="0">
                <a:latin typeface="Arial"/>
                <a:cs typeface="Arial"/>
              </a:rPr>
              <a:t>π </a:t>
            </a:r>
            <a:r>
              <a:rPr sz="1100" spc="55" dirty="0">
                <a:latin typeface="Arial"/>
                <a:cs typeface="Arial"/>
              </a:rPr>
              <a:t>(</a:t>
            </a:r>
            <a:r>
              <a:rPr sz="1100" i="1" spc="55" dirty="0">
                <a:latin typeface="Trebuchet MS"/>
                <a:cs typeface="Trebuchet MS"/>
              </a:rPr>
              <a:t>s</a:t>
            </a:r>
            <a:r>
              <a:rPr sz="1100" spc="55" dirty="0">
                <a:latin typeface="Arial"/>
                <a:cs typeface="Arial"/>
              </a:rPr>
              <a:t>) </a:t>
            </a:r>
            <a:r>
              <a:rPr sz="1100" spc="-20" dirty="0">
                <a:latin typeface="Arial"/>
                <a:cs typeface="Arial"/>
              </a:rPr>
              <a:t>of </a:t>
            </a:r>
            <a:r>
              <a:rPr sz="1100" spc="-85" dirty="0">
                <a:latin typeface="Arial"/>
                <a:cs typeface="Arial"/>
              </a:rPr>
              <a:t>each </a:t>
            </a:r>
            <a:r>
              <a:rPr sz="1100" spc="-35" dirty="0">
                <a:latin typeface="Arial"/>
                <a:cs typeface="Arial"/>
              </a:rPr>
              <a:t>state</a:t>
            </a:r>
            <a:r>
              <a:rPr sz="1100" spc="25" dirty="0">
                <a:latin typeface="Arial"/>
                <a:cs typeface="Arial"/>
              </a:rPr>
              <a:t> </a:t>
            </a:r>
            <a:r>
              <a:rPr sz="1100" i="1" spc="-30" dirty="0">
                <a:latin typeface="Trebuchet MS"/>
                <a:cs typeface="Trebuchet MS"/>
              </a:rPr>
              <a:t>s</a:t>
            </a:r>
            <a:endParaRPr sz="1100">
              <a:latin typeface="Trebuchet MS"/>
              <a:cs typeface="Trebuchet MS"/>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08195" cy="122555"/>
          </a:xfrm>
          <a:custGeom>
            <a:avLst/>
            <a:gdLst/>
            <a:ahLst/>
            <a:cxnLst/>
            <a:rect l="l" t="t" r="r" b="b"/>
            <a:pathLst>
              <a:path w="4608195" h="122555">
                <a:moveTo>
                  <a:pt x="0" y="122313"/>
                </a:moveTo>
                <a:lnTo>
                  <a:pt x="4608004" y="122313"/>
                </a:lnTo>
                <a:lnTo>
                  <a:pt x="4608004" y="0"/>
                </a:lnTo>
                <a:lnTo>
                  <a:pt x="0" y="0"/>
                </a:lnTo>
                <a:lnTo>
                  <a:pt x="0" y="122313"/>
                </a:lnTo>
                <a:close/>
              </a:path>
            </a:pathLst>
          </a:custGeom>
          <a:solidFill>
            <a:srgbClr val="000000"/>
          </a:solidFill>
        </p:spPr>
        <p:txBody>
          <a:bodyPr wrap="square" lIns="0" tIns="0" rIns="0" bIns="0" rtlCol="0"/>
          <a:lstStyle/>
          <a:p>
            <a:endParaRPr/>
          </a:p>
        </p:txBody>
      </p:sp>
      <p:sp>
        <p:nvSpPr>
          <p:cNvPr id="4" name="object 4"/>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txBox="1"/>
          <p:nvPr/>
        </p:nvSpPr>
        <p:spPr>
          <a:xfrm>
            <a:off x="138366" y="153511"/>
            <a:ext cx="4469765" cy="65595"/>
          </a:xfrm>
          <a:prstGeom prst="rect">
            <a:avLst/>
          </a:prstGeom>
          <a:solidFill>
            <a:srgbClr val="191959"/>
          </a:solidFill>
        </p:spPr>
        <p:txBody>
          <a:bodyPr vert="horz" wrap="square" lIns="0" tIns="0" rIns="0" bIns="0" rtlCol="0">
            <a:spAutoFit/>
          </a:bodyPr>
          <a:lstStyle/>
          <a:p>
            <a:pPr marL="75565">
              <a:lnSpc>
                <a:spcPts val="540"/>
              </a:lnSpc>
            </a:pPr>
            <a:endParaRPr sz="600" dirty="0">
              <a:latin typeface="Arial"/>
              <a:cs typeface="Arial"/>
            </a:endParaRPr>
          </a:p>
        </p:txBody>
      </p:sp>
      <p:sp>
        <p:nvSpPr>
          <p:cNvPr id="8" name="object 8"/>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9" name="object 9"/>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80" dirty="0">
                <a:solidFill>
                  <a:srgbClr val="FFFFFF"/>
                </a:solidFill>
                <a:latin typeface="Arial"/>
                <a:cs typeface="Arial"/>
              </a:rPr>
              <a:t>Maze </a:t>
            </a:r>
            <a:r>
              <a:rPr sz="1400" spc="-65" dirty="0">
                <a:solidFill>
                  <a:srgbClr val="FFFFFF"/>
                </a:solidFill>
                <a:latin typeface="Arial"/>
                <a:cs typeface="Arial"/>
              </a:rPr>
              <a:t>Example:</a:t>
            </a:r>
            <a:r>
              <a:rPr sz="1400" spc="75" dirty="0">
                <a:solidFill>
                  <a:srgbClr val="FFFFFF"/>
                </a:solidFill>
                <a:latin typeface="Arial"/>
                <a:cs typeface="Arial"/>
              </a:rPr>
              <a:t> </a:t>
            </a:r>
            <a:r>
              <a:rPr sz="1400" spc="-40" dirty="0">
                <a:solidFill>
                  <a:srgbClr val="FFFFFF"/>
                </a:solidFill>
                <a:latin typeface="Arial"/>
                <a:cs typeface="Arial"/>
              </a:rPr>
              <a:t>Model</a:t>
            </a:r>
            <a:endParaRPr sz="1400">
              <a:latin typeface="Arial"/>
              <a:cs typeface="Arial"/>
            </a:endParaRPr>
          </a:p>
        </p:txBody>
      </p:sp>
      <p:sp>
        <p:nvSpPr>
          <p:cNvPr id="10" name="object 10"/>
          <p:cNvSpPr/>
          <p:nvPr/>
        </p:nvSpPr>
        <p:spPr>
          <a:xfrm>
            <a:off x="465536" y="878745"/>
            <a:ext cx="322984" cy="32298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63253" y="878745"/>
            <a:ext cx="322984" cy="32298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60986" y="878745"/>
            <a:ext cx="322984" cy="32298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58697" y="878745"/>
            <a:ext cx="322984" cy="322984"/>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256436" y="878745"/>
            <a:ext cx="322984" cy="32298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454147" y="878745"/>
            <a:ext cx="322984" cy="32298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651863" y="878745"/>
            <a:ext cx="322984" cy="32298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849597" y="878745"/>
            <a:ext cx="322984" cy="32298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465536" y="1076462"/>
            <a:ext cx="322984" cy="322984"/>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63253" y="1076462"/>
            <a:ext cx="322984" cy="322984"/>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860986" y="1076462"/>
            <a:ext cx="322984" cy="322984"/>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058697" y="1076462"/>
            <a:ext cx="322984" cy="322984"/>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256436" y="1076462"/>
            <a:ext cx="322984" cy="322984"/>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54147" y="1076462"/>
            <a:ext cx="322984" cy="322984"/>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651863" y="1076462"/>
            <a:ext cx="322984" cy="32298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1849597" y="1076462"/>
            <a:ext cx="322984" cy="32298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65536" y="1274195"/>
            <a:ext cx="322984" cy="32298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663253" y="1274195"/>
            <a:ext cx="322984" cy="322984"/>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860986" y="1274195"/>
            <a:ext cx="322984" cy="322984"/>
          </a:xfrm>
          <a:prstGeom prst="rect">
            <a:avLst/>
          </a:prstGeom>
          <a:blipFill>
            <a:blip r:embed="rId2" cstate="print"/>
            <a:stretch>
              <a:fillRect/>
            </a:stretch>
          </a:blipFill>
        </p:spPr>
        <p:txBody>
          <a:bodyPr wrap="square" lIns="0" tIns="0" rIns="0" bIns="0" rtlCol="0"/>
          <a:lstStyle/>
          <a:p>
            <a:endParaRPr/>
          </a:p>
        </p:txBody>
      </p:sp>
      <p:sp>
        <p:nvSpPr>
          <p:cNvPr id="29" name="object 29"/>
          <p:cNvSpPr/>
          <p:nvPr/>
        </p:nvSpPr>
        <p:spPr>
          <a:xfrm>
            <a:off x="1058697" y="1274195"/>
            <a:ext cx="322984" cy="322984"/>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256436" y="1274195"/>
            <a:ext cx="322984" cy="322984"/>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454147" y="1274195"/>
            <a:ext cx="322984" cy="322984"/>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1651863" y="1274195"/>
            <a:ext cx="322984" cy="322984"/>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849597" y="1274195"/>
            <a:ext cx="322984" cy="322984"/>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465536" y="1471906"/>
            <a:ext cx="322984" cy="322984"/>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663253" y="1471906"/>
            <a:ext cx="322984" cy="322984"/>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860986" y="1471906"/>
            <a:ext cx="322984" cy="32298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058697" y="1471906"/>
            <a:ext cx="322984" cy="322984"/>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1256436" y="1471906"/>
            <a:ext cx="322984" cy="322984"/>
          </a:xfrm>
          <a:prstGeom prst="rect">
            <a:avLst/>
          </a:prstGeom>
          <a:blipFill>
            <a:blip r:embed="rId2" cstate="print"/>
            <a:stretch>
              <a:fillRect/>
            </a:stretch>
          </a:blipFill>
        </p:spPr>
        <p:txBody>
          <a:bodyPr wrap="square" lIns="0" tIns="0" rIns="0" bIns="0" rtlCol="0"/>
          <a:lstStyle/>
          <a:p>
            <a:endParaRPr/>
          </a:p>
        </p:txBody>
      </p:sp>
      <p:sp>
        <p:nvSpPr>
          <p:cNvPr id="39" name="object 39"/>
          <p:cNvSpPr/>
          <p:nvPr/>
        </p:nvSpPr>
        <p:spPr>
          <a:xfrm>
            <a:off x="1454147" y="1471906"/>
            <a:ext cx="322984" cy="322984"/>
          </a:xfrm>
          <a:prstGeom prst="rect">
            <a:avLst/>
          </a:prstGeom>
          <a:blipFill>
            <a:blip r:embed="rId2" cstate="print"/>
            <a:stretch>
              <a:fillRect/>
            </a:stretch>
          </a:blipFill>
        </p:spPr>
        <p:txBody>
          <a:bodyPr wrap="square" lIns="0" tIns="0" rIns="0" bIns="0" rtlCol="0"/>
          <a:lstStyle/>
          <a:p>
            <a:endParaRPr/>
          </a:p>
        </p:txBody>
      </p:sp>
      <p:sp>
        <p:nvSpPr>
          <p:cNvPr id="40" name="object 40"/>
          <p:cNvSpPr/>
          <p:nvPr/>
        </p:nvSpPr>
        <p:spPr>
          <a:xfrm>
            <a:off x="1651863" y="1471906"/>
            <a:ext cx="322984" cy="322984"/>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1849597" y="1471906"/>
            <a:ext cx="322984" cy="322984"/>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465536" y="1669645"/>
            <a:ext cx="322984" cy="322984"/>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663253" y="1669645"/>
            <a:ext cx="322984" cy="322984"/>
          </a:xfrm>
          <a:prstGeom prst="rect">
            <a:avLst/>
          </a:prstGeom>
          <a:blipFill>
            <a:blip r:embed="rId2" cstate="print"/>
            <a:stretch>
              <a:fillRect/>
            </a:stretch>
          </a:blipFill>
        </p:spPr>
        <p:txBody>
          <a:bodyPr wrap="square" lIns="0" tIns="0" rIns="0" bIns="0" rtlCol="0"/>
          <a:lstStyle/>
          <a:p>
            <a:endParaRPr/>
          </a:p>
        </p:txBody>
      </p:sp>
      <p:sp>
        <p:nvSpPr>
          <p:cNvPr id="44" name="object 44"/>
          <p:cNvSpPr/>
          <p:nvPr/>
        </p:nvSpPr>
        <p:spPr>
          <a:xfrm>
            <a:off x="860986" y="1669645"/>
            <a:ext cx="322984" cy="322984"/>
          </a:xfrm>
          <a:prstGeom prst="rect">
            <a:avLst/>
          </a:prstGeom>
          <a:blipFill>
            <a:blip r:embed="rId2" cstate="print"/>
            <a:stretch>
              <a:fillRect/>
            </a:stretch>
          </a:blipFill>
        </p:spPr>
        <p:txBody>
          <a:bodyPr wrap="square" lIns="0" tIns="0" rIns="0" bIns="0" rtlCol="0"/>
          <a:lstStyle/>
          <a:p>
            <a:endParaRPr/>
          </a:p>
        </p:txBody>
      </p:sp>
      <p:sp>
        <p:nvSpPr>
          <p:cNvPr id="45" name="object 45"/>
          <p:cNvSpPr/>
          <p:nvPr/>
        </p:nvSpPr>
        <p:spPr>
          <a:xfrm>
            <a:off x="1058697" y="1669645"/>
            <a:ext cx="322984" cy="322984"/>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1256436" y="1669645"/>
            <a:ext cx="322984" cy="322984"/>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1454147" y="1669645"/>
            <a:ext cx="322984" cy="322984"/>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1651863" y="1669645"/>
            <a:ext cx="322984" cy="322984"/>
          </a:xfrm>
          <a:prstGeom prst="rect">
            <a:avLst/>
          </a:prstGeom>
          <a:blipFill>
            <a:blip r:embed="rId2" cstate="print"/>
            <a:stretch>
              <a:fillRect/>
            </a:stretch>
          </a:blipFill>
        </p:spPr>
        <p:txBody>
          <a:bodyPr wrap="square" lIns="0" tIns="0" rIns="0" bIns="0" rtlCol="0"/>
          <a:lstStyle/>
          <a:p>
            <a:endParaRPr/>
          </a:p>
        </p:txBody>
      </p:sp>
      <p:sp>
        <p:nvSpPr>
          <p:cNvPr id="49" name="object 49"/>
          <p:cNvSpPr/>
          <p:nvPr/>
        </p:nvSpPr>
        <p:spPr>
          <a:xfrm>
            <a:off x="1849597" y="1669645"/>
            <a:ext cx="322984" cy="322984"/>
          </a:xfrm>
          <a:prstGeom prst="rect">
            <a:avLst/>
          </a:prstGeom>
          <a:blipFill>
            <a:blip r:embed="rId2" cstate="print"/>
            <a:stretch>
              <a:fillRect/>
            </a:stretch>
          </a:blipFill>
        </p:spPr>
        <p:txBody>
          <a:bodyPr wrap="square" lIns="0" tIns="0" rIns="0" bIns="0" rtlCol="0"/>
          <a:lstStyle/>
          <a:p>
            <a:endParaRPr/>
          </a:p>
        </p:txBody>
      </p:sp>
      <p:sp>
        <p:nvSpPr>
          <p:cNvPr id="50" name="object 50"/>
          <p:cNvSpPr/>
          <p:nvPr/>
        </p:nvSpPr>
        <p:spPr>
          <a:xfrm>
            <a:off x="465536" y="1867356"/>
            <a:ext cx="322984" cy="322984"/>
          </a:xfrm>
          <a:prstGeom prst="rect">
            <a:avLst/>
          </a:prstGeom>
          <a:blipFill>
            <a:blip r:embed="rId2" cstate="print"/>
            <a:stretch>
              <a:fillRect/>
            </a:stretch>
          </a:blipFill>
        </p:spPr>
        <p:txBody>
          <a:bodyPr wrap="square" lIns="0" tIns="0" rIns="0" bIns="0" rtlCol="0"/>
          <a:lstStyle/>
          <a:p>
            <a:endParaRPr/>
          </a:p>
        </p:txBody>
      </p:sp>
      <p:sp>
        <p:nvSpPr>
          <p:cNvPr id="51" name="object 51"/>
          <p:cNvSpPr/>
          <p:nvPr/>
        </p:nvSpPr>
        <p:spPr>
          <a:xfrm>
            <a:off x="663253" y="1867356"/>
            <a:ext cx="322984" cy="322984"/>
          </a:xfrm>
          <a:prstGeom prst="rect">
            <a:avLst/>
          </a:prstGeom>
          <a:blipFill>
            <a:blip r:embed="rId2" cstate="print"/>
            <a:stretch>
              <a:fillRect/>
            </a:stretch>
          </a:blipFill>
        </p:spPr>
        <p:txBody>
          <a:bodyPr wrap="square" lIns="0" tIns="0" rIns="0" bIns="0" rtlCol="0"/>
          <a:lstStyle/>
          <a:p>
            <a:endParaRPr/>
          </a:p>
        </p:txBody>
      </p:sp>
      <p:sp>
        <p:nvSpPr>
          <p:cNvPr id="52" name="object 52"/>
          <p:cNvSpPr/>
          <p:nvPr/>
        </p:nvSpPr>
        <p:spPr>
          <a:xfrm>
            <a:off x="860986" y="1867356"/>
            <a:ext cx="322984" cy="322984"/>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1058697" y="1867356"/>
            <a:ext cx="322984" cy="322984"/>
          </a:xfrm>
          <a:prstGeom prst="rect">
            <a:avLst/>
          </a:prstGeom>
          <a:blipFill>
            <a:blip r:embed="rId2" cstate="print"/>
            <a:stretch>
              <a:fillRect/>
            </a:stretch>
          </a:blipFill>
        </p:spPr>
        <p:txBody>
          <a:bodyPr wrap="square" lIns="0" tIns="0" rIns="0" bIns="0" rtlCol="0"/>
          <a:lstStyle/>
          <a:p>
            <a:endParaRPr/>
          </a:p>
        </p:txBody>
      </p:sp>
      <p:sp>
        <p:nvSpPr>
          <p:cNvPr id="54" name="object 54"/>
          <p:cNvSpPr/>
          <p:nvPr/>
        </p:nvSpPr>
        <p:spPr>
          <a:xfrm>
            <a:off x="1256436" y="1867356"/>
            <a:ext cx="322984" cy="322984"/>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1454147" y="1867356"/>
            <a:ext cx="322984" cy="322984"/>
          </a:xfrm>
          <a:prstGeom prst="rect">
            <a:avLst/>
          </a:prstGeom>
          <a:blipFill>
            <a:blip r:embed="rId2" cstate="print"/>
            <a:stretch>
              <a:fillRect/>
            </a:stretch>
          </a:blipFill>
        </p:spPr>
        <p:txBody>
          <a:bodyPr wrap="square" lIns="0" tIns="0" rIns="0" bIns="0" rtlCol="0"/>
          <a:lstStyle/>
          <a:p>
            <a:endParaRPr/>
          </a:p>
        </p:txBody>
      </p:sp>
      <p:sp>
        <p:nvSpPr>
          <p:cNvPr id="56" name="object 56"/>
          <p:cNvSpPr/>
          <p:nvPr/>
        </p:nvSpPr>
        <p:spPr>
          <a:xfrm>
            <a:off x="1651863" y="1867356"/>
            <a:ext cx="322984" cy="322984"/>
          </a:xfrm>
          <a:prstGeom prst="rect">
            <a:avLst/>
          </a:prstGeom>
          <a:blipFill>
            <a:blip r:embed="rId2" cstate="print"/>
            <a:stretch>
              <a:fillRect/>
            </a:stretch>
          </a:blipFill>
        </p:spPr>
        <p:txBody>
          <a:bodyPr wrap="square" lIns="0" tIns="0" rIns="0" bIns="0" rtlCol="0"/>
          <a:lstStyle/>
          <a:p>
            <a:endParaRPr/>
          </a:p>
        </p:txBody>
      </p:sp>
      <p:sp>
        <p:nvSpPr>
          <p:cNvPr id="57" name="object 57"/>
          <p:cNvSpPr/>
          <p:nvPr/>
        </p:nvSpPr>
        <p:spPr>
          <a:xfrm>
            <a:off x="1849597" y="1867356"/>
            <a:ext cx="322984" cy="322984"/>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465536" y="2065072"/>
            <a:ext cx="322984" cy="322984"/>
          </a:xfrm>
          <a:prstGeom prst="rect">
            <a:avLst/>
          </a:prstGeom>
          <a:blipFill>
            <a:blip r:embed="rId2" cstate="print"/>
            <a:stretch>
              <a:fillRect/>
            </a:stretch>
          </a:blipFill>
        </p:spPr>
        <p:txBody>
          <a:bodyPr wrap="square" lIns="0" tIns="0" rIns="0" bIns="0" rtlCol="0"/>
          <a:lstStyle/>
          <a:p>
            <a:endParaRPr/>
          </a:p>
        </p:txBody>
      </p:sp>
      <p:sp>
        <p:nvSpPr>
          <p:cNvPr id="59" name="object 59"/>
          <p:cNvSpPr/>
          <p:nvPr/>
        </p:nvSpPr>
        <p:spPr>
          <a:xfrm>
            <a:off x="663253" y="2065072"/>
            <a:ext cx="322984" cy="322984"/>
          </a:xfrm>
          <a:prstGeom prst="rect">
            <a:avLst/>
          </a:prstGeom>
          <a:blipFill>
            <a:blip r:embed="rId2" cstate="print"/>
            <a:stretch>
              <a:fillRect/>
            </a:stretch>
          </a:blipFill>
        </p:spPr>
        <p:txBody>
          <a:bodyPr wrap="square" lIns="0" tIns="0" rIns="0" bIns="0" rtlCol="0"/>
          <a:lstStyle/>
          <a:p>
            <a:endParaRPr/>
          </a:p>
        </p:txBody>
      </p:sp>
      <p:sp>
        <p:nvSpPr>
          <p:cNvPr id="60" name="object 60"/>
          <p:cNvSpPr/>
          <p:nvPr/>
        </p:nvSpPr>
        <p:spPr>
          <a:xfrm>
            <a:off x="860986" y="2065072"/>
            <a:ext cx="322984" cy="322984"/>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1058697" y="2065072"/>
            <a:ext cx="322984" cy="322984"/>
          </a:xfrm>
          <a:prstGeom prst="rect">
            <a:avLst/>
          </a:prstGeom>
          <a:blipFill>
            <a:blip r:embed="rId2" cstate="print"/>
            <a:stretch>
              <a:fillRect/>
            </a:stretch>
          </a:blipFill>
        </p:spPr>
        <p:txBody>
          <a:bodyPr wrap="square" lIns="0" tIns="0" rIns="0" bIns="0" rtlCol="0"/>
          <a:lstStyle/>
          <a:p>
            <a:endParaRPr/>
          </a:p>
        </p:txBody>
      </p:sp>
      <p:sp>
        <p:nvSpPr>
          <p:cNvPr id="62" name="object 62"/>
          <p:cNvSpPr/>
          <p:nvPr/>
        </p:nvSpPr>
        <p:spPr>
          <a:xfrm>
            <a:off x="1256436" y="2065072"/>
            <a:ext cx="322984" cy="322984"/>
          </a:xfrm>
          <a:prstGeom prst="rect">
            <a:avLst/>
          </a:prstGeom>
          <a:blipFill>
            <a:blip r:embed="rId2" cstate="print"/>
            <a:stretch>
              <a:fillRect/>
            </a:stretch>
          </a:blipFill>
        </p:spPr>
        <p:txBody>
          <a:bodyPr wrap="square" lIns="0" tIns="0" rIns="0" bIns="0" rtlCol="0"/>
          <a:lstStyle/>
          <a:p>
            <a:endParaRPr/>
          </a:p>
        </p:txBody>
      </p:sp>
      <p:sp>
        <p:nvSpPr>
          <p:cNvPr id="63" name="object 63"/>
          <p:cNvSpPr/>
          <p:nvPr/>
        </p:nvSpPr>
        <p:spPr>
          <a:xfrm>
            <a:off x="1454147" y="2065072"/>
            <a:ext cx="322984" cy="322984"/>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1651863" y="2065072"/>
            <a:ext cx="322984" cy="322984"/>
          </a:xfrm>
          <a:prstGeom prst="rect">
            <a:avLst/>
          </a:prstGeom>
          <a:blipFill>
            <a:blip r:embed="rId2" cstate="print"/>
            <a:stretch>
              <a:fillRect/>
            </a:stretch>
          </a:blipFill>
        </p:spPr>
        <p:txBody>
          <a:bodyPr wrap="square" lIns="0" tIns="0" rIns="0" bIns="0" rtlCol="0"/>
          <a:lstStyle/>
          <a:p>
            <a:endParaRPr/>
          </a:p>
        </p:txBody>
      </p:sp>
      <p:sp>
        <p:nvSpPr>
          <p:cNvPr id="65" name="object 65"/>
          <p:cNvSpPr/>
          <p:nvPr/>
        </p:nvSpPr>
        <p:spPr>
          <a:xfrm>
            <a:off x="1849597" y="2065072"/>
            <a:ext cx="322984" cy="322984"/>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465536" y="2262811"/>
            <a:ext cx="322984" cy="322984"/>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663253" y="2262811"/>
            <a:ext cx="322984" cy="322984"/>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860986" y="2262811"/>
            <a:ext cx="322984" cy="322984"/>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1058697" y="2262811"/>
            <a:ext cx="322984" cy="322984"/>
          </a:xfrm>
          <a:prstGeom prst="rect">
            <a:avLst/>
          </a:prstGeom>
          <a:blipFill>
            <a:blip r:embed="rId2" cstate="print"/>
            <a:stretch>
              <a:fillRect/>
            </a:stretch>
          </a:blipFill>
        </p:spPr>
        <p:txBody>
          <a:bodyPr wrap="square" lIns="0" tIns="0" rIns="0" bIns="0" rtlCol="0"/>
          <a:lstStyle/>
          <a:p>
            <a:endParaRPr/>
          </a:p>
        </p:txBody>
      </p:sp>
      <p:sp>
        <p:nvSpPr>
          <p:cNvPr id="70" name="object 70"/>
          <p:cNvSpPr/>
          <p:nvPr/>
        </p:nvSpPr>
        <p:spPr>
          <a:xfrm>
            <a:off x="1256436" y="2262811"/>
            <a:ext cx="322984" cy="322984"/>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1454147" y="2262811"/>
            <a:ext cx="322984" cy="322984"/>
          </a:xfrm>
          <a:prstGeom prst="rect">
            <a:avLst/>
          </a:prstGeom>
          <a:blipFill>
            <a:blip r:embed="rId2" cstate="print"/>
            <a:stretch>
              <a:fillRect/>
            </a:stretch>
          </a:blipFill>
        </p:spPr>
        <p:txBody>
          <a:bodyPr wrap="square" lIns="0" tIns="0" rIns="0" bIns="0" rtlCol="0"/>
          <a:lstStyle/>
          <a:p>
            <a:endParaRPr/>
          </a:p>
        </p:txBody>
      </p:sp>
      <p:sp>
        <p:nvSpPr>
          <p:cNvPr id="72" name="object 72"/>
          <p:cNvSpPr/>
          <p:nvPr/>
        </p:nvSpPr>
        <p:spPr>
          <a:xfrm>
            <a:off x="1651863" y="2262811"/>
            <a:ext cx="322984" cy="322984"/>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1849597" y="2262811"/>
            <a:ext cx="322984" cy="322984"/>
          </a:xfrm>
          <a:prstGeom prst="rect">
            <a:avLst/>
          </a:prstGeom>
          <a:blipFill>
            <a:blip r:embed="rId2" cstate="print"/>
            <a:stretch>
              <a:fillRect/>
            </a:stretch>
          </a:blipFill>
        </p:spPr>
        <p:txBody>
          <a:bodyPr wrap="square" lIns="0" tIns="0" rIns="0" bIns="0" rtlCol="0"/>
          <a:lstStyle/>
          <a:p>
            <a:endParaRPr/>
          </a:p>
        </p:txBody>
      </p:sp>
      <p:sp>
        <p:nvSpPr>
          <p:cNvPr id="74" name="object 74"/>
          <p:cNvSpPr/>
          <p:nvPr/>
        </p:nvSpPr>
        <p:spPr>
          <a:xfrm>
            <a:off x="724508"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75" name="object 75"/>
          <p:cNvSpPr/>
          <p:nvPr/>
        </p:nvSpPr>
        <p:spPr>
          <a:xfrm>
            <a:off x="922242"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76" name="object 76"/>
          <p:cNvSpPr/>
          <p:nvPr/>
        </p:nvSpPr>
        <p:spPr>
          <a:xfrm>
            <a:off x="1119953"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77" name="object 77"/>
          <p:cNvSpPr/>
          <p:nvPr/>
        </p:nvSpPr>
        <p:spPr>
          <a:xfrm>
            <a:off x="1317692"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78" name="object 78"/>
          <p:cNvSpPr/>
          <p:nvPr/>
        </p:nvSpPr>
        <p:spPr>
          <a:xfrm>
            <a:off x="1515403"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79" name="object 79"/>
          <p:cNvSpPr/>
          <p:nvPr/>
        </p:nvSpPr>
        <p:spPr>
          <a:xfrm>
            <a:off x="1713119" y="1115442"/>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0" name="object 80"/>
          <p:cNvSpPr/>
          <p:nvPr/>
        </p:nvSpPr>
        <p:spPr>
          <a:xfrm>
            <a:off x="526792" y="1313175"/>
            <a:ext cx="198120" cy="198120"/>
          </a:xfrm>
          <a:custGeom>
            <a:avLst/>
            <a:gdLst/>
            <a:ahLst/>
            <a:cxnLst/>
            <a:rect l="l" t="t" r="r" b="b"/>
            <a:pathLst>
              <a:path w="198120"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1" name="object 81"/>
          <p:cNvSpPr/>
          <p:nvPr/>
        </p:nvSpPr>
        <p:spPr>
          <a:xfrm>
            <a:off x="724508" y="1313175"/>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2" name="object 82"/>
          <p:cNvSpPr/>
          <p:nvPr/>
        </p:nvSpPr>
        <p:spPr>
          <a:xfrm>
            <a:off x="1317692" y="1313175"/>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3" name="object 83"/>
          <p:cNvSpPr/>
          <p:nvPr/>
        </p:nvSpPr>
        <p:spPr>
          <a:xfrm>
            <a:off x="1713119" y="1313175"/>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4" name="object 84"/>
          <p:cNvSpPr/>
          <p:nvPr/>
        </p:nvSpPr>
        <p:spPr>
          <a:xfrm>
            <a:off x="724508" y="1510886"/>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5" name="object 85"/>
          <p:cNvSpPr/>
          <p:nvPr/>
        </p:nvSpPr>
        <p:spPr>
          <a:xfrm>
            <a:off x="1515403" y="1510886"/>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6" name="object 86"/>
          <p:cNvSpPr/>
          <p:nvPr/>
        </p:nvSpPr>
        <p:spPr>
          <a:xfrm>
            <a:off x="1713119" y="1510886"/>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7" name="object 87"/>
          <p:cNvSpPr/>
          <p:nvPr/>
        </p:nvSpPr>
        <p:spPr>
          <a:xfrm>
            <a:off x="1515403" y="1708625"/>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8" name="object 88"/>
          <p:cNvSpPr/>
          <p:nvPr/>
        </p:nvSpPr>
        <p:spPr>
          <a:xfrm>
            <a:off x="1515403" y="1906337"/>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89" name="object 89"/>
          <p:cNvSpPr/>
          <p:nvPr/>
        </p:nvSpPr>
        <p:spPr>
          <a:xfrm>
            <a:off x="1713119" y="1906337"/>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90" name="object 90"/>
          <p:cNvSpPr/>
          <p:nvPr/>
        </p:nvSpPr>
        <p:spPr>
          <a:xfrm>
            <a:off x="1713119" y="2104053"/>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sp>
        <p:nvSpPr>
          <p:cNvPr id="91" name="object 91"/>
          <p:cNvSpPr/>
          <p:nvPr/>
        </p:nvSpPr>
        <p:spPr>
          <a:xfrm>
            <a:off x="1910852" y="2104053"/>
            <a:ext cx="198120" cy="198120"/>
          </a:xfrm>
          <a:custGeom>
            <a:avLst/>
            <a:gdLst/>
            <a:ahLst/>
            <a:cxnLst/>
            <a:rect l="l" t="t" r="r" b="b"/>
            <a:pathLst>
              <a:path w="198119" h="198119">
                <a:moveTo>
                  <a:pt x="0" y="197722"/>
                </a:moveTo>
                <a:lnTo>
                  <a:pt x="197722" y="197722"/>
                </a:lnTo>
                <a:lnTo>
                  <a:pt x="197722" y="0"/>
                </a:lnTo>
                <a:lnTo>
                  <a:pt x="0" y="0"/>
                </a:lnTo>
                <a:lnTo>
                  <a:pt x="0" y="197722"/>
                </a:lnTo>
                <a:close/>
              </a:path>
            </a:pathLst>
          </a:custGeom>
          <a:solidFill>
            <a:srgbClr val="FFFFFF"/>
          </a:solidFill>
        </p:spPr>
        <p:txBody>
          <a:bodyPr wrap="square" lIns="0" tIns="0" rIns="0" bIns="0" rtlCol="0"/>
          <a:lstStyle/>
          <a:p>
            <a:endParaRPr/>
          </a:p>
        </p:txBody>
      </p:sp>
      <p:graphicFrame>
        <p:nvGraphicFramePr>
          <p:cNvPr id="92" name="object 92"/>
          <p:cNvGraphicFramePr>
            <a:graphicFrameLocks noGrp="1"/>
          </p:cNvGraphicFramePr>
          <p:nvPr/>
        </p:nvGraphicFramePr>
        <p:xfrm>
          <a:off x="524008" y="917725"/>
          <a:ext cx="1579876" cy="1579880"/>
        </p:xfrm>
        <a:graphic>
          <a:graphicData uri="http://schemas.openxmlformats.org/drawingml/2006/table">
            <a:tbl>
              <a:tblPr firstRow="1" bandRow="1">
                <a:tableStyleId>{2D5ABB26-0587-4C30-8999-92F81FD0307C}</a:tableStyleId>
              </a:tblPr>
              <a:tblGrid>
                <a:gridCol w="197485">
                  <a:extLst>
                    <a:ext uri="{9D8B030D-6E8A-4147-A177-3AD203B41FA5}">
                      <a16:colId xmlns:a16="http://schemas.microsoft.com/office/drawing/2014/main" val="20000"/>
                    </a:ext>
                  </a:extLst>
                </a:gridCol>
                <a:gridCol w="197485">
                  <a:extLst>
                    <a:ext uri="{9D8B030D-6E8A-4147-A177-3AD203B41FA5}">
                      <a16:colId xmlns:a16="http://schemas.microsoft.com/office/drawing/2014/main" val="20001"/>
                    </a:ext>
                  </a:extLst>
                </a:gridCol>
                <a:gridCol w="394970">
                  <a:extLst>
                    <a:ext uri="{9D8B030D-6E8A-4147-A177-3AD203B41FA5}">
                      <a16:colId xmlns:a16="http://schemas.microsoft.com/office/drawing/2014/main" val="20002"/>
                    </a:ext>
                  </a:extLst>
                </a:gridCol>
                <a:gridCol w="197484">
                  <a:extLst>
                    <a:ext uri="{9D8B030D-6E8A-4147-A177-3AD203B41FA5}">
                      <a16:colId xmlns:a16="http://schemas.microsoft.com/office/drawing/2014/main" val="20003"/>
                    </a:ext>
                  </a:extLst>
                </a:gridCol>
                <a:gridCol w="197484">
                  <a:extLst>
                    <a:ext uri="{9D8B030D-6E8A-4147-A177-3AD203B41FA5}">
                      <a16:colId xmlns:a16="http://schemas.microsoft.com/office/drawing/2014/main" val="20004"/>
                    </a:ext>
                  </a:extLst>
                </a:gridCol>
                <a:gridCol w="197484">
                  <a:extLst>
                    <a:ext uri="{9D8B030D-6E8A-4147-A177-3AD203B41FA5}">
                      <a16:colId xmlns:a16="http://schemas.microsoft.com/office/drawing/2014/main" val="20005"/>
                    </a:ext>
                  </a:extLst>
                </a:gridCol>
                <a:gridCol w="197484">
                  <a:extLst>
                    <a:ext uri="{9D8B030D-6E8A-4147-A177-3AD203B41FA5}">
                      <a16:colId xmlns:a16="http://schemas.microsoft.com/office/drawing/2014/main" val="20006"/>
                    </a:ext>
                  </a:extLst>
                </a:gridCol>
              </a:tblGrid>
              <a:tr h="197485">
                <a:tc gridSpan="7">
                  <a:txBody>
                    <a:bodyPr/>
                    <a:lstStyle/>
                    <a:p>
                      <a:pPr>
                        <a:lnSpc>
                          <a:spcPct val="100000"/>
                        </a:lnSpc>
                      </a:pPr>
                      <a:endParaRPr sz="9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97485">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R="60960" algn="r">
                        <a:lnSpc>
                          <a:spcPct val="100000"/>
                        </a:lnSpc>
                        <a:spcBef>
                          <a:spcPts val="430"/>
                        </a:spcBef>
                      </a:pPr>
                      <a:r>
                        <a:rPr sz="50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marL="69215">
                        <a:lnSpc>
                          <a:spcPct val="100000"/>
                        </a:lnSpc>
                        <a:spcBef>
                          <a:spcPts val="430"/>
                        </a:spcBef>
                        <a:tabLst>
                          <a:tab pos="266700" algn="l"/>
                        </a:tabLst>
                      </a:pPr>
                      <a:r>
                        <a:rPr sz="500" spc="10" dirty="0">
                          <a:latin typeface="Arial"/>
                          <a:cs typeface="Arial"/>
                        </a:rPr>
                        <a:t>-1	-1</a:t>
                      </a:r>
                      <a:endParaRPr sz="500">
                        <a:latin typeface="Arial"/>
                        <a:cs typeface="Arial"/>
                      </a:endParaRPr>
                    </a:p>
                  </a:txBody>
                  <a:tcPr marL="0" marR="0" marT="54610" marB="0"/>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marL="70485">
                        <a:lnSpc>
                          <a:spcPct val="100000"/>
                        </a:lnSpc>
                        <a:spcBef>
                          <a:spcPts val="430"/>
                        </a:spcBef>
                      </a:pPr>
                      <a:r>
                        <a:rPr sz="500" spc="1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1"/>
                  </a:ext>
                </a:extLst>
              </a:tr>
              <a:tr h="197485">
                <a:tc>
                  <a:txBody>
                    <a:bodyPr/>
                    <a:lstStyle/>
                    <a:p>
                      <a:pPr algn="ctr">
                        <a:lnSpc>
                          <a:spcPct val="100000"/>
                        </a:lnSpc>
                        <a:spcBef>
                          <a:spcPts val="430"/>
                        </a:spcBef>
                      </a:pPr>
                      <a:r>
                        <a:rPr sz="500" spc="10" dirty="0">
                          <a:latin typeface="Arial"/>
                          <a:cs typeface="Arial"/>
                        </a:rPr>
                        <a:t>-1</a:t>
                      </a:r>
                      <a:endParaRPr sz="500">
                        <a:latin typeface="Arial"/>
                        <a:cs typeface="Arial"/>
                      </a:endParaRPr>
                    </a:p>
                  </a:txBody>
                  <a:tcPr marL="0" marR="0" marT="54610" marB="0">
                    <a:lnL w="6350">
                      <a:solidFill>
                        <a:srgbClr val="000000"/>
                      </a:solidFill>
                      <a:prstDash val="solid"/>
                    </a:lnL>
                  </a:tcPr>
                </a:tc>
                <a:tc>
                  <a:txBody>
                    <a:bodyPr/>
                    <a:lstStyle/>
                    <a:p>
                      <a:pPr marR="60960" algn="r">
                        <a:lnSpc>
                          <a:spcPct val="100000"/>
                        </a:lnSpc>
                        <a:spcBef>
                          <a:spcPts val="430"/>
                        </a:spcBef>
                      </a:pPr>
                      <a:r>
                        <a:rPr sz="500" dirty="0">
                          <a:latin typeface="Arial"/>
                          <a:cs typeface="Arial"/>
                        </a:rPr>
                        <a:t>-1</a:t>
                      </a:r>
                      <a:endParaRPr sz="500">
                        <a:latin typeface="Arial"/>
                        <a:cs typeface="Arial"/>
                      </a:endParaRPr>
                    </a:p>
                  </a:txBody>
                  <a:tcPr marL="0" marR="0" marT="54610" marB="0">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marL="70485">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2"/>
                  </a:ext>
                </a:extLst>
              </a:tr>
              <a:tr h="197485">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R="60960" algn="r">
                        <a:lnSpc>
                          <a:spcPct val="100000"/>
                        </a:lnSpc>
                        <a:spcBef>
                          <a:spcPts val="430"/>
                        </a:spcBef>
                      </a:pPr>
                      <a:r>
                        <a:rPr sz="500" dirty="0">
                          <a:latin typeface="Arial"/>
                          <a:cs typeface="Arial"/>
                        </a:rPr>
                        <a:t>-1</a:t>
                      </a:r>
                      <a:endParaRPr sz="500">
                        <a:latin typeface="Arial"/>
                        <a:cs typeface="Arial"/>
                      </a:endParaRPr>
                    </a:p>
                  </a:txBody>
                  <a:tcPr marL="0" marR="0" marT="54610" marB="0">
                    <a:lnT w="3175">
                      <a:solidFill>
                        <a:srgbClr val="000000"/>
                      </a:solidFill>
                      <a:prstDash val="solid"/>
                    </a:lnT>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marL="70485">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3"/>
                  </a:ext>
                </a:extLst>
              </a:tr>
              <a:tr h="197485">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T w="3175" cap="flat" cmpd="sng" algn="ctr">
                      <a:solidFill>
                        <a:srgbClr val="000000"/>
                      </a:solidFill>
                      <a:prstDash val="solid"/>
                      <a:round/>
                      <a:headEnd type="none" w="med" len="med"/>
                      <a:tailEnd type="none" w="med" len="med"/>
                    </a:lnT>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4"/>
                  </a:ext>
                </a:extLst>
              </a:tr>
              <a:tr h="197485">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L="69850">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tcPr>
                </a:tc>
                <a:tc>
                  <a:txBody>
                    <a:bodyPr/>
                    <a:lstStyle/>
                    <a:p>
                      <a:pPr marL="70485">
                        <a:lnSpc>
                          <a:spcPct val="100000"/>
                        </a:lnSpc>
                        <a:spcBef>
                          <a:spcPts val="430"/>
                        </a:spcBef>
                      </a:pPr>
                      <a:r>
                        <a:rPr sz="500" spc="10" dirty="0">
                          <a:latin typeface="Arial"/>
                          <a:cs typeface="Arial"/>
                        </a:rPr>
                        <a:t>-1</a:t>
                      </a:r>
                      <a:endParaRPr sz="500">
                        <a:latin typeface="Arial"/>
                        <a:cs typeface="Arial"/>
                      </a:endParaRPr>
                    </a:p>
                  </a:txBody>
                  <a:tcPr marL="0" marR="0" marT="54610" marB="0">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solidFill>
                      <a:srgbClr val="000000"/>
                    </a:solidFill>
                  </a:tcPr>
                </a:tc>
                <a:extLst>
                  <a:ext uri="{0D108BD9-81ED-4DB2-BD59-A6C34878D82A}">
                    <a16:rowId xmlns:a16="http://schemas.microsoft.com/office/drawing/2014/main" val="10005"/>
                  </a:ext>
                </a:extLst>
              </a:tr>
              <a:tr h="197485">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a:lnSpc>
                          <a:spcPct val="100000"/>
                        </a:lnSpc>
                      </a:pPr>
                      <a:endParaRPr sz="900">
                        <a:latin typeface="Times New Roman"/>
                        <a:cs typeface="Times New Roman"/>
                      </a:endParaRPr>
                    </a:p>
                  </a:txBody>
                  <a:tcPr marL="0" marR="0" marT="0" marB="0">
                    <a:solidFill>
                      <a:srgbClr val="000000"/>
                    </a:solidFill>
                  </a:tcPr>
                </a:tc>
                <a:tc>
                  <a:txBody>
                    <a:bodyPr/>
                    <a:lstStyle/>
                    <a:p>
                      <a:pPr marL="70485">
                        <a:lnSpc>
                          <a:spcPct val="100000"/>
                        </a:lnSpc>
                        <a:spcBef>
                          <a:spcPts val="430"/>
                        </a:spcBef>
                      </a:pPr>
                      <a:r>
                        <a:rPr sz="500" spc="10" dirty="0">
                          <a:latin typeface="Arial"/>
                          <a:cs typeface="Arial"/>
                        </a:rPr>
                        <a:t>-1</a:t>
                      </a:r>
                      <a:endParaRPr sz="500">
                        <a:latin typeface="Arial"/>
                        <a:cs typeface="Arial"/>
                      </a:endParaRPr>
                    </a:p>
                  </a:txBody>
                  <a:tcPr marL="0" marR="0" marT="54610" marB="0">
                    <a:lnT w="3175">
                      <a:solidFill>
                        <a:srgbClr val="000000"/>
                      </a:solidFill>
                      <a:prstDash val="solid"/>
                    </a:lnT>
                  </a:tcPr>
                </a:tc>
                <a:tc>
                  <a:txBody>
                    <a:bodyPr/>
                    <a:lstStyle/>
                    <a:p>
                      <a:pPr marL="3175" algn="ctr">
                        <a:lnSpc>
                          <a:spcPct val="100000"/>
                        </a:lnSpc>
                        <a:spcBef>
                          <a:spcPts val="430"/>
                        </a:spcBef>
                      </a:pPr>
                      <a:r>
                        <a:rPr sz="500" spc="10" dirty="0">
                          <a:latin typeface="Arial"/>
                          <a:cs typeface="Arial"/>
                        </a:rPr>
                        <a:t>-1</a:t>
                      </a:r>
                      <a:endParaRPr sz="500">
                        <a:latin typeface="Arial"/>
                        <a:cs typeface="Arial"/>
                      </a:endParaRPr>
                    </a:p>
                  </a:txBody>
                  <a:tcPr marL="0" marR="0" marT="54610" marB="0">
                    <a:lnR w="6350">
                      <a:solidFill>
                        <a:srgbClr val="000000"/>
                      </a:solidFill>
                      <a:prstDash val="solid"/>
                    </a:lnR>
                  </a:tcPr>
                </a:tc>
                <a:extLst>
                  <a:ext uri="{0D108BD9-81ED-4DB2-BD59-A6C34878D82A}">
                    <a16:rowId xmlns:a16="http://schemas.microsoft.com/office/drawing/2014/main" val="10006"/>
                  </a:ext>
                </a:extLst>
              </a:tr>
              <a:tr h="197485">
                <a:tc gridSpan="7">
                  <a:txBody>
                    <a:bodyPr/>
                    <a:lstStyle/>
                    <a:p>
                      <a:pPr>
                        <a:lnSpc>
                          <a:spcPct val="100000"/>
                        </a:lnSpc>
                      </a:pPr>
                      <a:endParaRPr sz="9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
        <p:nvSpPr>
          <p:cNvPr id="93" name="object 93"/>
          <p:cNvSpPr txBox="1"/>
          <p:nvPr/>
        </p:nvSpPr>
        <p:spPr>
          <a:xfrm>
            <a:off x="283879" y="1346434"/>
            <a:ext cx="201930" cy="125730"/>
          </a:xfrm>
          <a:prstGeom prst="rect">
            <a:avLst/>
          </a:prstGeom>
        </p:spPr>
        <p:txBody>
          <a:bodyPr vert="horz" wrap="square" lIns="0" tIns="13335" rIns="0" bIns="0" rtlCol="0">
            <a:spAutoFit/>
          </a:bodyPr>
          <a:lstStyle/>
          <a:p>
            <a:pPr marL="12700">
              <a:lnSpc>
                <a:spcPct val="100000"/>
              </a:lnSpc>
              <a:spcBef>
                <a:spcPts val="105"/>
              </a:spcBef>
            </a:pPr>
            <a:r>
              <a:rPr sz="650" spc="5" dirty="0">
                <a:latin typeface="Arial"/>
                <a:cs typeface="Arial"/>
              </a:rPr>
              <a:t>S</a:t>
            </a:r>
            <a:r>
              <a:rPr sz="650" spc="-5" dirty="0">
                <a:latin typeface="Arial"/>
                <a:cs typeface="Arial"/>
              </a:rPr>
              <a:t>t</a:t>
            </a:r>
            <a:r>
              <a:rPr sz="650" dirty="0">
                <a:latin typeface="Arial"/>
                <a:cs typeface="Arial"/>
              </a:rPr>
              <a:t>art</a:t>
            </a:r>
            <a:endParaRPr sz="650">
              <a:latin typeface="Arial"/>
              <a:cs typeface="Arial"/>
            </a:endParaRPr>
          </a:p>
        </p:txBody>
      </p:sp>
      <p:sp>
        <p:nvSpPr>
          <p:cNvPr id="94" name="object 94"/>
          <p:cNvSpPr txBox="1"/>
          <p:nvPr/>
        </p:nvSpPr>
        <p:spPr>
          <a:xfrm>
            <a:off x="2138234" y="2148327"/>
            <a:ext cx="201930" cy="125730"/>
          </a:xfrm>
          <a:prstGeom prst="rect">
            <a:avLst/>
          </a:prstGeom>
        </p:spPr>
        <p:txBody>
          <a:bodyPr vert="horz" wrap="square" lIns="0" tIns="13335" rIns="0" bIns="0" rtlCol="0">
            <a:spAutoFit/>
          </a:bodyPr>
          <a:lstStyle/>
          <a:p>
            <a:pPr marL="12700">
              <a:lnSpc>
                <a:spcPct val="100000"/>
              </a:lnSpc>
              <a:spcBef>
                <a:spcPts val="105"/>
              </a:spcBef>
            </a:pPr>
            <a:r>
              <a:rPr sz="650" dirty="0">
                <a:latin typeface="Arial"/>
                <a:cs typeface="Arial"/>
              </a:rPr>
              <a:t>Goal</a:t>
            </a:r>
            <a:endParaRPr sz="650">
              <a:latin typeface="Arial"/>
              <a:cs typeface="Arial"/>
            </a:endParaRPr>
          </a:p>
        </p:txBody>
      </p:sp>
      <p:sp>
        <p:nvSpPr>
          <p:cNvPr id="95" name="object 95"/>
          <p:cNvSpPr/>
          <p:nvPr/>
        </p:nvSpPr>
        <p:spPr>
          <a:xfrm>
            <a:off x="2570238" y="1187577"/>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96" name="object 96"/>
          <p:cNvSpPr/>
          <p:nvPr/>
        </p:nvSpPr>
        <p:spPr>
          <a:xfrm>
            <a:off x="2570238" y="1569681"/>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97" name="object 97"/>
          <p:cNvSpPr/>
          <p:nvPr/>
        </p:nvSpPr>
        <p:spPr>
          <a:xfrm>
            <a:off x="2570238" y="1951786"/>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98" name="object 98"/>
          <p:cNvSpPr txBox="1"/>
          <p:nvPr/>
        </p:nvSpPr>
        <p:spPr>
          <a:xfrm>
            <a:off x="2688386" y="1097901"/>
            <a:ext cx="1628775" cy="956310"/>
          </a:xfrm>
          <a:prstGeom prst="rect">
            <a:avLst/>
          </a:prstGeom>
        </p:spPr>
        <p:txBody>
          <a:bodyPr vert="horz" wrap="square" lIns="0" tIns="6985" rIns="0" bIns="0" rtlCol="0">
            <a:spAutoFit/>
          </a:bodyPr>
          <a:lstStyle/>
          <a:p>
            <a:pPr marL="12700" marR="5080">
              <a:lnSpc>
                <a:spcPct val="102600"/>
              </a:lnSpc>
              <a:spcBef>
                <a:spcPts val="55"/>
              </a:spcBef>
            </a:pPr>
            <a:r>
              <a:rPr sz="1100" spc="-35" dirty="0">
                <a:latin typeface="Arial"/>
                <a:cs typeface="Arial"/>
              </a:rPr>
              <a:t>Agent </a:t>
            </a:r>
            <a:r>
              <a:rPr sz="1100" spc="-75" dirty="0">
                <a:latin typeface="Arial"/>
                <a:cs typeface="Arial"/>
              </a:rPr>
              <a:t>may </a:t>
            </a:r>
            <a:r>
              <a:rPr sz="1100" spc="-80" dirty="0">
                <a:latin typeface="Arial"/>
                <a:cs typeface="Arial"/>
              </a:rPr>
              <a:t>have </a:t>
            </a:r>
            <a:r>
              <a:rPr sz="1100" spc="-70" dirty="0">
                <a:latin typeface="Arial"/>
                <a:cs typeface="Arial"/>
              </a:rPr>
              <a:t>an </a:t>
            </a:r>
            <a:r>
              <a:rPr sz="1100" spc="-25" dirty="0">
                <a:latin typeface="Arial"/>
                <a:cs typeface="Arial"/>
              </a:rPr>
              <a:t>internal  </a:t>
            </a:r>
            <a:r>
              <a:rPr sz="1100" spc="-50" dirty="0">
                <a:latin typeface="Arial"/>
                <a:cs typeface="Arial"/>
              </a:rPr>
              <a:t>model </a:t>
            </a:r>
            <a:r>
              <a:rPr sz="1100" spc="-20" dirty="0">
                <a:latin typeface="Arial"/>
                <a:cs typeface="Arial"/>
              </a:rPr>
              <a:t>of </a:t>
            </a:r>
            <a:r>
              <a:rPr sz="1100" spc="-30" dirty="0">
                <a:latin typeface="Arial"/>
                <a:cs typeface="Arial"/>
              </a:rPr>
              <a:t>the</a:t>
            </a:r>
            <a:r>
              <a:rPr sz="1100" spc="-55" dirty="0">
                <a:latin typeface="Arial"/>
                <a:cs typeface="Arial"/>
              </a:rPr>
              <a:t> </a:t>
            </a:r>
            <a:r>
              <a:rPr sz="1100" spc="-45" dirty="0">
                <a:latin typeface="Arial"/>
                <a:cs typeface="Arial"/>
              </a:rPr>
              <a:t>environment</a:t>
            </a:r>
            <a:endParaRPr sz="1100">
              <a:latin typeface="Arial"/>
              <a:cs typeface="Arial"/>
            </a:endParaRPr>
          </a:p>
          <a:p>
            <a:pPr marL="12700" marR="264795">
              <a:lnSpc>
                <a:spcPct val="102600"/>
              </a:lnSpc>
              <a:spcBef>
                <a:spcPts val="300"/>
              </a:spcBef>
            </a:pPr>
            <a:r>
              <a:rPr sz="1100" spc="-50" dirty="0">
                <a:latin typeface="Arial"/>
                <a:cs typeface="Arial"/>
              </a:rPr>
              <a:t>Dynamics: </a:t>
            </a:r>
            <a:r>
              <a:rPr sz="1100" spc="-65" dirty="0">
                <a:latin typeface="Arial"/>
                <a:cs typeface="Arial"/>
              </a:rPr>
              <a:t>how </a:t>
            </a:r>
            <a:r>
              <a:rPr sz="1100" spc="-45" dirty="0">
                <a:latin typeface="Arial"/>
                <a:cs typeface="Arial"/>
              </a:rPr>
              <a:t>actions  </a:t>
            </a:r>
            <a:r>
              <a:rPr sz="1100" spc="-75" dirty="0">
                <a:latin typeface="Arial"/>
                <a:cs typeface="Arial"/>
              </a:rPr>
              <a:t>change </a:t>
            </a:r>
            <a:r>
              <a:rPr sz="1100" spc="-30" dirty="0">
                <a:latin typeface="Arial"/>
                <a:cs typeface="Arial"/>
              </a:rPr>
              <a:t>the</a:t>
            </a:r>
            <a:r>
              <a:rPr sz="1100" spc="-65" dirty="0">
                <a:latin typeface="Arial"/>
                <a:cs typeface="Arial"/>
              </a:rPr>
              <a:t> </a:t>
            </a:r>
            <a:r>
              <a:rPr sz="1100" spc="-35" dirty="0">
                <a:latin typeface="Arial"/>
                <a:cs typeface="Arial"/>
              </a:rPr>
              <a:t>state</a:t>
            </a:r>
            <a:endParaRPr sz="1100">
              <a:latin typeface="Arial"/>
              <a:cs typeface="Arial"/>
            </a:endParaRPr>
          </a:p>
          <a:p>
            <a:pPr marL="12700">
              <a:lnSpc>
                <a:spcPct val="100000"/>
              </a:lnSpc>
              <a:spcBef>
                <a:spcPts val="334"/>
              </a:spcBef>
            </a:pPr>
            <a:r>
              <a:rPr sz="1100" spc="-75" dirty="0">
                <a:latin typeface="Arial"/>
                <a:cs typeface="Arial"/>
              </a:rPr>
              <a:t>Rewards: </a:t>
            </a:r>
            <a:r>
              <a:rPr sz="1100" spc="-65" dirty="0">
                <a:latin typeface="Arial"/>
                <a:cs typeface="Arial"/>
              </a:rPr>
              <a:t>how </a:t>
            </a:r>
            <a:r>
              <a:rPr sz="1100" spc="-55" dirty="0">
                <a:latin typeface="Arial"/>
                <a:cs typeface="Arial"/>
              </a:rPr>
              <a:t>much</a:t>
            </a:r>
            <a:r>
              <a:rPr sz="1100" spc="-105" dirty="0">
                <a:latin typeface="Arial"/>
                <a:cs typeface="Arial"/>
              </a:rPr>
              <a:t> </a:t>
            </a:r>
            <a:r>
              <a:rPr sz="1100" spc="-65" dirty="0">
                <a:latin typeface="Arial"/>
                <a:cs typeface="Arial"/>
              </a:rPr>
              <a:t>reward</a:t>
            </a:r>
            <a:endParaRPr sz="1100">
              <a:latin typeface="Arial"/>
              <a:cs typeface="Arial"/>
            </a:endParaRPr>
          </a:p>
        </p:txBody>
      </p:sp>
      <p:sp>
        <p:nvSpPr>
          <p:cNvPr id="99" name="object 99"/>
          <p:cNvSpPr/>
          <p:nvPr/>
        </p:nvSpPr>
        <p:spPr>
          <a:xfrm>
            <a:off x="2570238" y="2333891"/>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0" name="object 100"/>
          <p:cNvSpPr txBox="1"/>
          <p:nvPr/>
        </p:nvSpPr>
        <p:spPr>
          <a:xfrm>
            <a:off x="2688386" y="1990405"/>
            <a:ext cx="1692910" cy="445770"/>
          </a:xfrm>
          <a:prstGeom prst="rect">
            <a:avLst/>
          </a:prstGeom>
        </p:spPr>
        <p:txBody>
          <a:bodyPr vert="horz" wrap="square" lIns="0" tIns="55244" rIns="0" bIns="0" rtlCol="0">
            <a:spAutoFit/>
          </a:bodyPr>
          <a:lstStyle/>
          <a:p>
            <a:pPr marL="12700">
              <a:lnSpc>
                <a:spcPct val="100000"/>
              </a:lnSpc>
              <a:spcBef>
                <a:spcPts val="434"/>
              </a:spcBef>
            </a:pPr>
            <a:r>
              <a:rPr sz="1100" spc="-25" dirty="0">
                <a:latin typeface="Arial"/>
                <a:cs typeface="Arial"/>
              </a:rPr>
              <a:t>from </a:t>
            </a:r>
            <a:r>
              <a:rPr sz="1100" spc="-85" dirty="0">
                <a:latin typeface="Arial"/>
                <a:cs typeface="Arial"/>
              </a:rPr>
              <a:t>each</a:t>
            </a:r>
            <a:r>
              <a:rPr sz="1100" spc="125" dirty="0">
                <a:latin typeface="Arial"/>
                <a:cs typeface="Arial"/>
              </a:rPr>
              <a:t> </a:t>
            </a:r>
            <a:r>
              <a:rPr sz="1100" spc="-35" dirty="0">
                <a:latin typeface="Arial"/>
                <a:cs typeface="Arial"/>
              </a:rPr>
              <a:t>state</a:t>
            </a:r>
            <a:endParaRPr sz="1100">
              <a:latin typeface="Arial"/>
              <a:cs typeface="Arial"/>
            </a:endParaRPr>
          </a:p>
          <a:p>
            <a:pPr marL="12700">
              <a:lnSpc>
                <a:spcPct val="100000"/>
              </a:lnSpc>
              <a:spcBef>
                <a:spcPts val="334"/>
              </a:spcBef>
            </a:pPr>
            <a:r>
              <a:rPr sz="1100" spc="-40" dirty="0">
                <a:latin typeface="Arial"/>
                <a:cs typeface="Arial"/>
              </a:rPr>
              <a:t>The </a:t>
            </a:r>
            <a:r>
              <a:rPr sz="1100" spc="-50" dirty="0">
                <a:latin typeface="Arial"/>
                <a:cs typeface="Arial"/>
              </a:rPr>
              <a:t>model </a:t>
            </a:r>
            <a:r>
              <a:rPr sz="1100" spc="-75" dirty="0">
                <a:latin typeface="Arial"/>
                <a:cs typeface="Arial"/>
              </a:rPr>
              <a:t>may be</a:t>
            </a:r>
            <a:r>
              <a:rPr sz="1100" spc="20" dirty="0">
                <a:latin typeface="Arial"/>
                <a:cs typeface="Arial"/>
              </a:rPr>
              <a:t> </a:t>
            </a:r>
            <a:r>
              <a:rPr sz="1100" spc="-30" dirty="0">
                <a:latin typeface="Arial"/>
                <a:cs typeface="Arial"/>
              </a:rPr>
              <a:t>imperfect</a:t>
            </a:r>
            <a:endParaRPr sz="1100">
              <a:latin typeface="Arial"/>
              <a:cs typeface="Arial"/>
            </a:endParaRPr>
          </a:p>
        </p:txBody>
      </p:sp>
      <p:sp>
        <p:nvSpPr>
          <p:cNvPr id="101" name="object 101"/>
          <p:cNvSpPr/>
          <p:nvPr/>
        </p:nvSpPr>
        <p:spPr>
          <a:xfrm>
            <a:off x="506247" y="2758871"/>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2" name="object 102"/>
          <p:cNvSpPr txBox="1"/>
          <p:nvPr/>
        </p:nvSpPr>
        <p:spPr>
          <a:xfrm>
            <a:off x="624395" y="2669195"/>
            <a:ext cx="2414270"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Arial"/>
                <a:cs typeface="Arial"/>
              </a:rPr>
              <a:t>Grid </a:t>
            </a:r>
            <a:r>
              <a:rPr sz="1100" spc="-35" dirty="0">
                <a:latin typeface="Arial"/>
                <a:cs typeface="Arial"/>
              </a:rPr>
              <a:t>layout </a:t>
            </a:r>
            <a:r>
              <a:rPr sz="1100" spc="-70" dirty="0">
                <a:latin typeface="Arial"/>
                <a:cs typeface="Arial"/>
              </a:rPr>
              <a:t>represents </a:t>
            </a:r>
            <a:r>
              <a:rPr sz="1100" spc="-20" dirty="0">
                <a:latin typeface="Arial"/>
                <a:cs typeface="Arial"/>
              </a:rPr>
              <a:t>transition </a:t>
            </a:r>
            <a:r>
              <a:rPr sz="1100" spc="-50" dirty="0">
                <a:latin typeface="Arial"/>
                <a:cs typeface="Arial"/>
              </a:rPr>
              <a:t>model</a:t>
            </a:r>
            <a:r>
              <a:rPr sz="1100" spc="180" dirty="0">
                <a:latin typeface="Arial"/>
                <a:cs typeface="Arial"/>
              </a:rPr>
              <a:t> </a:t>
            </a:r>
            <a:r>
              <a:rPr sz="1100" spc="90" dirty="0">
                <a:latin typeface="DejaVu Sans"/>
                <a:cs typeface="DejaVu Sans"/>
              </a:rPr>
              <a:t>P</a:t>
            </a:r>
            <a:endParaRPr sz="1100">
              <a:latin typeface="DejaVu Sans"/>
              <a:cs typeface="DejaVu Sans"/>
            </a:endParaRPr>
          </a:p>
        </p:txBody>
      </p:sp>
      <p:sp>
        <p:nvSpPr>
          <p:cNvPr id="103" name="object 103"/>
          <p:cNvSpPr txBox="1"/>
          <p:nvPr/>
        </p:nvSpPr>
        <p:spPr>
          <a:xfrm>
            <a:off x="2944685" y="2630067"/>
            <a:ext cx="211798" cy="228332"/>
          </a:xfrm>
          <a:prstGeom prst="rect">
            <a:avLst/>
          </a:prstGeom>
        </p:spPr>
        <p:txBody>
          <a:bodyPr vert="horz" wrap="square" lIns="0" tIns="40640" rIns="0" bIns="0" rtlCol="0">
            <a:spAutoFit/>
          </a:bodyPr>
          <a:lstStyle/>
          <a:p>
            <a:pPr marL="12700" marR="5080" indent="10795">
              <a:lnSpc>
                <a:spcPct val="76400"/>
              </a:lnSpc>
              <a:spcBef>
                <a:spcPts val="320"/>
              </a:spcBef>
            </a:pPr>
            <a:r>
              <a:rPr sz="800" i="1" spc="-15" dirty="0">
                <a:latin typeface="Trebuchet MS"/>
                <a:cs typeface="Trebuchet MS"/>
              </a:rPr>
              <a:t>a  </a:t>
            </a:r>
            <a:r>
              <a:rPr sz="800" i="1" dirty="0" err="1">
                <a:latin typeface="Trebuchet MS"/>
                <a:cs typeface="Trebuchet MS"/>
              </a:rPr>
              <a:t>ss</a:t>
            </a:r>
            <a:r>
              <a:rPr lang="en-US" altLang="zh-CN" sz="800" i="1" dirty="0" err="1">
                <a:latin typeface="Trebuchet MS"/>
                <a:cs typeface="Trebuchet MS"/>
              </a:rPr>
              <a:t>'</a:t>
            </a:r>
            <a:endParaRPr sz="800" dirty="0">
              <a:latin typeface="Trebuchet MS"/>
              <a:cs typeface="Trebuchet MS"/>
            </a:endParaRPr>
          </a:p>
        </p:txBody>
      </p:sp>
      <p:sp>
        <p:nvSpPr>
          <p:cNvPr id="105" name="object 105"/>
          <p:cNvSpPr/>
          <p:nvPr/>
        </p:nvSpPr>
        <p:spPr>
          <a:xfrm>
            <a:off x="506247" y="2968904"/>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6" name="object 106"/>
          <p:cNvSpPr txBox="1"/>
          <p:nvPr/>
        </p:nvSpPr>
        <p:spPr>
          <a:xfrm>
            <a:off x="2838938" y="2854041"/>
            <a:ext cx="77470" cy="147320"/>
          </a:xfrm>
          <a:prstGeom prst="rect">
            <a:avLst/>
          </a:prstGeom>
        </p:spPr>
        <p:txBody>
          <a:bodyPr vert="horz" wrap="square" lIns="0" tIns="12065" rIns="0" bIns="0" rtlCol="0">
            <a:spAutoFit/>
          </a:bodyPr>
          <a:lstStyle/>
          <a:p>
            <a:pPr marL="12700">
              <a:lnSpc>
                <a:spcPct val="100000"/>
              </a:lnSpc>
              <a:spcBef>
                <a:spcPts val="95"/>
              </a:spcBef>
            </a:pPr>
            <a:r>
              <a:rPr sz="800" i="1" spc="-15" dirty="0">
                <a:latin typeface="Trebuchet MS"/>
                <a:cs typeface="Trebuchet MS"/>
              </a:rPr>
              <a:t>a</a:t>
            </a:r>
            <a:endParaRPr sz="800">
              <a:latin typeface="Trebuchet MS"/>
              <a:cs typeface="Trebuchet MS"/>
            </a:endParaRPr>
          </a:p>
        </p:txBody>
      </p:sp>
      <p:sp>
        <p:nvSpPr>
          <p:cNvPr id="107" name="object 107"/>
          <p:cNvSpPr txBox="1"/>
          <p:nvPr/>
        </p:nvSpPr>
        <p:spPr>
          <a:xfrm>
            <a:off x="2838938" y="2938572"/>
            <a:ext cx="66675" cy="147320"/>
          </a:xfrm>
          <a:prstGeom prst="rect">
            <a:avLst/>
          </a:prstGeom>
        </p:spPr>
        <p:txBody>
          <a:bodyPr vert="horz" wrap="square" lIns="0" tIns="12065" rIns="0" bIns="0" rtlCol="0">
            <a:spAutoFit/>
          </a:bodyPr>
          <a:lstStyle/>
          <a:p>
            <a:pPr marL="12700">
              <a:lnSpc>
                <a:spcPct val="100000"/>
              </a:lnSpc>
              <a:spcBef>
                <a:spcPts val="95"/>
              </a:spcBef>
            </a:pPr>
            <a:r>
              <a:rPr sz="800" i="1" dirty="0">
                <a:latin typeface="Trebuchet MS"/>
                <a:cs typeface="Trebuchet MS"/>
              </a:rPr>
              <a:t>s</a:t>
            </a:r>
            <a:endParaRPr sz="800">
              <a:latin typeface="Trebuchet MS"/>
              <a:cs typeface="Trebuchet MS"/>
            </a:endParaRPr>
          </a:p>
        </p:txBody>
      </p:sp>
      <p:sp>
        <p:nvSpPr>
          <p:cNvPr id="108" name="object 108"/>
          <p:cNvSpPr txBox="1"/>
          <p:nvPr/>
        </p:nvSpPr>
        <p:spPr>
          <a:xfrm>
            <a:off x="624395" y="2879228"/>
            <a:ext cx="3454400" cy="191770"/>
          </a:xfrm>
          <a:prstGeom prst="rect">
            <a:avLst/>
          </a:prstGeom>
        </p:spPr>
        <p:txBody>
          <a:bodyPr vert="horz" wrap="square" lIns="0" tIns="11430" rIns="0" bIns="0" rtlCol="0">
            <a:spAutoFit/>
          </a:bodyPr>
          <a:lstStyle/>
          <a:p>
            <a:pPr marL="12700">
              <a:lnSpc>
                <a:spcPct val="100000"/>
              </a:lnSpc>
              <a:spcBef>
                <a:spcPts val="90"/>
              </a:spcBef>
            </a:pPr>
            <a:r>
              <a:rPr sz="1100" spc="-60" dirty="0">
                <a:latin typeface="Arial"/>
                <a:cs typeface="Arial"/>
              </a:rPr>
              <a:t>Numbers </a:t>
            </a:r>
            <a:r>
              <a:rPr sz="1100" spc="-65" dirty="0">
                <a:latin typeface="Arial"/>
                <a:cs typeface="Arial"/>
              </a:rPr>
              <a:t>represent </a:t>
            </a:r>
            <a:r>
              <a:rPr sz="1100" spc="-45" dirty="0">
                <a:latin typeface="Arial"/>
                <a:cs typeface="Arial"/>
              </a:rPr>
              <a:t>immediate </a:t>
            </a:r>
            <a:r>
              <a:rPr sz="1100" spc="-65" dirty="0">
                <a:latin typeface="Arial"/>
                <a:cs typeface="Arial"/>
              </a:rPr>
              <a:t>reward </a:t>
            </a:r>
            <a:r>
              <a:rPr sz="1100" spc="155" dirty="0">
                <a:latin typeface="DejaVu Sans"/>
                <a:cs typeface="DejaVu Sans"/>
              </a:rPr>
              <a:t>R </a:t>
            </a:r>
            <a:r>
              <a:rPr sz="1100" spc="-25" dirty="0">
                <a:latin typeface="Arial"/>
                <a:cs typeface="Arial"/>
              </a:rPr>
              <a:t>from </a:t>
            </a:r>
            <a:r>
              <a:rPr sz="1100" spc="-85" dirty="0">
                <a:latin typeface="Arial"/>
                <a:cs typeface="Arial"/>
              </a:rPr>
              <a:t>each </a:t>
            </a:r>
            <a:r>
              <a:rPr sz="1100" spc="-35" dirty="0">
                <a:latin typeface="Arial"/>
                <a:cs typeface="Arial"/>
              </a:rPr>
              <a:t>state</a:t>
            </a:r>
            <a:r>
              <a:rPr sz="1100" spc="140" dirty="0">
                <a:latin typeface="Arial"/>
                <a:cs typeface="Arial"/>
              </a:rPr>
              <a:t> </a:t>
            </a:r>
            <a:r>
              <a:rPr sz="1100" i="1" spc="-30" dirty="0">
                <a:latin typeface="Trebuchet MS"/>
                <a:cs typeface="Trebuchet MS"/>
              </a:rPr>
              <a:t>s</a:t>
            </a:r>
            <a:endParaRPr sz="1100" dirty="0">
              <a:latin typeface="Trebuchet MS"/>
              <a:cs typeface="Trebuchet MS"/>
            </a:endParaRPr>
          </a:p>
        </p:txBody>
      </p:sp>
      <p:sp>
        <p:nvSpPr>
          <p:cNvPr id="109" name="object 109"/>
          <p:cNvSpPr txBox="1"/>
          <p:nvPr/>
        </p:nvSpPr>
        <p:spPr>
          <a:xfrm>
            <a:off x="624395" y="3051300"/>
            <a:ext cx="918844" cy="191770"/>
          </a:xfrm>
          <a:prstGeom prst="rect">
            <a:avLst/>
          </a:prstGeom>
        </p:spPr>
        <p:txBody>
          <a:bodyPr vert="horz" wrap="square" lIns="0" tIns="11430" rIns="0" bIns="0" rtlCol="0">
            <a:spAutoFit/>
          </a:bodyPr>
          <a:lstStyle/>
          <a:p>
            <a:pPr marL="12700">
              <a:lnSpc>
                <a:spcPct val="100000"/>
              </a:lnSpc>
              <a:spcBef>
                <a:spcPts val="90"/>
              </a:spcBef>
            </a:pPr>
            <a:r>
              <a:rPr sz="1100" spc="-70" dirty="0">
                <a:latin typeface="Arial"/>
                <a:cs typeface="Arial"/>
              </a:rPr>
              <a:t>(same </a:t>
            </a:r>
            <a:r>
              <a:rPr sz="1100" spc="-25" dirty="0">
                <a:latin typeface="Arial"/>
                <a:cs typeface="Arial"/>
              </a:rPr>
              <a:t>for </a:t>
            </a:r>
            <a:r>
              <a:rPr sz="1100" spc="-20" dirty="0">
                <a:latin typeface="Arial"/>
                <a:cs typeface="Arial"/>
              </a:rPr>
              <a:t>all</a:t>
            </a:r>
            <a:r>
              <a:rPr sz="1100" spc="-45" dirty="0">
                <a:latin typeface="Arial"/>
                <a:cs typeface="Arial"/>
              </a:rPr>
              <a:t> </a:t>
            </a:r>
            <a:r>
              <a:rPr sz="1100" i="1" spc="5" dirty="0">
                <a:latin typeface="Trebuchet MS"/>
                <a:cs typeface="Trebuchet MS"/>
              </a:rPr>
              <a:t>a</a:t>
            </a:r>
            <a:r>
              <a:rPr sz="1100" spc="5" dirty="0">
                <a:latin typeface="Arial"/>
                <a:cs typeface="Arial"/>
              </a:rPr>
              <a:t>)</a:t>
            </a:r>
            <a:endParaRPr sz="1100">
              <a:latin typeface="Arial"/>
              <a:cs typeface="Arial"/>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Problematic</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properties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of</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existing</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optimization</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systems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1120775"/>
            <a:ext cx="3681332" cy="1384995"/>
          </a:xfrm>
          <a:prstGeom prst="rect">
            <a:avLst/>
          </a:prstGeom>
          <a:noFill/>
        </p:spPr>
        <p:txBody>
          <a:bodyPr wrap="square" rtlCol="0">
            <a:spAutoFit/>
          </a:bodyPr>
          <a:lstStyle/>
          <a:p>
            <a:pPr marL="342900" indent="-342900">
              <a:buFont typeface="+mj-lt"/>
              <a:buAutoNum type="arabicPeriod"/>
            </a:pPr>
            <a:r>
              <a:rPr lang="en-US" sz="1200" dirty="0"/>
              <a:t>They are, or are composed of, carefully tuned and complex heuristics designed using many years of developer- based experience. </a:t>
            </a:r>
          </a:p>
          <a:p>
            <a:pPr marL="342900" indent="-342900">
              <a:buFont typeface="+mj-lt"/>
              <a:buAutoNum type="arabicPeriod"/>
            </a:pPr>
            <a:endParaRPr lang="en-US" sz="1200" dirty="0"/>
          </a:p>
          <a:p>
            <a:pPr marL="342900" indent="-342900">
              <a:buFont typeface="+mj-lt"/>
              <a:buAutoNum type="arabicPeriod"/>
            </a:pPr>
            <a:r>
              <a:rPr lang="en-US" sz="1200" dirty="0"/>
              <a:t>They take a “fire and forget ” approach</a:t>
            </a:r>
            <a:r>
              <a:rPr lang="en-US" altLang="zh-CN" sz="1200" dirty="0"/>
              <a:t>,</a:t>
            </a:r>
            <a:r>
              <a:rPr lang="zh-CN" altLang="en-US" sz="1200" dirty="0"/>
              <a:t> </a:t>
            </a:r>
            <a:r>
              <a:rPr lang="en-US" altLang="zh-CN" sz="1200" dirty="0"/>
              <a:t>hence</a:t>
            </a:r>
            <a:r>
              <a:rPr lang="zh-CN" altLang="en-US" sz="1200" dirty="0"/>
              <a:t> </a:t>
            </a:r>
            <a:r>
              <a:rPr lang="en-US" altLang="zh-CN" sz="1200" dirty="0"/>
              <a:t>query optimizers are</a:t>
            </a:r>
            <a:r>
              <a:rPr lang="zh-CN" altLang="en-US" sz="1200" dirty="0"/>
              <a:t> </a:t>
            </a:r>
            <a:r>
              <a:rPr lang="en-US" altLang="zh-CN" sz="1200" dirty="0"/>
              <a:t>prevented</a:t>
            </a:r>
            <a:r>
              <a:rPr lang="zh-CN" altLang="en-US" sz="1200" dirty="0"/>
              <a:t> </a:t>
            </a:r>
            <a:r>
              <a:rPr lang="en-US" altLang="zh-CN" sz="1200" dirty="0"/>
              <a:t>from</a:t>
            </a:r>
            <a:r>
              <a:rPr lang="zh-CN" altLang="en-US" sz="1200" dirty="0"/>
              <a:t> </a:t>
            </a:r>
            <a:r>
              <a:rPr lang="en-US" altLang="zh-CN" sz="1200" dirty="0"/>
              <a:t>systematically “learning from their mistakes.” </a:t>
            </a:r>
          </a:p>
        </p:txBody>
      </p:sp>
      <p:sp>
        <p:nvSpPr>
          <p:cNvPr id="5" name="TextBox 4">
            <a:extLst>
              <a:ext uri="{FF2B5EF4-FFF2-40B4-BE49-F238E27FC236}">
                <a16:creationId xmlns:a16="http://schemas.microsoft.com/office/drawing/2014/main" id="{7981D1E0-52C4-2F43-891B-6DE88A78346A}"/>
              </a:ext>
            </a:extLst>
          </p:cNvPr>
          <p:cNvSpPr txBox="1"/>
          <p:nvPr/>
        </p:nvSpPr>
        <p:spPr>
          <a:xfrm>
            <a:off x="391425" y="2696899"/>
            <a:ext cx="3825343" cy="369332"/>
          </a:xfrm>
          <a:prstGeom prst="rect">
            <a:avLst/>
          </a:prstGeom>
          <a:noFill/>
        </p:spPr>
        <p:txBody>
          <a:bodyPr wrap="none" rtlCol="0">
            <a:spAutoFit/>
          </a:bodyPr>
          <a:lstStyle/>
          <a:p>
            <a:r>
              <a:rPr lang="en-US" altLang="zh-CN" dirty="0"/>
              <a:t>Solution:</a:t>
            </a:r>
            <a:r>
              <a:rPr lang="zh-CN" altLang="en-US" dirty="0"/>
              <a:t> </a:t>
            </a:r>
            <a:r>
              <a:rPr lang="en-US" altLang="zh-CN" dirty="0"/>
              <a:t>Deep</a:t>
            </a:r>
            <a:r>
              <a:rPr lang="zh-CN" altLang="en-US" dirty="0"/>
              <a:t> </a:t>
            </a:r>
            <a:r>
              <a:rPr lang="en-US" altLang="zh-CN" dirty="0"/>
              <a:t>Reinforcement</a:t>
            </a:r>
            <a:r>
              <a:rPr lang="zh-CN" altLang="en-US" dirty="0"/>
              <a:t> </a:t>
            </a:r>
            <a:r>
              <a:rPr lang="en-US" altLang="zh-CN" dirty="0"/>
              <a:t>learning</a:t>
            </a:r>
            <a:endParaRPr lang="en-US" dirty="0"/>
          </a:p>
        </p:txBody>
      </p:sp>
    </p:spTree>
    <p:extLst>
      <p:ext uri="{BB962C8B-B14F-4D97-AF65-F5344CB8AC3E}">
        <p14:creationId xmlns:p14="http://schemas.microsoft.com/office/powerpoint/2010/main" val="68705560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4" name="object 4"/>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5" name="object 5"/>
          <p:cNvSpPr txBox="1">
            <a:spLocks noGrp="1"/>
          </p:cNvSpPr>
          <p:nvPr>
            <p:ph type="title"/>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pc="-25" dirty="0"/>
              <a:t>Outline</a:t>
            </a:r>
          </a:p>
        </p:txBody>
      </p:sp>
      <p:sp>
        <p:nvSpPr>
          <p:cNvPr id="6" name="object 6"/>
          <p:cNvSpPr/>
          <p:nvPr/>
        </p:nvSpPr>
        <p:spPr>
          <a:xfrm>
            <a:off x="425450" y="893347"/>
            <a:ext cx="127000" cy="127000"/>
          </a:xfrm>
          <a:custGeom>
            <a:avLst/>
            <a:gdLst/>
            <a:ahLst/>
            <a:cxnLst/>
            <a:rect l="l" t="t" r="r" b="b"/>
            <a:pathLst>
              <a:path w="127000" h="127000">
                <a:moveTo>
                  <a:pt x="0" y="126530"/>
                </a:moveTo>
                <a:lnTo>
                  <a:pt x="126530" y="126530"/>
                </a:lnTo>
                <a:lnTo>
                  <a:pt x="126530" y="0"/>
                </a:lnTo>
                <a:lnTo>
                  <a:pt x="0" y="0"/>
                </a:lnTo>
                <a:lnTo>
                  <a:pt x="0" y="126530"/>
                </a:lnTo>
                <a:close/>
              </a:path>
            </a:pathLst>
          </a:custGeom>
          <a:solidFill>
            <a:srgbClr val="3333B2"/>
          </a:solidFill>
        </p:spPr>
        <p:txBody>
          <a:bodyPr wrap="square" lIns="0" tIns="0" rIns="0" bIns="0" rtlCol="0"/>
          <a:lstStyle/>
          <a:p>
            <a:endParaRPr/>
          </a:p>
        </p:txBody>
      </p:sp>
      <p:sp>
        <p:nvSpPr>
          <p:cNvPr id="7" name="object 7"/>
          <p:cNvSpPr/>
          <p:nvPr/>
        </p:nvSpPr>
        <p:spPr>
          <a:xfrm>
            <a:off x="428640" y="1238568"/>
            <a:ext cx="127000" cy="127000"/>
          </a:xfrm>
          <a:custGeom>
            <a:avLst/>
            <a:gdLst/>
            <a:ahLst/>
            <a:cxnLst/>
            <a:rect l="l" t="t" r="r" b="b"/>
            <a:pathLst>
              <a:path w="127000" h="127000">
                <a:moveTo>
                  <a:pt x="0" y="126530"/>
                </a:moveTo>
                <a:lnTo>
                  <a:pt x="126530" y="126530"/>
                </a:lnTo>
                <a:lnTo>
                  <a:pt x="126530" y="0"/>
                </a:lnTo>
                <a:lnTo>
                  <a:pt x="0" y="0"/>
                </a:lnTo>
                <a:lnTo>
                  <a:pt x="0" y="126530"/>
                </a:lnTo>
                <a:close/>
              </a:path>
            </a:pathLst>
          </a:custGeom>
          <a:solidFill>
            <a:srgbClr val="3333B2"/>
          </a:solidFill>
        </p:spPr>
        <p:txBody>
          <a:bodyPr wrap="square" lIns="0" tIns="0" rIns="0" bIns="0" rtlCol="0"/>
          <a:lstStyle/>
          <a:p>
            <a:endParaRPr/>
          </a:p>
        </p:txBody>
      </p:sp>
      <p:sp>
        <p:nvSpPr>
          <p:cNvPr id="8" name="object 8"/>
          <p:cNvSpPr/>
          <p:nvPr/>
        </p:nvSpPr>
        <p:spPr>
          <a:xfrm>
            <a:off x="425450" y="1564515"/>
            <a:ext cx="127000" cy="127000"/>
          </a:xfrm>
          <a:custGeom>
            <a:avLst/>
            <a:gdLst/>
            <a:ahLst/>
            <a:cxnLst/>
            <a:rect l="l" t="t" r="r" b="b"/>
            <a:pathLst>
              <a:path w="127000" h="127000">
                <a:moveTo>
                  <a:pt x="0" y="126530"/>
                </a:moveTo>
                <a:lnTo>
                  <a:pt x="126530" y="126530"/>
                </a:lnTo>
                <a:lnTo>
                  <a:pt x="126530" y="0"/>
                </a:lnTo>
                <a:lnTo>
                  <a:pt x="0" y="0"/>
                </a:lnTo>
                <a:lnTo>
                  <a:pt x="0" y="126530"/>
                </a:lnTo>
                <a:close/>
              </a:path>
            </a:pathLst>
          </a:custGeom>
          <a:solidFill>
            <a:srgbClr val="3333B2"/>
          </a:solidFill>
        </p:spPr>
        <p:txBody>
          <a:bodyPr wrap="square" lIns="0" tIns="0" rIns="0" bIns="0" rtlCol="0"/>
          <a:lstStyle/>
          <a:p>
            <a:endParaRPr/>
          </a:p>
        </p:txBody>
      </p:sp>
      <p:sp>
        <p:nvSpPr>
          <p:cNvPr id="9" name="object 9"/>
          <p:cNvSpPr/>
          <p:nvPr/>
        </p:nvSpPr>
        <p:spPr>
          <a:xfrm>
            <a:off x="420594" y="1893218"/>
            <a:ext cx="127000" cy="127000"/>
          </a:xfrm>
          <a:custGeom>
            <a:avLst/>
            <a:gdLst/>
            <a:ahLst/>
            <a:cxnLst/>
            <a:rect l="l" t="t" r="r" b="b"/>
            <a:pathLst>
              <a:path w="127000" h="127000">
                <a:moveTo>
                  <a:pt x="0" y="126530"/>
                </a:moveTo>
                <a:lnTo>
                  <a:pt x="126530" y="126530"/>
                </a:lnTo>
                <a:lnTo>
                  <a:pt x="126530" y="0"/>
                </a:lnTo>
                <a:lnTo>
                  <a:pt x="0" y="0"/>
                </a:lnTo>
                <a:lnTo>
                  <a:pt x="0" y="126530"/>
                </a:lnTo>
                <a:close/>
              </a:path>
            </a:pathLst>
          </a:custGeom>
          <a:solidFill>
            <a:srgbClr val="3333B2"/>
          </a:solidFill>
        </p:spPr>
        <p:txBody>
          <a:bodyPr wrap="square" lIns="0" tIns="0" rIns="0" bIns="0" rtlCol="0"/>
          <a:lstStyle/>
          <a:p>
            <a:endParaRPr/>
          </a:p>
        </p:txBody>
      </p:sp>
      <p:sp>
        <p:nvSpPr>
          <p:cNvPr id="10" name="object 10"/>
          <p:cNvSpPr/>
          <p:nvPr/>
        </p:nvSpPr>
        <p:spPr>
          <a:xfrm>
            <a:off x="420594" y="2235683"/>
            <a:ext cx="127000" cy="127000"/>
          </a:xfrm>
          <a:custGeom>
            <a:avLst/>
            <a:gdLst/>
            <a:ahLst/>
            <a:cxnLst/>
            <a:rect l="l" t="t" r="r" b="b"/>
            <a:pathLst>
              <a:path w="127000" h="127000">
                <a:moveTo>
                  <a:pt x="0" y="126530"/>
                </a:moveTo>
                <a:lnTo>
                  <a:pt x="126530" y="126530"/>
                </a:lnTo>
                <a:lnTo>
                  <a:pt x="126530" y="0"/>
                </a:lnTo>
                <a:lnTo>
                  <a:pt x="0" y="0"/>
                </a:lnTo>
                <a:lnTo>
                  <a:pt x="0" y="126530"/>
                </a:lnTo>
                <a:close/>
              </a:path>
            </a:pathLst>
          </a:custGeom>
          <a:solidFill>
            <a:srgbClr val="3333B2"/>
          </a:solidFill>
        </p:spPr>
        <p:txBody>
          <a:bodyPr wrap="square" lIns="0" tIns="0" rIns="0" bIns="0" rtlCol="0"/>
          <a:lstStyle/>
          <a:p>
            <a:endParaRPr/>
          </a:p>
        </p:txBody>
      </p:sp>
      <p:sp>
        <p:nvSpPr>
          <p:cNvPr id="11" name="object 11"/>
          <p:cNvSpPr txBox="1"/>
          <p:nvPr/>
        </p:nvSpPr>
        <p:spPr>
          <a:xfrm>
            <a:off x="444254" y="856258"/>
            <a:ext cx="3613395" cy="1535036"/>
          </a:xfrm>
          <a:prstGeom prst="rect">
            <a:avLst/>
          </a:prstGeom>
        </p:spPr>
        <p:txBody>
          <a:bodyPr vert="horz" wrap="square" lIns="0" tIns="11430" rIns="0" bIns="0" rtlCol="0">
            <a:spAutoFit/>
          </a:bodyPr>
          <a:lstStyle/>
          <a:p>
            <a:pPr marL="184150" indent="-171450">
              <a:lnSpc>
                <a:spcPct val="100000"/>
              </a:lnSpc>
              <a:spcBef>
                <a:spcPts val="90"/>
              </a:spcBef>
              <a:buClr>
                <a:schemeClr val="bg1"/>
              </a:buClr>
              <a:buSzPct val="91000"/>
              <a:buAutoNum type="arabicPlain"/>
              <a:tabLst>
                <a:tab pos="184785" algn="l"/>
              </a:tabLst>
            </a:pPr>
            <a:r>
              <a:rPr lang="en-US" altLang="zh-CN" sz="1100" dirty="0">
                <a:latin typeface="Arial"/>
                <a:cs typeface="Arial"/>
              </a:rPr>
              <a:t>About</a:t>
            </a:r>
            <a:r>
              <a:rPr lang="zh-CN" altLang="en-US" sz="1100" dirty="0">
                <a:latin typeface="Arial"/>
                <a:cs typeface="Arial"/>
              </a:rPr>
              <a:t> </a:t>
            </a:r>
            <a:r>
              <a:rPr lang="en-US" altLang="zh-CN" sz="1100" dirty="0">
                <a:latin typeface="Arial"/>
                <a:cs typeface="Arial"/>
              </a:rPr>
              <a:t>Reinforcement Learning</a:t>
            </a:r>
            <a:endParaRPr sz="1100" dirty="0">
              <a:latin typeface="Arial"/>
              <a:cs typeface="Arial"/>
            </a:endParaRPr>
          </a:p>
          <a:p>
            <a:pPr>
              <a:lnSpc>
                <a:spcPct val="100000"/>
              </a:lnSpc>
              <a:spcBef>
                <a:spcPts val="10"/>
              </a:spcBef>
              <a:buClr>
                <a:schemeClr val="bg1"/>
              </a:buClr>
              <a:buSzPct val="91000"/>
            </a:pPr>
            <a:endParaRPr sz="1100" dirty="0">
              <a:latin typeface="Arial"/>
              <a:cs typeface="Arial"/>
            </a:endParaRPr>
          </a:p>
          <a:p>
            <a:pPr marL="241300" indent="-228600">
              <a:lnSpc>
                <a:spcPct val="100000"/>
              </a:lnSpc>
              <a:buClr>
                <a:schemeClr val="bg1"/>
              </a:buClr>
              <a:buSzPct val="91000"/>
              <a:buFont typeface="Wingdings" pitchFamily="2" charset="2"/>
              <a:buAutoNum type="arabicPlain" startAt="2"/>
              <a:tabLst>
                <a:tab pos="184785" algn="l"/>
              </a:tabLst>
            </a:pPr>
            <a:r>
              <a:rPr lang="en-US" altLang="zh-CN" sz="1100" dirty="0">
                <a:latin typeface="Arial"/>
                <a:cs typeface="Arial"/>
              </a:rPr>
              <a:t>Some</a:t>
            </a:r>
            <a:r>
              <a:rPr lang="zh-CN" altLang="en-US" sz="1100" dirty="0">
                <a:latin typeface="Arial"/>
                <a:cs typeface="Arial"/>
              </a:rPr>
              <a:t> </a:t>
            </a:r>
            <a:r>
              <a:rPr lang="en-US" altLang="zh-CN" sz="1100" dirty="0">
                <a:latin typeface="Arial"/>
                <a:cs typeface="Arial"/>
              </a:rPr>
              <a:t>View</a:t>
            </a:r>
            <a:r>
              <a:rPr lang="zh-CN" altLang="en-US" sz="1100" dirty="0">
                <a:latin typeface="Arial"/>
                <a:cs typeface="Arial"/>
              </a:rPr>
              <a:t> </a:t>
            </a:r>
            <a:r>
              <a:rPr lang="en-US" altLang="zh-CN" sz="1100" dirty="0">
                <a:latin typeface="Arial"/>
                <a:cs typeface="Arial"/>
              </a:rPr>
              <a:t>towards</a:t>
            </a:r>
            <a:r>
              <a:rPr lang="zh-CN" altLang="en-US" sz="1100" dirty="0">
                <a:latin typeface="Arial"/>
                <a:cs typeface="Arial"/>
              </a:rPr>
              <a:t> </a:t>
            </a:r>
            <a:r>
              <a:rPr lang="en-US" altLang="zh-CN" sz="1100" dirty="0">
                <a:latin typeface="Arial"/>
                <a:cs typeface="Arial"/>
              </a:rPr>
              <a:t>Query</a:t>
            </a:r>
            <a:r>
              <a:rPr lang="zh-CN" altLang="en-US" sz="1100" dirty="0">
                <a:latin typeface="Arial"/>
                <a:cs typeface="Arial"/>
              </a:rPr>
              <a:t> </a:t>
            </a:r>
            <a:r>
              <a:rPr lang="en-US" altLang="zh-CN" sz="1100" dirty="0">
                <a:latin typeface="Arial"/>
                <a:cs typeface="Arial"/>
              </a:rPr>
              <a:t>Optimization</a:t>
            </a:r>
            <a:endParaRPr sz="1100" dirty="0">
              <a:latin typeface="Arial"/>
              <a:cs typeface="Arial"/>
            </a:endParaRPr>
          </a:p>
          <a:p>
            <a:pPr>
              <a:lnSpc>
                <a:spcPct val="100000"/>
              </a:lnSpc>
              <a:spcBef>
                <a:spcPts val="10"/>
              </a:spcBef>
              <a:buClr>
                <a:schemeClr val="bg1"/>
              </a:buClr>
              <a:buSzPct val="91000"/>
              <a:buFont typeface="Arial"/>
              <a:buAutoNum type="arabicPlain" startAt="2"/>
            </a:pPr>
            <a:endParaRPr sz="1100" dirty="0">
              <a:latin typeface="Arial"/>
              <a:cs typeface="Arial"/>
            </a:endParaRPr>
          </a:p>
          <a:p>
            <a:pPr marL="184150" indent="-171450">
              <a:lnSpc>
                <a:spcPct val="100000"/>
              </a:lnSpc>
              <a:buClr>
                <a:schemeClr val="bg1"/>
              </a:buClr>
              <a:buSzPct val="91000"/>
              <a:buAutoNum type="arabicPlain" startAt="2"/>
              <a:tabLst>
                <a:tab pos="184785" algn="l"/>
              </a:tabLst>
            </a:pPr>
            <a:r>
              <a:rPr lang="en-US" altLang="zh-CN" sz="1100" dirty="0" err="1">
                <a:latin typeface="Arial"/>
                <a:cs typeface="Arial"/>
              </a:rPr>
              <a:t>ReJoin</a:t>
            </a:r>
            <a:endParaRPr lang="en-US" altLang="zh-CN" sz="1100" dirty="0">
              <a:latin typeface="Arial"/>
              <a:cs typeface="Arial"/>
            </a:endParaRPr>
          </a:p>
          <a:p>
            <a:pPr marL="184150" indent="-171450">
              <a:lnSpc>
                <a:spcPct val="100000"/>
              </a:lnSpc>
              <a:buClr>
                <a:schemeClr val="bg1"/>
              </a:buClr>
              <a:buSzPct val="91000"/>
              <a:buAutoNum type="arabicPlain" startAt="2"/>
              <a:tabLst>
                <a:tab pos="184785" algn="l"/>
              </a:tabLst>
            </a:pPr>
            <a:endParaRPr sz="1100" dirty="0">
              <a:latin typeface="Arial"/>
              <a:cs typeface="Arial"/>
            </a:endParaRPr>
          </a:p>
          <a:p>
            <a:pPr marL="184150" indent="-171450">
              <a:lnSpc>
                <a:spcPct val="100000"/>
              </a:lnSpc>
              <a:buClr>
                <a:schemeClr val="bg1"/>
              </a:buClr>
              <a:buSzPct val="91000"/>
              <a:buAutoNum type="arabicPlain" startAt="2"/>
              <a:tabLst>
                <a:tab pos="184785" algn="l"/>
              </a:tabLst>
            </a:pPr>
            <a:r>
              <a:rPr lang="en-US" altLang="zh-CN" sz="1100" dirty="0">
                <a:latin typeface="Arial"/>
                <a:cs typeface="Arial"/>
              </a:rPr>
              <a:t>Learning States Representation </a:t>
            </a:r>
          </a:p>
          <a:p>
            <a:pPr marL="184150" indent="-171450">
              <a:lnSpc>
                <a:spcPct val="100000"/>
              </a:lnSpc>
              <a:buClr>
                <a:schemeClr val="bg1"/>
              </a:buClr>
              <a:buSzPct val="91000"/>
              <a:buAutoNum type="arabicPlain" startAt="2"/>
              <a:tabLst>
                <a:tab pos="184785" algn="l"/>
              </a:tabLst>
            </a:pPr>
            <a:endParaRPr lang="en-US" altLang="zh-CN" sz="1100" dirty="0">
              <a:latin typeface="Arial"/>
              <a:cs typeface="Arial"/>
            </a:endParaRPr>
          </a:p>
          <a:p>
            <a:pPr marL="184150" indent="-171450">
              <a:lnSpc>
                <a:spcPct val="100000"/>
              </a:lnSpc>
              <a:buClr>
                <a:schemeClr val="bg1"/>
              </a:buClr>
              <a:buSzPct val="91000"/>
              <a:buAutoNum type="arabicPlain" startAt="2"/>
              <a:tabLst>
                <a:tab pos="184785" algn="l"/>
              </a:tabLst>
            </a:pPr>
            <a:r>
              <a:rPr lang="en-US" altLang="zh-CN" sz="1100" dirty="0">
                <a:latin typeface="Arial"/>
                <a:cs typeface="Arial"/>
              </a:rPr>
              <a:t>Neo</a:t>
            </a:r>
            <a:endParaRPr lang="en-US" sz="1100" dirty="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1120775"/>
            <a:ext cx="3681332" cy="2431435"/>
          </a:xfrm>
          <a:prstGeom prst="rect">
            <a:avLst/>
          </a:prstGeom>
          <a:noFill/>
        </p:spPr>
        <p:txBody>
          <a:bodyPr wrap="square" rtlCol="0">
            <a:spAutoFit/>
          </a:bodyPr>
          <a:lstStyle/>
          <a:p>
            <a:pPr marL="342900" indent="-342900">
              <a:buFont typeface="+mj-lt"/>
              <a:buAutoNum type="arabicPeriod"/>
            </a:pPr>
            <a:r>
              <a:rPr lang="en-US" sz="1200" dirty="0"/>
              <a:t>Learning From Demonstration </a:t>
            </a:r>
          </a:p>
          <a:p>
            <a:pPr marL="342900" indent="-342900">
              <a:buFont typeface="+mj-lt"/>
              <a:buAutoNum type="arabicPeriod"/>
            </a:pPr>
            <a:endParaRPr lang="en-US" sz="1200" dirty="0"/>
          </a:p>
          <a:p>
            <a:r>
              <a:rPr lang="en-US" sz="1200" dirty="0"/>
              <a:t>1.1 A large query workload, W, is executed one query q at a time. Each q ∈ W is transformed by the traditional query optimizer into a physical plan through a number of actions a</a:t>
            </a:r>
            <a:r>
              <a:rPr lang="en-US" sz="1200" baseline="-25000" dirty="0"/>
              <a:t>i</a:t>
            </a:r>
            <a:r>
              <a:rPr lang="en-US" sz="1200" dirty="0"/>
              <a:t> at various intermediary states </a:t>
            </a:r>
            <a:r>
              <a:rPr lang="en-US" sz="1200" dirty="0" err="1"/>
              <a:t>s</a:t>
            </a:r>
            <a:r>
              <a:rPr lang="en-US" sz="1200" baseline="-25000" dirty="0" err="1"/>
              <a:t>i</a:t>
            </a:r>
            <a:r>
              <a:rPr lang="en-US" sz="1200" dirty="0"/>
              <a:t>. which are recorded as an episode history: </a:t>
            </a:r>
          </a:p>
          <a:p>
            <a:endParaRPr lang="en-US" sz="1200" dirty="0"/>
          </a:p>
          <a:p>
            <a:endParaRPr lang="en-US" sz="1200" baseline="-25000" dirty="0"/>
          </a:p>
          <a:p>
            <a:r>
              <a:rPr lang="en-US" sz="1200" dirty="0"/>
              <a:t>1.2 The resulting physical plans are executed, and the la- </a:t>
            </a:r>
            <a:r>
              <a:rPr lang="en-US" sz="1200" dirty="0" err="1"/>
              <a:t>tency</a:t>
            </a:r>
            <a:r>
              <a:rPr lang="en-US" sz="1200" dirty="0"/>
              <a:t> of each query q ∈ W , </a:t>
            </a:r>
            <a:r>
              <a:rPr lang="en-US" sz="1200" dirty="0" err="1"/>
              <a:t>L</a:t>
            </a:r>
            <a:r>
              <a:rPr lang="en-US" sz="1200" baseline="-25000" dirty="0" err="1"/>
              <a:t>q</a:t>
            </a:r>
            <a:r>
              <a:rPr lang="en-US" sz="1200" dirty="0"/>
              <a:t> , is measured and saved.</a:t>
            </a:r>
          </a:p>
          <a:p>
            <a:endParaRPr lang="en-US" sz="1200" dirty="0"/>
          </a:p>
          <a:p>
            <a:endParaRPr lang="en-US" sz="1200" dirty="0"/>
          </a:p>
        </p:txBody>
      </p:sp>
      <p:pic>
        <p:nvPicPr>
          <p:cNvPr id="5" name="Picture 4">
            <a:extLst>
              <a:ext uri="{FF2B5EF4-FFF2-40B4-BE49-F238E27FC236}">
                <a16:creationId xmlns:a16="http://schemas.microsoft.com/office/drawing/2014/main" id="{1FA0C6F1-4E8B-7441-BD91-4B63122DBC19}"/>
              </a:ext>
            </a:extLst>
          </p:cNvPr>
          <p:cNvPicPr>
            <a:picLocks noChangeAspect="1"/>
          </p:cNvPicPr>
          <p:nvPr/>
        </p:nvPicPr>
        <p:blipFill>
          <a:blip r:embed="rId2"/>
          <a:stretch>
            <a:fillRect/>
          </a:stretch>
        </p:blipFill>
        <p:spPr>
          <a:xfrm>
            <a:off x="1312445" y="2492375"/>
            <a:ext cx="1985209" cy="225450"/>
          </a:xfrm>
          <a:prstGeom prst="rect">
            <a:avLst/>
          </a:prstGeom>
        </p:spPr>
      </p:pic>
    </p:spTree>
    <p:extLst>
      <p:ext uri="{BB962C8B-B14F-4D97-AF65-F5344CB8AC3E}">
        <p14:creationId xmlns:p14="http://schemas.microsoft.com/office/powerpoint/2010/main" val="632738973"/>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1120775"/>
            <a:ext cx="3681332" cy="2308324"/>
          </a:xfrm>
          <a:prstGeom prst="rect">
            <a:avLst/>
          </a:prstGeom>
          <a:noFill/>
        </p:spPr>
        <p:txBody>
          <a:bodyPr wrap="square" rtlCol="0">
            <a:spAutoFit/>
          </a:bodyPr>
          <a:lstStyle/>
          <a:p>
            <a:pPr marL="342900" indent="-342900">
              <a:buFont typeface="+mj-lt"/>
              <a:buAutoNum type="arabicPeriod"/>
            </a:pPr>
            <a:r>
              <a:rPr lang="en-US" sz="1200" dirty="0"/>
              <a:t>Learning From Demonstration </a:t>
            </a:r>
          </a:p>
          <a:p>
            <a:pPr marL="342900" indent="-342900">
              <a:buFont typeface="+mj-lt"/>
              <a:buAutoNum type="arabicPeriod"/>
            </a:pPr>
            <a:endParaRPr lang="en-US" sz="1200" dirty="0"/>
          </a:p>
          <a:p>
            <a:r>
              <a:rPr lang="en-US" sz="1200" dirty="0"/>
              <a:t>1.3 Next, the agent is trained, for each q ∈ W, on the </a:t>
            </a:r>
            <a:r>
              <a:rPr lang="en-US" sz="1200" dirty="0" err="1"/>
              <a:t>H</a:t>
            </a:r>
            <a:r>
              <a:rPr lang="en-US" sz="1200" baseline="-25000" dirty="0" err="1"/>
              <a:t>q</a:t>
            </a:r>
            <a:r>
              <a:rPr lang="en-US" sz="1200" dirty="0"/>
              <a:t> and </a:t>
            </a:r>
            <a:r>
              <a:rPr lang="en-US" sz="1200" dirty="0" err="1"/>
              <a:t>L</a:t>
            </a:r>
            <a:r>
              <a:rPr lang="en-US" sz="1200" baseline="-25000" dirty="0" err="1"/>
              <a:t>q</a:t>
            </a:r>
            <a:r>
              <a:rPr lang="en-US" sz="1200" dirty="0"/>
              <a:t> data. Specifically, for each action/state pair (a</a:t>
            </a:r>
            <a:r>
              <a:rPr lang="en-US" sz="1200" baseline="-25000" dirty="0"/>
              <a:t>i</a:t>
            </a:r>
            <a:r>
              <a:rPr lang="en-US" sz="1200" dirty="0"/>
              <a:t> , </a:t>
            </a:r>
            <a:r>
              <a:rPr lang="en-US" sz="1200" dirty="0" err="1"/>
              <a:t>s</a:t>
            </a:r>
            <a:r>
              <a:rPr lang="en-US" sz="1200" baseline="-25000" dirty="0" err="1"/>
              <a:t>i</a:t>
            </a:r>
            <a:r>
              <a:rPr lang="en-US" sz="1200" dirty="0"/>
              <a:t> ) ∈ </a:t>
            </a:r>
            <a:r>
              <a:rPr lang="en-US" sz="1200" dirty="0" err="1"/>
              <a:t>H</a:t>
            </a:r>
            <a:r>
              <a:rPr lang="en-US" sz="1200" baseline="-25000" dirty="0" err="1"/>
              <a:t>q</a:t>
            </a:r>
            <a:r>
              <a:rPr lang="en-US" sz="1200" dirty="0"/>
              <a:t> , the agent is taught to predict that taking action ai in state </a:t>
            </a:r>
            <a:r>
              <a:rPr lang="en-US" sz="1200" dirty="0" err="1"/>
              <a:t>s</a:t>
            </a:r>
            <a:r>
              <a:rPr lang="en-US" sz="1200" baseline="-25000" dirty="0" err="1"/>
              <a:t>i</a:t>
            </a:r>
            <a:r>
              <a:rPr lang="en-US" sz="1200" dirty="0"/>
              <a:t> eventually results in a query latency of </a:t>
            </a:r>
            <a:r>
              <a:rPr lang="en-US" sz="1200" dirty="0" err="1"/>
              <a:t>L</a:t>
            </a:r>
            <a:r>
              <a:rPr lang="en-US" sz="1200" baseline="-25000" dirty="0" err="1"/>
              <a:t>q</a:t>
            </a:r>
            <a:r>
              <a:rPr lang="en-US" sz="1200" dirty="0"/>
              <a:t>. </a:t>
            </a:r>
          </a:p>
          <a:p>
            <a:endParaRPr lang="en-US" sz="1200" dirty="0"/>
          </a:p>
          <a:p>
            <a:r>
              <a:rPr lang="en-US" sz="1200" dirty="0"/>
              <a:t>1.4 Once the agent has proficiency guessing the outcome of the traditional optimizer’s actions, the agent can fine</a:t>
            </a:r>
            <a:r>
              <a:rPr lang="zh-CN" altLang="en-US" sz="1200" dirty="0"/>
              <a:t> </a:t>
            </a:r>
            <a:r>
              <a:rPr lang="en-US" sz="1200" dirty="0"/>
              <a:t>tune itself. </a:t>
            </a:r>
          </a:p>
          <a:p>
            <a:endParaRPr lang="en-US" sz="1200" dirty="0"/>
          </a:p>
          <a:p>
            <a:endParaRPr lang="en-US" sz="1200" dirty="0"/>
          </a:p>
        </p:txBody>
      </p:sp>
    </p:spTree>
    <p:extLst>
      <p:ext uri="{BB962C8B-B14F-4D97-AF65-F5344CB8AC3E}">
        <p14:creationId xmlns:p14="http://schemas.microsoft.com/office/powerpoint/2010/main" val="283906391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pPr marL="342900" indent="-342900">
              <a:buFont typeface="+mj-lt"/>
              <a:buAutoNum type="arabicPeriod"/>
            </a:pPr>
            <a:r>
              <a:rPr lang="en-US" sz="1200" dirty="0"/>
              <a:t>Learning From Demonstration </a:t>
            </a:r>
          </a:p>
        </p:txBody>
      </p:sp>
      <p:pic>
        <p:nvPicPr>
          <p:cNvPr id="5" name="Picture 4">
            <a:extLst>
              <a:ext uri="{FF2B5EF4-FFF2-40B4-BE49-F238E27FC236}">
                <a16:creationId xmlns:a16="http://schemas.microsoft.com/office/drawing/2014/main" id="{90B60DB7-2973-0B48-A736-E47DED53F283}"/>
              </a:ext>
            </a:extLst>
          </p:cNvPr>
          <p:cNvPicPr>
            <a:picLocks noChangeAspect="1"/>
          </p:cNvPicPr>
          <p:nvPr/>
        </p:nvPicPr>
        <p:blipFill>
          <a:blip r:embed="rId2"/>
          <a:stretch>
            <a:fillRect/>
          </a:stretch>
        </p:blipFill>
        <p:spPr>
          <a:xfrm>
            <a:off x="1100027" y="1114676"/>
            <a:ext cx="2408139" cy="2156125"/>
          </a:xfrm>
          <a:prstGeom prst="rect">
            <a:avLst/>
          </a:prstGeom>
        </p:spPr>
      </p:pic>
    </p:spTree>
    <p:extLst>
      <p:ext uri="{BB962C8B-B14F-4D97-AF65-F5344CB8AC3E}">
        <p14:creationId xmlns:p14="http://schemas.microsoft.com/office/powerpoint/2010/main" val="1021138768"/>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pPr marL="342900" indent="-342900">
              <a:buFont typeface="+mj-lt"/>
              <a:buAutoNum type="arabicPeriod" startAt="2"/>
            </a:pPr>
            <a:r>
              <a:rPr lang="en-US" sz="1200" dirty="0"/>
              <a:t>Cost Model Bootstrapping </a:t>
            </a:r>
          </a:p>
        </p:txBody>
      </p:sp>
      <p:pic>
        <p:nvPicPr>
          <p:cNvPr id="6" name="Picture 5">
            <a:extLst>
              <a:ext uri="{FF2B5EF4-FFF2-40B4-BE49-F238E27FC236}">
                <a16:creationId xmlns:a16="http://schemas.microsoft.com/office/drawing/2014/main" id="{0BF59FBA-082C-6244-B31F-2C3F9530F33C}"/>
              </a:ext>
            </a:extLst>
          </p:cNvPr>
          <p:cNvPicPr>
            <a:picLocks noChangeAspect="1"/>
          </p:cNvPicPr>
          <p:nvPr/>
        </p:nvPicPr>
        <p:blipFill>
          <a:blip r:embed="rId2"/>
          <a:stretch>
            <a:fillRect/>
          </a:stretch>
        </p:blipFill>
        <p:spPr>
          <a:xfrm>
            <a:off x="362891" y="1092974"/>
            <a:ext cx="3882411" cy="1932801"/>
          </a:xfrm>
          <a:prstGeom prst="rect">
            <a:avLst/>
          </a:prstGeom>
        </p:spPr>
      </p:pic>
    </p:spTree>
    <p:extLst>
      <p:ext uri="{BB962C8B-B14F-4D97-AF65-F5344CB8AC3E}">
        <p14:creationId xmlns:p14="http://schemas.microsoft.com/office/powerpoint/2010/main" val="398001436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4343400" cy="1754326"/>
          </a:xfrm>
          <a:prstGeom prst="rect">
            <a:avLst/>
          </a:prstGeom>
          <a:noFill/>
        </p:spPr>
        <p:txBody>
          <a:bodyPr wrap="square" rtlCol="0">
            <a:spAutoFit/>
          </a:bodyPr>
          <a:lstStyle/>
          <a:p>
            <a:pPr marL="342900" indent="-342900">
              <a:buFont typeface="+mj-lt"/>
              <a:buAutoNum type="arabicPeriod" startAt="2"/>
            </a:pPr>
            <a:r>
              <a:rPr lang="en-US" sz="1200" dirty="0"/>
              <a:t>Cost Model Bootstrapping</a:t>
            </a:r>
          </a:p>
          <a:p>
            <a:pPr marL="342900" indent="-342900">
              <a:buFont typeface="+mj-lt"/>
              <a:buAutoNum type="arabicPeriod" startAt="2"/>
            </a:pPr>
            <a:endParaRPr lang="en-US" sz="1200" dirty="0"/>
          </a:p>
          <a:p>
            <a:r>
              <a:rPr lang="en-US" sz="1200" dirty="0"/>
              <a:t>Why</a:t>
            </a:r>
            <a:r>
              <a:rPr lang="en-US" altLang="zh-CN" sz="1200" dirty="0"/>
              <a:t>:</a:t>
            </a:r>
            <a:r>
              <a:rPr lang="zh-CN" altLang="en-US" sz="1200" dirty="0"/>
              <a:t> </a:t>
            </a:r>
            <a:r>
              <a:rPr lang="en-US" altLang="zh-CN" sz="1200" dirty="0"/>
              <a:t>There</a:t>
            </a:r>
            <a:r>
              <a:rPr lang="zh-CN" altLang="en-US" sz="1200" dirty="0"/>
              <a:t> </a:t>
            </a:r>
            <a:r>
              <a:rPr lang="en-US" altLang="zh-CN" sz="1200" dirty="0"/>
              <a:t>are</a:t>
            </a:r>
            <a:r>
              <a:rPr lang="zh-CN" altLang="en-US" sz="1200" dirty="0"/>
              <a:t> </a:t>
            </a:r>
            <a:r>
              <a:rPr lang="en-US" altLang="zh-CN" sz="1200" dirty="0"/>
              <a:t>already</a:t>
            </a:r>
            <a:r>
              <a:rPr lang="zh-CN" altLang="en-US" sz="1200" dirty="0"/>
              <a:t> </a:t>
            </a:r>
            <a:r>
              <a:rPr lang="en-US" altLang="zh-CN" sz="1200" dirty="0"/>
              <a:t>some</a:t>
            </a:r>
            <a:r>
              <a:rPr lang="zh-CN" altLang="en-US" sz="1200" dirty="0"/>
              <a:t> </a:t>
            </a:r>
            <a:r>
              <a:rPr lang="en-US" altLang="zh-CN" sz="1200" dirty="0"/>
              <a:t>good</a:t>
            </a:r>
            <a:r>
              <a:rPr lang="zh-CN" altLang="en-US" sz="1200" dirty="0"/>
              <a:t> </a:t>
            </a:r>
            <a:r>
              <a:rPr lang="en-US" altLang="zh-CN" sz="1200" dirty="0"/>
              <a:t>cost</a:t>
            </a:r>
            <a:r>
              <a:rPr lang="zh-CN" altLang="en-US" sz="1200" dirty="0"/>
              <a:t> </a:t>
            </a:r>
            <a:r>
              <a:rPr lang="en-US" altLang="zh-CN" sz="1200" dirty="0"/>
              <a:t>models</a:t>
            </a:r>
            <a:r>
              <a:rPr lang="zh-CN" altLang="en-US" sz="1200" dirty="0"/>
              <a:t> </a:t>
            </a:r>
            <a:r>
              <a:rPr lang="en-US" altLang="zh-CN" sz="1200" dirty="0"/>
              <a:t>and</a:t>
            </a:r>
            <a:r>
              <a:rPr lang="zh-CN" altLang="en-US" sz="1200" dirty="0"/>
              <a:t> </a:t>
            </a:r>
            <a:r>
              <a:rPr lang="en-US" altLang="zh-CN" sz="1200" dirty="0"/>
              <a:t>let</a:t>
            </a:r>
            <a:r>
              <a:rPr lang="zh-CN" altLang="en-US" sz="1200" dirty="0"/>
              <a:t> </a:t>
            </a:r>
            <a:r>
              <a:rPr lang="en-US" altLang="zh-CN" sz="1200" dirty="0"/>
              <a:t>the</a:t>
            </a:r>
            <a:r>
              <a:rPr lang="zh-CN" altLang="en-US" sz="1200" dirty="0"/>
              <a:t> </a:t>
            </a:r>
            <a:r>
              <a:rPr lang="en-US" altLang="zh-CN" sz="1200" dirty="0"/>
              <a:t>training</a:t>
            </a:r>
            <a:r>
              <a:rPr lang="zh-CN" altLang="en-US" sz="1200" dirty="0"/>
              <a:t> </a:t>
            </a:r>
            <a:r>
              <a:rPr lang="en-US" altLang="zh-CN" sz="1200" dirty="0"/>
              <a:t>converge easier.</a:t>
            </a:r>
            <a:r>
              <a:rPr lang="en-US" sz="1200" dirty="0"/>
              <a:t> </a:t>
            </a:r>
          </a:p>
          <a:p>
            <a:endParaRPr lang="en-US" sz="1200" dirty="0"/>
          </a:p>
          <a:p>
            <a:r>
              <a:rPr lang="en-US" altLang="zh-CN" sz="1200" dirty="0"/>
              <a:t>Problem:</a:t>
            </a:r>
            <a:r>
              <a:rPr lang="zh-CN" altLang="en-US" sz="1200" dirty="0"/>
              <a:t> </a:t>
            </a:r>
            <a:r>
              <a:rPr lang="en-US" altLang="zh-CN" sz="1200" dirty="0"/>
              <a:t>May</a:t>
            </a:r>
            <a:r>
              <a:rPr lang="zh-CN" altLang="en-US" sz="1200" dirty="0"/>
              <a:t> </a:t>
            </a:r>
            <a:r>
              <a:rPr lang="en-US" altLang="zh-CN" sz="1200" dirty="0"/>
              <a:t>cause</a:t>
            </a:r>
            <a:r>
              <a:rPr lang="zh-CN" altLang="en-US" sz="1200" dirty="0"/>
              <a:t> </a:t>
            </a:r>
            <a:r>
              <a:rPr lang="en-US" altLang="zh-CN" sz="1200" dirty="0"/>
              <a:t>exploring</a:t>
            </a:r>
            <a:r>
              <a:rPr lang="zh-CN" altLang="en-US" sz="1200" dirty="0"/>
              <a:t> </a:t>
            </a:r>
            <a:r>
              <a:rPr lang="en-US" altLang="zh-CN" sz="1200" dirty="0"/>
              <a:t>previous discarded</a:t>
            </a:r>
            <a:r>
              <a:rPr lang="zh-CN" altLang="en-US" sz="1200" dirty="0"/>
              <a:t> </a:t>
            </a:r>
            <a:r>
              <a:rPr lang="en-US" altLang="zh-CN" sz="1200" dirty="0"/>
              <a:t>plans.</a:t>
            </a:r>
          </a:p>
          <a:p>
            <a:endParaRPr lang="en-US" sz="1200" dirty="0"/>
          </a:p>
          <a:p>
            <a:r>
              <a:rPr lang="en-US" altLang="zh-CN" sz="1200" dirty="0"/>
              <a:t>Solution:</a:t>
            </a:r>
            <a:r>
              <a:rPr lang="zh-CN" altLang="en-US" sz="1200" dirty="0"/>
              <a:t> </a:t>
            </a:r>
            <a:r>
              <a:rPr lang="en-US" altLang="zh-CN" sz="1200" dirty="0"/>
              <a:t>Choose</a:t>
            </a:r>
            <a:r>
              <a:rPr lang="zh-CN" altLang="en-US" sz="1200" dirty="0"/>
              <a:t> </a:t>
            </a:r>
            <a:r>
              <a:rPr lang="en-US" altLang="zh-CN" sz="1200" dirty="0"/>
              <a:t>cost</a:t>
            </a:r>
            <a:r>
              <a:rPr lang="zh-CN" altLang="en-US" sz="1200" dirty="0"/>
              <a:t> </a:t>
            </a:r>
            <a:r>
              <a:rPr lang="en-US" altLang="zh-CN" sz="1200" dirty="0"/>
              <a:t>plans</a:t>
            </a:r>
            <a:r>
              <a:rPr lang="zh-CN" altLang="en-US" sz="1200" dirty="0"/>
              <a:t> </a:t>
            </a:r>
            <a:r>
              <a:rPr lang="en-US" altLang="zh-CN" sz="1200" dirty="0"/>
              <a:t>close</a:t>
            </a:r>
            <a:r>
              <a:rPr lang="zh-CN" altLang="en-US" sz="1200" dirty="0"/>
              <a:t> </a:t>
            </a:r>
            <a:r>
              <a:rPr lang="en-US" altLang="zh-CN" sz="1200" dirty="0"/>
              <a:t>to</a:t>
            </a:r>
            <a:r>
              <a:rPr lang="zh-CN" altLang="en-US" sz="1200" dirty="0"/>
              <a:t> </a:t>
            </a:r>
            <a:r>
              <a:rPr lang="en-US" altLang="zh-CN" sz="1200" dirty="0"/>
              <a:t>Latency/</a:t>
            </a:r>
            <a:r>
              <a:rPr lang="zh-CN" altLang="en-US" sz="1200" dirty="0"/>
              <a:t> </a:t>
            </a:r>
            <a:r>
              <a:rPr lang="en-US" altLang="zh-CN" sz="1200" dirty="0"/>
              <a:t>Converge Latency</a:t>
            </a:r>
            <a:r>
              <a:rPr lang="zh-CN" altLang="en-US" sz="1200" dirty="0"/>
              <a:t> </a:t>
            </a:r>
            <a:r>
              <a:rPr lang="en-US" altLang="zh-CN" sz="1200" dirty="0"/>
              <a:t>to</a:t>
            </a:r>
            <a:r>
              <a:rPr lang="zh-CN" altLang="en-US" sz="1200" dirty="0"/>
              <a:t> </a:t>
            </a:r>
            <a:r>
              <a:rPr lang="en-US" altLang="zh-CN" sz="1200" dirty="0"/>
              <a:t>cost</a:t>
            </a:r>
            <a:r>
              <a:rPr lang="zh-CN" altLang="en-US" sz="1200" dirty="0"/>
              <a:t> </a:t>
            </a:r>
            <a:r>
              <a:rPr lang="en-US" altLang="zh-CN" sz="1200" dirty="0"/>
              <a:t>plan</a:t>
            </a:r>
            <a:endParaRPr lang="en-US" sz="1200" dirty="0"/>
          </a:p>
        </p:txBody>
      </p:sp>
    </p:spTree>
    <p:extLst>
      <p:ext uri="{BB962C8B-B14F-4D97-AF65-F5344CB8AC3E}">
        <p14:creationId xmlns:p14="http://schemas.microsoft.com/office/powerpoint/2010/main" val="198940887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323850" y="1295048"/>
            <a:ext cx="3681332" cy="1200329"/>
          </a:xfrm>
          <a:prstGeom prst="rect">
            <a:avLst/>
          </a:prstGeom>
          <a:noFill/>
        </p:spPr>
        <p:txBody>
          <a:bodyPr wrap="square" rtlCol="0">
            <a:spAutoFit/>
          </a:bodyPr>
          <a:lstStyle/>
          <a:p>
            <a:pPr marL="342900" indent="-342900">
              <a:buFont typeface="+mj-lt"/>
              <a:buAutoNum type="arabicPeriod" startAt="3"/>
            </a:pPr>
            <a:r>
              <a:rPr lang="en-US" altLang="zh-CN" sz="1200" dirty="0"/>
              <a:t>Incremental learning </a:t>
            </a:r>
          </a:p>
          <a:p>
            <a:pPr marL="342900" indent="-342900">
              <a:buFont typeface="+mj-lt"/>
              <a:buAutoNum type="arabicPeriod" startAt="3"/>
            </a:pPr>
            <a:endParaRPr lang="en-US" sz="1200" dirty="0"/>
          </a:p>
          <a:p>
            <a:r>
              <a:rPr lang="en-US" sz="1200" dirty="0"/>
              <a:t>first training a model to handle </a:t>
            </a:r>
          </a:p>
          <a:p>
            <a:r>
              <a:rPr lang="en-US" sz="1200" dirty="0"/>
              <a:t>simple cases and slowly </a:t>
            </a:r>
          </a:p>
          <a:p>
            <a:r>
              <a:rPr lang="en-US" sz="1200" dirty="0"/>
              <a:t>introducing more complexity. </a:t>
            </a:r>
          </a:p>
          <a:p>
            <a:r>
              <a:rPr lang="en-US" sz="1200" dirty="0"/>
              <a:t> </a:t>
            </a:r>
          </a:p>
        </p:txBody>
      </p:sp>
      <p:pic>
        <p:nvPicPr>
          <p:cNvPr id="6" name="Picture 5">
            <a:extLst>
              <a:ext uri="{FF2B5EF4-FFF2-40B4-BE49-F238E27FC236}">
                <a16:creationId xmlns:a16="http://schemas.microsoft.com/office/drawing/2014/main" id="{AD131B4D-8ED3-2D41-9470-B753683D5376}"/>
              </a:ext>
            </a:extLst>
          </p:cNvPr>
          <p:cNvPicPr>
            <a:picLocks noChangeAspect="1"/>
          </p:cNvPicPr>
          <p:nvPr/>
        </p:nvPicPr>
        <p:blipFill>
          <a:blip r:embed="rId2"/>
          <a:stretch>
            <a:fillRect/>
          </a:stretch>
        </p:blipFill>
        <p:spPr>
          <a:xfrm>
            <a:off x="2228850" y="1196975"/>
            <a:ext cx="2203450" cy="1516200"/>
          </a:xfrm>
          <a:prstGeom prst="rect">
            <a:avLst/>
          </a:prstGeom>
        </p:spPr>
      </p:pic>
      <p:sp>
        <p:nvSpPr>
          <p:cNvPr id="11" name="TextBox 10">
            <a:extLst>
              <a:ext uri="{FF2B5EF4-FFF2-40B4-BE49-F238E27FC236}">
                <a16:creationId xmlns:a16="http://schemas.microsoft.com/office/drawing/2014/main" id="{7451349A-6D29-684D-B608-73F35A88F0FB}"/>
              </a:ext>
            </a:extLst>
          </p:cNvPr>
          <p:cNvSpPr txBox="1"/>
          <p:nvPr/>
        </p:nvSpPr>
        <p:spPr>
          <a:xfrm>
            <a:off x="2971513" y="2669151"/>
            <a:ext cx="944489" cy="200055"/>
          </a:xfrm>
          <a:prstGeom prst="rect">
            <a:avLst/>
          </a:prstGeom>
          <a:noFill/>
        </p:spPr>
        <p:txBody>
          <a:bodyPr wrap="none" rtlCol="0">
            <a:spAutoFit/>
          </a:bodyPr>
          <a:lstStyle/>
          <a:p>
            <a:r>
              <a:rPr lang="en-US" altLang="zh-CN" sz="700" dirty="0"/>
              <a:t>Complexity Diagram </a:t>
            </a:r>
            <a:endParaRPr lang="en-US" sz="700" dirty="0"/>
          </a:p>
        </p:txBody>
      </p:sp>
    </p:spTree>
    <p:extLst>
      <p:ext uri="{BB962C8B-B14F-4D97-AF65-F5344CB8AC3E}">
        <p14:creationId xmlns:p14="http://schemas.microsoft.com/office/powerpoint/2010/main" val="3850573849"/>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3.1</a:t>
            </a:r>
            <a:r>
              <a:rPr lang="zh-CN" altLang="en-US" sz="1200" dirty="0"/>
              <a:t>          </a:t>
            </a:r>
            <a:r>
              <a:rPr lang="en-US" altLang="zh-CN" sz="1200" dirty="0"/>
              <a:t>Increasing optimization actions (pipeline) </a:t>
            </a:r>
            <a:r>
              <a:rPr lang="en-US" sz="1200" dirty="0"/>
              <a:t> </a:t>
            </a:r>
          </a:p>
        </p:txBody>
      </p:sp>
      <p:pic>
        <p:nvPicPr>
          <p:cNvPr id="5" name="Picture 4">
            <a:extLst>
              <a:ext uri="{FF2B5EF4-FFF2-40B4-BE49-F238E27FC236}">
                <a16:creationId xmlns:a16="http://schemas.microsoft.com/office/drawing/2014/main" id="{416E22EE-BEF6-9A40-816C-FD14F71F2FA7}"/>
              </a:ext>
            </a:extLst>
          </p:cNvPr>
          <p:cNvPicPr>
            <a:picLocks noChangeAspect="1"/>
          </p:cNvPicPr>
          <p:nvPr/>
        </p:nvPicPr>
        <p:blipFill>
          <a:blip r:embed="rId3"/>
          <a:stretch>
            <a:fillRect/>
          </a:stretch>
        </p:blipFill>
        <p:spPr>
          <a:xfrm>
            <a:off x="576883" y="1169362"/>
            <a:ext cx="3454427" cy="1122026"/>
          </a:xfrm>
          <a:prstGeom prst="rect">
            <a:avLst/>
          </a:prstGeom>
        </p:spPr>
      </p:pic>
      <p:sp>
        <p:nvSpPr>
          <p:cNvPr id="9" name="TextBox 8">
            <a:extLst>
              <a:ext uri="{FF2B5EF4-FFF2-40B4-BE49-F238E27FC236}">
                <a16:creationId xmlns:a16="http://schemas.microsoft.com/office/drawing/2014/main" id="{A56FCCAC-D520-2A43-A452-ECB935F5DA5F}"/>
              </a:ext>
            </a:extLst>
          </p:cNvPr>
          <p:cNvSpPr txBox="1"/>
          <p:nvPr/>
        </p:nvSpPr>
        <p:spPr>
          <a:xfrm>
            <a:off x="95250" y="2187575"/>
            <a:ext cx="4343400" cy="1477328"/>
          </a:xfrm>
          <a:prstGeom prst="rect">
            <a:avLst/>
          </a:prstGeom>
          <a:noFill/>
        </p:spPr>
        <p:txBody>
          <a:bodyPr wrap="square" rtlCol="0">
            <a:spAutoFit/>
          </a:bodyPr>
          <a:lstStyle/>
          <a:p>
            <a:r>
              <a:rPr lang="en-US" altLang="zh-CN" sz="1200" dirty="0"/>
              <a:t>Drawbacks:</a:t>
            </a:r>
          </a:p>
          <a:p>
            <a:r>
              <a:rPr lang="en-US" altLang="zh-CN" sz="1200" dirty="0"/>
              <a:t>E</a:t>
            </a:r>
            <a:r>
              <a:rPr lang="en-US" sz="1200" dirty="0"/>
              <a:t>ach phase of the training process will not bring about a uniform increase in complexity. </a:t>
            </a:r>
          </a:p>
          <a:p>
            <a:r>
              <a:rPr lang="en-US" altLang="zh-CN" sz="1200" dirty="0"/>
              <a:t>T</a:t>
            </a:r>
            <a:r>
              <a:rPr lang="en-US" sz="1200" dirty="0"/>
              <a:t>he early training phases requires access to a traditional implementation of the later stages of the query optimization pipeline. </a:t>
            </a:r>
          </a:p>
          <a:p>
            <a:endParaRPr lang="en-US" dirty="0"/>
          </a:p>
        </p:txBody>
      </p:sp>
    </p:spTree>
    <p:extLst>
      <p:ext uri="{BB962C8B-B14F-4D97-AF65-F5344CB8AC3E}">
        <p14:creationId xmlns:p14="http://schemas.microsoft.com/office/powerpoint/2010/main" val="3400016928"/>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3.2</a:t>
            </a:r>
            <a:r>
              <a:rPr lang="zh-CN" altLang="en-US" sz="1200" dirty="0"/>
              <a:t>          </a:t>
            </a:r>
            <a:r>
              <a:rPr lang="en-US" altLang="zh-CN" sz="1200" dirty="0"/>
              <a:t>Increasing relations 	</a:t>
            </a:r>
            <a:endParaRPr lang="en-US" sz="1200" dirty="0"/>
          </a:p>
        </p:txBody>
      </p:sp>
      <p:pic>
        <p:nvPicPr>
          <p:cNvPr id="5" name="Picture 4">
            <a:extLst>
              <a:ext uri="{FF2B5EF4-FFF2-40B4-BE49-F238E27FC236}">
                <a16:creationId xmlns:a16="http://schemas.microsoft.com/office/drawing/2014/main" id="{D14BB12C-9E0F-4B48-998E-436EAA8F5F73}"/>
              </a:ext>
            </a:extLst>
          </p:cNvPr>
          <p:cNvPicPr>
            <a:picLocks noChangeAspect="1"/>
          </p:cNvPicPr>
          <p:nvPr/>
        </p:nvPicPr>
        <p:blipFill>
          <a:blip r:embed="rId2"/>
          <a:stretch>
            <a:fillRect/>
          </a:stretch>
        </p:blipFill>
        <p:spPr>
          <a:xfrm>
            <a:off x="67684" y="1112735"/>
            <a:ext cx="2990850" cy="1949014"/>
          </a:xfrm>
          <a:prstGeom prst="rect">
            <a:avLst/>
          </a:prstGeom>
        </p:spPr>
      </p:pic>
      <p:sp>
        <p:nvSpPr>
          <p:cNvPr id="6" name="TextBox 5">
            <a:extLst>
              <a:ext uri="{FF2B5EF4-FFF2-40B4-BE49-F238E27FC236}">
                <a16:creationId xmlns:a16="http://schemas.microsoft.com/office/drawing/2014/main" id="{5951E89F-0260-184D-8ED5-597268CFBECA}"/>
              </a:ext>
            </a:extLst>
          </p:cNvPr>
          <p:cNvSpPr txBox="1"/>
          <p:nvPr/>
        </p:nvSpPr>
        <p:spPr>
          <a:xfrm>
            <a:off x="2677146" y="1196975"/>
            <a:ext cx="2030492" cy="461665"/>
          </a:xfrm>
          <a:prstGeom prst="rect">
            <a:avLst/>
          </a:prstGeom>
          <a:noFill/>
        </p:spPr>
        <p:txBody>
          <a:bodyPr wrap="none" rtlCol="0">
            <a:spAutoFit/>
          </a:bodyPr>
          <a:lstStyle/>
          <a:p>
            <a:r>
              <a:rPr lang="en-US" altLang="zh-CN" sz="1200" dirty="0"/>
              <a:t>Challenge:</a:t>
            </a:r>
          </a:p>
          <a:p>
            <a:r>
              <a:rPr lang="en-US" altLang="zh-CN" sz="1200" dirty="0"/>
              <a:t>How</a:t>
            </a:r>
            <a:r>
              <a:rPr lang="zh-CN" altLang="en-US" sz="1200" dirty="0"/>
              <a:t> </a:t>
            </a:r>
            <a:r>
              <a:rPr lang="en-US" altLang="zh-CN" sz="1200" dirty="0"/>
              <a:t>to</a:t>
            </a:r>
            <a:r>
              <a:rPr lang="zh-CN" altLang="en-US" sz="1200" dirty="0"/>
              <a:t> </a:t>
            </a:r>
            <a:r>
              <a:rPr lang="en-US" altLang="zh-CN" sz="1200" dirty="0"/>
              <a:t>find</a:t>
            </a:r>
            <a:r>
              <a:rPr lang="zh-CN" altLang="en-US" sz="1200" dirty="0"/>
              <a:t> </a:t>
            </a:r>
            <a:r>
              <a:rPr lang="en-US" altLang="zh-CN" sz="1200" dirty="0"/>
              <a:t>candidate query?</a:t>
            </a:r>
            <a:endParaRPr lang="en-US" sz="1200" dirty="0"/>
          </a:p>
        </p:txBody>
      </p:sp>
    </p:spTree>
    <p:extLst>
      <p:ext uri="{BB962C8B-B14F-4D97-AF65-F5344CB8AC3E}">
        <p14:creationId xmlns:p14="http://schemas.microsoft.com/office/powerpoint/2010/main" val="3259199325"/>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Directions</a:t>
            </a:r>
            <a:endParaRPr lang="en-US" sz="1400" dirty="0">
              <a:latin typeface="Arial"/>
              <a:cs typeface="Arial"/>
            </a:endParaRPr>
          </a:p>
        </p:txBody>
      </p:sp>
      <p:sp>
        <p:nvSpPr>
          <p:cNvPr id="12" name="TextBox 11">
            <a:extLst>
              <a:ext uri="{FF2B5EF4-FFF2-40B4-BE49-F238E27FC236}">
                <a16:creationId xmlns:a16="http://schemas.microsoft.com/office/drawing/2014/main" id="{705EE57B-C922-C845-8882-121C91DC620B}"/>
              </a:ext>
            </a:extLst>
          </p:cNvPr>
          <p:cNvSpPr txBox="1"/>
          <p:nvPr/>
        </p:nvSpPr>
        <p:spPr>
          <a:xfrm>
            <a:off x="284797" y="1044575"/>
            <a:ext cx="4038600" cy="830997"/>
          </a:xfrm>
          <a:prstGeom prst="rect">
            <a:avLst/>
          </a:prstGeom>
          <a:noFill/>
        </p:spPr>
        <p:txBody>
          <a:bodyPr wrap="square" rtlCol="0">
            <a:spAutoFit/>
          </a:bodyPr>
          <a:lstStyle/>
          <a:p>
            <a:r>
              <a:rPr lang="en-US" altLang="zh-CN" sz="1200" dirty="0"/>
              <a:t>3.3</a:t>
            </a:r>
            <a:r>
              <a:rPr lang="zh-CN" altLang="en-US" sz="1200" dirty="0"/>
              <a:t>          </a:t>
            </a:r>
            <a:r>
              <a:rPr lang="en-US" altLang="zh-CN" sz="1200" dirty="0"/>
              <a:t>Hybrid</a:t>
            </a:r>
          </a:p>
          <a:p>
            <a:endParaRPr lang="en-US" altLang="zh-CN" sz="1200" dirty="0"/>
          </a:p>
          <a:p>
            <a:r>
              <a:rPr lang="zh-CN" altLang="en-US" sz="1200" dirty="0"/>
              <a:t>                </a:t>
            </a:r>
            <a:r>
              <a:rPr lang="en-US" altLang="zh-CN" sz="1200" dirty="0"/>
              <a:t>A</a:t>
            </a:r>
            <a:r>
              <a:rPr lang="zh-CN" altLang="en-US" sz="1200" dirty="0"/>
              <a:t> </a:t>
            </a:r>
            <a:r>
              <a:rPr lang="en-US" altLang="zh-CN" sz="1200" dirty="0"/>
              <a:t>combination</a:t>
            </a:r>
            <a:r>
              <a:rPr lang="zh-CN" altLang="en-US" sz="1200" dirty="0"/>
              <a:t> </a:t>
            </a:r>
            <a:r>
              <a:rPr lang="en-US" altLang="zh-CN" sz="1200" dirty="0"/>
              <a:t>of</a:t>
            </a:r>
            <a:r>
              <a:rPr lang="zh-CN" altLang="en-US" sz="1200" dirty="0"/>
              <a:t> </a:t>
            </a:r>
            <a:r>
              <a:rPr lang="en-US" altLang="zh-CN" sz="1200" dirty="0"/>
              <a:t>the</a:t>
            </a:r>
            <a:r>
              <a:rPr lang="zh-CN" altLang="en-US" sz="1200" dirty="0"/>
              <a:t> </a:t>
            </a:r>
            <a:r>
              <a:rPr lang="en-US" altLang="zh-CN" sz="1200" dirty="0"/>
              <a:t>previous</a:t>
            </a:r>
            <a:r>
              <a:rPr lang="zh-CN" altLang="en-US" sz="1200" dirty="0"/>
              <a:t> </a:t>
            </a:r>
            <a:r>
              <a:rPr lang="en-US" altLang="zh-CN" sz="1200" dirty="0"/>
              <a:t>two</a:t>
            </a:r>
            <a:r>
              <a:rPr lang="zh-CN" altLang="en-US" sz="1200" dirty="0"/>
              <a:t> </a:t>
            </a:r>
            <a:r>
              <a:rPr lang="en-US" altLang="zh-CN" sz="1200" dirty="0"/>
              <a:t>approaches</a:t>
            </a:r>
          </a:p>
          <a:p>
            <a:r>
              <a:rPr lang="zh-CN" altLang="en-US" sz="1200" dirty="0"/>
              <a:t>                </a:t>
            </a:r>
            <a:r>
              <a:rPr lang="en-US" altLang="zh-CN" sz="1200" dirty="0"/>
              <a:t>Suffers</a:t>
            </a:r>
            <a:r>
              <a:rPr lang="zh-CN" altLang="en-US" sz="1200" dirty="0"/>
              <a:t> </a:t>
            </a:r>
            <a:r>
              <a:rPr lang="en-US" altLang="zh-CN" sz="1200" dirty="0"/>
              <a:t>disadvantage from</a:t>
            </a:r>
            <a:r>
              <a:rPr lang="zh-CN" altLang="en-US" sz="1200" dirty="0"/>
              <a:t> </a:t>
            </a:r>
            <a:r>
              <a:rPr lang="en-US" altLang="zh-CN" sz="1200" dirty="0"/>
              <a:t>both</a:t>
            </a:r>
            <a:r>
              <a:rPr lang="zh-CN" altLang="en-US" sz="1200" dirty="0"/>
              <a:t> </a:t>
            </a:r>
            <a:r>
              <a:rPr lang="en-US" altLang="zh-CN" sz="1200" dirty="0"/>
              <a:t>two</a:t>
            </a:r>
            <a:endParaRPr lang="en-US" sz="1200" dirty="0"/>
          </a:p>
        </p:txBody>
      </p:sp>
      <p:pic>
        <p:nvPicPr>
          <p:cNvPr id="9" name="Picture 8">
            <a:extLst>
              <a:ext uri="{FF2B5EF4-FFF2-40B4-BE49-F238E27FC236}">
                <a16:creationId xmlns:a16="http://schemas.microsoft.com/office/drawing/2014/main" id="{5BF2D150-F4E8-BA40-B80E-3DFDFE697C51}"/>
              </a:ext>
            </a:extLst>
          </p:cNvPr>
          <p:cNvPicPr>
            <a:picLocks noChangeAspect="1"/>
          </p:cNvPicPr>
          <p:nvPr/>
        </p:nvPicPr>
        <p:blipFill>
          <a:blip r:embed="rId2"/>
          <a:stretch>
            <a:fillRect/>
          </a:stretch>
        </p:blipFill>
        <p:spPr>
          <a:xfrm>
            <a:off x="656272" y="1987558"/>
            <a:ext cx="3295650" cy="1350891"/>
          </a:xfrm>
          <a:prstGeom prst="rect">
            <a:avLst/>
          </a:prstGeom>
        </p:spPr>
      </p:pic>
    </p:spTree>
    <p:extLst>
      <p:ext uri="{BB962C8B-B14F-4D97-AF65-F5344CB8AC3E}">
        <p14:creationId xmlns:p14="http://schemas.microsoft.com/office/powerpoint/2010/main" val="354467144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Research</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Challenges</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4297" y="1044575"/>
            <a:ext cx="4419600" cy="1754326"/>
          </a:xfrm>
          <a:prstGeom prst="rect">
            <a:avLst/>
          </a:prstGeom>
          <a:noFill/>
        </p:spPr>
        <p:txBody>
          <a:bodyPr wrap="square" rtlCol="0">
            <a:spAutoFit/>
          </a:bodyPr>
          <a:lstStyle/>
          <a:p>
            <a:pPr marL="342900" indent="-342900">
              <a:buFont typeface="+mj-lt"/>
              <a:buAutoNum type="arabicPeriod"/>
            </a:pPr>
            <a:r>
              <a:rPr lang="en-US" altLang="zh-CN" sz="1200" dirty="0"/>
              <a:t>Search</a:t>
            </a:r>
            <a:r>
              <a:rPr lang="zh-CN" altLang="en-US" sz="1200" dirty="0"/>
              <a:t> </a:t>
            </a:r>
            <a:r>
              <a:rPr lang="en-US" altLang="zh-CN" sz="1200" dirty="0"/>
              <a:t>base</a:t>
            </a:r>
            <a:r>
              <a:rPr lang="zh-CN" altLang="en-US" sz="1200" dirty="0"/>
              <a:t> </a:t>
            </a:r>
            <a:r>
              <a:rPr lang="en-US" altLang="zh-CN" sz="1200" dirty="0"/>
              <a:t>size</a:t>
            </a:r>
          </a:p>
          <a:p>
            <a:pPr lvl="1"/>
            <a:r>
              <a:rPr lang="en-US" altLang="zh-CN" sz="1200" dirty="0"/>
              <a:t>Cases</a:t>
            </a:r>
            <a:r>
              <a:rPr lang="zh-CN" altLang="en-US" sz="1200" dirty="0"/>
              <a:t> </a:t>
            </a:r>
            <a:r>
              <a:rPr lang="en-US" altLang="zh-CN" sz="1200" dirty="0"/>
              <a:t>for</a:t>
            </a:r>
            <a:r>
              <a:rPr lang="zh-CN" altLang="en-US" sz="1200" dirty="0"/>
              <a:t> </a:t>
            </a:r>
            <a:r>
              <a:rPr lang="en-US" altLang="zh-CN" sz="1200" dirty="0"/>
              <a:t>DRL</a:t>
            </a:r>
            <a:r>
              <a:rPr lang="zh-CN" altLang="en-US" sz="1200" dirty="0"/>
              <a:t> </a:t>
            </a:r>
            <a:r>
              <a:rPr lang="en-US" altLang="zh-CN" sz="1200" dirty="0"/>
              <a:t>research are</a:t>
            </a:r>
            <a:r>
              <a:rPr lang="zh-CN" altLang="en-US" sz="1200" dirty="0"/>
              <a:t> </a:t>
            </a:r>
            <a:r>
              <a:rPr lang="en-US" altLang="zh-CN" sz="1200" dirty="0"/>
              <a:t>based</a:t>
            </a:r>
            <a:r>
              <a:rPr lang="zh-CN" altLang="en-US" sz="1200" dirty="0"/>
              <a:t> </a:t>
            </a:r>
            <a:r>
              <a:rPr lang="en-US" altLang="zh-CN" sz="1200" dirty="0"/>
              <a:t>on</a:t>
            </a:r>
            <a:r>
              <a:rPr lang="zh-CN" altLang="en-US" sz="1200" dirty="0"/>
              <a:t> </a:t>
            </a:r>
            <a:r>
              <a:rPr lang="en-US" altLang="zh-CN" sz="1200" dirty="0"/>
              <a:t>assuming</a:t>
            </a:r>
            <a:r>
              <a:rPr lang="zh-CN" altLang="en-US" sz="1200" dirty="0"/>
              <a:t> </a:t>
            </a:r>
            <a:r>
              <a:rPr lang="en-US" altLang="zh-CN" sz="1200" dirty="0"/>
              <a:t>query</a:t>
            </a:r>
            <a:r>
              <a:rPr lang="zh-CN" altLang="en-US" sz="1200" dirty="0"/>
              <a:t> </a:t>
            </a:r>
            <a:r>
              <a:rPr lang="en-US" altLang="zh-CN" sz="1200" dirty="0"/>
              <a:t>in</a:t>
            </a:r>
            <a:r>
              <a:rPr lang="zh-CN" altLang="en-US" sz="1200" dirty="0"/>
              <a:t> </a:t>
            </a:r>
            <a:r>
              <a:rPr lang="en-US" altLang="zh-CN" sz="1200" dirty="0"/>
              <a:t>limit</a:t>
            </a:r>
            <a:r>
              <a:rPr lang="zh-CN" altLang="en-US" sz="1200" dirty="0"/>
              <a:t> </a:t>
            </a:r>
            <a:r>
              <a:rPr lang="en-US" altLang="zh-CN" sz="1200" dirty="0"/>
              <a:t>form,</a:t>
            </a:r>
            <a:r>
              <a:rPr lang="zh-CN" altLang="en-US" sz="1200" dirty="0"/>
              <a:t> </a:t>
            </a:r>
            <a:r>
              <a:rPr lang="en-US" altLang="zh-CN" sz="1200" dirty="0"/>
              <a:t>but</a:t>
            </a:r>
            <a:r>
              <a:rPr lang="zh-CN" altLang="en-US" sz="1200" dirty="0"/>
              <a:t> </a:t>
            </a:r>
            <a:r>
              <a:rPr lang="en-US" altLang="zh-CN" sz="1200" dirty="0"/>
              <a:t>query</a:t>
            </a:r>
            <a:r>
              <a:rPr lang="zh-CN" altLang="en-US" sz="1200" dirty="0"/>
              <a:t> </a:t>
            </a:r>
            <a:r>
              <a:rPr lang="en-US" altLang="zh-CN" sz="1200" dirty="0"/>
              <a:t>can</a:t>
            </a:r>
            <a:r>
              <a:rPr lang="zh-CN" altLang="en-US" sz="1200" dirty="0"/>
              <a:t> </a:t>
            </a:r>
            <a:r>
              <a:rPr lang="en-US" altLang="zh-CN" sz="1200" dirty="0"/>
              <a:t>be</a:t>
            </a:r>
            <a:r>
              <a:rPr lang="zh-CN" altLang="en-US" sz="1200" dirty="0"/>
              <a:t> </a:t>
            </a:r>
            <a:r>
              <a:rPr lang="en-US" altLang="zh-CN" sz="1200" dirty="0"/>
              <a:t>various.</a:t>
            </a:r>
            <a:endParaRPr lang="en-US" sz="1200" dirty="0"/>
          </a:p>
          <a:p>
            <a:pPr marL="342900" indent="-342900">
              <a:buFont typeface="+mj-lt"/>
              <a:buAutoNum type="arabicPeriod"/>
            </a:pPr>
            <a:endParaRPr lang="en-US" sz="1200" dirty="0"/>
          </a:p>
          <a:p>
            <a:pPr marL="342900" indent="-342900">
              <a:buFont typeface="+mj-lt"/>
              <a:buAutoNum type="arabicPeriod"/>
            </a:pPr>
            <a:r>
              <a:rPr lang="en-US" altLang="zh-CN" sz="1200" dirty="0"/>
              <a:t>Performance</a:t>
            </a:r>
            <a:r>
              <a:rPr lang="zh-CN" altLang="en-US" sz="1200" dirty="0"/>
              <a:t> </a:t>
            </a:r>
            <a:r>
              <a:rPr lang="en-US" altLang="zh-CN" sz="1200" dirty="0"/>
              <a:t>indicator</a:t>
            </a:r>
          </a:p>
          <a:p>
            <a:pPr lvl="1"/>
            <a:r>
              <a:rPr lang="en-US" altLang="zh-CN" sz="1200" dirty="0"/>
              <a:t>Metric</a:t>
            </a:r>
            <a:r>
              <a:rPr lang="zh-CN" altLang="en-US" sz="1200" dirty="0"/>
              <a:t> </a:t>
            </a:r>
            <a:r>
              <a:rPr lang="en-US" altLang="zh-CN" sz="1200" dirty="0"/>
              <a:t>for</a:t>
            </a:r>
            <a:r>
              <a:rPr lang="zh-CN" altLang="en-US" sz="1200" dirty="0"/>
              <a:t> </a:t>
            </a:r>
            <a:r>
              <a:rPr lang="en-US" altLang="zh-CN" sz="1200" dirty="0"/>
              <a:t>query</a:t>
            </a:r>
            <a:r>
              <a:rPr lang="zh-CN" altLang="en-US" sz="1200" dirty="0"/>
              <a:t> </a:t>
            </a:r>
            <a:r>
              <a:rPr lang="en-US" altLang="zh-CN" sz="1200" dirty="0"/>
              <a:t>optimization may</a:t>
            </a:r>
            <a:r>
              <a:rPr lang="zh-CN" altLang="en-US" sz="1200" dirty="0"/>
              <a:t> </a:t>
            </a:r>
            <a:r>
              <a:rPr lang="en-US" altLang="zh-CN" sz="1200" dirty="0"/>
              <a:t>not</a:t>
            </a:r>
            <a:r>
              <a:rPr lang="zh-CN" altLang="en-US" sz="1200" dirty="0"/>
              <a:t> </a:t>
            </a:r>
            <a:r>
              <a:rPr lang="en-US" altLang="zh-CN" sz="1200" dirty="0"/>
              <a:t>be</a:t>
            </a:r>
            <a:r>
              <a:rPr lang="zh-CN" altLang="en-US" sz="1200" dirty="0"/>
              <a:t> </a:t>
            </a:r>
            <a:r>
              <a:rPr lang="en-US" altLang="zh-CN" sz="1200" dirty="0"/>
              <a:t>good.</a:t>
            </a:r>
          </a:p>
          <a:p>
            <a:pPr marL="342900" indent="-342900">
              <a:buFont typeface="+mj-lt"/>
              <a:buAutoNum type="arabicPeriod"/>
            </a:pPr>
            <a:endParaRPr lang="en-US" sz="1200" dirty="0"/>
          </a:p>
          <a:p>
            <a:pPr marL="342900" indent="-342900">
              <a:buFont typeface="+mj-lt"/>
              <a:buAutoNum type="arabicPeriod"/>
            </a:pPr>
            <a:r>
              <a:rPr lang="en-US" altLang="zh-CN" sz="1200" dirty="0"/>
              <a:t>Performance</a:t>
            </a:r>
            <a:r>
              <a:rPr lang="zh-CN" altLang="en-US" sz="1200" dirty="0"/>
              <a:t> </a:t>
            </a:r>
            <a:r>
              <a:rPr lang="en-US" altLang="zh-CN" sz="1200" dirty="0"/>
              <a:t>Evaluation</a:t>
            </a:r>
            <a:r>
              <a:rPr lang="zh-CN" altLang="en-US" sz="1200" dirty="0"/>
              <a:t> </a:t>
            </a:r>
            <a:r>
              <a:rPr lang="en-US" altLang="zh-CN" sz="1200" dirty="0"/>
              <a:t>Overhead</a:t>
            </a:r>
          </a:p>
          <a:p>
            <a:pPr lvl="1"/>
            <a:r>
              <a:rPr lang="en-US" altLang="zh-CN" sz="1200" dirty="0"/>
              <a:t>Calculate reward</a:t>
            </a:r>
            <a:r>
              <a:rPr lang="zh-CN" altLang="en-US" sz="1200" dirty="0"/>
              <a:t> </a:t>
            </a:r>
            <a:r>
              <a:rPr lang="en-US" altLang="zh-CN" sz="1200" dirty="0"/>
              <a:t>needs</a:t>
            </a:r>
            <a:r>
              <a:rPr lang="zh-CN" altLang="en-US" sz="1200" dirty="0"/>
              <a:t> </a:t>
            </a:r>
            <a:r>
              <a:rPr lang="en-US" altLang="zh-CN" sz="1200" dirty="0"/>
              <a:t>time.</a:t>
            </a:r>
            <a:endParaRPr lang="en-US" sz="1200" dirty="0"/>
          </a:p>
        </p:txBody>
      </p:sp>
    </p:spTree>
    <p:extLst>
      <p:ext uri="{BB962C8B-B14F-4D97-AF65-F5344CB8AC3E}">
        <p14:creationId xmlns:p14="http://schemas.microsoft.com/office/powerpoint/2010/main" val="2536082062"/>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22225"/>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sz="600" dirty="0">
              <a:latin typeface="Arial"/>
              <a:cs typeface="Arial"/>
            </a:endParaRPr>
          </a:p>
        </p:txBody>
      </p:sp>
      <p:sp>
        <p:nvSpPr>
          <p:cNvPr id="3" name="object 3"/>
          <p:cNvSpPr/>
          <p:nvPr/>
        </p:nvSpPr>
        <p:spPr>
          <a:xfrm>
            <a:off x="1905" y="130175"/>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dirty="0"/>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55" dirty="0">
                <a:solidFill>
                  <a:srgbClr val="FFFFFF"/>
                </a:solidFill>
                <a:latin typeface="Arial"/>
                <a:cs typeface="Arial"/>
              </a:rPr>
              <a:t>Characteristics </a:t>
            </a:r>
            <a:r>
              <a:rPr sz="1400" spc="-20" dirty="0">
                <a:solidFill>
                  <a:srgbClr val="FFFFFF"/>
                </a:solidFill>
                <a:latin typeface="Arial"/>
                <a:cs typeface="Arial"/>
              </a:rPr>
              <a:t>of </a:t>
            </a:r>
            <a:r>
              <a:rPr sz="1400" spc="-60" dirty="0">
                <a:solidFill>
                  <a:srgbClr val="FFFFFF"/>
                </a:solidFill>
                <a:latin typeface="Arial"/>
                <a:cs typeface="Arial"/>
              </a:rPr>
              <a:t>Reinforcement</a:t>
            </a:r>
            <a:r>
              <a:rPr sz="1400" spc="-25" dirty="0">
                <a:solidFill>
                  <a:srgbClr val="FFFFFF"/>
                </a:solidFill>
                <a:latin typeface="Arial"/>
                <a:cs typeface="Arial"/>
              </a:rPr>
              <a:t> </a:t>
            </a:r>
            <a:r>
              <a:rPr sz="1400" spc="-65" dirty="0">
                <a:solidFill>
                  <a:srgbClr val="FFFFFF"/>
                </a:solidFill>
                <a:latin typeface="Arial"/>
                <a:cs typeface="Arial"/>
              </a:rPr>
              <a:t>Learning</a:t>
            </a:r>
            <a:endParaRPr sz="1400">
              <a:latin typeface="Arial"/>
              <a:cs typeface="Arial"/>
            </a:endParaRPr>
          </a:p>
        </p:txBody>
      </p:sp>
      <p:sp>
        <p:nvSpPr>
          <p:cNvPr id="9" name="object 9"/>
          <p:cNvSpPr/>
          <p:nvPr/>
        </p:nvSpPr>
        <p:spPr>
          <a:xfrm>
            <a:off x="506247" y="1806105"/>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0" name="object 10"/>
          <p:cNvSpPr/>
          <p:nvPr/>
        </p:nvSpPr>
        <p:spPr>
          <a:xfrm>
            <a:off x="506247" y="2016137"/>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1" name="object 11"/>
          <p:cNvSpPr/>
          <p:nvPr/>
        </p:nvSpPr>
        <p:spPr>
          <a:xfrm>
            <a:off x="506247" y="2226170"/>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p:nvPr/>
        </p:nvSpPr>
        <p:spPr>
          <a:xfrm>
            <a:off x="506247" y="2436203"/>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 name="object 13"/>
          <p:cNvSpPr txBox="1"/>
          <p:nvPr/>
        </p:nvSpPr>
        <p:spPr>
          <a:xfrm>
            <a:off x="347294" y="1334324"/>
            <a:ext cx="3781425" cy="1203960"/>
          </a:xfrm>
          <a:prstGeom prst="rect">
            <a:avLst/>
          </a:prstGeom>
        </p:spPr>
        <p:txBody>
          <a:bodyPr vert="horz" wrap="square" lIns="0" tIns="6985" rIns="0" bIns="0" rtlCol="0">
            <a:spAutoFit/>
          </a:bodyPr>
          <a:lstStyle/>
          <a:p>
            <a:pPr marL="12700" marR="5080">
              <a:lnSpc>
                <a:spcPct val="102600"/>
              </a:lnSpc>
              <a:spcBef>
                <a:spcPts val="55"/>
              </a:spcBef>
            </a:pPr>
            <a:r>
              <a:rPr sz="1100" spc="-15" dirty="0">
                <a:latin typeface="Arial"/>
                <a:cs typeface="Arial"/>
              </a:rPr>
              <a:t>What </a:t>
            </a:r>
            <a:r>
              <a:rPr sz="1100" spc="-90" dirty="0">
                <a:latin typeface="Arial"/>
                <a:cs typeface="Arial"/>
              </a:rPr>
              <a:t>makes </a:t>
            </a:r>
            <a:r>
              <a:rPr sz="1100" spc="-45" dirty="0">
                <a:latin typeface="Arial"/>
                <a:cs typeface="Arial"/>
              </a:rPr>
              <a:t>reinforcement </a:t>
            </a:r>
            <a:r>
              <a:rPr sz="1100" spc="-50" dirty="0">
                <a:latin typeface="Arial"/>
                <a:cs typeface="Arial"/>
              </a:rPr>
              <a:t>learning </a:t>
            </a:r>
            <a:r>
              <a:rPr sz="1100" spc="-25" dirty="0">
                <a:latin typeface="Arial"/>
                <a:cs typeface="Arial"/>
              </a:rPr>
              <a:t>different from </a:t>
            </a:r>
            <a:r>
              <a:rPr sz="1100" spc="-30" dirty="0">
                <a:latin typeface="Arial"/>
                <a:cs typeface="Arial"/>
              </a:rPr>
              <a:t>other </a:t>
            </a:r>
            <a:r>
              <a:rPr sz="1100" spc="-60" dirty="0">
                <a:latin typeface="Arial"/>
                <a:cs typeface="Arial"/>
              </a:rPr>
              <a:t>machine  </a:t>
            </a:r>
            <a:r>
              <a:rPr sz="1100" spc="-50" dirty="0">
                <a:latin typeface="Arial"/>
                <a:cs typeface="Arial"/>
              </a:rPr>
              <a:t>learning</a:t>
            </a:r>
            <a:r>
              <a:rPr sz="1100" spc="50" dirty="0">
                <a:latin typeface="Arial"/>
                <a:cs typeface="Arial"/>
              </a:rPr>
              <a:t> </a:t>
            </a:r>
            <a:r>
              <a:rPr sz="1100" spc="-65" dirty="0">
                <a:latin typeface="Arial"/>
                <a:cs typeface="Arial"/>
              </a:rPr>
              <a:t>paradigms?</a:t>
            </a:r>
            <a:endParaRPr sz="1100" dirty="0">
              <a:latin typeface="Arial"/>
              <a:cs typeface="Arial"/>
            </a:endParaRPr>
          </a:p>
          <a:p>
            <a:pPr marL="289560" marR="974090">
              <a:lnSpc>
                <a:spcPct val="125299"/>
              </a:lnSpc>
            </a:pPr>
            <a:r>
              <a:rPr sz="1100" spc="-50" dirty="0">
                <a:latin typeface="Arial"/>
                <a:cs typeface="Arial"/>
              </a:rPr>
              <a:t>There </a:t>
            </a:r>
            <a:r>
              <a:rPr sz="1100" spc="-60" dirty="0">
                <a:latin typeface="Arial"/>
                <a:cs typeface="Arial"/>
              </a:rPr>
              <a:t>is no </a:t>
            </a:r>
            <a:r>
              <a:rPr sz="1100" spc="-55" dirty="0">
                <a:latin typeface="Arial"/>
                <a:cs typeface="Arial"/>
              </a:rPr>
              <a:t>supervisor, </a:t>
            </a:r>
            <a:r>
              <a:rPr sz="1100" spc="-40" dirty="0">
                <a:latin typeface="Arial"/>
                <a:cs typeface="Arial"/>
              </a:rPr>
              <a:t>only </a:t>
            </a:r>
            <a:r>
              <a:rPr sz="1100" spc="-90" dirty="0">
                <a:latin typeface="Arial"/>
                <a:cs typeface="Arial"/>
              </a:rPr>
              <a:t>a </a:t>
            </a:r>
            <a:r>
              <a:rPr sz="1100" i="1" spc="-90" dirty="0">
                <a:latin typeface="Trebuchet MS"/>
                <a:cs typeface="Trebuchet MS"/>
              </a:rPr>
              <a:t>reward </a:t>
            </a:r>
            <a:r>
              <a:rPr sz="1100" spc="-55" dirty="0">
                <a:latin typeface="Arial"/>
                <a:cs typeface="Arial"/>
              </a:rPr>
              <a:t>signal  </a:t>
            </a:r>
            <a:r>
              <a:rPr sz="1100" spc="-80" dirty="0">
                <a:latin typeface="Arial"/>
                <a:cs typeface="Arial"/>
              </a:rPr>
              <a:t>Feedback </a:t>
            </a:r>
            <a:r>
              <a:rPr sz="1100" spc="-60" dirty="0">
                <a:latin typeface="Arial"/>
                <a:cs typeface="Arial"/>
              </a:rPr>
              <a:t>is </a:t>
            </a:r>
            <a:r>
              <a:rPr sz="1100" spc="-70" dirty="0">
                <a:latin typeface="Arial"/>
                <a:cs typeface="Arial"/>
              </a:rPr>
              <a:t>delayed, </a:t>
            </a:r>
            <a:r>
              <a:rPr sz="1100" spc="-10" dirty="0">
                <a:latin typeface="Arial"/>
                <a:cs typeface="Arial"/>
              </a:rPr>
              <a:t>not</a:t>
            </a:r>
            <a:r>
              <a:rPr sz="1100" spc="-45" dirty="0">
                <a:latin typeface="Arial"/>
                <a:cs typeface="Arial"/>
              </a:rPr>
              <a:t> </a:t>
            </a:r>
            <a:r>
              <a:rPr sz="1100" spc="-50" dirty="0">
                <a:latin typeface="Arial"/>
                <a:cs typeface="Arial"/>
              </a:rPr>
              <a:t>instantaneous</a:t>
            </a:r>
            <a:endParaRPr sz="1100" dirty="0">
              <a:latin typeface="Arial"/>
              <a:cs typeface="Arial"/>
            </a:endParaRPr>
          </a:p>
          <a:p>
            <a:pPr marL="289560" marR="394970">
              <a:lnSpc>
                <a:spcPct val="125299"/>
              </a:lnSpc>
            </a:pPr>
            <a:r>
              <a:rPr sz="1100" spc="-25" dirty="0">
                <a:latin typeface="Arial"/>
                <a:cs typeface="Arial"/>
              </a:rPr>
              <a:t>Time </a:t>
            </a:r>
            <a:r>
              <a:rPr sz="1100" spc="-40" dirty="0">
                <a:latin typeface="Arial"/>
                <a:cs typeface="Arial"/>
              </a:rPr>
              <a:t>really </a:t>
            </a:r>
            <a:r>
              <a:rPr sz="1100" spc="-35" dirty="0">
                <a:latin typeface="Arial"/>
                <a:cs typeface="Arial"/>
              </a:rPr>
              <a:t>matters </a:t>
            </a:r>
            <a:r>
              <a:rPr sz="1100" spc="-40" dirty="0">
                <a:latin typeface="Arial"/>
                <a:cs typeface="Arial"/>
              </a:rPr>
              <a:t>(sequential, </a:t>
            </a:r>
            <a:r>
              <a:rPr sz="1100" spc="-55" dirty="0">
                <a:latin typeface="Arial"/>
                <a:cs typeface="Arial"/>
              </a:rPr>
              <a:t>non </a:t>
            </a:r>
            <a:r>
              <a:rPr sz="1100" spc="-5" dirty="0">
                <a:latin typeface="Arial"/>
                <a:cs typeface="Arial"/>
              </a:rPr>
              <a:t>i.i.d </a:t>
            </a:r>
            <a:r>
              <a:rPr sz="1100" spc="-20" dirty="0">
                <a:latin typeface="Arial"/>
                <a:cs typeface="Arial"/>
              </a:rPr>
              <a:t>data)  </a:t>
            </a:r>
            <a:r>
              <a:rPr sz="1100" spc="-35" dirty="0">
                <a:latin typeface="Arial"/>
                <a:cs typeface="Arial"/>
              </a:rPr>
              <a:t>Agent’s </a:t>
            </a:r>
            <a:r>
              <a:rPr sz="1100" spc="-45" dirty="0">
                <a:latin typeface="Arial"/>
                <a:cs typeface="Arial"/>
              </a:rPr>
              <a:t>actions </a:t>
            </a:r>
            <a:r>
              <a:rPr sz="1100" spc="-30" dirty="0">
                <a:latin typeface="Arial"/>
                <a:cs typeface="Arial"/>
              </a:rPr>
              <a:t>affect the </a:t>
            </a:r>
            <a:r>
              <a:rPr sz="1100" spc="-70" dirty="0">
                <a:latin typeface="Arial"/>
                <a:cs typeface="Arial"/>
              </a:rPr>
              <a:t>subsequent </a:t>
            </a:r>
            <a:r>
              <a:rPr sz="1100" spc="-35" dirty="0">
                <a:latin typeface="Arial"/>
                <a:cs typeface="Arial"/>
              </a:rPr>
              <a:t>data </a:t>
            </a:r>
            <a:r>
              <a:rPr sz="1100" spc="50" dirty="0">
                <a:latin typeface="Arial"/>
                <a:cs typeface="Arial"/>
              </a:rPr>
              <a:t>it</a:t>
            </a:r>
            <a:r>
              <a:rPr sz="1100" spc="135" dirty="0">
                <a:latin typeface="Arial"/>
                <a:cs typeface="Arial"/>
              </a:rPr>
              <a:t> </a:t>
            </a:r>
            <a:r>
              <a:rPr sz="1100" spc="-80" dirty="0">
                <a:latin typeface="Arial"/>
                <a:cs typeface="Arial"/>
              </a:rPr>
              <a:t>receives</a:t>
            </a:r>
            <a:endParaRPr sz="1100" dirty="0">
              <a:latin typeface="Arial"/>
              <a:cs typeface="Arial"/>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1.</a:t>
            </a:r>
            <a:r>
              <a:rPr lang="zh-CN" altLang="en-US" sz="1200" dirty="0"/>
              <a:t>          </a:t>
            </a:r>
            <a:r>
              <a:rPr lang="en-US" altLang="zh-CN" sz="1200" dirty="0"/>
              <a:t>Framework	</a:t>
            </a:r>
            <a:endParaRPr lang="en-US" sz="1200" dirty="0"/>
          </a:p>
        </p:txBody>
      </p:sp>
      <p:pic>
        <p:nvPicPr>
          <p:cNvPr id="6" name="Picture 5">
            <a:extLst>
              <a:ext uri="{FF2B5EF4-FFF2-40B4-BE49-F238E27FC236}">
                <a16:creationId xmlns:a16="http://schemas.microsoft.com/office/drawing/2014/main" id="{547EB421-51E3-8841-9187-C2B5DBEC6488}"/>
              </a:ext>
            </a:extLst>
          </p:cNvPr>
          <p:cNvPicPr>
            <a:picLocks noChangeAspect="1"/>
          </p:cNvPicPr>
          <p:nvPr/>
        </p:nvPicPr>
        <p:blipFill>
          <a:blip r:embed="rId2"/>
          <a:stretch>
            <a:fillRect/>
          </a:stretch>
        </p:blipFill>
        <p:spPr>
          <a:xfrm>
            <a:off x="925013" y="1104804"/>
            <a:ext cx="2758168" cy="2145242"/>
          </a:xfrm>
          <a:prstGeom prst="rect">
            <a:avLst/>
          </a:prstGeom>
        </p:spPr>
      </p:pic>
    </p:spTree>
    <p:extLst>
      <p:ext uri="{BB962C8B-B14F-4D97-AF65-F5344CB8AC3E}">
        <p14:creationId xmlns:p14="http://schemas.microsoft.com/office/powerpoint/2010/main" val="3817940162"/>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909804"/>
            <a:ext cx="3681332" cy="2492990"/>
          </a:xfrm>
          <a:prstGeom prst="rect">
            <a:avLst/>
          </a:prstGeom>
          <a:noFill/>
        </p:spPr>
        <p:txBody>
          <a:bodyPr wrap="square" rtlCol="0">
            <a:spAutoFit/>
          </a:bodyPr>
          <a:lstStyle/>
          <a:p>
            <a:pPr marL="228600" indent="-228600">
              <a:buAutoNum type="arabicPeriod" startAt="2"/>
            </a:pPr>
            <a:r>
              <a:rPr lang="en-US" altLang="zh-CN" sz="1200" dirty="0"/>
              <a:t>Reinforcement Learning</a:t>
            </a:r>
            <a:r>
              <a:rPr lang="zh-CN" altLang="en-US" sz="1200" dirty="0"/>
              <a:t> </a:t>
            </a:r>
            <a:r>
              <a:rPr lang="en-US" altLang="zh-CN" sz="1200" dirty="0"/>
              <a:t>Setup</a:t>
            </a:r>
          </a:p>
          <a:p>
            <a:endParaRPr lang="en-US" sz="1200" dirty="0"/>
          </a:p>
          <a:p>
            <a:r>
              <a:rPr lang="en-US" sz="1200" dirty="0"/>
              <a:t>Each</a:t>
            </a:r>
            <a:r>
              <a:rPr lang="zh-CN" altLang="en-US" sz="1200" dirty="0"/>
              <a:t> </a:t>
            </a:r>
            <a:r>
              <a:rPr lang="en-US" altLang="zh-CN" sz="1200" dirty="0"/>
              <a:t>query</a:t>
            </a:r>
            <a:r>
              <a:rPr lang="zh-CN" altLang="en-US" sz="1200" dirty="0"/>
              <a:t> </a:t>
            </a:r>
            <a:r>
              <a:rPr lang="en-US" altLang="zh-CN" sz="1200" dirty="0"/>
              <a:t>represents</a:t>
            </a:r>
            <a:r>
              <a:rPr lang="zh-CN" altLang="en-US" sz="1200" dirty="0"/>
              <a:t> </a:t>
            </a:r>
            <a:r>
              <a:rPr lang="en-US" altLang="zh-CN" sz="1200" dirty="0"/>
              <a:t>an</a:t>
            </a:r>
            <a:r>
              <a:rPr lang="zh-CN" altLang="en-US" sz="1200" dirty="0"/>
              <a:t> </a:t>
            </a:r>
            <a:r>
              <a:rPr lang="en-US" altLang="zh-CN" sz="1200" dirty="0"/>
              <a:t>episode.</a:t>
            </a:r>
          </a:p>
          <a:p>
            <a:endParaRPr lang="en-US" sz="1200" dirty="0"/>
          </a:p>
          <a:p>
            <a:r>
              <a:rPr lang="en-US" sz="1200" dirty="0"/>
              <a:t>Each state will represent subtrees of a binary join tree </a:t>
            </a:r>
          </a:p>
          <a:p>
            <a:endParaRPr lang="en-US" sz="1200" dirty="0"/>
          </a:p>
          <a:p>
            <a:r>
              <a:rPr lang="en-US" altLang="zh-CN" sz="1200" dirty="0"/>
              <a:t>Each</a:t>
            </a:r>
            <a:r>
              <a:rPr lang="zh-CN" altLang="en-US" sz="1200" dirty="0"/>
              <a:t> </a:t>
            </a:r>
            <a:r>
              <a:rPr lang="en-US" altLang="zh-CN" sz="1200" dirty="0"/>
              <a:t>action</a:t>
            </a:r>
            <a:r>
              <a:rPr lang="zh-CN" altLang="en-US" sz="1200" dirty="0"/>
              <a:t> </a:t>
            </a:r>
            <a:r>
              <a:rPr lang="en-US" altLang="zh-CN" sz="1200" dirty="0"/>
              <a:t>will</a:t>
            </a:r>
            <a:r>
              <a:rPr lang="zh-CN" altLang="en-US" sz="1200" dirty="0"/>
              <a:t> </a:t>
            </a:r>
            <a:r>
              <a:rPr lang="en-US" altLang="zh-CN" sz="1200" dirty="0"/>
              <a:t>represent</a:t>
            </a:r>
            <a:r>
              <a:rPr lang="zh-CN" altLang="en-US" sz="1200" dirty="0"/>
              <a:t> </a:t>
            </a:r>
            <a:r>
              <a:rPr lang="en-US" altLang="zh-CN" sz="1200" dirty="0"/>
              <a:t>combining</a:t>
            </a:r>
            <a:r>
              <a:rPr lang="zh-CN" altLang="en-US" sz="1200" dirty="0"/>
              <a:t> </a:t>
            </a:r>
            <a:r>
              <a:rPr lang="en-US" altLang="zh-CN" sz="1200" dirty="0"/>
              <a:t>two</a:t>
            </a:r>
            <a:r>
              <a:rPr lang="zh-CN" altLang="en-US" sz="1200" dirty="0"/>
              <a:t> </a:t>
            </a:r>
            <a:r>
              <a:rPr lang="en-US" altLang="zh-CN" sz="1200" dirty="0"/>
              <a:t>subtrees</a:t>
            </a:r>
            <a:r>
              <a:rPr lang="zh-CN" altLang="en-US" sz="1200" dirty="0"/>
              <a:t> </a:t>
            </a:r>
            <a:r>
              <a:rPr lang="en-US" altLang="zh-CN" sz="1200" dirty="0"/>
              <a:t>together</a:t>
            </a:r>
          </a:p>
          <a:p>
            <a:endParaRPr lang="en-US" sz="1200" dirty="0"/>
          </a:p>
          <a:p>
            <a:r>
              <a:rPr lang="en-US" sz="1200" dirty="0"/>
              <a:t>The episode ends when all input relations are joined (a terminal state).</a:t>
            </a:r>
            <a:r>
              <a:rPr lang="zh-CN" altLang="en-US" sz="1200" dirty="0"/>
              <a:t> </a:t>
            </a:r>
            <a:r>
              <a:rPr lang="en-US" sz="1200" dirty="0"/>
              <a:t>Reward</a:t>
            </a:r>
            <a:r>
              <a:rPr lang="zh-CN" altLang="en-US" sz="1200" dirty="0"/>
              <a:t> </a:t>
            </a:r>
            <a:r>
              <a:rPr lang="en-US" altLang="zh-CN" sz="1200" dirty="0"/>
              <a:t>assigned</a:t>
            </a:r>
            <a:r>
              <a:rPr lang="en-US" sz="1200" dirty="0"/>
              <a:t> to the final join ordering based on the optimizer’s cost model. </a:t>
            </a:r>
          </a:p>
          <a:p>
            <a:endParaRPr lang="en-US" sz="1200" dirty="0"/>
          </a:p>
        </p:txBody>
      </p:sp>
    </p:spTree>
    <p:extLst>
      <p:ext uri="{BB962C8B-B14F-4D97-AF65-F5344CB8AC3E}">
        <p14:creationId xmlns:p14="http://schemas.microsoft.com/office/powerpoint/2010/main" val="3950398081"/>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63431" y="968375"/>
            <a:ext cx="3681332" cy="1938992"/>
          </a:xfrm>
          <a:prstGeom prst="rect">
            <a:avLst/>
          </a:prstGeom>
          <a:noFill/>
        </p:spPr>
        <p:txBody>
          <a:bodyPr wrap="square" rtlCol="0">
            <a:spAutoFit/>
          </a:bodyPr>
          <a:lstStyle/>
          <a:p>
            <a:pPr marL="228600" indent="-228600">
              <a:buFont typeface="+mj-lt"/>
              <a:buAutoNum type="arabicPeriod" startAt="3"/>
            </a:pPr>
            <a:r>
              <a:rPr lang="en-US" altLang="zh-CN" sz="1200" dirty="0"/>
              <a:t>Enumerator</a:t>
            </a:r>
            <a:r>
              <a:rPr lang="zh-CN" altLang="en-US" sz="1200" dirty="0"/>
              <a:t> </a:t>
            </a:r>
            <a:r>
              <a:rPr lang="en-US" altLang="zh-CN" sz="1200" dirty="0"/>
              <a:t>methods</a:t>
            </a:r>
          </a:p>
          <a:p>
            <a:r>
              <a:rPr lang="zh-CN" altLang="en-US" sz="1200" dirty="0"/>
              <a:t>       </a:t>
            </a:r>
            <a:endParaRPr lang="en-US" altLang="zh-CN" sz="1200" dirty="0"/>
          </a:p>
          <a:p>
            <a:r>
              <a:rPr lang="zh-CN" altLang="en-US" sz="1200" dirty="0"/>
              <a:t>       </a:t>
            </a:r>
            <a:r>
              <a:rPr lang="en-US" altLang="zh-CN" sz="1200" dirty="0"/>
              <a:t>3.1 </a:t>
            </a:r>
            <a:r>
              <a:rPr lang="zh-CN" altLang="en-US" sz="1200" dirty="0"/>
              <a:t>     </a:t>
            </a:r>
            <a:r>
              <a:rPr lang="en-US" altLang="zh-CN" sz="1200" dirty="0"/>
              <a:t>State Vectors</a:t>
            </a:r>
          </a:p>
          <a:p>
            <a:endParaRPr lang="en-US" altLang="zh-CN" sz="1200" dirty="0"/>
          </a:p>
          <a:p>
            <a:r>
              <a:rPr lang="zh-CN" altLang="en-US" sz="1200" dirty="0"/>
              <a:t>                   </a:t>
            </a:r>
            <a:r>
              <a:rPr lang="en-US" altLang="zh-CN" sz="1200" dirty="0"/>
              <a:t>3.1.1 </a:t>
            </a:r>
            <a:r>
              <a:rPr lang="zh-CN" altLang="en-US" sz="1200" dirty="0"/>
              <a:t>    </a:t>
            </a:r>
            <a:r>
              <a:rPr lang="en-US" altLang="zh-CN" sz="1200" dirty="0"/>
              <a:t>Tree Structure </a:t>
            </a:r>
          </a:p>
          <a:p>
            <a:endParaRPr lang="en-US" altLang="zh-CN" sz="1200" dirty="0"/>
          </a:p>
          <a:p>
            <a:r>
              <a:rPr lang="zh-CN" altLang="en-US" sz="1200" dirty="0"/>
              <a:t>                   </a:t>
            </a:r>
            <a:r>
              <a:rPr lang="en-US" altLang="zh-CN" sz="1200" dirty="0"/>
              <a:t>3.1.2 </a:t>
            </a:r>
            <a:r>
              <a:rPr lang="zh-CN" altLang="en-US" sz="1200" dirty="0"/>
              <a:t>    </a:t>
            </a:r>
            <a:r>
              <a:rPr lang="en-US" altLang="zh-CN" sz="1200" dirty="0"/>
              <a:t>Join</a:t>
            </a:r>
            <a:r>
              <a:rPr lang="zh-CN" altLang="en-US" sz="1200" dirty="0"/>
              <a:t> </a:t>
            </a:r>
            <a:r>
              <a:rPr lang="en-US" altLang="zh-CN" sz="1200" dirty="0"/>
              <a:t>Predicates</a:t>
            </a:r>
          </a:p>
          <a:p>
            <a:endParaRPr lang="en-US" altLang="zh-CN" sz="1200" dirty="0"/>
          </a:p>
          <a:p>
            <a:r>
              <a:rPr lang="zh-CN" altLang="en-US" sz="1200" dirty="0"/>
              <a:t>                   </a:t>
            </a:r>
            <a:r>
              <a:rPr lang="en-US" altLang="zh-CN" sz="1200" dirty="0"/>
              <a:t>3.1.3 </a:t>
            </a:r>
            <a:r>
              <a:rPr lang="zh-CN" altLang="en-US" sz="1200" dirty="0"/>
              <a:t>    </a:t>
            </a:r>
            <a:r>
              <a:rPr lang="en-US" altLang="zh-CN" sz="1200" dirty="0"/>
              <a:t>Selection Predicates </a:t>
            </a:r>
          </a:p>
          <a:p>
            <a:r>
              <a:rPr lang="en-US" altLang="zh-CN" sz="1200" dirty="0"/>
              <a:t> </a:t>
            </a:r>
          </a:p>
        </p:txBody>
      </p:sp>
    </p:spTree>
    <p:extLst>
      <p:ext uri="{BB962C8B-B14F-4D97-AF65-F5344CB8AC3E}">
        <p14:creationId xmlns:p14="http://schemas.microsoft.com/office/powerpoint/2010/main" val="2523104001"/>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9" name="TextBox 8">
            <a:extLst>
              <a:ext uri="{FF2B5EF4-FFF2-40B4-BE49-F238E27FC236}">
                <a16:creationId xmlns:a16="http://schemas.microsoft.com/office/drawing/2014/main" id="{F8FFCF0B-0718-0741-BAE7-659D8E9D88F5}"/>
              </a:ext>
            </a:extLst>
          </p:cNvPr>
          <p:cNvSpPr txBox="1"/>
          <p:nvPr/>
        </p:nvSpPr>
        <p:spPr>
          <a:xfrm>
            <a:off x="171450" y="815975"/>
            <a:ext cx="755784" cy="276999"/>
          </a:xfrm>
          <a:prstGeom prst="rect">
            <a:avLst/>
          </a:prstGeom>
          <a:noFill/>
        </p:spPr>
        <p:txBody>
          <a:bodyPr wrap="none" rtlCol="0">
            <a:spAutoFit/>
          </a:bodyPr>
          <a:lstStyle/>
          <a:p>
            <a:r>
              <a:rPr lang="en-US" altLang="zh-CN" sz="1200" dirty="0"/>
              <a:t>Example:</a:t>
            </a:r>
            <a:endParaRPr lang="en-US" sz="1200" dirty="0"/>
          </a:p>
        </p:txBody>
      </p:sp>
      <p:sp>
        <p:nvSpPr>
          <p:cNvPr id="6" name="Rectangle 5">
            <a:extLst>
              <a:ext uri="{FF2B5EF4-FFF2-40B4-BE49-F238E27FC236}">
                <a16:creationId xmlns:a16="http://schemas.microsoft.com/office/drawing/2014/main" id="{F4948AD4-533A-8240-B92B-00E031299F2C}"/>
              </a:ext>
            </a:extLst>
          </p:cNvPr>
          <p:cNvSpPr/>
          <p:nvPr/>
        </p:nvSpPr>
        <p:spPr>
          <a:xfrm>
            <a:off x="1416050" y="1542276"/>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F7A614-ECF1-4042-BFF6-100CA46868A5}"/>
              </a:ext>
            </a:extLst>
          </p:cNvPr>
          <p:cNvPicPr>
            <a:picLocks noChangeAspect="1"/>
          </p:cNvPicPr>
          <p:nvPr/>
        </p:nvPicPr>
        <p:blipFill>
          <a:blip r:embed="rId2"/>
          <a:stretch>
            <a:fillRect/>
          </a:stretch>
        </p:blipFill>
        <p:spPr>
          <a:xfrm>
            <a:off x="-138953" y="1706753"/>
            <a:ext cx="2730500" cy="736600"/>
          </a:xfrm>
          <a:prstGeom prst="rect">
            <a:avLst/>
          </a:prstGeom>
        </p:spPr>
      </p:pic>
      <p:pic>
        <p:nvPicPr>
          <p:cNvPr id="12" name="Picture 11">
            <a:extLst>
              <a:ext uri="{FF2B5EF4-FFF2-40B4-BE49-F238E27FC236}">
                <a16:creationId xmlns:a16="http://schemas.microsoft.com/office/drawing/2014/main" id="{AFE161A6-2490-F446-8B5F-F0992F660043}"/>
              </a:ext>
            </a:extLst>
          </p:cNvPr>
          <p:cNvPicPr>
            <a:picLocks noChangeAspect="1"/>
          </p:cNvPicPr>
          <p:nvPr/>
        </p:nvPicPr>
        <p:blipFill>
          <a:blip r:embed="rId3"/>
          <a:stretch>
            <a:fillRect/>
          </a:stretch>
        </p:blipFill>
        <p:spPr>
          <a:xfrm>
            <a:off x="2544259" y="2010323"/>
            <a:ext cx="2019300" cy="1320800"/>
          </a:xfrm>
          <a:prstGeom prst="rect">
            <a:avLst/>
          </a:prstGeom>
        </p:spPr>
      </p:pic>
      <p:sp>
        <p:nvSpPr>
          <p:cNvPr id="13" name="Rectangle 12">
            <a:extLst>
              <a:ext uri="{FF2B5EF4-FFF2-40B4-BE49-F238E27FC236}">
                <a16:creationId xmlns:a16="http://schemas.microsoft.com/office/drawing/2014/main" id="{743CA96A-2126-0D45-A54F-4FCD96493494}"/>
              </a:ext>
            </a:extLst>
          </p:cNvPr>
          <p:cNvSpPr/>
          <p:nvPr/>
        </p:nvSpPr>
        <p:spPr>
          <a:xfrm>
            <a:off x="2571750" y="1920875"/>
            <a:ext cx="457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DBAE8D-D135-0F41-8042-200915766F13}"/>
              </a:ext>
            </a:extLst>
          </p:cNvPr>
          <p:cNvSpPr/>
          <p:nvPr/>
        </p:nvSpPr>
        <p:spPr>
          <a:xfrm>
            <a:off x="4158876" y="1893079"/>
            <a:ext cx="342900" cy="416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9A2E470-3E64-2043-9A84-93BB16B45EF6}"/>
              </a:ext>
            </a:extLst>
          </p:cNvPr>
          <p:cNvPicPr>
            <a:picLocks noChangeAspect="1"/>
          </p:cNvPicPr>
          <p:nvPr/>
        </p:nvPicPr>
        <p:blipFill>
          <a:blip r:embed="rId4"/>
          <a:stretch>
            <a:fillRect/>
          </a:stretch>
        </p:blipFill>
        <p:spPr>
          <a:xfrm>
            <a:off x="171450" y="1120088"/>
            <a:ext cx="4203700" cy="317500"/>
          </a:xfrm>
          <a:prstGeom prst="rect">
            <a:avLst/>
          </a:prstGeom>
        </p:spPr>
      </p:pic>
    </p:spTree>
    <p:extLst>
      <p:ext uri="{BB962C8B-B14F-4D97-AF65-F5344CB8AC3E}">
        <p14:creationId xmlns:p14="http://schemas.microsoft.com/office/powerpoint/2010/main" val="3691546026"/>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pic>
        <p:nvPicPr>
          <p:cNvPr id="5" name="Picture 4">
            <a:extLst>
              <a:ext uri="{FF2B5EF4-FFF2-40B4-BE49-F238E27FC236}">
                <a16:creationId xmlns:a16="http://schemas.microsoft.com/office/drawing/2014/main" id="{D4B20FA9-22E6-724C-80CE-231020FFECF3}"/>
              </a:ext>
            </a:extLst>
          </p:cNvPr>
          <p:cNvPicPr>
            <a:picLocks noChangeAspect="1"/>
          </p:cNvPicPr>
          <p:nvPr/>
        </p:nvPicPr>
        <p:blipFill>
          <a:blip r:embed="rId2"/>
          <a:stretch>
            <a:fillRect/>
          </a:stretch>
        </p:blipFill>
        <p:spPr>
          <a:xfrm>
            <a:off x="171450" y="1196975"/>
            <a:ext cx="4203700" cy="317500"/>
          </a:xfrm>
          <a:prstGeom prst="rect">
            <a:avLst/>
          </a:prstGeom>
        </p:spPr>
      </p:pic>
      <p:sp>
        <p:nvSpPr>
          <p:cNvPr id="9" name="TextBox 8">
            <a:extLst>
              <a:ext uri="{FF2B5EF4-FFF2-40B4-BE49-F238E27FC236}">
                <a16:creationId xmlns:a16="http://schemas.microsoft.com/office/drawing/2014/main" id="{F8FFCF0B-0718-0741-BAE7-659D8E9D88F5}"/>
              </a:ext>
            </a:extLst>
          </p:cNvPr>
          <p:cNvSpPr txBox="1"/>
          <p:nvPr/>
        </p:nvSpPr>
        <p:spPr>
          <a:xfrm>
            <a:off x="171450" y="815975"/>
            <a:ext cx="755784" cy="276999"/>
          </a:xfrm>
          <a:prstGeom prst="rect">
            <a:avLst/>
          </a:prstGeom>
          <a:noFill/>
        </p:spPr>
        <p:txBody>
          <a:bodyPr wrap="none" rtlCol="0">
            <a:spAutoFit/>
          </a:bodyPr>
          <a:lstStyle/>
          <a:p>
            <a:r>
              <a:rPr lang="en-US" altLang="zh-CN" sz="1200" dirty="0"/>
              <a:t>Example:</a:t>
            </a:r>
            <a:endParaRPr lang="en-US" sz="1200" dirty="0"/>
          </a:p>
        </p:txBody>
      </p:sp>
      <p:pic>
        <p:nvPicPr>
          <p:cNvPr id="10" name="Picture 9">
            <a:extLst>
              <a:ext uri="{FF2B5EF4-FFF2-40B4-BE49-F238E27FC236}">
                <a16:creationId xmlns:a16="http://schemas.microsoft.com/office/drawing/2014/main" id="{9D3A5C89-AA62-3446-B52E-9390F1EC7227}"/>
              </a:ext>
            </a:extLst>
          </p:cNvPr>
          <p:cNvPicPr>
            <a:picLocks noChangeAspect="1"/>
          </p:cNvPicPr>
          <p:nvPr/>
        </p:nvPicPr>
        <p:blipFill>
          <a:blip r:embed="rId3"/>
          <a:stretch>
            <a:fillRect/>
          </a:stretch>
        </p:blipFill>
        <p:spPr>
          <a:xfrm>
            <a:off x="1657350" y="1599560"/>
            <a:ext cx="1231900" cy="1638300"/>
          </a:xfrm>
          <a:prstGeom prst="rect">
            <a:avLst/>
          </a:prstGeom>
        </p:spPr>
      </p:pic>
      <p:sp>
        <p:nvSpPr>
          <p:cNvPr id="11" name="TextBox 10">
            <a:extLst>
              <a:ext uri="{FF2B5EF4-FFF2-40B4-BE49-F238E27FC236}">
                <a16:creationId xmlns:a16="http://schemas.microsoft.com/office/drawing/2014/main" id="{D3413EDD-411A-D743-973F-E8D920F20E61}"/>
              </a:ext>
            </a:extLst>
          </p:cNvPr>
          <p:cNvSpPr txBox="1"/>
          <p:nvPr/>
        </p:nvSpPr>
        <p:spPr>
          <a:xfrm>
            <a:off x="1947730" y="3178175"/>
            <a:ext cx="651140" cy="200055"/>
          </a:xfrm>
          <a:prstGeom prst="rect">
            <a:avLst/>
          </a:prstGeom>
          <a:noFill/>
        </p:spPr>
        <p:txBody>
          <a:bodyPr wrap="none" rtlCol="0">
            <a:spAutoFit/>
          </a:bodyPr>
          <a:lstStyle/>
          <a:p>
            <a:r>
              <a:rPr lang="en-US" sz="700" dirty="0"/>
              <a:t>Tree</a:t>
            </a:r>
            <a:r>
              <a:rPr lang="zh-CN" altLang="en-US" sz="700" dirty="0"/>
              <a:t> </a:t>
            </a:r>
            <a:r>
              <a:rPr lang="en-US" altLang="zh-CN" sz="700" dirty="0"/>
              <a:t>Vectors</a:t>
            </a:r>
          </a:p>
        </p:txBody>
      </p:sp>
    </p:spTree>
    <p:extLst>
      <p:ext uri="{BB962C8B-B14F-4D97-AF65-F5344CB8AC3E}">
        <p14:creationId xmlns:p14="http://schemas.microsoft.com/office/powerpoint/2010/main" val="4270052917"/>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pic>
        <p:nvPicPr>
          <p:cNvPr id="5" name="Picture 4">
            <a:extLst>
              <a:ext uri="{FF2B5EF4-FFF2-40B4-BE49-F238E27FC236}">
                <a16:creationId xmlns:a16="http://schemas.microsoft.com/office/drawing/2014/main" id="{D4B20FA9-22E6-724C-80CE-231020FFECF3}"/>
              </a:ext>
            </a:extLst>
          </p:cNvPr>
          <p:cNvPicPr>
            <a:picLocks noChangeAspect="1"/>
          </p:cNvPicPr>
          <p:nvPr/>
        </p:nvPicPr>
        <p:blipFill>
          <a:blip r:embed="rId2"/>
          <a:stretch>
            <a:fillRect/>
          </a:stretch>
        </p:blipFill>
        <p:spPr>
          <a:xfrm>
            <a:off x="171450" y="1196975"/>
            <a:ext cx="4203700" cy="317500"/>
          </a:xfrm>
          <a:prstGeom prst="rect">
            <a:avLst/>
          </a:prstGeom>
        </p:spPr>
      </p:pic>
      <p:sp>
        <p:nvSpPr>
          <p:cNvPr id="9" name="TextBox 8">
            <a:extLst>
              <a:ext uri="{FF2B5EF4-FFF2-40B4-BE49-F238E27FC236}">
                <a16:creationId xmlns:a16="http://schemas.microsoft.com/office/drawing/2014/main" id="{F8FFCF0B-0718-0741-BAE7-659D8E9D88F5}"/>
              </a:ext>
            </a:extLst>
          </p:cNvPr>
          <p:cNvSpPr txBox="1"/>
          <p:nvPr/>
        </p:nvSpPr>
        <p:spPr>
          <a:xfrm>
            <a:off x="171450" y="815975"/>
            <a:ext cx="755784" cy="276999"/>
          </a:xfrm>
          <a:prstGeom prst="rect">
            <a:avLst/>
          </a:prstGeom>
          <a:noFill/>
        </p:spPr>
        <p:txBody>
          <a:bodyPr wrap="none" rtlCol="0">
            <a:spAutoFit/>
          </a:bodyPr>
          <a:lstStyle/>
          <a:p>
            <a:r>
              <a:rPr lang="en-US" altLang="zh-CN" sz="1200" dirty="0"/>
              <a:t>Example:</a:t>
            </a:r>
            <a:endParaRPr lang="en-US" sz="1200" dirty="0"/>
          </a:p>
        </p:txBody>
      </p:sp>
      <p:pic>
        <p:nvPicPr>
          <p:cNvPr id="10" name="Picture 9">
            <a:extLst>
              <a:ext uri="{FF2B5EF4-FFF2-40B4-BE49-F238E27FC236}">
                <a16:creationId xmlns:a16="http://schemas.microsoft.com/office/drawing/2014/main" id="{9D3A5C89-AA62-3446-B52E-9390F1EC7227}"/>
              </a:ext>
            </a:extLst>
          </p:cNvPr>
          <p:cNvPicPr>
            <a:picLocks noChangeAspect="1"/>
          </p:cNvPicPr>
          <p:nvPr/>
        </p:nvPicPr>
        <p:blipFill>
          <a:blip r:embed="rId3"/>
          <a:stretch>
            <a:fillRect/>
          </a:stretch>
        </p:blipFill>
        <p:spPr>
          <a:xfrm>
            <a:off x="1657350" y="1599560"/>
            <a:ext cx="1231900" cy="1638300"/>
          </a:xfrm>
          <a:prstGeom prst="rect">
            <a:avLst/>
          </a:prstGeom>
        </p:spPr>
      </p:pic>
      <p:pic>
        <p:nvPicPr>
          <p:cNvPr id="4" name="Picture 3">
            <a:extLst>
              <a:ext uri="{FF2B5EF4-FFF2-40B4-BE49-F238E27FC236}">
                <a16:creationId xmlns:a16="http://schemas.microsoft.com/office/drawing/2014/main" id="{3E83FD9B-E51F-5245-B0F1-FFE155EA9A1F}"/>
              </a:ext>
            </a:extLst>
          </p:cNvPr>
          <p:cNvPicPr>
            <a:picLocks noChangeAspect="1"/>
          </p:cNvPicPr>
          <p:nvPr/>
        </p:nvPicPr>
        <p:blipFill>
          <a:blip r:embed="rId4"/>
          <a:stretch>
            <a:fillRect/>
          </a:stretch>
        </p:blipFill>
        <p:spPr>
          <a:xfrm>
            <a:off x="1603786" y="1518248"/>
            <a:ext cx="1308100" cy="1841500"/>
          </a:xfrm>
          <a:prstGeom prst="rect">
            <a:avLst/>
          </a:prstGeom>
        </p:spPr>
      </p:pic>
      <p:sp>
        <p:nvSpPr>
          <p:cNvPr id="11" name="TextBox 10">
            <a:extLst>
              <a:ext uri="{FF2B5EF4-FFF2-40B4-BE49-F238E27FC236}">
                <a16:creationId xmlns:a16="http://schemas.microsoft.com/office/drawing/2014/main" id="{19CBC383-5AB7-CC4D-9C39-81AE6EB460FF}"/>
              </a:ext>
            </a:extLst>
          </p:cNvPr>
          <p:cNvSpPr txBox="1"/>
          <p:nvPr/>
        </p:nvSpPr>
        <p:spPr>
          <a:xfrm>
            <a:off x="1924050" y="3178175"/>
            <a:ext cx="651140" cy="200055"/>
          </a:xfrm>
          <a:prstGeom prst="rect">
            <a:avLst/>
          </a:prstGeom>
          <a:noFill/>
        </p:spPr>
        <p:txBody>
          <a:bodyPr wrap="none" rtlCol="0">
            <a:spAutoFit/>
          </a:bodyPr>
          <a:lstStyle/>
          <a:p>
            <a:r>
              <a:rPr lang="en-US" sz="700" dirty="0"/>
              <a:t>Tree</a:t>
            </a:r>
            <a:r>
              <a:rPr lang="zh-CN" altLang="en-US" sz="700" dirty="0"/>
              <a:t> </a:t>
            </a:r>
            <a:r>
              <a:rPr lang="en-US" altLang="zh-CN" sz="700" dirty="0"/>
              <a:t>Vectors</a:t>
            </a:r>
          </a:p>
        </p:txBody>
      </p:sp>
    </p:spTree>
    <p:extLst>
      <p:ext uri="{BB962C8B-B14F-4D97-AF65-F5344CB8AC3E}">
        <p14:creationId xmlns:p14="http://schemas.microsoft.com/office/powerpoint/2010/main" val="46154126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dirty="0"/>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pic>
        <p:nvPicPr>
          <p:cNvPr id="5" name="Picture 4">
            <a:extLst>
              <a:ext uri="{FF2B5EF4-FFF2-40B4-BE49-F238E27FC236}">
                <a16:creationId xmlns:a16="http://schemas.microsoft.com/office/drawing/2014/main" id="{D4B20FA9-22E6-724C-80CE-231020FFECF3}"/>
              </a:ext>
            </a:extLst>
          </p:cNvPr>
          <p:cNvPicPr>
            <a:picLocks noChangeAspect="1"/>
          </p:cNvPicPr>
          <p:nvPr/>
        </p:nvPicPr>
        <p:blipFill>
          <a:blip r:embed="rId2"/>
          <a:stretch>
            <a:fillRect/>
          </a:stretch>
        </p:blipFill>
        <p:spPr>
          <a:xfrm>
            <a:off x="171450" y="1196975"/>
            <a:ext cx="4203700" cy="317500"/>
          </a:xfrm>
          <a:prstGeom prst="rect">
            <a:avLst/>
          </a:prstGeom>
        </p:spPr>
      </p:pic>
      <p:sp>
        <p:nvSpPr>
          <p:cNvPr id="9" name="TextBox 8">
            <a:extLst>
              <a:ext uri="{FF2B5EF4-FFF2-40B4-BE49-F238E27FC236}">
                <a16:creationId xmlns:a16="http://schemas.microsoft.com/office/drawing/2014/main" id="{F8FFCF0B-0718-0741-BAE7-659D8E9D88F5}"/>
              </a:ext>
            </a:extLst>
          </p:cNvPr>
          <p:cNvSpPr txBox="1"/>
          <p:nvPr/>
        </p:nvSpPr>
        <p:spPr>
          <a:xfrm>
            <a:off x="171450" y="815975"/>
            <a:ext cx="755784" cy="276999"/>
          </a:xfrm>
          <a:prstGeom prst="rect">
            <a:avLst/>
          </a:prstGeom>
          <a:noFill/>
        </p:spPr>
        <p:txBody>
          <a:bodyPr wrap="none" rtlCol="0">
            <a:spAutoFit/>
          </a:bodyPr>
          <a:lstStyle/>
          <a:p>
            <a:r>
              <a:rPr lang="en-US" altLang="zh-CN" sz="1200" dirty="0"/>
              <a:t>Example:</a:t>
            </a:r>
            <a:endParaRPr lang="en-US" sz="1200" dirty="0"/>
          </a:p>
        </p:txBody>
      </p:sp>
      <p:pic>
        <p:nvPicPr>
          <p:cNvPr id="10" name="Picture 9">
            <a:extLst>
              <a:ext uri="{FF2B5EF4-FFF2-40B4-BE49-F238E27FC236}">
                <a16:creationId xmlns:a16="http://schemas.microsoft.com/office/drawing/2014/main" id="{9D3A5C89-AA62-3446-B52E-9390F1EC7227}"/>
              </a:ext>
            </a:extLst>
          </p:cNvPr>
          <p:cNvPicPr>
            <a:picLocks noChangeAspect="1"/>
          </p:cNvPicPr>
          <p:nvPr/>
        </p:nvPicPr>
        <p:blipFill>
          <a:blip r:embed="rId3"/>
          <a:stretch>
            <a:fillRect/>
          </a:stretch>
        </p:blipFill>
        <p:spPr>
          <a:xfrm>
            <a:off x="1657350" y="1599560"/>
            <a:ext cx="1231900" cy="1638300"/>
          </a:xfrm>
          <a:prstGeom prst="rect">
            <a:avLst/>
          </a:prstGeom>
        </p:spPr>
      </p:pic>
      <p:pic>
        <p:nvPicPr>
          <p:cNvPr id="6" name="Picture 5">
            <a:extLst>
              <a:ext uri="{FF2B5EF4-FFF2-40B4-BE49-F238E27FC236}">
                <a16:creationId xmlns:a16="http://schemas.microsoft.com/office/drawing/2014/main" id="{46698C08-4F42-B842-A61C-555F325D34C4}"/>
              </a:ext>
            </a:extLst>
          </p:cNvPr>
          <p:cNvPicPr>
            <a:picLocks noChangeAspect="1"/>
          </p:cNvPicPr>
          <p:nvPr/>
        </p:nvPicPr>
        <p:blipFill>
          <a:blip r:embed="rId4"/>
          <a:stretch>
            <a:fillRect/>
          </a:stretch>
        </p:blipFill>
        <p:spPr>
          <a:xfrm>
            <a:off x="1657350" y="1599560"/>
            <a:ext cx="1270000" cy="1587500"/>
          </a:xfrm>
          <a:prstGeom prst="rect">
            <a:avLst/>
          </a:prstGeom>
        </p:spPr>
      </p:pic>
      <p:sp>
        <p:nvSpPr>
          <p:cNvPr id="4" name="TextBox 3">
            <a:extLst>
              <a:ext uri="{FF2B5EF4-FFF2-40B4-BE49-F238E27FC236}">
                <a16:creationId xmlns:a16="http://schemas.microsoft.com/office/drawing/2014/main" id="{38EF0AD8-846F-2C4B-B92A-DAFE430A66EC}"/>
              </a:ext>
            </a:extLst>
          </p:cNvPr>
          <p:cNvSpPr txBox="1"/>
          <p:nvPr/>
        </p:nvSpPr>
        <p:spPr>
          <a:xfrm>
            <a:off x="1947730" y="3072090"/>
            <a:ext cx="651140" cy="200055"/>
          </a:xfrm>
          <a:prstGeom prst="rect">
            <a:avLst/>
          </a:prstGeom>
          <a:noFill/>
        </p:spPr>
        <p:txBody>
          <a:bodyPr wrap="none" rtlCol="0">
            <a:spAutoFit/>
          </a:bodyPr>
          <a:lstStyle/>
          <a:p>
            <a:r>
              <a:rPr lang="en-US" sz="700" dirty="0"/>
              <a:t>Tree</a:t>
            </a:r>
            <a:r>
              <a:rPr lang="zh-CN" altLang="en-US" sz="700" dirty="0"/>
              <a:t> </a:t>
            </a:r>
            <a:r>
              <a:rPr lang="en-US" altLang="zh-CN" sz="700" dirty="0"/>
              <a:t>Vectors</a:t>
            </a:r>
          </a:p>
        </p:txBody>
      </p:sp>
    </p:spTree>
    <p:extLst>
      <p:ext uri="{BB962C8B-B14F-4D97-AF65-F5344CB8AC3E}">
        <p14:creationId xmlns:p14="http://schemas.microsoft.com/office/powerpoint/2010/main" val="1970216846"/>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pic>
        <p:nvPicPr>
          <p:cNvPr id="5" name="Picture 4">
            <a:extLst>
              <a:ext uri="{FF2B5EF4-FFF2-40B4-BE49-F238E27FC236}">
                <a16:creationId xmlns:a16="http://schemas.microsoft.com/office/drawing/2014/main" id="{D4B20FA9-22E6-724C-80CE-231020FFECF3}"/>
              </a:ext>
            </a:extLst>
          </p:cNvPr>
          <p:cNvPicPr>
            <a:picLocks noChangeAspect="1"/>
          </p:cNvPicPr>
          <p:nvPr/>
        </p:nvPicPr>
        <p:blipFill>
          <a:blip r:embed="rId2"/>
          <a:stretch>
            <a:fillRect/>
          </a:stretch>
        </p:blipFill>
        <p:spPr>
          <a:xfrm>
            <a:off x="171450" y="1196975"/>
            <a:ext cx="4203700" cy="317500"/>
          </a:xfrm>
          <a:prstGeom prst="rect">
            <a:avLst/>
          </a:prstGeom>
        </p:spPr>
      </p:pic>
      <p:sp>
        <p:nvSpPr>
          <p:cNvPr id="9" name="TextBox 8">
            <a:extLst>
              <a:ext uri="{FF2B5EF4-FFF2-40B4-BE49-F238E27FC236}">
                <a16:creationId xmlns:a16="http://schemas.microsoft.com/office/drawing/2014/main" id="{F8FFCF0B-0718-0741-BAE7-659D8E9D88F5}"/>
              </a:ext>
            </a:extLst>
          </p:cNvPr>
          <p:cNvSpPr txBox="1"/>
          <p:nvPr/>
        </p:nvSpPr>
        <p:spPr>
          <a:xfrm>
            <a:off x="171450" y="815975"/>
            <a:ext cx="755784" cy="276999"/>
          </a:xfrm>
          <a:prstGeom prst="rect">
            <a:avLst/>
          </a:prstGeom>
          <a:noFill/>
        </p:spPr>
        <p:txBody>
          <a:bodyPr wrap="none" rtlCol="0">
            <a:spAutoFit/>
          </a:bodyPr>
          <a:lstStyle/>
          <a:p>
            <a:r>
              <a:rPr lang="en-US" altLang="zh-CN" sz="1200" dirty="0"/>
              <a:t>Example:</a:t>
            </a:r>
            <a:endParaRPr lang="en-US" sz="1200" dirty="0"/>
          </a:p>
        </p:txBody>
      </p:sp>
      <p:pic>
        <p:nvPicPr>
          <p:cNvPr id="10" name="Picture 9">
            <a:extLst>
              <a:ext uri="{FF2B5EF4-FFF2-40B4-BE49-F238E27FC236}">
                <a16:creationId xmlns:a16="http://schemas.microsoft.com/office/drawing/2014/main" id="{9D3A5C89-AA62-3446-B52E-9390F1EC7227}"/>
              </a:ext>
            </a:extLst>
          </p:cNvPr>
          <p:cNvPicPr>
            <a:picLocks noChangeAspect="1"/>
          </p:cNvPicPr>
          <p:nvPr/>
        </p:nvPicPr>
        <p:blipFill>
          <a:blip r:embed="rId3"/>
          <a:stretch>
            <a:fillRect/>
          </a:stretch>
        </p:blipFill>
        <p:spPr>
          <a:xfrm>
            <a:off x="1657350" y="1599560"/>
            <a:ext cx="1231900" cy="1638300"/>
          </a:xfrm>
          <a:prstGeom prst="rect">
            <a:avLst/>
          </a:prstGeom>
        </p:spPr>
      </p:pic>
      <p:pic>
        <p:nvPicPr>
          <p:cNvPr id="4" name="Picture 3">
            <a:extLst>
              <a:ext uri="{FF2B5EF4-FFF2-40B4-BE49-F238E27FC236}">
                <a16:creationId xmlns:a16="http://schemas.microsoft.com/office/drawing/2014/main" id="{9B622EF8-DD18-A54D-8368-28B6EA8F903E}"/>
              </a:ext>
            </a:extLst>
          </p:cNvPr>
          <p:cNvPicPr>
            <a:picLocks noChangeAspect="1"/>
          </p:cNvPicPr>
          <p:nvPr/>
        </p:nvPicPr>
        <p:blipFill>
          <a:blip r:embed="rId4"/>
          <a:stretch>
            <a:fillRect/>
          </a:stretch>
        </p:blipFill>
        <p:spPr>
          <a:xfrm>
            <a:off x="1606550" y="1514475"/>
            <a:ext cx="1333500" cy="2019300"/>
          </a:xfrm>
          <a:prstGeom prst="rect">
            <a:avLst/>
          </a:prstGeom>
        </p:spPr>
      </p:pic>
      <p:sp>
        <p:nvSpPr>
          <p:cNvPr id="6" name="Rectangle 5">
            <a:extLst>
              <a:ext uri="{FF2B5EF4-FFF2-40B4-BE49-F238E27FC236}">
                <a16:creationId xmlns:a16="http://schemas.microsoft.com/office/drawing/2014/main" id="{F4948AD4-533A-8240-B92B-00E031299F2C}"/>
              </a:ext>
            </a:extLst>
          </p:cNvPr>
          <p:cNvSpPr/>
          <p:nvPr/>
        </p:nvSpPr>
        <p:spPr>
          <a:xfrm>
            <a:off x="1416050" y="1542276"/>
            <a:ext cx="381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758892"/>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63431" y="968375"/>
            <a:ext cx="3681332" cy="2492990"/>
          </a:xfrm>
          <a:prstGeom prst="rect">
            <a:avLst/>
          </a:prstGeom>
          <a:noFill/>
        </p:spPr>
        <p:txBody>
          <a:bodyPr wrap="square" rtlCol="0">
            <a:spAutoFit/>
          </a:bodyPr>
          <a:lstStyle/>
          <a:p>
            <a:r>
              <a:rPr lang="en-US" altLang="zh-CN" sz="1200" dirty="0"/>
              <a:t>3.2 </a:t>
            </a:r>
            <a:r>
              <a:rPr lang="zh-CN" altLang="en-US" sz="1200" dirty="0"/>
              <a:t>     </a:t>
            </a:r>
            <a:r>
              <a:rPr lang="en-US" altLang="zh-CN" sz="1200" dirty="0"/>
              <a:t>Reinforcement learning </a:t>
            </a:r>
          </a:p>
          <a:p>
            <a:endParaRPr lang="en-US" altLang="zh-CN" sz="1200" dirty="0"/>
          </a:p>
          <a:p>
            <a:r>
              <a:rPr lang="zh-CN" altLang="en-US" sz="1200" dirty="0"/>
              <a:t>       </a:t>
            </a:r>
            <a:r>
              <a:rPr lang="en-US" altLang="zh-CN" sz="1200" dirty="0"/>
              <a:t>3.2.1 </a:t>
            </a:r>
            <a:r>
              <a:rPr lang="zh-CN" altLang="en-US" sz="1200" dirty="0"/>
              <a:t>    </a:t>
            </a:r>
            <a:r>
              <a:rPr lang="en-US" altLang="zh-CN" sz="1200" dirty="0"/>
              <a:t>Policy</a:t>
            </a:r>
            <a:r>
              <a:rPr lang="zh-CN" altLang="en-US" sz="1200" dirty="0"/>
              <a:t> </a:t>
            </a:r>
            <a:r>
              <a:rPr lang="en-US" altLang="zh-CN" sz="1200" dirty="0"/>
              <a:t>gradient</a:t>
            </a:r>
          </a:p>
          <a:p>
            <a:r>
              <a:rPr lang="en-US" altLang="zh-CN" sz="1200" dirty="0"/>
              <a:t>	Given a state </a:t>
            </a:r>
            <a:r>
              <a:rPr lang="en-US" altLang="zh-CN" sz="1200" dirty="0" err="1"/>
              <a:t>s</a:t>
            </a:r>
            <a:r>
              <a:rPr lang="en-US" altLang="zh-CN" sz="1200" baseline="-25000" dirty="0" err="1"/>
              <a:t>t</a:t>
            </a:r>
            <a:r>
              <a:rPr lang="en-US" altLang="zh-CN" sz="1200" dirty="0"/>
              <a:t> and an action set</a:t>
            </a:r>
            <a:r>
              <a:rPr lang="zh-CN" altLang="en-US" sz="1200" dirty="0"/>
              <a:t> </a:t>
            </a:r>
            <a:r>
              <a:rPr lang="en-US" altLang="zh-CN" sz="1200" dirty="0"/>
              <a:t>A</a:t>
            </a:r>
            <a:r>
              <a:rPr lang="en-US" altLang="zh-CN" sz="1200" baseline="-25000" dirty="0"/>
              <a:t>t</a:t>
            </a:r>
            <a:r>
              <a:rPr lang="en-US" altLang="zh-CN" sz="1200" dirty="0"/>
              <a:t> , the 	policy </a:t>
            </a:r>
            <a:r>
              <a:rPr lang="el-GR" altLang="zh-CN" sz="1200" dirty="0" err="1"/>
              <a:t>π</a:t>
            </a:r>
            <a:r>
              <a:rPr lang="el-GR" altLang="zh-CN" sz="1200" baseline="-25000" dirty="0" err="1"/>
              <a:t>θ</a:t>
            </a:r>
            <a:r>
              <a:rPr lang="el-GR" altLang="zh-CN" sz="1200" dirty="0"/>
              <a:t> </a:t>
            </a:r>
            <a:r>
              <a:rPr lang="en-US" altLang="zh-CN" sz="1200" dirty="0"/>
              <a:t>outputs a score for each action 	in A</a:t>
            </a:r>
            <a:r>
              <a:rPr lang="en-US" altLang="zh-CN" sz="1200" baseline="-25000" dirty="0"/>
              <a:t>t</a:t>
            </a:r>
            <a:r>
              <a:rPr lang="en-US" altLang="zh-CN" sz="1200" dirty="0"/>
              <a:t>.</a:t>
            </a:r>
            <a:r>
              <a:rPr lang="zh-CN" altLang="en-US" sz="1200" dirty="0"/>
              <a:t> </a:t>
            </a:r>
            <a:r>
              <a:rPr lang="en-US" altLang="zh-CN" sz="1200" dirty="0"/>
              <a:t>Reinforcement learning aims to 	optimize the policy </a:t>
            </a:r>
            <a:r>
              <a:rPr lang="el-GR" altLang="zh-CN" sz="1200" dirty="0" err="1"/>
              <a:t>π</a:t>
            </a:r>
            <a:r>
              <a:rPr lang="el-GR" altLang="zh-CN" sz="1200" baseline="-25000" dirty="0" err="1"/>
              <a:t>θ</a:t>
            </a:r>
            <a:r>
              <a:rPr lang="el-GR" altLang="zh-CN" sz="1200" dirty="0"/>
              <a:t> </a:t>
            </a:r>
            <a:r>
              <a:rPr lang="en-US" altLang="zh-CN" sz="1200" dirty="0"/>
              <a:t>over episodes, i.e., 	to identify the policy parameters </a:t>
            </a:r>
            <a:r>
              <a:rPr lang="el-GR" altLang="zh-CN" sz="1200" dirty="0"/>
              <a:t>θ </a:t>
            </a:r>
            <a:r>
              <a:rPr lang="en-US" altLang="zh-CN" sz="1200" dirty="0"/>
              <a:t>that 	optimizes the expected reward J</a:t>
            </a:r>
            <a:r>
              <a:rPr lang="el-GR" altLang="zh-CN" sz="1200" baseline="-25000" dirty="0"/>
              <a:t>π</a:t>
            </a:r>
            <a:r>
              <a:rPr lang="el-GR" altLang="zh-CN" sz="1200" dirty="0"/>
              <a:t>(θ ) </a:t>
            </a:r>
            <a:r>
              <a:rPr lang="en-US" altLang="zh-CN" sz="1200" dirty="0"/>
              <a:t>	policy gradient methods search for the 	optimal policy parameters by 	constructing an estimator E of the 	gradient of the reward: E(</a:t>
            </a:r>
            <a:r>
              <a:rPr lang="el-GR" altLang="zh-CN" sz="1200" dirty="0"/>
              <a:t>θ) ≈ ∇</a:t>
            </a:r>
            <a:r>
              <a:rPr lang="el-GR" altLang="zh-CN" sz="1200" baseline="-25000" dirty="0"/>
              <a:t>θ</a:t>
            </a:r>
            <a:r>
              <a:rPr lang="en-US" altLang="zh-CN" sz="1200" dirty="0"/>
              <a:t>J</a:t>
            </a:r>
            <a:r>
              <a:rPr lang="el-GR" altLang="zh-CN" sz="1200" baseline="-25000" dirty="0"/>
              <a:t>π</a:t>
            </a:r>
            <a:r>
              <a:rPr lang="el-GR" altLang="zh-CN" sz="1200" dirty="0"/>
              <a:t>(θ). </a:t>
            </a:r>
          </a:p>
        </p:txBody>
      </p:sp>
    </p:spTree>
    <p:extLst>
      <p:ext uri="{BB962C8B-B14F-4D97-AF65-F5344CB8AC3E}">
        <p14:creationId xmlns:p14="http://schemas.microsoft.com/office/powerpoint/2010/main" val="3679610601"/>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63431" y="968375"/>
            <a:ext cx="3681332" cy="1569660"/>
          </a:xfrm>
          <a:prstGeom prst="rect">
            <a:avLst/>
          </a:prstGeom>
          <a:noFill/>
        </p:spPr>
        <p:txBody>
          <a:bodyPr wrap="square" rtlCol="0">
            <a:spAutoFit/>
          </a:bodyPr>
          <a:lstStyle/>
          <a:p>
            <a:r>
              <a:rPr lang="en-US" altLang="zh-CN" sz="1200" dirty="0"/>
              <a:t>3.2 </a:t>
            </a:r>
            <a:r>
              <a:rPr lang="zh-CN" altLang="en-US" sz="1200" dirty="0"/>
              <a:t>     </a:t>
            </a:r>
            <a:r>
              <a:rPr lang="en-US" altLang="zh-CN" sz="1200" dirty="0"/>
              <a:t>Reinforcement learning </a:t>
            </a:r>
          </a:p>
          <a:p>
            <a:r>
              <a:rPr lang="zh-CN" altLang="en-US" sz="1200" dirty="0"/>
              <a:t>    </a:t>
            </a:r>
            <a:endParaRPr lang="en-US" altLang="zh-CN" sz="1200" dirty="0"/>
          </a:p>
          <a:p>
            <a:r>
              <a:rPr lang="zh-CN" altLang="en-US" sz="1200" dirty="0"/>
              <a:t>       </a:t>
            </a:r>
            <a:r>
              <a:rPr lang="en-US" altLang="zh-CN" sz="1200" dirty="0"/>
              <a:t>3.2.2 </a:t>
            </a:r>
            <a:r>
              <a:rPr lang="zh-CN" altLang="en-US" sz="1200" dirty="0"/>
              <a:t>    </a:t>
            </a:r>
            <a:r>
              <a:rPr lang="en-US" altLang="zh-CN" sz="1200" dirty="0"/>
              <a:t>Policy</a:t>
            </a:r>
            <a:r>
              <a:rPr lang="zh-CN" altLang="en-US" sz="1200" dirty="0"/>
              <a:t> </a:t>
            </a:r>
            <a:r>
              <a:rPr lang="en-US" altLang="zh-CN" sz="1200" dirty="0"/>
              <a:t>gradient</a:t>
            </a:r>
            <a:r>
              <a:rPr lang="zh-CN" altLang="en-US" sz="1200" dirty="0"/>
              <a:t> </a:t>
            </a:r>
            <a:r>
              <a:rPr lang="en-US" altLang="zh-CN" sz="1200" dirty="0"/>
              <a:t>deep</a:t>
            </a:r>
            <a:r>
              <a:rPr lang="zh-CN" altLang="en-US" sz="1200" dirty="0"/>
              <a:t> </a:t>
            </a:r>
            <a:r>
              <a:rPr lang="en-US" altLang="zh-CN" sz="1200" dirty="0"/>
              <a:t>learning</a:t>
            </a:r>
          </a:p>
          <a:p>
            <a:r>
              <a:rPr lang="en-US" altLang="zh-CN" sz="1200" dirty="0"/>
              <a:t>	Policy gradient deep learning methods 	represent the policy </a:t>
            </a:r>
            <a:r>
              <a:rPr lang="el-GR" altLang="zh-CN" sz="1200" dirty="0" err="1"/>
              <a:t>π</a:t>
            </a:r>
            <a:r>
              <a:rPr lang="el-GR" altLang="zh-CN" sz="1200" baseline="-25000" dirty="0" err="1"/>
              <a:t>θ</a:t>
            </a:r>
            <a:r>
              <a:rPr lang="el-GR" altLang="zh-CN" sz="1200" dirty="0"/>
              <a:t> </a:t>
            </a:r>
            <a:r>
              <a:rPr lang="en-US" altLang="zh-CN" sz="1200" dirty="0"/>
              <a:t>as a neural</a:t>
            </a:r>
            <a:r>
              <a:rPr lang="zh-CN" altLang="en-US" sz="1200" dirty="0"/>
              <a:t> </a:t>
            </a:r>
            <a:r>
              <a:rPr lang="en-US" altLang="zh-CN" sz="1200" dirty="0"/>
              <a:t>	network, where </a:t>
            </a:r>
            <a:r>
              <a:rPr lang="el-GR" altLang="zh-CN" sz="1200" dirty="0"/>
              <a:t>θ </a:t>
            </a:r>
            <a:r>
              <a:rPr lang="en-US" altLang="zh-CN" sz="1200" dirty="0"/>
              <a:t>is the network weights,</a:t>
            </a:r>
            <a:r>
              <a:rPr lang="zh-CN" altLang="en-US" sz="1200" dirty="0"/>
              <a:t> </a:t>
            </a:r>
            <a:r>
              <a:rPr lang="en-US" altLang="zh-CN" sz="1200" dirty="0"/>
              <a:t>	thus enabling the efficient differentiation 	of </a:t>
            </a:r>
            <a:r>
              <a:rPr lang="el-GR" altLang="zh-CN" sz="1200" dirty="0" err="1"/>
              <a:t>π</a:t>
            </a:r>
            <a:r>
              <a:rPr lang="el-GR" altLang="zh-CN" sz="1200" baseline="-25000" dirty="0" err="1"/>
              <a:t>θ</a:t>
            </a:r>
            <a:r>
              <a:rPr lang="en-US" altLang="zh-CN" sz="1200" baseline="-25000" dirty="0"/>
              <a:t>.</a:t>
            </a:r>
          </a:p>
        </p:txBody>
      </p:sp>
    </p:spTree>
    <p:extLst>
      <p:ext uri="{BB962C8B-B14F-4D97-AF65-F5344CB8AC3E}">
        <p14:creationId xmlns:p14="http://schemas.microsoft.com/office/powerpoint/2010/main" val="90664248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dirty="0"/>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105" dirty="0">
                <a:solidFill>
                  <a:srgbClr val="FFFFFF"/>
                </a:solidFill>
                <a:latin typeface="Arial"/>
                <a:cs typeface="Arial"/>
              </a:rPr>
              <a:t>Rewards</a:t>
            </a:r>
            <a:endParaRPr sz="1400">
              <a:latin typeface="Arial"/>
              <a:cs typeface="Arial"/>
            </a:endParaRPr>
          </a:p>
        </p:txBody>
      </p:sp>
      <p:sp>
        <p:nvSpPr>
          <p:cNvPr id="11" name="object 11"/>
          <p:cNvSpPr/>
          <p:nvPr/>
        </p:nvSpPr>
        <p:spPr>
          <a:xfrm>
            <a:off x="506247" y="1246212"/>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p:nvPr/>
        </p:nvSpPr>
        <p:spPr>
          <a:xfrm>
            <a:off x="506247" y="1456245"/>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 name="object 13"/>
          <p:cNvSpPr/>
          <p:nvPr/>
        </p:nvSpPr>
        <p:spPr>
          <a:xfrm>
            <a:off x="506247" y="1666278"/>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4" name="object 14"/>
          <p:cNvSpPr txBox="1"/>
          <p:nvPr/>
        </p:nvSpPr>
        <p:spPr>
          <a:xfrm>
            <a:off x="347294" y="1112759"/>
            <a:ext cx="3299460" cy="903605"/>
          </a:xfrm>
          <a:prstGeom prst="rect">
            <a:avLst/>
          </a:prstGeom>
        </p:spPr>
        <p:txBody>
          <a:bodyPr vert="horz" wrap="square" lIns="0" tIns="12700" rIns="0" bIns="0" rtlCol="0">
            <a:spAutoFit/>
          </a:bodyPr>
          <a:lstStyle/>
          <a:p>
            <a:pPr marL="289560" marR="551180">
              <a:lnSpc>
                <a:spcPct val="125299"/>
              </a:lnSpc>
              <a:spcBef>
                <a:spcPts val="100"/>
              </a:spcBef>
            </a:pPr>
            <a:r>
              <a:rPr sz="1100" spc="-55" dirty="0">
                <a:latin typeface="Arial"/>
                <a:cs typeface="Arial"/>
              </a:rPr>
              <a:t>A</a:t>
            </a:r>
            <a:r>
              <a:rPr lang="zh-CN" altLang="en-US" sz="1100" spc="-55" dirty="0">
                <a:latin typeface="Arial"/>
                <a:cs typeface="Arial"/>
              </a:rPr>
              <a:t> </a:t>
            </a:r>
            <a:r>
              <a:rPr sz="1100" spc="-55" dirty="0">
                <a:solidFill>
                  <a:srgbClr val="FF0000"/>
                </a:solidFill>
                <a:latin typeface="Arial"/>
                <a:cs typeface="Arial"/>
              </a:rPr>
              <a:t>reward </a:t>
            </a:r>
            <a:r>
              <a:rPr sz="1100" i="1" spc="15" dirty="0">
                <a:latin typeface="Trebuchet MS"/>
                <a:cs typeface="Trebuchet MS"/>
              </a:rPr>
              <a:t>R</a:t>
            </a:r>
            <a:r>
              <a:rPr sz="1200" i="1" spc="22" baseline="-10416" dirty="0">
                <a:latin typeface="Trebuchet MS"/>
                <a:cs typeface="Trebuchet MS"/>
              </a:rPr>
              <a:t>t </a:t>
            </a:r>
            <a:r>
              <a:rPr sz="1100" spc="-60" dirty="0">
                <a:latin typeface="Arial"/>
                <a:cs typeface="Arial"/>
              </a:rPr>
              <a:t>is </a:t>
            </a:r>
            <a:r>
              <a:rPr sz="1100" spc="-90" dirty="0">
                <a:latin typeface="Arial"/>
                <a:cs typeface="Arial"/>
              </a:rPr>
              <a:t>a </a:t>
            </a:r>
            <a:r>
              <a:rPr sz="1100" spc="-65" dirty="0">
                <a:latin typeface="Arial"/>
                <a:cs typeface="Arial"/>
              </a:rPr>
              <a:t>scalar feedback </a:t>
            </a:r>
            <a:r>
              <a:rPr sz="1100" spc="-55" dirty="0">
                <a:latin typeface="Arial"/>
                <a:cs typeface="Arial"/>
              </a:rPr>
              <a:t>signal  </a:t>
            </a:r>
            <a:r>
              <a:rPr sz="1100" spc="-50" dirty="0">
                <a:latin typeface="Arial"/>
                <a:cs typeface="Arial"/>
              </a:rPr>
              <a:t>Indicates </a:t>
            </a:r>
            <a:r>
              <a:rPr sz="1100" spc="-65" dirty="0">
                <a:latin typeface="Arial"/>
                <a:cs typeface="Arial"/>
              </a:rPr>
              <a:t>how </a:t>
            </a:r>
            <a:r>
              <a:rPr sz="1100" spc="-50" dirty="0">
                <a:latin typeface="Arial"/>
                <a:cs typeface="Arial"/>
              </a:rPr>
              <a:t>well agent </a:t>
            </a:r>
            <a:r>
              <a:rPr sz="1100" spc="-60" dirty="0">
                <a:latin typeface="Arial"/>
                <a:cs typeface="Arial"/>
              </a:rPr>
              <a:t>is </a:t>
            </a:r>
            <a:r>
              <a:rPr sz="1100" spc="-45" dirty="0">
                <a:latin typeface="Arial"/>
                <a:cs typeface="Arial"/>
              </a:rPr>
              <a:t>doing </a:t>
            </a:r>
            <a:r>
              <a:rPr sz="1100" dirty="0">
                <a:latin typeface="Arial"/>
                <a:cs typeface="Arial"/>
              </a:rPr>
              <a:t>at </a:t>
            </a:r>
            <a:r>
              <a:rPr sz="1100" spc="-60" dirty="0">
                <a:latin typeface="Arial"/>
                <a:cs typeface="Arial"/>
              </a:rPr>
              <a:t>step</a:t>
            </a:r>
            <a:r>
              <a:rPr sz="1100" spc="20" dirty="0">
                <a:latin typeface="Arial"/>
                <a:cs typeface="Arial"/>
              </a:rPr>
              <a:t> </a:t>
            </a:r>
            <a:r>
              <a:rPr sz="1100" i="1" spc="-70" dirty="0">
                <a:latin typeface="Trebuchet MS"/>
                <a:cs typeface="Trebuchet MS"/>
              </a:rPr>
              <a:t>t</a:t>
            </a:r>
            <a:endParaRPr sz="1100" dirty="0">
              <a:latin typeface="Trebuchet MS"/>
              <a:cs typeface="Trebuchet MS"/>
            </a:endParaRPr>
          </a:p>
          <a:p>
            <a:pPr marL="289560">
              <a:lnSpc>
                <a:spcPct val="100000"/>
              </a:lnSpc>
              <a:spcBef>
                <a:spcPts val="335"/>
              </a:spcBef>
            </a:pPr>
            <a:r>
              <a:rPr sz="1100" spc="-40" dirty="0">
                <a:latin typeface="Arial"/>
                <a:cs typeface="Arial"/>
              </a:rPr>
              <a:t>The </a:t>
            </a:r>
            <a:r>
              <a:rPr sz="1100" spc="-50" dirty="0">
                <a:latin typeface="Arial"/>
                <a:cs typeface="Arial"/>
              </a:rPr>
              <a:t>agent’s </a:t>
            </a:r>
            <a:r>
              <a:rPr sz="1100" spc="-25" dirty="0">
                <a:latin typeface="Arial"/>
                <a:cs typeface="Arial"/>
              </a:rPr>
              <a:t>job </a:t>
            </a:r>
            <a:r>
              <a:rPr sz="1100" spc="-60" dirty="0">
                <a:latin typeface="Arial"/>
                <a:cs typeface="Arial"/>
              </a:rPr>
              <a:t>is </a:t>
            </a:r>
            <a:r>
              <a:rPr sz="1100" spc="10" dirty="0">
                <a:latin typeface="Arial"/>
                <a:cs typeface="Arial"/>
              </a:rPr>
              <a:t>to </a:t>
            </a:r>
            <a:r>
              <a:rPr sz="1100" spc="-60" dirty="0">
                <a:latin typeface="Arial"/>
                <a:cs typeface="Arial"/>
              </a:rPr>
              <a:t>maximise </a:t>
            </a:r>
            <a:r>
              <a:rPr sz="1100" spc="-40" dirty="0">
                <a:latin typeface="Arial"/>
                <a:cs typeface="Arial"/>
              </a:rPr>
              <a:t>cumulative</a:t>
            </a:r>
            <a:r>
              <a:rPr sz="1100" spc="145" dirty="0">
                <a:latin typeface="Arial"/>
                <a:cs typeface="Arial"/>
              </a:rPr>
              <a:t> </a:t>
            </a:r>
            <a:r>
              <a:rPr sz="1100" spc="-65" dirty="0">
                <a:latin typeface="Arial"/>
                <a:cs typeface="Arial"/>
              </a:rPr>
              <a:t>reward</a:t>
            </a:r>
            <a:endParaRPr sz="1100" dirty="0">
              <a:latin typeface="Arial"/>
              <a:cs typeface="Arial"/>
            </a:endParaRPr>
          </a:p>
          <a:p>
            <a:pPr marL="12700">
              <a:lnSpc>
                <a:spcPct val="100000"/>
              </a:lnSpc>
              <a:spcBef>
                <a:spcPts val="630"/>
              </a:spcBef>
            </a:pPr>
            <a:r>
              <a:rPr sz="1100" spc="-50" dirty="0">
                <a:latin typeface="Arial"/>
                <a:cs typeface="Arial"/>
              </a:rPr>
              <a:t>Reinforcement learning </a:t>
            </a:r>
            <a:r>
              <a:rPr sz="1100" spc="-60" dirty="0">
                <a:latin typeface="Arial"/>
                <a:cs typeface="Arial"/>
              </a:rPr>
              <a:t>is </a:t>
            </a:r>
            <a:r>
              <a:rPr sz="1100" spc="-95" dirty="0">
                <a:latin typeface="Arial"/>
                <a:cs typeface="Arial"/>
              </a:rPr>
              <a:t>based </a:t>
            </a:r>
            <a:r>
              <a:rPr sz="1100" spc="-60" dirty="0">
                <a:latin typeface="Arial"/>
                <a:cs typeface="Arial"/>
              </a:rPr>
              <a:t>on </a:t>
            </a:r>
            <a:r>
              <a:rPr sz="1100" spc="-50" dirty="0">
                <a:latin typeface="Arial"/>
                <a:cs typeface="Arial"/>
              </a:rPr>
              <a:t>the</a:t>
            </a:r>
            <a:r>
              <a:rPr lang="zh-CN" altLang="en-US" sz="1100" spc="-50" dirty="0">
                <a:latin typeface="Arial"/>
                <a:cs typeface="Arial"/>
              </a:rPr>
              <a:t> </a:t>
            </a:r>
            <a:r>
              <a:rPr sz="1100" spc="-50" dirty="0">
                <a:solidFill>
                  <a:srgbClr val="FF0000"/>
                </a:solidFill>
                <a:latin typeface="Arial"/>
                <a:cs typeface="Arial"/>
              </a:rPr>
              <a:t>reward</a:t>
            </a:r>
            <a:r>
              <a:rPr sz="1100" spc="-65" dirty="0">
                <a:solidFill>
                  <a:srgbClr val="FF0000"/>
                </a:solidFill>
                <a:latin typeface="Arial"/>
                <a:cs typeface="Arial"/>
              </a:rPr>
              <a:t> </a:t>
            </a:r>
            <a:r>
              <a:rPr sz="1100" spc="-55" dirty="0">
                <a:solidFill>
                  <a:srgbClr val="FF0000"/>
                </a:solidFill>
                <a:latin typeface="Arial"/>
                <a:cs typeface="Arial"/>
              </a:rPr>
              <a:t>hypothesis</a:t>
            </a:r>
            <a:endParaRPr sz="1100" dirty="0">
              <a:latin typeface="Arial"/>
              <a:cs typeface="Arial"/>
            </a:endParaRPr>
          </a:p>
        </p:txBody>
      </p:sp>
      <p:sp>
        <p:nvSpPr>
          <p:cNvPr id="15" name="object 15"/>
          <p:cNvSpPr txBox="1"/>
          <p:nvPr/>
        </p:nvSpPr>
        <p:spPr>
          <a:xfrm>
            <a:off x="313816" y="2091334"/>
            <a:ext cx="3980815" cy="224790"/>
          </a:xfrm>
          <a:prstGeom prst="rect">
            <a:avLst/>
          </a:prstGeom>
          <a:solidFill>
            <a:srgbClr val="262685"/>
          </a:solidFill>
        </p:spPr>
        <p:txBody>
          <a:bodyPr vert="horz" wrap="square" lIns="0" tIns="10160" rIns="0" bIns="0" rtlCol="0">
            <a:spAutoFit/>
          </a:bodyPr>
          <a:lstStyle/>
          <a:p>
            <a:pPr marL="45720">
              <a:lnSpc>
                <a:spcPct val="100000"/>
              </a:lnSpc>
              <a:spcBef>
                <a:spcPts val="80"/>
              </a:spcBef>
            </a:pPr>
            <a:r>
              <a:rPr sz="1100" spc="-15" dirty="0">
                <a:solidFill>
                  <a:srgbClr val="FFFFFF"/>
                </a:solidFill>
                <a:latin typeface="Arial"/>
                <a:cs typeface="Arial"/>
              </a:rPr>
              <a:t>Definition </a:t>
            </a:r>
            <a:r>
              <a:rPr sz="1100" spc="-60" dirty="0">
                <a:solidFill>
                  <a:srgbClr val="FFFFFF"/>
                </a:solidFill>
                <a:latin typeface="Arial"/>
                <a:cs typeface="Arial"/>
              </a:rPr>
              <a:t>(Reward</a:t>
            </a:r>
            <a:r>
              <a:rPr sz="1100" spc="120" dirty="0">
                <a:solidFill>
                  <a:srgbClr val="FFFFFF"/>
                </a:solidFill>
                <a:latin typeface="Arial"/>
                <a:cs typeface="Arial"/>
              </a:rPr>
              <a:t> </a:t>
            </a:r>
            <a:r>
              <a:rPr sz="1100" spc="-40" dirty="0">
                <a:solidFill>
                  <a:srgbClr val="FFFFFF"/>
                </a:solidFill>
                <a:latin typeface="Arial"/>
                <a:cs typeface="Arial"/>
              </a:rPr>
              <a:t>Hypothesis)</a:t>
            </a:r>
            <a:endParaRPr sz="1100">
              <a:latin typeface="Arial"/>
              <a:cs typeface="Arial"/>
            </a:endParaRPr>
          </a:p>
        </p:txBody>
      </p:sp>
      <p:sp>
        <p:nvSpPr>
          <p:cNvPr id="16" name="object 16"/>
          <p:cNvSpPr txBox="1"/>
          <p:nvPr/>
        </p:nvSpPr>
        <p:spPr>
          <a:xfrm>
            <a:off x="313816" y="2315921"/>
            <a:ext cx="3980815" cy="390525"/>
          </a:xfrm>
          <a:prstGeom prst="rect">
            <a:avLst/>
          </a:prstGeom>
          <a:solidFill>
            <a:srgbClr val="E9E9F2"/>
          </a:solidFill>
        </p:spPr>
        <p:txBody>
          <a:bodyPr vert="horz" wrap="square" lIns="0" tIns="27940" rIns="0" bIns="0" rtlCol="0">
            <a:spAutoFit/>
          </a:bodyPr>
          <a:lstStyle/>
          <a:p>
            <a:pPr marL="45720" marR="493395">
              <a:lnSpc>
                <a:spcPct val="102600"/>
              </a:lnSpc>
              <a:spcBef>
                <a:spcPts val="220"/>
              </a:spcBef>
            </a:pPr>
            <a:r>
              <a:rPr sz="1100" i="1" spc="-45" dirty="0">
                <a:latin typeface="Trebuchet MS"/>
                <a:cs typeface="Trebuchet MS"/>
              </a:rPr>
              <a:t>All </a:t>
            </a:r>
            <a:r>
              <a:rPr sz="1100" spc="-70" dirty="0">
                <a:latin typeface="Arial"/>
                <a:cs typeface="Arial"/>
              </a:rPr>
              <a:t>goals can </a:t>
            </a:r>
            <a:r>
              <a:rPr sz="1100" spc="-75" dirty="0">
                <a:latin typeface="Arial"/>
                <a:cs typeface="Arial"/>
              </a:rPr>
              <a:t>be </a:t>
            </a:r>
            <a:r>
              <a:rPr sz="1100" spc="-65" dirty="0">
                <a:latin typeface="Arial"/>
                <a:cs typeface="Arial"/>
              </a:rPr>
              <a:t>described by </a:t>
            </a:r>
            <a:r>
              <a:rPr sz="1100" spc="-30" dirty="0">
                <a:latin typeface="Arial"/>
                <a:cs typeface="Arial"/>
              </a:rPr>
              <a:t>the </a:t>
            </a:r>
            <a:r>
              <a:rPr sz="1100" spc="-40" dirty="0">
                <a:latin typeface="Arial"/>
                <a:cs typeface="Arial"/>
              </a:rPr>
              <a:t>maximisation </a:t>
            </a:r>
            <a:r>
              <a:rPr sz="1100" spc="-20" dirty="0">
                <a:latin typeface="Arial"/>
                <a:cs typeface="Arial"/>
              </a:rPr>
              <a:t>of </a:t>
            </a:r>
            <a:r>
              <a:rPr sz="1100" spc="-60" dirty="0">
                <a:latin typeface="Arial"/>
                <a:cs typeface="Arial"/>
              </a:rPr>
              <a:t>expected  </a:t>
            </a:r>
            <a:r>
              <a:rPr sz="1100" spc="-40" dirty="0">
                <a:latin typeface="Arial"/>
                <a:cs typeface="Arial"/>
              </a:rPr>
              <a:t>cumulative</a:t>
            </a:r>
            <a:r>
              <a:rPr sz="1100" spc="50" dirty="0">
                <a:latin typeface="Arial"/>
                <a:cs typeface="Arial"/>
              </a:rPr>
              <a:t> </a:t>
            </a:r>
            <a:r>
              <a:rPr sz="1100" spc="-65" dirty="0">
                <a:latin typeface="Arial"/>
                <a:cs typeface="Arial"/>
              </a:rPr>
              <a:t>reward</a:t>
            </a:r>
            <a:endParaRPr sz="1100">
              <a:latin typeface="Arial"/>
              <a:cs typeface="Arial"/>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5.</a:t>
            </a:r>
            <a:r>
              <a:rPr lang="zh-CN" altLang="en-US" sz="1200" dirty="0"/>
              <a:t>          </a:t>
            </a:r>
            <a:r>
              <a:rPr lang="en-US" altLang="zh-CN" sz="1200" dirty="0"/>
              <a:t>Results	</a:t>
            </a:r>
            <a:endParaRPr lang="en-US" sz="1200" dirty="0"/>
          </a:p>
        </p:txBody>
      </p:sp>
      <p:pic>
        <p:nvPicPr>
          <p:cNvPr id="5" name="Picture 4">
            <a:extLst>
              <a:ext uri="{FF2B5EF4-FFF2-40B4-BE49-F238E27FC236}">
                <a16:creationId xmlns:a16="http://schemas.microsoft.com/office/drawing/2014/main" id="{D2C0F98A-4729-534E-99A4-3607BBE02BCD}"/>
              </a:ext>
            </a:extLst>
          </p:cNvPr>
          <p:cNvPicPr>
            <a:picLocks noChangeAspect="1"/>
          </p:cNvPicPr>
          <p:nvPr/>
        </p:nvPicPr>
        <p:blipFill>
          <a:blip r:embed="rId2"/>
          <a:stretch>
            <a:fillRect/>
          </a:stretch>
        </p:blipFill>
        <p:spPr>
          <a:xfrm>
            <a:off x="780097" y="1092974"/>
            <a:ext cx="3048000" cy="2040467"/>
          </a:xfrm>
          <a:prstGeom prst="rect">
            <a:avLst/>
          </a:prstGeom>
        </p:spPr>
      </p:pic>
    </p:spTree>
    <p:extLst>
      <p:ext uri="{BB962C8B-B14F-4D97-AF65-F5344CB8AC3E}">
        <p14:creationId xmlns:p14="http://schemas.microsoft.com/office/powerpoint/2010/main" val="1469132494"/>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5.</a:t>
            </a:r>
            <a:r>
              <a:rPr lang="zh-CN" altLang="en-US" sz="1200" dirty="0"/>
              <a:t>          </a:t>
            </a:r>
            <a:r>
              <a:rPr lang="en-US" altLang="zh-CN" sz="1200" dirty="0"/>
              <a:t>Results	</a:t>
            </a:r>
            <a:endParaRPr lang="en-US" sz="1200" dirty="0"/>
          </a:p>
        </p:txBody>
      </p:sp>
      <p:pic>
        <p:nvPicPr>
          <p:cNvPr id="6" name="Picture 5">
            <a:extLst>
              <a:ext uri="{FF2B5EF4-FFF2-40B4-BE49-F238E27FC236}">
                <a16:creationId xmlns:a16="http://schemas.microsoft.com/office/drawing/2014/main" id="{D55CA3A1-DF8E-A046-8115-93A98BF6876F}"/>
              </a:ext>
            </a:extLst>
          </p:cNvPr>
          <p:cNvPicPr>
            <a:picLocks noChangeAspect="1"/>
          </p:cNvPicPr>
          <p:nvPr/>
        </p:nvPicPr>
        <p:blipFill>
          <a:blip r:embed="rId2"/>
          <a:stretch>
            <a:fillRect/>
          </a:stretch>
        </p:blipFill>
        <p:spPr>
          <a:xfrm>
            <a:off x="0" y="1342729"/>
            <a:ext cx="4610100" cy="1315680"/>
          </a:xfrm>
          <a:prstGeom prst="rect">
            <a:avLst/>
          </a:prstGeom>
        </p:spPr>
      </p:pic>
    </p:spTree>
    <p:extLst>
      <p:ext uri="{BB962C8B-B14F-4D97-AF65-F5344CB8AC3E}">
        <p14:creationId xmlns:p14="http://schemas.microsoft.com/office/powerpoint/2010/main" val="264610786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err="1">
                <a:solidFill>
                  <a:srgbClr val="FFFFFF"/>
                </a:solidFill>
                <a:latin typeface="Arial"/>
                <a:cs typeface="Arial"/>
              </a:rPr>
              <a:t>ReJOIN</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323850" y="969467"/>
            <a:ext cx="3681332" cy="2123658"/>
          </a:xfrm>
          <a:prstGeom prst="rect">
            <a:avLst/>
          </a:prstGeom>
          <a:noFill/>
        </p:spPr>
        <p:txBody>
          <a:bodyPr wrap="square" rtlCol="0">
            <a:spAutoFit/>
          </a:bodyPr>
          <a:lstStyle/>
          <a:p>
            <a:pPr marL="228600" indent="-228600">
              <a:buFont typeface="+mj-lt"/>
              <a:buAutoNum type="arabicPeriod" startAt="5"/>
            </a:pPr>
            <a:r>
              <a:rPr lang="en-US" altLang="zh-CN" sz="1200" dirty="0"/>
              <a:t>Challenges </a:t>
            </a:r>
          </a:p>
          <a:p>
            <a:endParaRPr lang="en-US" sz="1200" dirty="0"/>
          </a:p>
          <a:p>
            <a:r>
              <a:rPr lang="en-US" sz="1200" dirty="0"/>
              <a:t>	Latency optimization</a:t>
            </a:r>
            <a:r>
              <a:rPr lang="en-US" altLang="zh-CN" sz="1200" dirty="0"/>
              <a:t>:</a:t>
            </a:r>
          </a:p>
          <a:p>
            <a:r>
              <a:rPr lang="en-US" sz="1200" dirty="0"/>
              <a:t>	</a:t>
            </a:r>
            <a:r>
              <a:rPr lang="zh-CN" altLang="en-US" sz="1200" dirty="0"/>
              <a:t>  </a:t>
            </a:r>
            <a:r>
              <a:rPr lang="en-US" altLang="zh-CN" sz="1200" dirty="0" err="1"/>
              <a:t>ReJOIN</a:t>
            </a:r>
            <a:r>
              <a:rPr lang="zh-CN" altLang="en-US" sz="1200" dirty="0"/>
              <a:t> </a:t>
            </a:r>
            <a:r>
              <a:rPr lang="en-US" altLang="zh-CN" sz="1200" dirty="0"/>
              <a:t>uses</a:t>
            </a:r>
            <a:r>
              <a:rPr lang="zh-CN" altLang="en-US" sz="1200" dirty="0"/>
              <a:t> </a:t>
            </a:r>
            <a:r>
              <a:rPr lang="en-US" altLang="zh-CN" sz="1200" dirty="0"/>
              <a:t>cost models depend on 	</a:t>
            </a:r>
            <a:r>
              <a:rPr lang="zh-CN" altLang="en-US" sz="1200" dirty="0"/>
              <a:t>  </a:t>
            </a:r>
            <a:r>
              <a:rPr lang="en-US" altLang="zh-CN" sz="1200" dirty="0"/>
              <a:t>cardinality estimates, which are often 	</a:t>
            </a:r>
            <a:r>
              <a:rPr lang="zh-CN" altLang="en-US" sz="1200" dirty="0"/>
              <a:t>  </a:t>
            </a:r>
            <a:r>
              <a:rPr lang="en-US" altLang="zh-CN" sz="1200" dirty="0"/>
              <a:t>error-prone. </a:t>
            </a:r>
          </a:p>
          <a:p>
            <a:endParaRPr lang="en-US" sz="1200" dirty="0"/>
          </a:p>
          <a:p>
            <a:r>
              <a:rPr lang="en-US" sz="1200" dirty="0"/>
              <a:t>	End-to-end optimization</a:t>
            </a:r>
            <a:r>
              <a:rPr lang="en-US" altLang="zh-CN" sz="1200" dirty="0"/>
              <a:t>:</a:t>
            </a:r>
            <a:r>
              <a:rPr lang="zh-CN" altLang="en-US" sz="1200" dirty="0"/>
              <a:t> </a:t>
            </a:r>
            <a:endParaRPr lang="en-US" altLang="zh-CN" sz="1200" dirty="0"/>
          </a:p>
          <a:p>
            <a:r>
              <a:rPr lang="en-US" altLang="zh-CN" sz="1200" dirty="0"/>
              <a:t>	</a:t>
            </a:r>
            <a:r>
              <a:rPr lang="zh-CN" altLang="en-US" sz="1200" dirty="0"/>
              <a:t>   </a:t>
            </a:r>
            <a:r>
              <a:rPr lang="en-US" altLang="zh-CN" sz="1200" dirty="0" err="1"/>
              <a:t>ReJOIN</a:t>
            </a:r>
            <a:r>
              <a:rPr lang="en-US" altLang="zh-CN" sz="1200" dirty="0"/>
              <a:t> only handles join order 	</a:t>
            </a:r>
            <a:r>
              <a:rPr lang="zh-CN" altLang="en-US" sz="1200" dirty="0"/>
              <a:t>   </a:t>
            </a:r>
            <a:r>
              <a:rPr lang="en-US" altLang="zh-CN" sz="1200" dirty="0"/>
              <a:t>selection </a:t>
            </a:r>
          </a:p>
          <a:p>
            <a:r>
              <a:rPr lang="en-US" sz="1200" dirty="0"/>
              <a:t> </a:t>
            </a:r>
          </a:p>
        </p:txBody>
      </p:sp>
    </p:spTree>
    <p:extLst>
      <p:ext uri="{BB962C8B-B14F-4D97-AF65-F5344CB8AC3E}">
        <p14:creationId xmlns:p14="http://schemas.microsoft.com/office/powerpoint/2010/main" val="3186865278"/>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1.</a:t>
            </a:r>
            <a:r>
              <a:rPr lang="zh-CN" altLang="en-US" sz="1200" dirty="0"/>
              <a:t>          </a:t>
            </a:r>
            <a:r>
              <a:rPr lang="en-US" altLang="zh-CN" sz="1200" dirty="0"/>
              <a:t>Framework	</a:t>
            </a:r>
            <a:endParaRPr lang="en-US" sz="1200" dirty="0"/>
          </a:p>
        </p:txBody>
      </p:sp>
      <p:pic>
        <p:nvPicPr>
          <p:cNvPr id="5" name="Picture 4">
            <a:extLst>
              <a:ext uri="{FF2B5EF4-FFF2-40B4-BE49-F238E27FC236}">
                <a16:creationId xmlns:a16="http://schemas.microsoft.com/office/drawing/2014/main" id="{6AAEF551-D888-D14A-8545-72EE8381D52D}"/>
              </a:ext>
            </a:extLst>
          </p:cNvPr>
          <p:cNvPicPr>
            <a:picLocks noChangeAspect="1"/>
          </p:cNvPicPr>
          <p:nvPr/>
        </p:nvPicPr>
        <p:blipFill>
          <a:blip r:embed="rId2"/>
          <a:stretch>
            <a:fillRect/>
          </a:stretch>
        </p:blipFill>
        <p:spPr>
          <a:xfrm>
            <a:off x="904596" y="1069853"/>
            <a:ext cx="2799002" cy="2291936"/>
          </a:xfrm>
          <a:prstGeom prst="rect">
            <a:avLst/>
          </a:prstGeom>
        </p:spPr>
      </p:pic>
    </p:spTree>
    <p:extLst>
      <p:ext uri="{BB962C8B-B14F-4D97-AF65-F5344CB8AC3E}">
        <p14:creationId xmlns:p14="http://schemas.microsoft.com/office/powerpoint/2010/main" val="96477771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1754326"/>
          </a:xfrm>
          <a:prstGeom prst="rect">
            <a:avLst/>
          </a:prstGeom>
          <a:noFill/>
        </p:spPr>
        <p:txBody>
          <a:bodyPr wrap="square" rtlCol="0">
            <a:spAutoFit/>
          </a:bodyPr>
          <a:lstStyle/>
          <a:p>
            <a:pPr marL="228600" indent="-228600">
              <a:buAutoNum type="arabicPeriod"/>
            </a:pPr>
            <a:r>
              <a:rPr lang="en-US" altLang="zh-CN" sz="1200" dirty="0"/>
              <a:t>Framework</a:t>
            </a:r>
          </a:p>
          <a:p>
            <a:pPr lvl="1"/>
            <a:endParaRPr lang="en-US" altLang="zh-CN" sz="1200" dirty="0"/>
          </a:p>
          <a:p>
            <a:pPr lvl="1"/>
            <a:r>
              <a:rPr lang="en-US" altLang="zh-CN" sz="1200" dirty="0"/>
              <a:t>State:</a:t>
            </a:r>
            <a:r>
              <a:rPr lang="zh-CN" altLang="en-US" sz="1200" dirty="0"/>
              <a:t> </a:t>
            </a:r>
            <a:r>
              <a:rPr lang="en-US" altLang="zh-CN" sz="1200" dirty="0"/>
              <a:t>Stores</a:t>
            </a:r>
            <a:r>
              <a:rPr lang="zh-CN" altLang="en-US" sz="1200" dirty="0"/>
              <a:t> </a:t>
            </a:r>
            <a:r>
              <a:rPr lang="en-US" altLang="zh-CN" sz="1200" dirty="0"/>
              <a:t>Subquery</a:t>
            </a:r>
            <a:r>
              <a:rPr lang="zh-CN" altLang="en-US" sz="1200" dirty="0"/>
              <a:t> </a:t>
            </a:r>
            <a:r>
              <a:rPr lang="en-US" altLang="zh-CN" sz="1200" dirty="0"/>
              <a:t>representation,</a:t>
            </a:r>
            <a:r>
              <a:rPr lang="zh-CN" altLang="en-US" sz="1200" dirty="0"/>
              <a:t> </a:t>
            </a:r>
            <a:r>
              <a:rPr lang="en-US" altLang="zh-CN" sz="1200" dirty="0"/>
              <a:t>can serve for cardinality estimation and more importantly, for building optimal query plans using</a:t>
            </a:r>
            <a:r>
              <a:rPr lang="zh-CN" altLang="en-US" sz="1200" dirty="0"/>
              <a:t> </a:t>
            </a:r>
            <a:r>
              <a:rPr lang="en-US" altLang="zh-CN" sz="1200" dirty="0"/>
              <a:t>reinforcement learning. </a:t>
            </a:r>
          </a:p>
          <a:p>
            <a:pPr lvl="1"/>
            <a:endParaRPr lang="en-US" altLang="zh-CN" sz="1200" dirty="0"/>
          </a:p>
          <a:p>
            <a:pPr lvl="1"/>
            <a:r>
              <a:rPr lang="en-US" altLang="zh-CN" sz="1200" dirty="0"/>
              <a:t>Action:</a:t>
            </a:r>
            <a:r>
              <a:rPr lang="zh-CN" altLang="en-US" sz="1200" dirty="0"/>
              <a:t> </a:t>
            </a:r>
            <a:r>
              <a:rPr lang="en-US" altLang="zh-CN" sz="1200" dirty="0"/>
              <a:t>Query</a:t>
            </a:r>
            <a:r>
              <a:rPr lang="zh-CN" altLang="en-US" sz="1200" dirty="0"/>
              <a:t> </a:t>
            </a:r>
            <a:r>
              <a:rPr lang="en-US" altLang="zh-CN" sz="1200" dirty="0"/>
              <a:t>operation</a:t>
            </a:r>
            <a:r>
              <a:rPr lang="zh-CN" altLang="en-US" sz="1200" dirty="0"/>
              <a:t> </a:t>
            </a:r>
            <a:r>
              <a:rPr lang="en-US" altLang="zh-CN" sz="1200" dirty="0"/>
              <a:t>at</a:t>
            </a:r>
            <a:r>
              <a:rPr lang="zh-CN" altLang="en-US" sz="1200" dirty="0"/>
              <a:t> </a:t>
            </a:r>
            <a:r>
              <a:rPr lang="en-US" altLang="zh-CN" sz="1200" dirty="0"/>
              <a:t>time</a:t>
            </a:r>
            <a:r>
              <a:rPr lang="zh-CN" altLang="en-US" sz="1200" dirty="0"/>
              <a:t> </a:t>
            </a:r>
            <a:r>
              <a:rPr lang="en-US" altLang="zh-CN" sz="1200" dirty="0"/>
              <a:t>t.</a:t>
            </a:r>
          </a:p>
          <a:p>
            <a:r>
              <a:rPr lang="en-US" altLang="zh-CN" sz="1200" dirty="0"/>
              <a:t>	</a:t>
            </a:r>
            <a:endParaRPr lang="en-US" sz="1200" dirty="0"/>
          </a:p>
        </p:txBody>
      </p:sp>
    </p:spTree>
    <p:extLst>
      <p:ext uri="{BB962C8B-B14F-4D97-AF65-F5344CB8AC3E}">
        <p14:creationId xmlns:p14="http://schemas.microsoft.com/office/powerpoint/2010/main" val="368095615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2.</a:t>
            </a:r>
            <a:r>
              <a:rPr lang="zh-CN" altLang="en-US" sz="1200" dirty="0"/>
              <a:t>     </a:t>
            </a:r>
            <a:r>
              <a:rPr lang="en-US" altLang="zh-CN" sz="1200" dirty="0"/>
              <a:t>Model</a:t>
            </a:r>
            <a:r>
              <a:rPr lang="zh-CN" altLang="en-US" sz="1200" dirty="0"/>
              <a:t> </a:t>
            </a:r>
            <a:r>
              <a:rPr lang="en-US" altLang="zh-CN" sz="1200" dirty="0"/>
              <a:t>Training	</a:t>
            </a:r>
            <a:endParaRPr lang="en-US" sz="1200" dirty="0"/>
          </a:p>
        </p:txBody>
      </p:sp>
      <p:pic>
        <p:nvPicPr>
          <p:cNvPr id="6" name="Picture 5">
            <a:extLst>
              <a:ext uri="{FF2B5EF4-FFF2-40B4-BE49-F238E27FC236}">
                <a16:creationId xmlns:a16="http://schemas.microsoft.com/office/drawing/2014/main" id="{53220F6D-61AB-C34D-A0DC-DBA951EEF825}"/>
              </a:ext>
            </a:extLst>
          </p:cNvPr>
          <p:cNvPicPr>
            <a:picLocks noChangeAspect="1"/>
          </p:cNvPicPr>
          <p:nvPr/>
        </p:nvPicPr>
        <p:blipFill>
          <a:blip r:embed="rId2"/>
          <a:stretch>
            <a:fillRect/>
          </a:stretch>
        </p:blipFill>
        <p:spPr>
          <a:xfrm>
            <a:off x="1371600" y="1060450"/>
            <a:ext cx="1866900" cy="2400300"/>
          </a:xfrm>
          <a:prstGeom prst="rect">
            <a:avLst/>
          </a:prstGeom>
        </p:spPr>
      </p:pic>
    </p:spTree>
    <p:extLst>
      <p:ext uri="{BB962C8B-B14F-4D97-AF65-F5344CB8AC3E}">
        <p14:creationId xmlns:p14="http://schemas.microsoft.com/office/powerpoint/2010/main" val="301313061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0" y="659944"/>
            <a:ext cx="4512945" cy="2862322"/>
          </a:xfrm>
          <a:prstGeom prst="rect">
            <a:avLst/>
          </a:prstGeom>
          <a:noFill/>
        </p:spPr>
        <p:txBody>
          <a:bodyPr wrap="square" rtlCol="0">
            <a:spAutoFit/>
          </a:bodyPr>
          <a:lstStyle/>
          <a:p>
            <a:pPr marL="228600" indent="-228600">
              <a:buAutoNum type="arabicPeriod" startAt="2"/>
            </a:pPr>
            <a:r>
              <a:rPr lang="en-US" altLang="zh-CN" sz="1200" dirty="0"/>
              <a:t>Reinforcement Learning</a:t>
            </a:r>
            <a:r>
              <a:rPr lang="zh-CN" altLang="en-US" sz="1200" dirty="0"/>
              <a:t> </a:t>
            </a:r>
            <a:r>
              <a:rPr lang="en-US" altLang="zh-CN" sz="1200" dirty="0"/>
              <a:t>Setup</a:t>
            </a:r>
          </a:p>
          <a:p>
            <a:pPr marL="228600" indent="-228600">
              <a:buAutoNum type="arabicPeriod" startAt="2"/>
            </a:pPr>
            <a:endParaRPr lang="en-US" altLang="zh-CN" sz="1200" dirty="0"/>
          </a:p>
          <a:p>
            <a:r>
              <a:rPr lang="en-US" altLang="zh-CN" sz="1200" dirty="0"/>
              <a:t>Initially, all state-action pairs are random values. </a:t>
            </a:r>
          </a:p>
          <a:p>
            <a:endParaRPr lang="en-US" altLang="zh-CN" sz="1200" dirty="0"/>
          </a:p>
          <a:p>
            <a:r>
              <a:rPr lang="en-US" altLang="zh-CN" sz="1200" dirty="0"/>
              <a:t>At each timestep, the agent selects an action (usually based on an </a:t>
            </a:r>
            <a:r>
              <a:rPr lang="el-GR" altLang="zh-CN" sz="1200" dirty="0"/>
              <a:t>ε -</a:t>
            </a:r>
            <a:r>
              <a:rPr lang="en-US" altLang="zh-CN" sz="1200" dirty="0"/>
              <a:t>greedy policy) and observes the reward, r</a:t>
            </a:r>
            <a:r>
              <a:rPr lang="en-US" altLang="zh-CN" sz="1200" baseline="-25000" dirty="0"/>
              <a:t>t+1 </a:t>
            </a:r>
            <a:r>
              <a:rPr lang="en-US" altLang="zh-CN" sz="1200" dirty="0"/>
              <a:t>at state s</a:t>
            </a:r>
            <a:r>
              <a:rPr lang="en-US" altLang="zh-CN" sz="1200" baseline="-25000" dirty="0"/>
              <a:t>t+1</a:t>
            </a:r>
            <a:r>
              <a:rPr lang="en-US" altLang="zh-CN" sz="1200" dirty="0"/>
              <a:t>. </a:t>
            </a:r>
          </a:p>
          <a:p>
            <a:endParaRPr lang="en-US" altLang="zh-CN" sz="1200" dirty="0"/>
          </a:p>
          <a:p>
            <a:r>
              <a:rPr lang="en-US" altLang="zh-CN" sz="1200" dirty="0"/>
              <a:t>As the agent explores the search space, these state-action pairs will converge to represent the expected reward of the states in future timesteps.</a:t>
            </a:r>
          </a:p>
          <a:p>
            <a:endParaRPr lang="en-US" altLang="zh-CN" sz="1200" dirty="0"/>
          </a:p>
          <a:p>
            <a:r>
              <a:rPr lang="en-US" altLang="zh-CN" sz="1200" dirty="0"/>
              <a:t>We compute the subsequent state</a:t>
            </a:r>
            <a:r>
              <a:rPr lang="zh-CN" altLang="en-US" sz="1200" dirty="0"/>
              <a:t> </a:t>
            </a:r>
            <a:r>
              <a:rPr lang="en-US" altLang="zh-CN" sz="1200" dirty="0"/>
              <a:t>given the state transition function, NN</a:t>
            </a:r>
            <a:r>
              <a:rPr lang="en-US" altLang="zh-CN" sz="1200" baseline="-25000" dirty="0"/>
              <a:t>ST</a:t>
            </a:r>
            <a:r>
              <a:rPr lang="en-US" altLang="zh-CN" sz="1200" dirty="0"/>
              <a:t>.</a:t>
            </a:r>
          </a:p>
          <a:p>
            <a:endParaRPr lang="en-US" altLang="zh-CN" sz="1200" dirty="0"/>
          </a:p>
          <a:p>
            <a:r>
              <a:rPr lang="en-US" altLang="zh-CN" sz="1200" dirty="0"/>
              <a:t>Uses</a:t>
            </a:r>
            <a:r>
              <a:rPr lang="zh-CN" altLang="en-US" sz="1200" dirty="0"/>
              <a:t> </a:t>
            </a:r>
            <a:r>
              <a:rPr lang="en-US" altLang="zh-CN" sz="1200" dirty="0"/>
              <a:t>the</a:t>
            </a:r>
            <a:r>
              <a:rPr lang="zh-CN" altLang="en-US" sz="1200" dirty="0"/>
              <a:t> </a:t>
            </a:r>
            <a:r>
              <a:rPr lang="en-US" altLang="zh-CN" sz="1200" dirty="0"/>
              <a:t>negative</a:t>
            </a:r>
            <a:r>
              <a:rPr lang="zh-CN" altLang="en-US" sz="1200" dirty="0"/>
              <a:t> </a:t>
            </a:r>
            <a:r>
              <a:rPr lang="en-US" altLang="zh-CN" sz="1200" dirty="0"/>
              <a:t>of</a:t>
            </a:r>
            <a:r>
              <a:rPr lang="zh-CN" altLang="en-US" sz="1200" dirty="0"/>
              <a:t> </a:t>
            </a:r>
            <a:r>
              <a:rPr lang="en-US" altLang="zh-CN" sz="1200" dirty="0"/>
              <a:t>cardinality</a:t>
            </a:r>
            <a:r>
              <a:rPr lang="zh-CN" altLang="en-US" sz="1200" dirty="0"/>
              <a:t> </a:t>
            </a:r>
            <a:r>
              <a:rPr lang="en-US" altLang="zh-CN" sz="1200" dirty="0"/>
              <a:t>as</a:t>
            </a:r>
            <a:r>
              <a:rPr lang="zh-CN" altLang="en-US" sz="1200" dirty="0"/>
              <a:t> </a:t>
            </a:r>
            <a:r>
              <a:rPr lang="en-US" altLang="zh-CN" sz="1200" dirty="0"/>
              <a:t>reward</a:t>
            </a:r>
            <a:r>
              <a:rPr lang="zh-CN" altLang="en-US" sz="1200" dirty="0"/>
              <a:t> </a:t>
            </a:r>
            <a:r>
              <a:rPr lang="en-US" altLang="zh-CN" sz="1200" dirty="0"/>
              <a:t>or</a:t>
            </a:r>
            <a:r>
              <a:rPr lang="zh-CN" altLang="en-US" sz="1200" dirty="0"/>
              <a:t> </a:t>
            </a:r>
            <a:r>
              <a:rPr lang="en-US" altLang="zh-CN" sz="1200" dirty="0"/>
              <a:t>something else</a:t>
            </a:r>
          </a:p>
        </p:txBody>
      </p:sp>
    </p:spTree>
    <p:extLst>
      <p:ext uri="{BB962C8B-B14F-4D97-AF65-F5344CB8AC3E}">
        <p14:creationId xmlns:p14="http://schemas.microsoft.com/office/powerpoint/2010/main" val="3809352770"/>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4.</a:t>
            </a:r>
            <a:r>
              <a:rPr lang="zh-CN" altLang="en-US" sz="1200" dirty="0"/>
              <a:t>          </a:t>
            </a:r>
            <a:r>
              <a:rPr lang="en-US" altLang="zh-CN" sz="1200" dirty="0"/>
              <a:t>Results	</a:t>
            </a:r>
            <a:endParaRPr lang="en-US" sz="1200" dirty="0"/>
          </a:p>
        </p:txBody>
      </p:sp>
      <p:pic>
        <p:nvPicPr>
          <p:cNvPr id="6" name="Picture 5">
            <a:extLst>
              <a:ext uri="{FF2B5EF4-FFF2-40B4-BE49-F238E27FC236}">
                <a16:creationId xmlns:a16="http://schemas.microsoft.com/office/drawing/2014/main" id="{54424EE4-E6B5-034C-813A-93784B4785E1}"/>
              </a:ext>
            </a:extLst>
          </p:cNvPr>
          <p:cNvPicPr>
            <a:picLocks noChangeAspect="1"/>
          </p:cNvPicPr>
          <p:nvPr/>
        </p:nvPicPr>
        <p:blipFill>
          <a:blip r:embed="rId2"/>
          <a:stretch>
            <a:fillRect/>
          </a:stretch>
        </p:blipFill>
        <p:spPr>
          <a:xfrm>
            <a:off x="0" y="1116208"/>
            <a:ext cx="4610100" cy="2099940"/>
          </a:xfrm>
          <a:prstGeom prst="rect">
            <a:avLst/>
          </a:prstGeom>
        </p:spPr>
      </p:pic>
    </p:spTree>
    <p:extLst>
      <p:ext uri="{BB962C8B-B14F-4D97-AF65-F5344CB8AC3E}">
        <p14:creationId xmlns:p14="http://schemas.microsoft.com/office/powerpoint/2010/main" val="1345340648"/>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95250" y="815975"/>
            <a:ext cx="3681332" cy="276999"/>
          </a:xfrm>
          <a:prstGeom prst="rect">
            <a:avLst/>
          </a:prstGeom>
          <a:noFill/>
        </p:spPr>
        <p:txBody>
          <a:bodyPr wrap="square" rtlCol="0">
            <a:spAutoFit/>
          </a:bodyPr>
          <a:lstStyle/>
          <a:p>
            <a:r>
              <a:rPr lang="en-US" altLang="zh-CN" sz="1200" dirty="0"/>
              <a:t>4.</a:t>
            </a:r>
            <a:r>
              <a:rPr lang="zh-CN" altLang="en-US" sz="1200" dirty="0"/>
              <a:t>          </a:t>
            </a:r>
            <a:r>
              <a:rPr lang="en-US" altLang="zh-CN" sz="1200" dirty="0"/>
              <a:t>Results	</a:t>
            </a:r>
            <a:endParaRPr lang="en-US" sz="1200" dirty="0"/>
          </a:p>
        </p:txBody>
      </p:sp>
      <p:pic>
        <p:nvPicPr>
          <p:cNvPr id="5" name="Picture 4">
            <a:extLst>
              <a:ext uri="{FF2B5EF4-FFF2-40B4-BE49-F238E27FC236}">
                <a16:creationId xmlns:a16="http://schemas.microsoft.com/office/drawing/2014/main" id="{F9E8B85D-4CAD-8D4E-9DB0-2219C3AC4FCF}"/>
              </a:ext>
            </a:extLst>
          </p:cNvPr>
          <p:cNvPicPr>
            <a:picLocks noChangeAspect="1"/>
          </p:cNvPicPr>
          <p:nvPr/>
        </p:nvPicPr>
        <p:blipFill>
          <a:blip r:embed="rId2"/>
          <a:stretch>
            <a:fillRect/>
          </a:stretch>
        </p:blipFill>
        <p:spPr>
          <a:xfrm>
            <a:off x="0" y="1152549"/>
            <a:ext cx="4610100" cy="2055718"/>
          </a:xfrm>
          <a:prstGeom prst="rect">
            <a:avLst/>
          </a:prstGeom>
        </p:spPr>
      </p:pic>
    </p:spTree>
    <p:extLst>
      <p:ext uri="{BB962C8B-B14F-4D97-AF65-F5344CB8AC3E}">
        <p14:creationId xmlns:p14="http://schemas.microsoft.com/office/powerpoint/2010/main" val="2891767116"/>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Learning States</a:t>
            </a:r>
            <a:r>
              <a:rPr lang="zh-CN" altLang="en-US" sz="1400" spc="-75" dirty="0">
                <a:solidFill>
                  <a:srgbClr val="FFFFFF"/>
                </a:solidFill>
                <a:latin typeface="Arial"/>
                <a:cs typeface="Arial"/>
              </a:rPr>
              <a:t> </a:t>
            </a:r>
            <a:r>
              <a:rPr lang="en-US" altLang="zh-CN" sz="1400" spc="-75" dirty="0">
                <a:solidFill>
                  <a:srgbClr val="FFFFFF"/>
                </a:solidFill>
                <a:latin typeface="Arial"/>
                <a:cs typeface="Arial"/>
              </a:rPr>
              <a:t>Representation </a:t>
            </a:r>
            <a:endParaRPr lang="en-US" sz="1400" dirty="0">
              <a:latin typeface="Arial"/>
              <a:cs typeface="Arial"/>
            </a:endParaRPr>
          </a:p>
        </p:txBody>
      </p:sp>
      <p:sp>
        <p:nvSpPr>
          <p:cNvPr id="4" name="TextBox 3">
            <a:extLst>
              <a:ext uri="{FF2B5EF4-FFF2-40B4-BE49-F238E27FC236}">
                <a16:creationId xmlns:a16="http://schemas.microsoft.com/office/drawing/2014/main" id="{13AA198A-127B-404D-96FD-8368D84979BE}"/>
              </a:ext>
            </a:extLst>
          </p:cNvPr>
          <p:cNvSpPr txBox="1"/>
          <p:nvPr/>
        </p:nvSpPr>
        <p:spPr>
          <a:xfrm>
            <a:off x="463431" y="1349375"/>
            <a:ext cx="3681332" cy="1384995"/>
          </a:xfrm>
          <a:prstGeom prst="rect">
            <a:avLst/>
          </a:prstGeom>
          <a:noFill/>
        </p:spPr>
        <p:txBody>
          <a:bodyPr wrap="square" rtlCol="0">
            <a:spAutoFit/>
          </a:bodyPr>
          <a:lstStyle/>
          <a:p>
            <a:pPr marL="228600" indent="-228600">
              <a:buFont typeface="+mj-lt"/>
              <a:buAutoNum type="arabicPeriod" startAt="5"/>
            </a:pPr>
            <a:r>
              <a:rPr lang="en-US" altLang="zh-CN" sz="1200" dirty="0"/>
              <a:t>Challenges </a:t>
            </a:r>
          </a:p>
          <a:p>
            <a:endParaRPr lang="en-US" sz="1200" dirty="0"/>
          </a:p>
          <a:p>
            <a:r>
              <a:rPr lang="zh-CN" altLang="en-US" sz="1200" dirty="0"/>
              <a:t>       </a:t>
            </a:r>
            <a:r>
              <a:rPr lang="en-US" sz="1200" dirty="0"/>
              <a:t>the choice of reward function and its impact on query plan selection </a:t>
            </a:r>
          </a:p>
          <a:p>
            <a:endParaRPr lang="en-US" sz="1200" dirty="0"/>
          </a:p>
          <a:p>
            <a:r>
              <a:rPr lang="zh-CN" altLang="en-US" sz="1200" dirty="0"/>
              <a:t>       </a:t>
            </a:r>
            <a:r>
              <a:rPr lang="en-US" sz="1200" dirty="0"/>
              <a:t>state-space is large</a:t>
            </a:r>
            <a:r>
              <a:rPr lang="en-US" altLang="zh-CN" sz="1200" dirty="0"/>
              <a:t>,</a:t>
            </a:r>
            <a:r>
              <a:rPr lang="zh-CN" altLang="en-US" sz="1200" dirty="0"/>
              <a:t> </a:t>
            </a:r>
            <a:r>
              <a:rPr lang="en-US" altLang="zh-CN" sz="1200" dirty="0"/>
              <a:t>this</a:t>
            </a:r>
            <a:r>
              <a:rPr lang="zh-CN" altLang="en-US" sz="1200" dirty="0"/>
              <a:t> </a:t>
            </a:r>
            <a:r>
              <a:rPr lang="en-US" altLang="zh-CN" sz="1200" dirty="0"/>
              <a:t>paper</a:t>
            </a:r>
            <a:r>
              <a:rPr lang="zh-CN" altLang="en-US" sz="1200" dirty="0"/>
              <a:t> </a:t>
            </a:r>
            <a:r>
              <a:rPr lang="en-US" altLang="zh-CN" sz="1200" dirty="0"/>
              <a:t>only</a:t>
            </a:r>
            <a:r>
              <a:rPr lang="zh-CN" altLang="en-US" sz="1200" dirty="0"/>
              <a:t> </a:t>
            </a:r>
            <a:r>
              <a:rPr lang="en-US" altLang="zh-CN" sz="1200" dirty="0"/>
              <a:t>consider</a:t>
            </a:r>
            <a:r>
              <a:rPr lang="zh-CN" altLang="en-US" sz="1200" dirty="0"/>
              <a:t> </a:t>
            </a:r>
            <a:r>
              <a:rPr lang="en-US" altLang="zh-CN" sz="1200" dirty="0"/>
              <a:t>join</a:t>
            </a:r>
            <a:r>
              <a:rPr lang="zh-CN" altLang="en-US" sz="1200" dirty="0"/>
              <a:t> </a:t>
            </a:r>
            <a:r>
              <a:rPr lang="en-US" altLang="zh-CN" sz="1200" dirty="0"/>
              <a:t>and</a:t>
            </a:r>
            <a:r>
              <a:rPr lang="zh-CN" altLang="en-US" sz="1200" dirty="0"/>
              <a:t> </a:t>
            </a:r>
            <a:r>
              <a:rPr lang="en-US" altLang="zh-CN" sz="1200" dirty="0"/>
              <a:t>selections.</a:t>
            </a:r>
            <a:endParaRPr lang="en-US" sz="1200" dirty="0"/>
          </a:p>
        </p:txBody>
      </p:sp>
    </p:spTree>
    <p:extLst>
      <p:ext uri="{BB962C8B-B14F-4D97-AF65-F5344CB8AC3E}">
        <p14:creationId xmlns:p14="http://schemas.microsoft.com/office/powerpoint/2010/main" val="3743220139"/>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60" dirty="0">
                <a:solidFill>
                  <a:srgbClr val="FFFFFF"/>
                </a:solidFill>
                <a:latin typeface="Arial"/>
                <a:cs typeface="Arial"/>
              </a:rPr>
              <a:t>Sequential </a:t>
            </a:r>
            <a:r>
              <a:rPr sz="1400" spc="-65" dirty="0">
                <a:solidFill>
                  <a:srgbClr val="FFFFFF"/>
                </a:solidFill>
                <a:latin typeface="Arial"/>
                <a:cs typeface="Arial"/>
              </a:rPr>
              <a:t>Decision</a:t>
            </a:r>
            <a:r>
              <a:rPr sz="1400" spc="-114" dirty="0">
                <a:solidFill>
                  <a:srgbClr val="FFFFFF"/>
                </a:solidFill>
                <a:latin typeface="Arial"/>
                <a:cs typeface="Arial"/>
              </a:rPr>
              <a:t> </a:t>
            </a:r>
            <a:r>
              <a:rPr sz="1400" spc="-35" dirty="0">
                <a:solidFill>
                  <a:srgbClr val="FFFFFF"/>
                </a:solidFill>
                <a:latin typeface="Arial"/>
                <a:cs typeface="Arial"/>
              </a:rPr>
              <a:t>Making</a:t>
            </a:r>
            <a:endParaRPr sz="1400">
              <a:latin typeface="Arial"/>
              <a:cs typeface="Arial"/>
            </a:endParaRPr>
          </a:p>
        </p:txBody>
      </p:sp>
      <p:sp>
        <p:nvSpPr>
          <p:cNvPr id="11" name="object 11"/>
          <p:cNvSpPr/>
          <p:nvPr/>
        </p:nvSpPr>
        <p:spPr>
          <a:xfrm>
            <a:off x="506247" y="1207528"/>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p:nvPr/>
        </p:nvSpPr>
        <p:spPr>
          <a:xfrm>
            <a:off x="506247" y="1417561"/>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 name="object 13"/>
          <p:cNvSpPr/>
          <p:nvPr/>
        </p:nvSpPr>
        <p:spPr>
          <a:xfrm>
            <a:off x="506247" y="1627594"/>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4" name="object 14"/>
          <p:cNvSpPr/>
          <p:nvPr/>
        </p:nvSpPr>
        <p:spPr>
          <a:xfrm>
            <a:off x="506247" y="1837626"/>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5" name="object 15"/>
          <p:cNvSpPr/>
          <p:nvPr/>
        </p:nvSpPr>
        <p:spPr>
          <a:xfrm>
            <a:off x="506247" y="2199487"/>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6" name="object 16"/>
          <p:cNvSpPr/>
          <p:nvPr/>
        </p:nvSpPr>
        <p:spPr>
          <a:xfrm>
            <a:off x="788682" y="2381961"/>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7" name="object 17"/>
          <p:cNvSpPr/>
          <p:nvPr/>
        </p:nvSpPr>
        <p:spPr>
          <a:xfrm>
            <a:off x="788682" y="2533789"/>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9" name="object 19"/>
          <p:cNvSpPr txBox="1"/>
          <p:nvPr/>
        </p:nvSpPr>
        <p:spPr>
          <a:xfrm>
            <a:off x="624395" y="1074074"/>
            <a:ext cx="3633470" cy="1717649"/>
          </a:xfrm>
          <a:prstGeom prst="rect">
            <a:avLst/>
          </a:prstGeom>
        </p:spPr>
        <p:txBody>
          <a:bodyPr vert="horz" wrap="square" lIns="0" tIns="55244" rIns="0" bIns="0" rtlCol="0">
            <a:spAutoFit/>
          </a:bodyPr>
          <a:lstStyle/>
          <a:p>
            <a:pPr marL="12700">
              <a:lnSpc>
                <a:spcPct val="100000"/>
              </a:lnSpc>
              <a:spcBef>
                <a:spcPts val="434"/>
              </a:spcBef>
            </a:pPr>
            <a:r>
              <a:rPr sz="1100" spc="-60" dirty="0">
                <a:latin typeface="Arial"/>
                <a:cs typeface="Arial"/>
              </a:rPr>
              <a:t>Goal: </a:t>
            </a:r>
            <a:r>
              <a:rPr sz="1100" i="1" spc="-75" dirty="0">
                <a:latin typeface="Trebuchet MS"/>
                <a:cs typeface="Trebuchet MS"/>
              </a:rPr>
              <a:t>select </a:t>
            </a:r>
            <a:r>
              <a:rPr sz="1100" i="1" spc="-50" dirty="0">
                <a:latin typeface="Trebuchet MS"/>
                <a:cs typeface="Trebuchet MS"/>
              </a:rPr>
              <a:t>actions </a:t>
            </a:r>
            <a:r>
              <a:rPr sz="1100" i="1" spc="-60" dirty="0">
                <a:latin typeface="Trebuchet MS"/>
                <a:cs typeface="Trebuchet MS"/>
              </a:rPr>
              <a:t>to </a:t>
            </a:r>
            <a:r>
              <a:rPr sz="1100" i="1" spc="-65" dirty="0">
                <a:latin typeface="Trebuchet MS"/>
                <a:cs typeface="Trebuchet MS"/>
              </a:rPr>
              <a:t>maximise </a:t>
            </a:r>
            <a:r>
              <a:rPr sz="1100" i="1" spc="-70" dirty="0">
                <a:latin typeface="Trebuchet MS"/>
                <a:cs typeface="Trebuchet MS"/>
              </a:rPr>
              <a:t>total </a:t>
            </a:r>
            <a:r>
              <a:rPr sz="1100" i="1" spc="-80" dirty="0">
                <a:latin typeface="Trebuchet MS"/>
                <a:cs typeface="Trebuchet MS"/>
              </a:rPr>
              <a:t>future</a:t>
            </a:r>
            <a:r>
              <a:rPr sz="1100" i="1" spc="-10" dirty="0">
                <a:latin typeface="Trebuchet MS"/>
                <a:cs typeface="Trebuchet MS"/>
              </a:rPr>
              <a:t> </a:t>
            </a:r>
            <a:r>
              <a:rPr sz="1100" i="1" spc="-90" dirty="0">
                <a:latin typeface="Trebuchet MS"/>
                <a:cs typeface="Trebuchet MS"/>
              </a:rPr>
              <a:t>reward</a:t>
            </a:r>
            <a:endParaRPr sz="1100" dirty="0">
              <a:latin typeface="Trebuchet MS"/>
              <a:cs typeface="Trebuchet MS"/>
            </a:endParaRPr>
          </a:p>
          <a:p>
            <a:pPr marL="12700" marR="1167765">
              <a:lnSpc>
                <a:spcPct val="125299"/>
              </a:lnSpc>
            </a:pPr>
            <a:r>
              <a:rPr sz="1100" spc="-35" dirty="0">
                <a:latin typeface="Arial"/>
                <a:cs typeface="Arial"/>
              </a:rPr>
              <a:t>Actions </a:t>
            </a:r>
            <a:r>
              <a:rPr sz="1100" spc="-75" dirty="0">
                <a:latin typeface="Arial"/>
                <a:cs typeface="Arial"/>
              </a:rPr>
              <a:t>may </a:t>
            </a:r>
            <a:r>
              <a:rPr sz="1100" spc="-80" dirty="0">
                <a:latin typeface="Arial"/>
                <a:cs typeface="Arial"/>
              </a:rPr>
              <a:t>have </a:t>
            </a:r>
            <a:r>
              <a:rPr sz="1100" spc="-45" dirty="0">
                <a:latin typeface="Arial"/>
                <a:cs typeface="Arial"/>
              </a:rPr>
              <a:t>long </a:t>
            </a:r>
            <a:r>
              <a:rPr sz="1100" spc="-25" dirty="0">
                <a:latin typeface="Arial"/>
                <a:cs typeface="Arial"/>
              </a:rPr>
              <a:t>term </a:t>
            </a:r>
            <a:r>
              <a:rPr sz="1100" spc="-90" dirty="0">
                <a:latin typeface="Arial"/>
                <a:cs typeface="Arial"/>
              </a:rPr>
              <a:t>consequences  </a:t>
            </a:r>
            <a:r>
              <a:rPr sz="1100" spc="-80" dirty="0">
                <a:latin typeface="Arial"/>
                <a:cs typeface="Arial"/>
              </a:rPr>
              <a:t>Reward </a:t>
            </a:r>
            <a:r>
              <a:rPr sz="1100" spc="-75" dirty="0">
                <a:latin typeface="Arial"/>
                <a:cs typeface="Arial"/>
              </a:rPr>
              <a:t>may be</a:t>
            </a:r>
            <a:r>
              <a:rPr sz="1100" spc="-145" dirty="0">
                <a:latin typeface="Arial"/>
                <a:cs typeface="Arial"/>
              </a:rPr>
              <a:t> </a:t>
            </a:r>
            <a:r>
              <a:rPr sz="1100" spc="-80" dirty="0">
                <a:latin typeface="Arial"/>
                <a:cs typeface="Arial"/>
              </a:rPr>
              <a:t>delayed</a:t>
            </a:r>
            <a:endParaRPr sz="1100" dirty="0">
              <a:latin typeface="Arial"/>
              <a:cs typeface="Arial"/>
            </a:endParaRPr>
          </a:p>
          <a:p>
            <a:pPr marL="12700" marR="140335">
              <a:lnSpc>
                <a:spcPct val="102600"/>
              </a:lnSpc>
              <a:spcBef>
                <a:spcPts val="300"/>
              </a:spcBef>
            </a:pPr>
            <a:r>
              <a:rPr sz="1100" spc="40" dirty="0">
                <a:latin typeface="Arial"/>
                <a:cs typeface="Arial"/>
              </a:rPr>
              <a:t>It </a:t>
            </a:r>
            <a:r>
              <a:rPr sz="1100" spc="-75" dirty="0">
                <a:latin typeface="Arial"/>
                <a:cs typeface="Arial"/>
              </a:rPr>
              <a:t>may be </a:t>
            </a:r>
            <a:r>
              <a:rPr sz="1100" spc="-20" dirty="0">
                <a:latin typeface="Arial"/>
                <a:cs typeface="Arial"/>
              </a:rPr>
              <a:t>better </a:t>
            </a:r>
            <a:r>
              <a:rPr sz="1100" spc="10" dirty="0">
                <a:latin typeface="Arial"/>
                <a:cs typeface="Arial"/>
              </a:rPr>
              <a:t>to </a:t>
            </a:r>
            <a:r>
              <a:rPr sz="1100" spc="-50" dirty="0">
                <a:latin typeface="Arial"/>
                <a:cs typeface="Arial"/>
              </a:rPr>
              <a:t>sacrifice </a:t>
            </a:r>
            <a:r>
              <a:rPr sz="1100" spc="-45" dirty="0">
                <a:latin typeface="Arial"/>
                <a:cs typeface="Arial"/>
              </a:rPr>
              <a:t>immediate </a:t>
            </a:r>
            <a:r>
              <a:rPr sz="1100" spc="-65" dirty="0">
                <a:latin typeface="Arial"/>
                <a:cs typeface="Arial"/>
              </a:rPr>
              <a:t>reward </a:t>
            </a:r>
            <a:r>
              <a:rPr sz="1100" spc="10" dirty="0">
                <a:latin typeface="Arial"/>
                <a:cs typeface="Arial"/>
              </a:rPr>
              <a:t>to </a:t>
            </a:r>
            <a:r>
              <a:rPr sz="1100" spc="-50" dirty="0">
                <a:latin typeface="Arial"/>
                <a:cs typeface="Arial"/>
              </a:rPr>
              <a:t>gain </a:t>
            </a:r>
            <a:r>
              <a:rPr sz="1100" spc="-70" dirty="0">
                <a:latin typeface="Arial"/>
                <a:cs typeface="Arial"/>
              </a:rPr>
              <a:t>more  </a:t>
            </a:r>
            <a:r>
              <a:rPr sz="1100" spc="-30" dirty="0">
                <a:latin typeface="Arial"/>
                <a:cs typeface="Arial"/>
              </a:rPr>
              <a:t>long-term</a:t>
            </a:r>
            <a:r>
              <a:rPr sz="1100" spc="50" dirty="0">
                <a:latin typeface="Arial"/>
                <a:cs typeface="Arial"/>
              </a:rPr>
              <a:t> </a:t>
            </a:r>
            <a:r>
              <a:rPr sz="1100" spc="-65" dirty="0">
                <a:latin typeface="Arial"/>
                <a:cs typeface="Arial"/>
              </a:rPr>
              <a:t>reward</a:t>
            </a:r>
            <a:endParaRPr sz="1100" dirty="0">
              <a:latin typeface="Arial"/>
              <a:cs typeface="Arial"/>
            </a:endParaRPr>
          </a:p>
          <a:p>
            <a:pPr marL="12700">
              <a:lnSpc>
                <a:spcPct val="100000"/>
              </a:lnSpc>
              <a:spcBef>
                <a:spcPts val="175"/>
              </a:spcBef>
            </a:pPr>
            <a:r>
              <a:rPr sz="1100" spc="-65" dirty="0">
                <a:latin typeface="Arial"/>
                <a:cs typeface="Arial"/>
              </a:rPr>
              <a:t>Examples:</a:t>
            </a:r>
            <a:endParaRPr sz="1100" dirty="0">
              <a:latin typeface="Arial"/>
              <a:cs typeface="Arial"/>
            </a:endParaRPr>
          </a:p>
          <a:p>
            <a:pPr marL="289560" marR="5080">
              <a:lnSpc>
                <a:spcPct val="100000"/>
              </a:lnSpc>
              <a:spcBef>
                <a:spcPts val="175"/>
              </a:spcBef>
            </a:pPr>
            <a:r>
              <a:rPr sz="1000" spc="-5" dirty="0">
                <a:latin typeface="Arial"/>
                <a:cs typeface="Arial"/>
              </a:rPr>
              <a:t>A </a:t>
            </a:r>
            <a:r>
              <a:rPr sz="1000" spc="-30" dirty="0">
                <a:latin typeface="Arial"/>
                <a:cs typeface="Arial"/>
              </a:rPr>
              <a:t>financial </a:t>
            </a:r>
            <a:r>
              <a:rPr sz="1000" spc="-35" dirty="0">
                <a:latin typeface="Arial"/>
                <a:cs typeface="Arial"/>
              </a:rPr>
              <a:t>investment (may </a:t>
            </a:r>
            <a:r>
              <a:rPr sz="1000" spc="-40" dirty="0">
                <a:latin typeface="Arial"/>
                <a:cs typeface="Arial"/>
              </a:rPr>
              <a:t>take months </a:t>
            </a:r>
            <a:r>
              <a:rPr sz="1000" spc="10" dirty="0">
                <a:latin typeface="Arial"/>
                <a:cs typeface="Arial"/>
              </a:rPr>
              <a:t>to </a:t>
            </a:r>
            <a:r>
              <a:rPr sz="1000" spc="-20" dirty="0">
                <a:latin typeface="Arial"/>
                <a:cs typeface="Arial"/>
              </a:rPr>
              <a:t>mature)  </a:t>
            </a:r>
            <a:r>
              <a:rPr sz="1000" spc="-40" dirty="0" err="1">
                <a:latin typeface="Arial"/>
                <a:cs typeface="Arial"/>
              </a:rPr>
              <a:t>Refuelling</a:t>
            </a:r>
            <a:r>
              <a:rPr lang="en-US" sz="1000" spc="-40" dirty="0">
                <a:latin typeface="Arial"/>
                <a:cs typeface="Arial"/>
              </a:rPr>
              <a:t> </a:t>
            </a:r>
            <a:r>
              <a:rPr sz="1000" spc="-40" dirty="0">
                <a:latin typeface="Arial"/>
                <a:cs typeface="Arial"/>
              </a:rPr>
              <a:t>opponent </a:t>
            </a:r>
            <a:r>
              <a:rPr sz="1000" spc="-75" dirty="0">
                <a:latin typeface="Arial"/>
                <a:cs typeface="Arial"/>
              </a:rPr>
              <a:t>moves </a:t>
            </a:r>
            <a:r>
              <a:rPr sz="1000" dirty="0">
                <a:latin typeface="Arial"/>
                <a:cs typeface="Arial"/>
              </a:rPr>
              <a:t>(might </a:t>
            </a:r>
            <a:r>
              <a:rPr sz="1000" spc="-50" dirty="0">
                <a:latin typeface="Arial"/>
                <a:cs typeface="Arial"/>
              </a:rPr>
              <a:t>help </a:t>
            </a:r>
            <a:r>
              <a:rPr sz="1000" spc="-30" dirty="0">
                <a:latin typeface="Arial"/>
                <a:cs typeface="Arial"/>
              </a:rPr>
              <a:t>winning </a:t>
            </a:r>
            <a:r>
              <a:rPr sz="1000" spc="-75" dirty="0">
                <a:latin typeface="Arial"/>
                <a:cs typeface="Arial"/>
              </a:rPr>
              <a:t>chances </a:t>
            </a:r>
            <a:r>
              <a:rPr sz="1000" spc="-55" dirty="0">
                <a:latin typeface="Arial"/>
                <a:cs typeface="Arial"/>
              </a:rPr>
              <a:t>many  </a:t>
            </a:r>
            <a:r>
              <a:rPr sz="1000" spc="-75" dirty="0">
                <a:latin typeface="Arial"/>
                <a:cs typeface="Arial"/>
              </a:rPr>
              <a:t>moves </a:t>
            </a:r>
            <a:r>
              <a:rPr sz="1000" spc="-20" dirty="0">
                <a:latin typeface="Arial"/>
                <a:cs typeface="Arial"/>
              </a:rPr>
              <a:t>from</a:t>
            </a:r>
            <a:r>
              <a:rPr sz="1000" spc="-30" dirty="0">
                <a:latin typeface="Arial"/>
                <a:cs typeface="Arial"/>
              </a:rPr>
              <a:t> now)</a:t>
            </a:r>
            <a:endParaRPr sz="1000" dirty="0">
              <a:latin typeface="Arial"/>
              <a:cs typeface="Arial"/>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1569660"/>
          </a:xfrm>
          <a:prstGeom prst="rect">
            <a:avLst/>
          </a:prstGeom>
          <a:noFill/>
        </p:spPr>
        <p:txBody>
          <a:bodyPr wrap="square" rtlCol="0">
            <a:spAutoFit/>
          </a:bodyPr>
          <a:lstStyle/>
          <a:p>
            <a:pPr marL="228600" indent="-228600">
              <a:buFont typeface="+mj-lt"/>
              <a:buAutoNum type="arabicPeriod"/>
            </a:pPr>
            <a:r>
              <a:rPr lang="en-US" altLang="zh-CN" sz="1200" dirty="0"/>
              <a:t>Why</a:t>
            </a:r>
            <a:r>
              <a:rPr lang="zh-CN" altLang="en-US" sz="1200" dirty="0"/>
              <a:t> </a:t>
            </a:r>
            <a:r>
              <a:rPr lang="en-US" altLang="zh-CN" sz="1200" dirty="0"/>
              <a:t>we</a:t>
            </a:r>
            <a:r>
              <a:rPr lang="zh-CN" altLang="en-US" sz="1200" dirty="0"/>
              <a:t> </a:t>
            </a:r>
            <a:r>
              <a:rPr lang="en-US" altLang="zh-CN" sz="1200" dirty="0"/>
              <a:t>use</a:t>
            </a:r>
            <a:r>
              <a:rPr lang="zh-CN" altLang="en-US" sz="1200" dirty="0"/>
              <a:t> </a:t>
            </a:r>
            <a:r>
              <a:rPr lang="en-US" altLang="zh-CN" sz="1200" dirty="0"/>
              <a:t>this</a:t>
            </a:r>
          </a:p>
          <a:p>
            <a:endParaRPr lang="en-US" sz="1200" dirty="0"/>
          </a:p>
          <a:p>
            <a:r>
              <a:rPr lang="en-US" sz="1200" dirty="0"/>
              <a:t>none of the recent machine-learning-based approaches come close to learning an entire optimizer, nor do they show how their techniques can achieve state-of-the- art performance (to the best of our knowledge, none of these approaches compare with a commercial optimizer). </a:t>
            </a:r>
          </a:p>
        </p:txBody>
      </p:sp>
      <p:pic>
        <p:nvPicPr>
          <p:cNvPr id="5" name="Picture 4">
            <a:extLst>
              <a:ext uri="{FF2B5EF4-FFF2-40B4-BE49-F238E27FC236}">
                <a16:creationId xmlns:a16="http://schemas.microsoft.com/office/drawing/2014/main" id="{DEA91B56-5533-4642-92A5-1A386CF5D48B}"/>
              </a:ext>
            </a:extLst>
          </p:cNvPr>
          <p:cNvPicPr>
            <a:picLocks noChangeAspect="1"/>
          </p:cNvPicPr>
          <p:nvPr/>
        </p:nvPicPr>
        <p:blipFill>
          <a:blip r:embed="rId2"/>
          <a:stretch>
            <a:fillRect/>
          </a:stretch>
        </p:blipFill>
        <p:spPr>
          <a:xfrm>
            <a:off x="0" y="2385635"/>
            <a:ext cx="4610100" cy="828837"/>
          </a:xfrm>
          <a:prstGeom prst="rect">
            <a:avLst/>
          </a:prstGeom>
        </p:spPr>
      </p:pic>
    </p:spTree>
    <p:extLst>
      <p:ext uri="{BB962C8B-B14F-4D97-AF65-F5344CB8AC3E}">
        <p14:creationId xmlns:p14="http://schemas.microsoft.com/office/powerpoint/2010/main" val="2172162219"/>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2"/>
            </a:pPr>
            <a:r>
              <a:rPr lang="en-US" altLang="zh-CN" sz="1200" dirty="0"/>
              <a:t>Framework</a:t>
            </a:r>
            <a:endParaRPr lang="en-US" sz="1200" dirty="0"/>
          </a:p>
        </p:txBody>
      </p:sp>
      <p:pic>
        <p:nvPicPr>
          <p:cNvPr id="5" name="Picture 4">
            <a:extLst>
              <a:ext uri="{FF2B5EF4-FFF2-40B4-BE49-F238E27FC236}">
                <a16:creationId xmlns:a16="http://schemas.microsoft.com/office/drawing/2014/main" id="{78C7BA32-505D-A145-8391-DCDEC846BB6F}"/>
              </a:ext>
            </a:extLst>
          </p:cNvPr>
          <p:cNvPicPr>
            <a:picLocks noChangeAspect="1"/>
          </p:cNvPicPr>
          <p:nvPr/>
        </p:nvPicPr>
        <p:blipFill>
          <a:blip r:embed="rId2"/>
          <a:stretch>
            <a:fillRect/>
          </a:stretch>
        </p:blipFill>
        <p:spPr>
          <a:xfrm>
            <a:off x="564316" y="1044575"/>
            <a:ext cx="3352800" cy="2244380"/>
          </a:xfrm>
          <a:prstGeom prst="rect">
            <a:avLst/>
          </a:prstGeom>
        </p:spPr>
      </p:pic>
    </p:spTree>
    <p:extLst>
      <p:ext uri="{BB962C8B-B14F-4D97-AF65-F5344CB8AC3E}">
        <p14:creationId xmlns:p14="http://schemas.microsoft.com/office/powerpoint/2010/main" val="3177887514"/>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0" y="659944"/>
            <a:ext cx="4665345" cy="2862322"/>
          </a:xfrm>
          <a:prstGeom prst="rect">
            <a:avLst/>
          </a:prstGeom>
          <a:noFill/>
        </p:spPr>
        <p:txBody>
          <a:bodyPr wrap="square" rtlCol="0">
            <a:spAutoFit/>
          </a:bodyPr>
          <a:lstStyle/>
          <a:p>
            <a:pPr marL="228600" indent="-228600">
              <a:buFont typeface="+mj-lt"/>
              <a:buAutoNum type="arabicPeriod" startAt="2"/>
            </a:pPr>
            <a:r>
              <a:rPr lang="en-US" altLang="zh-CN" sz="1200" dirty="0"/>
              <a:t>Framework</a:t>
            </a:r>
          </a:p>
          <a:p>
            <a:pPr marL="228600" indent="-228600">
              <a:buFont typeface="+mj-lt"/>
              <a:buAutoNum type="arabicPeriod" startAt="2"/>
            </a:pPr>
            <a:endParaRPr lang="en-US" sz="1200" dirty="0"/>
          </a:p>
          <a:p>
            <a:pPr lvl="1"/>
            <a:r>
              <a:rPr lang="en-US" sz="1200" dirty="0"/>
              <a:t>Expertise</a:t>
            </a:r>
            <a:r>
              <a:rPr lang="en-US" altLang="zh-CN" sz="1200" dirty="0"/>
              <a:t>:</a:t>
            </a:r>
            <a:r>
              <a:rPr lang="zh-CN" altLang="en-US" sz="1200" dirty="0"/>
              <a:t> </a:t>
            </a:r>
            <a:r>
              <a:rPr lang="en-US" altLang="zh-CN" sz="1200" dirty="0"/>
              <a:t>Initially generates experience from a traditional query optimizer </a:t>
            </a:r>
          </a:p>
          <a:p>
            <a:pPr lvl="1"/>
            <a:endParaRPr lang="en-US" altLang="zh-CN" sz="1200" dirty="0"/>
          </a:p>
          <a:p>
            <a:pPr lvl="1"/>
            <a:r>
              <a:rPr lang="en-US" altLang="zh-CN" sz="1200" dirty="0"/>
              <a:t>Experience:</a:t>
            </a:r>
            <a:r>
              <a:rPr lang="zh-CN" altLang="en-US" sz="1200" dirty="0"/>
              <a:t> </a:t>
            </a:r>
            <a:r>
              <a:rPr lang="en-US" altLang="zh-CN" sz="1200" dirty="0"/>
              <a:t>Get</a:t>
            </a:r>
            <a:r>
              <a:rPr lang="zh-CN" altLang="en-US" sz="1200" dirty="0"/>
              <a:t> </a:t>
            </a:r>
            <a:r>
              <a:rPr lang="en-US" altLang="zh-CN" sz="1200" dirty="0"/>
              <a:t>query</a:t>
            </a:r>
            <a:r>
              <a:rPr lang="zh-CN" altLang="en-US" sz="1200" dirty="0"/>
              <a:t> </a:t>
            </a:r>
            <a:r>
              <a:rPr lang="en-US" altLang="zh-CN" sz="1200" dirty="0"/>
              <a:t>execution plans</a:t>
            </a:r>
            <a:r>
              <a:rPr lang="zh-CN" altLang="en-US" sz="1200" dirty="0"/>
              <a:t> </a:t>
            </a:r>
            <a:r>
              <a:rPr lang="en-US" altLang="zh-CN" sz="1200" dirty="0"/>
              <a:t>and</a:t>
            </a:r>
            <a:r>
              <a:rPr lang="zh-CN" altLang="en-US" sz="1200" dirty="0"/>
              <a:t> </a:t>
            </a:r>
            <a:r>
              <a:rPr lang="en-US" altLang="zh-CN" sz="1200" dirty="0"/>
              <a:t>latency from</a:t>
            </a:r>
            <a:r>
              <a:rPr lang="zh-CN" altLang="en-US" sz="1200" dirty="0"/>
              <a:t> </a:t>
            </a:r>
            <a:r>
              <a:rPr lang="en-US" altLang="zh-CN" sz="1200" dirty="0"/>
              <a:t>Expertise </a:t>
            </a:r>
          </a:p>
          <a:p>
            <a:pPr lvl="1"/>
            <a:endParaRPr lang="en-US" sz="1200" dirty="0"/>
          </a:p>
          <a:p>
            <a:pPr lvl="1"/>
            <a:r>
              <a:rPr lang="en-US" altLang="zh-CN" sz="1200" dirty="0"/>
              <a:t>Value</a:t>
            </a:r>
            <a:r>
              <a:rPr lang="zh-CN" altLang="en-US" sz="1200" dirty="0"/>
              <a:t> </a:t>
            </a:r>
            <a:r>
              <a:rPr lang="en-US" altLang="zh-CN" sz="1200" dirty="0"/>
              <a:t>model:</a:t>
            </a:r>
            <a:r>
              <a:rPr lang="zh-CN" altLang="en-US" sz="1200" dirty="0"/>
              <a:t> </a:t>
            </a:r>
            <a:r>
              <a:rPr lang="en-US" altLang="zh-CN" sz="1200" dirty="0"/>
              <a:t>a deep neural network with an architecture designed to predict the final execution time of a given partial or complete plan for a given query.</a:t>
            </a:r>
          </a:p>
          <a:p>
            <a:pPr lvl="1"/>
            <a:endParaRPr lang="en-US" sz="1200" dirty="0"/>
          </a:p>
          <a:p>
            <a:pPr lvl="1"/>
            <a:r>
              <a:rPr lang="en-US" altLang="zh-CN" sz="1200" dirty="0"/>
              <a:t>Plan</a:t>
            </a:r>
            <a:r>
              <a:rPr lang="zh-CN" altLang="en-US" sz="1200" dirty="0"/>
              <a:t> </a:t>
            </a:r>
            <a:r>
              <a:rPr lang="en-US" altLang="zh-CN" sz="1200" dirty="0" err="1"/>
              <a:t>search:Once</a:t>
            </a:r>
            <a:r>
              <a:rPr lang="en-US" altLang="zh-CN" sz="1200" dirty="0"/>
              <a:t> query-level information has been </a:t>
            </a:r>
            <a:r>
              <a:rPr lang="en-US" altLang="zh-CN" sz="1200" dirty="0" err="1"/>
              <a:t>en</a:t>
            </a:r>
            <a:r>
              <a:rPr lang="en-US" altLang="zh-CN" sz="1200" dirty="0"/>
              <a:t>- coded, Neo uses the value model to search over the space of QEPs and discover the plan with the minimum predicted execution time.</a:t>
            </a:r>
            <a:endParaRPr lang="en-US" sz="1200" dirty="0"/>
          </a:p>
        </p:txBody>
      </p:sp>
    </p:spTree>
    <p:extLst>
      <p:ext uri="{BB962C8B-B14F-4D97-AF65-F5344CB8AC3E}">
        <p14:creationId xmlns:p14="http://schemas.microsoft.com/office/powerpoint/2010/main" val="1779924718"/>
      </p:ext>
    </p:extLst>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2"/>
            </a:pPr>
            <a:r>
              <a:rPr lang="en-US" altLang="zh-CN" sz="1200" dirty="0"/>
              <a:t>Encoding</a:t>
            </a:r>
            <a:r>
              <a:rPr lang="zh-CN" altLang="en-US" sz="1200" dirty="0"/>
              <a:t> </a:t>
            </a:r>
            <a:r>
              <a:rPr lang="en-US" altLang="zh-CN" sz="1200" dirty="0"/>
              <a:t>Method—Query</a:t>
            </a:r>
            <a:r>
              <a:rPr lang="zh-CN" altLang="en-US" sz="1200" dirty="0"/>
              <a:t> </a:t>
            </a:r>
            <a:r>
              <a:rPr lang="en-US" altLang="zh-CN" sz="1200" dirty="0"/>
              <a:t>level</a:t>
            </a:r>
            <a:endParaRPr lang="en-US" sz="1200" dirty="0"/>
          </a:p>
        </p:txBody>
      </p:sp>
      <p:pic>
        <p:nvPicPr>
          <p:cNvPr id="6" name="Picture 5">
            <a:extLst>
              <a:ext uri="{FF2B5EF4-FFF2-40B4-BE49-F238E27FC236}">
                <a16:creationId xmlns:a16="http://schemas.microsoft.com/office/drawing/2014/main" id="{57AE0AC3-3C1F-834A-AE4C-5FB86FAAEEE5}"/>
              </a:ext>
            </a:extLst>
          </p:cNvPr>
          <p:cNvPicPr>
            <a:picLocks noChangeAspect="1"/>
          </p:cNvPicPr>
          <p:nvPr/>
        </p:nvPicPr>
        <p:blipFill>
          <a:blip r:embed="rId2"/>
          <a:stretch>
            <a:fillRect/>
          </a:stretch>
        </p:blipFill>
        <p:spPr>
          <a:xfrm>
            <a:off x="628444" y="1092974"/>
            <a:ext cx="3351305" cy="2313801"/>
          </a:xfrm>
          <a:prstGeom prst="rect">
            <a:avLst/>
          </a:prstGeom>
        </p:spPr>
      </p:pic>
    </p:spTree>
    <p:extLst>
      <p:ext uri="{BB962C8B-B14F-4D97-AF65-F5344CB8AC3E}">
        <p14:creationId xmlns:p14="http://schemas.microsoft.com/office/powerpoint/2010/main" val="548966399"/>
      </p:ext>
    </p:extLst>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2"/>
            </a:pPr>
            <a:r>
              <a:rPr lang="en-US" altLang="zh-CN" sz="1200" dirty="0"/>
              <a:t>Encoding</a:t>
            </a:r>
            <a:r>
              <a:rPr lang="zh-CN" altLang="en-US" sz="1200" dirty="0"/>
              <a:t> </a:t>
            </a:r>
            <a:r>
              <a:rPr lang="en-US" altLang="zh-CN" sz="1200" dirty="0"/>
              <a:t>Method—Plan</a:t>
            </a:r>
            <a:r>
              <a:rPr lang="zh-CN" altLang="en-US" sz="1200" dirty="0"/>
              <a:t> </a:t>
            </a:r>
            <a:r>
              <a:rPr lang="en-US" altLang="zh-CN" sz="1200" dirty="0"/>
              <a:t>level</a:t>
            </a:r>
            <a:endParaRPr lang="en-US" sz="1200" dirty="0"/>
          </a:p>
        </p:txBody>
      </p:sp>
      <p:pic>
        <p:nvPicPr>
          <p:cNvPr id="5" name="Picture 4">
            <a:extLst>
              <a:ext uri="{FF2B5EF4-FFF2-40B4-BE49-F238E27FC236}">
                <a16:creationId xmlns:a16="http://schemas.microsoft.com/office/drawing/2014/main" id="{732F74DD-EF5E-8F4D-9BB8-56D1BED16145}"/>
              </a:ext>
            </a:extLst>
          </p:cNvPr>
          <p:cNvPicPr>
            <a:picLocks noChangeAspect="1"/>
          </p:cNvPicPr>
          <p:nvPr/>
        </p:nvPicPr>
        <p:blipFill>
          <a:blip r:embed="rId2"/>
          <a:stretch>
            <a:fillRect/>
          </a:stretch>
        </p:blipFill>
        <p:spPr>
          <a:xfrm>
            <a:off x="-1905" y="1092974"/>
            <a:ext cx="4610100" cy="2217146"/>
          </a:xfrm>
          <a:prstGeom prst="rect">
            <a:avLst/>
          </a:prstGeom>
        </p:spPr>
      </p:pic>
    </p:spTree>
    <p:extLst>
      <p:ext uri="{BB962C8B-B14F-4D97-AF65-F5344CB8AC3E}">
        <p14:creationId xmlns:p14="http://schemas.microsoft.com/office/powerpoint/2010/main" val="4207647459"/>
      </p:ext>
    </p:extLst>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3"/>
            </a:pPr>
            <a:r>
              <a:rPr lang="en-US" altLang="zh-CN" sz="1200" dirty="0"/>
              <a:t>Value</a:t>
            </a:r>
            <a:r>
              <a:rPr lang="zh-CN" altLang="en-US" sz="1200" dirty="0"/>
              <a:t> </a:t>
            </a:r>
            <a:r>
              <a:rPr lang="en-US" altLang="zh-CN" sz="1200" dirty="0"/>
              <a:t>Network</a:t>
            </a:r>
            <a:r>
              <a:rPr lang="zh-CN" altLang="en-US" sz="1200" dirty="0"/>
              <a:t> </a:t>
            </a:r>
            <a:r>
              <a:rPr lang="en-US" altLang="zh-CN" sz="1200" dirty="0"/>
              <a:t>setting</a:t>
            </a:r>
            <a:endParaRPr lang="en-US" sz="1200" dirty="0"/>
          </a:p>
        </p:txBody>
      </p:sp>
      <p:pic>
        <p:nvPicPr>
          <p:cNvPr id="11" name="Picture 10">
            <a:extLst>
              <a:ext uri="{FF2B5EF4-FFF2-40B4-BE49-F238E27FC236}">
                <a16:creationId xmlns:a16="http://schemas.microsoft.com/office/drawing/2014/main" id="{960BEE46-9D42-5E4E-A2F6-0062F93075DD}"/>
              </a:ext>
            </a:extLst>
          </p:cNvPr>
          <p:cNvPicPr>
            <a:picLocks noChangeAspect="1"/>
          </p:cNvPicPr>
          <p:nvPr/>
        </p:nvPicPr>
        <p:blipFill>
          <a:blip r:embed="rId2"/>
          <a:stretch>
            <a:fillRect/>
          </a:stretch>
        </p:blipFill>
        <p:spPr>
          <a:xfrm>
            <a:off x="3810" y="1644729"/>
            <a:ext cx="4610100" cy="1000046"/>
          </a:xfrm>
          <a:prstGeom prst="rect">
            <a:avLst/>
          </a:prstGeom>
        </p:spPr>
      </p:pic>
    </p:spTree>
    <p:extLst>
      <p:ext uri="{BB962C8B-B14F-4D97-AF65-F5344CB8AC3E}">
        <p14:creationId xmlns:p14="http://schemas.microsoft.com/office/powerpoint/2010/main" val="2208507694"/>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4"/>
            </a:pPr>
            <a:r>
              <a:rPr lang="en-US" altLang="zh-CN" sz="1200" dirty="0"/>
              <a:t>Tree</a:t>
            </a:r>
            <a:r>
              <a:rPr lang="zh-CN" altLang="en-US" sz="1200" dirty="0"/>
              <a:t> </a:t>
            </a:r>
            <a:r>
              <a:rPr lang="en-US" altLang="zh-CN" sz="1200" dirty="0"/>
              <a:t>Convolution</a:t>
            </a:r>
            <a:endParaRPr lang="en-US" sz="1200" dirty="0"/>
          </a:p>
        </p:txBody>
      </p:sp>
      <p:pic>
        <p:nvPicPr>
          <p:cNvPr id="5" name="Picture 4">
            <a:extLst>
              <a:ext uri="{FF2B5EF4-FFF2-40B4-BE49-F238E27FC236}">
                <a16:creationId xmlns:a16="http://schemas.microsoft.com/office/drawing/2014/main" id="{D62C6822-3D4C-0841-BE13-876024DAC741}"/>
              </a:ext>
            </a:extLst>
          </p:cNvPr>
          <p:cNvPicPr>
            <a:picLocks noChangeAspect="1"/>
          </p:cNvPicPr>
          <p:nvPr/>
        </p:nvPicPr>
        <p:blipFill>
          <a:blip r:embed="rId2"/>
          <a:stretch>
            <a:fillRect/>
          </a:stretch>
        </p:blipFill>
        <p:spPr>
          <a:xfrm>
            <a:off x="0" y="1369058"/>
            <a:ext cx="4610100" cy="1275717"/>
          </a:xfrm>
          <a:prstGeom prst="rect">
            <a:avLst/>
          </a:prstGeom>
        </p:spPr>
      </p:pic>
    </p:spTree>
    <p:extLst>
      <p:ext uri="{BB962C8B-B14F-4D97-AF65-F5344CB8AC3E}">
        <p14:creationId xmlns:p14="http://schemas.microsoft.com/office/powerpoint/2010/main" val="280511258"/>
      </p:ext>
    </p:extLst>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0" y="739775"/>
            <a:ext cx="4591050" cy="2308324"/>
          </a:xfrm>
          <a:prstGeom prst="rect">
            <a:avLst/>
          </a:prstGeom>
          <a:noFill/>
        </p:spPr>
        <p:txBody>
          <a:bodyPr wrap="square" rtlCol="0">
            <a:spAutoFit/>
          </a:bodyPr>
          <a:lstStyle/>
          <a:p>
            <a:pPr marL="228600" indent="-228600">
              <a:buFont typeface="+mj-lt"/>
              <a:buAutoNum type="arabicPeriod" startAt="4"/>
            </a:pPr>
            <a:r>
              <a:rPr lang="en-US" altLang="zh-CN" sz="1200" dirty="0"/>
              <a:t>DNN-Guided</a:t>
            </a:r>
            <a:r>
              <a:rPr lang="zh-CN" altLang="en-US" sz="1200" dirty="0"/>
              <a:t> </a:t>
            </a:r>
            <a:r>
              <a:rPr lang="en-US" altLang="zh-CN" sz="1200" dirty="0"/>
              <a:t>Plan</a:t>
            </a:r>
            <a:r>
              <a:rPr lang="zh-CN" altLang="en-US" sz="1200" dirty="0"/>
              <a:t> </a:t>
            </a:r>
            <a:r>
              <a:rPr lang="en-US" altLang="zh-CN" sz="1200" dirty="0"/>
              <a:t>Search</a:t>
            </a:r>
          </a:p>
          <a:p>
            <a:pPr marL="228600" indent="-228600">
              <a:buFont typeface="+mj-lt"/>
              <a:buAutoNum type="arabicPeriod" startAt="4"/>
            </a:pPr>
            <a:endParaRPr lang="en-US" sz="1200" dirty="0"/>
          </a:p>
          <a:p>
            <a:pPr lvl="1"/>
            <a:r>
              <a:rPr lang="en-US" sz="1200" dirty="0"/>
              <a:t>the value network does not predict the cost of a subplan, but rather the best possible latency achievable from an execution plan that includes a given subplan. </a:t>
            </a:r>
          </a:p>
          <a:p>
            <a:pPr lvl="1"/>
            <a:endParaRPr lang="en-US" sz="1200" dirty="0"/>
          </a:p>
          <a:p>
            <a:pPr lvl="1"/>
            <a:r>
              <a:rPr lang="en-US" sz="1200" dirty="0"/>
              <a:t>The search process for query q starts by initializing an empty min heap to store partial execution plans. This min heap is ordered by the value network’s estimation of a partial plan’s cost. Then, a partial execution plan with an </a:t>
            </a:r>
            <a:r>
              <a:rPr lang="en-US" sz="1200" dirty="0" err="1"/>
              <a:t>unspeci</a:t>
            </a:r>
            <a:r>
              <a:rPr lang="en-US" sz="1200" dirty="0"/>
              <a:t>- </a:t>
            </a:r>
            <a:r>
              <a:rPr lang="en-US" sz="1200" dirty="0" err="1"/>
              <a:t>fied</a:t>
            </a:r>
            <a:r>
              <a:rPr lang="en-US" sz="1200" dirty="0"/>
              <a:t> scan for each relation in R(q) is added to the heap. </a:t>
            </a:r>
          </a:p>
          <a:p>
            <a:pPr lvl="1"/>
            <a:endParaRPr lang="en-US" sz="1200" dirty="0"/>
          </a:p>
        </p:txBody>
      </p:sp>
    </p:spTree>
    <p:extLst>
      <p:ext uri="{BB962C8B-B14F-4D97-AF65-F5344CB8AC3E}">
        <p14:creationId xmlns:p14="http://schemas.microsoft.com/office/powerpoint/2010/main" val="1860064148"/>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0" y="739775"/>
            <a:ext cx="4591050" cy="2492990"/>
          </a:xfrm>
          <a:prstGeom prst="rect">
            <a:avLst/>
          </a:prstGeom>
          <a:noFill/>
        </p:spPr>
        <p:txBody>
          <a:bodyPr wrap="square" rtlCol="0">
            <a:spAutoFit/>
          </a:bodyPr>
          <a:lstStyle/>
          <a:p>
            <a:pPr marL="228600" indent="-228600">
              <a:buFont typeface="+mj-lt"/>
              <a:buAutoNum type="arabicPeriod" startAt="4"/>
            </a:pPr>
            <a:r>
              <a:rPr lang="en-US" altLang="zh-CN" sz="1200" dirty="0"/>
              <a:t>DNN-Guided</a:t>
            </a:r>
            <a:r>
              <a:rPr lang="zh-CN" altLang="en-US" sz="1200" dirty="0"/>
              <a:t> </a:t>
            </a:r>
            <a:r>
              <a:rPr lang="en-US" altLang="zh-CN" sz="1200" dirty="0"/>
              <a:t>Plan</a:t>
            </a:r>
            <a:r>
              <a:rPr lang="zh-CN" altLang="en-US" sz="1200" dirty="0"/>
              <a:t> </a:t>
            </a:r>
            <a:r>
              <a:rPr lang="en-US" altLang="zh-CN" sz="1200" dirty="0"/>
              <a:t>Search</a:t>
            </a:r>
          </a:p>
          <a:p>
            <a:pPr marL="228600" indent="-228600">
              <a:buFont typeface="+mj-lt"/>
              <a:buAutoNum type="arabicPeriod" startAt="4"/>
            </a:pPr>
            <a:endParaRPr lang="en-US" sz="1200" dirty="0"/>
          </a:p>
          <a:p>
            <a:pPr lvl="1"/>
            <a:r>
              <a:rPr lang="en-US" sz="1200" dirty="0"/>
              <a:t>At each search iteration, the subplan Pi at the top of the min heap is removed. We enumerate all of Pi’s children, Children(Pi), scoring them using the value network and adding them to the min heap. </a:t>
            </a:r>
          </a:p>
          <a:p>
            <a:pPr lvl="1"/>
            <a:endParaRPr lang="en-US" sz="1200" dirty="0"/>
          </a:p>
          <a:p>
            <a:pPr lvl="1"/>
            <a:r>
              <a:rPr lang="en-US" sz="1200" dirty="0"/>
              <a:t>While one could terminate this search process as soon as a leaf node (a complete execution plan) is found, this search</a:t>
            </a:r>
            <a:r>
              <a:rPr lang="zh-CN" altLang="en-US" sz="1200" dirty="0"/>
              <a:t> </a:t>
            </a:r>
            <a:r>
              <a:rPr lang="en-US" sz="1200" dirty="0"/>
              <a:t>procedure can easily be transformed into an anytime search algorithm [64], i.e. an algorithm that continues to find better and better results until a fixed time cutoff. </a:t>
            </a:r>
          </a:p>
          <a:p>
            <a:pPr lvl="1"/>
            <a:endParaRPr lang="en-US" sz="1200" dirty="0"/>
          </a:p>
        </p:txBody>
      </p:sp>
    </p:spTree>
    <p:extLst>
      <p:ext uri="{BB962C8B-B14F-4D97-AF65-F5344CB8AC3E}">
        <p14:creationId xmlns:p14="http://schemas.microsoft.com/office/powerpoint/2010/main" val="2147916026"/>
      </p:ext>
    </p:extLst>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308324"/>
          </a:xfrm>
          <a:prstGeom prst="rect">
            <a:avLst/>
          </a:prstGeom>
          <a:noFill/>
        </p:spPr>
        <p:txBody>
          <a:bodyPr wrap="square" rtlCol="0">
            <a:spAutoFit/>
          </a:bodyPr>
          <a:lstStyle/>
          <a:p>
            <a:pPr marL="228600" indent="-228600">
              <a:buFont typeface="+mj-lt"/>
              <a:buAutoNum type="arabicPeriod" startAt="5"/>
            </a:pPr>
            <a:r>
              <a:rPr lang="en-US" altLang="zh-CN" sz="1200" dirty="0"/>
              <a:t>Row</a:t>
            </a:r>
            <a:r>
              <a:rPr lang="zh-CN" altLang="en-US" sz="1200" dirty="0"/>
              <a:t> </a:t>
            </a:r>
            <a:r>
              <a:rPr lang="en-US" altLang="zh-CN" sz="1200" dirty="0"/>
              <a:t>Vector</a:t>
            </a:r>
            <a:r>
              <a:rPr lang="zh-CN" altLang="en-US" sz="1200" dirty="0"/>
              <a:t> </a:t>
            </a:r>
            <a:r>
              <a:rPr lang="en-US" altLang="zh-CN" sz="1200" dirty="0"/>
              <a:t>Construction</a:t>
            </a:r>
          </a:p>
          <a:p>
            <a:pPr marL="228600" indent="-228600">
              <a:buFont typeface="+mj-lt"/>
              <a:buAutoNum type="arabicPeriod" startAt="5"/>
            </a:pPr>
            <a:endParaRPr lang="en-US" sz="1200" dirty="0"/>
          </a:p>
          <a:p>
            <a:r>
              <a:rPr lang="zh-CN" altLang="en-US" sz="1200" dirty="0"/>
              <a:t>     </a:t>
            </a:r>
            <a:r>
              <a:rPr lang="en-US" sz="1200" dirty="0"/>
              <a:t>1. One-hot encoding of the comparison operators (e.g. equal or not equal to)</a:t>
            </a:r>
          </a:p>
          <a:p>
            <a:endParaRPr lang="en-US" sz="1200" dirty="0"/>
          </a:p>
          <a:p>
            <a:r>
              <a:rPr lang="zh-CN" altLang="en-US" sz="1200" dirty="0"/>
              <a:t>     </a:t>
            </a:r>
            <a:r>
              <a:rPr lang="en-US" sz="1200" dirty="0"/>
              <a:t>2. Number of matched words</a:t>
            </a:r>
          </a:p>
          <a:p>
            <a:endParaRPr lang="en-US" sz="1200" dirty="0"/>
          </a:p>
          <a:p>
            <a:r>
              <a:rPr lang="zh-CN" altLang="en-US" sz="1200" dirty="0"/>
              <a:t>     </a:t>
            </a:r>
            <a:r>
              <a:rPr lang="en-US" sz="1200" dirty="0"/>
              <a:t>3. Column embedding generated by word2vec (100 </a:t>
            </a:r>
            <a:r>
              <a:rPr lang="en-US" sz="1200" dirty="0" err="1"/>
              <a:t>val</a:t>
            </a:r>
            <a:r>
              <a:rPr lang="en-US" sz="1200" dirty="0"/>
              <a:t>- </a:t>
            </a:r>
            <a:r>
              <a:rPr lang="en-US" sz="1200" dirty="0" err="1"/>
              <a:t>ues</a:t>
            </a:r>
            <a:r>
              <a:rPr lang="en-US" sz="1200" dirty="0"/>
              <a:t>, in our experiments)</a:t>
            </a:r>
          </a:p>
          <a:p>
            <a:endParaRPr lang="en-US" sz="1200" dirty="0"/>
          </a:p>
          <a:p>
            <a:r>
              <a:rPr lang="zh-CN" altLang="en-US" sz="1200" dirty="0"/>
              <a:t>     </a:t>
            </a:r>
            <a:r>
              <a:rPr lang="en-US" sz="1200" dirty="0"/>
              <a:t>4. Number of times the given value is seen in the training</a:t>
            </a:r>
          </a:p>
        </p:txBody>
      </p:sp>
    </p:spTree>
    <p:extLst>
      <p:ext uri="{BB962C8B-B14F-4D97-AF65-F5344CB8AC3E}">
        <p14:creationId xmlns:p14="http://schemas.microsoft.com/office/powerpoint/2010/main" val="327444898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0" dirty="0">
                <a:solidFill>
                  <a:srgbClr val="FFFFFF"/>
                </a:solidFill>
                <a:latin typeface="Arial"/>
                <a:cs typeface="Arial"/>
              </a:rPr>
              <a:t>Agent </a:t>
            </a:r>
            <a:r>
              <a:rPr sz="1400" spc="-75" dirty="0">
                <a:solidFill>
                  <a:srgbClr val="FFFFFF"/>
                </a:solidFill>
                <a:latin typeface="Arial"/>
                <a:cs typeface="Arial"/>
              </a:rPr>
              <a:t>and</a:t>
            </a:r>
            <a:r>
              <a:rPr sz="1400" spc="-160" dirty="0">
                <a:solidFill>
                  <a:srgbClr val="FFFFFF"/>
                </a:solidFill>
                <a:latin typeface="Arial"/>
                <a:cs typeface="Arial"/>
              </a:rPr>
              <a:t> </a:t>
            </a:r>
            <a:r>
              <a:rPr sz="1400" spc="-45" dirty="0">
                <a:solidFill>
                  <a:srgbClr val="FFFFFF"/>
                </a:solidFill>
                <a:latin typeface="Arial"/>
                <a:cs typeface="Arial"/>
              </a:rPr>
              <a:t>Environment</a:t>
            </a:r>
            <a:endParaRPr sz="1400">
              <a:latin typeface="Arial"/>
              <a:cs typeface="Arial"/>
            </a:endParaRPr>
          </a:p>
        </p:txBody>
      </p:sp>
      <p:sp>
        <p:nvSpPr>
          <p:cNvPr id="11" name="object 11"/>
          <p:cNvSpPr/>
          <p:nvPr/>
        </p:nvSpPr>
        <p:spPr>
          <a:xfrm>
            <a:off x="1305720" y="910744"/>
            <a:ext cx="1795563" cy="1564302"/>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449998" y="1364326"/>
            <a:ext cx="708025" cy="170180"/>
          </a:xfrm>
          <a:prstGeom prst="rect">
            <a:avLst/>
          </a:prstGeom>
        </p:spPr>
        <p:txBody>
          <a:bodyPr vert="horz" wrap="square" lIns="0" tIns="12065" rIns="0" bIns="0" rtlCol="0">
            <a:spAutoFit/>
          </a:bodyPr>
          <a:lstStyle/>
          <a:p>
            <a:pPr marL="12700">
              <a:lnSpc>
                <a:spcPct val="100000"/>
              </a:lnSpc>
              <a:spcBef>
                <a:spcPts val="95"/>
              </a:spcBef>
            </a:pPr>
            <a:r>
              <a:rPr sz="950" b="1" spc="-5" dirty="0">
                <a:latin typeface="Arial"/>
                <a:cs typeface="Arial"/>
              </a:rPr>
              <a:t>observation</a:t>
            </a:r>
            <a:endParaRPr sz="950">
              <a:latin typeface="Arial"/>
              <a:cs typeface="Arial"/>
            </a:endParaRPr>
          </a:p>
        </p:txBody>
      </p:sp>
      <p:sp>
        <p:nvSpPr>
          <p:cNvPr id="13" name="object 13"/>
          <p:cNvSpPr txBox="1"/>
          <p:nvPr/>
        </p:nvSpPr>
        <p:spPr>
          <a:xfrm>
            <a:off x="1646609" y="2695487"/>
            <a:ext cx="420370" cy="170180"/>
          </a:xfrm>
          <a:prstGeom prst="rect">
            <a:avLst/>
          </a:prstGeom>
        </p:spPr>
        <p:txBody>
          <a:bodyPr vert="horz" wrap="square" lIns="0" tIns="12065" rIns="0" bIns="0" rtlCol="0">
            <a:spAutoFit/>
          </a:bodyPr>
          <a:lstStyle/>
          <a:p>
            <a:pPr marL="12700">
              <a:lnSpc>
                <a:spcPct val="100000"/>
              </a:lnSpc>
              <a:spcBef>
                <a:spcPts val="95"/>
              </a:spcBef>
            </a:pPr>
            <a:r>
              <a:rPr sz="950" b="1" spc="-5" dirty="0">
                <a:latin typeface="Arial"/>
                <a:cs typeface="Arial"/>
              </a:rPr>
              <a:t>reward</a:t>
            </a:r>
            <a:endParaRPr sz="950">
              <a:latin typeface="Arial"/>
              <a:cs typeface="Arial"/>
            </a:endParaRPr>
          </a:p>
        </p:txBody>
      </p:sp>
      <p:sp>
        <p:nvSpPr>
          <p:cNvPr id="14" name="object 14"/>
          <p:cNvSpPr txBox="1"/>
          <p:nvPr/>
        </p:nvSpPr>
        <p:spPr>
          <a:xfrm>
            <a:off x="3392731" y="1364326"/>
            <a:ext cx="379730" cy="170180"/>
          </a:xfrm>
          <a:prstGeom prst="rect">
            <a:avLst/>
          </a:prstGeom>
        </p:spPr>
        <p:txBody>
          <a:bodyPr vert="horz" wrap="square" lIns="0" tIns="12065" rIns="0" bIns="0" rtlCol="0">
            <a:spAutoFit/>
          </a:bodyPr>
          <a:lstStyle/>
          <a:p>
            <a:pPr marL="12700">
              <a:lnSpc>
                <a:spcPct val="100000"/>
              </a:lnSpc>
              <a:spcBef>
                <a:spcPts val="95"/>
              </a:spcBef>
            </a:pPr>
            <a:r>
              <a:rPr sz="950" b="1" spc="-5" dirty="0">
                <a:latin typeface="Arial"/>
                <a:cs typeface="Arial"/>
              </a:rPr>
              <a:t>act</a:t>
            </a:r>
            <a:r>
              <a:rPr sz="950" b="1" spc="-10" dirty="0">
                <a:latin typeface="Arial"/>
                <a:cs typeface="Arial"/>
              </a:rPr>
              <a:t>i</a:t>
            </a:r>
            <a:r>
              <a:rPr sz="950" b="1" spc="-5" dirty="0">
                <a:latin typeface="Arial"/>
                <a:cs typeface="Arial"/>
              </a:rPr>
              <a:t>on</a:t>
            </a:r>
            <a:endParaRPr sz="950">
              <a:latin typeface="Arial"/>
              <a:cs typeface="Arial"/>
            </a:endParaRPr>
          </a:p>
        </p:txBody>
      </p:sp>
      <p:sp>
        <p:nvSpPr>
          <p:cNvPr id="15" name="object 15"/>
          <p:cNvSpPr txBox="1"/>
          <p:nvPr/>
        </p:nvSpPr>
        <p:spPr>
          <a:xfrm>
            <a:off x="3491377" y="1680195"/>
            <a:ext cx="145415" cy="170180"/>
          </a:xfrm>
          <a:prstGeom prst="rect">
            <a:avLst/>
          </a:prstGeom>
        </p:spPr>
        <p:txBody>
          <a:bodyPr vert="horz" wrap="square" lIns="0" tIns="12065" rIns="0" bIns="0" rtlCol="0">
            <a:spAutoFit/>
          </a:bodyPr>
          <a:lstStyle/>
          <a:p>
            <a:pPr marL="12700">
              <a:lnSpc>
                <a:spcPct val="100000"/>
              </a:lnSpc>
              <a:spcBef>
                <a:spcPts val="95"/>
              </a:spcBef>
            </a:pPr>
            <a:r>
              <a:rPr sz="950" b="1" i="1" spc="-5" dirty="0">
                <a:latin typeface="Arial"/>
                <a:cs typeface="Arial"/>
              </a:rPr>
              <a:t>A</a:t>
            </a:r>
            <a:r>
              <a:rPr sz="1125" b="1" i="1" spc="7" baseline="-25925" dirty="0">
                <a:latin typeface="Arial"/>
                <a:cs typeface="Arial"/>
              </a:rPr>
              <a:t>t</a:t>
            </a:r>
            <a:endParaRPr sz="1125" baseline="-25925">
              <a:latin typeface="Arial"/>
              <a:cs typeface="Arial"/>
            </a:endParaRPr>
          </a:p>
        </p:txBody>
      </p:sp>
      <p:sp>
        <p:nvSpPr>
          <p:cNvPr id="16" name="object 16"/>
          <p:cNvSpPr txBox="1"/>
          <p:nvPr/>
        </p:nvSpPr>
        <p:spPr>
          <a:xfrm>
            <a:off x="2333192" y="2695487"/>
            <a:ext cx="145415" cy="170180"/>
          </a:xfrm>
          <a:prstGeom prst="rect">
            <a:avLst/>
          </a:prstGeom>
        </p:spPr>
        <p:txBody>
          <a:bodyPr vert="horz" wrap="square" lIns="0" tIns="12065" rIns="0" bIns="0" rtlCol="0">
            <a:spAutoFit/>
          </a:bodyPr>
          <a:lstStyle/>
          <a:p>
            <a:pPr marL="12700">
              <a:lnSpc>
                <a:spcPct val="100000"/>
              </a:lnSpc>
              <a:spcBef>
                <a:spcPts val="95"/>
              </a:spcBef>
            </a:pPr>
            <a:r>
              <a:rPr sz="950" b="1" i="1" spc="-5" dirty="0">
                <a:latin typeface="Arial"/>
                <a:cs typeface="Arial"/>
              </a:rPr>
              <a:t>R</a:t>
            </a:r>
            <a:r>
              <a:rPr sz="1125" b="1" i="1" spc="7" baseline="-25925" dirty="0">
                <a:latin typeface="Arial"/>
                <a:cs typeface="Arial"/>
              </a:rPr>
              <a:t>t</a:t>
            </a:r>
            <a:endParaRPr sz="1125" baseline="-25925">
              <a:latin typeface="Arial"/>
              <a:cs typeface="Arial"/>
            </a:endParaRPr>
          </a:p>
        </p:txBody>
      </p:sp>
      <p:sp>
        <p:nvSpPr>
          <p:cNvPr id="17" name="object 17"/>
          <p:cNvSpPr txBox="1"/>
          <p:nvPr/>
        </p:nvSpPr>
        <p:spPr>
          <a:xfrm>
            <a:off x="667771" y="1710278"/>
            <a:ext cx="151765" cy="170180"/>
          </a:xfrm>
          <a:prstGeom prst="rect">
            <a:avLst/>
          </a:prstGeom>
        </p:spPr>
        <p:txBody>
          <a:bodyPr vert="horz" wrap="square" lIns="0" tIns="12065" rIns="0" bIns="0" rtlCol="0">
            <a:spAutoFit/>
          </a:bodyPr>
          <a:lstStyle/>
          <a:p>
            <a:pPr marL="12700">
              <a:lnSpc>
                <a:spcPct val="100000"/>
              </a:lnSpc>
              <a:spcBef>
                <a:spcPts val="95"/>
              </a:spcBef>
            </a:pPr>
            <a:r>
              <a:rPr sz="950" b="1" i="1" spc="-5" dirty="0">
                <a:latin typeface="Arial"/>
                <a:cs typeface="Arial"/>
              </a:rPr>
              <a:t>O</a:t>
            </a:r>
            <a:r>
              <a:rPr sz="1125" b="1" i="1" spc="7" baseline="-25925" dirty="0">
                <a:latin typeface="Arial"/>
                <a:cs typeface="Arial"/>
              </a:rPr>
              <a:t>t</a:t>
            </a:r>
            <a:endParaRPr sz="1125" baseline="-25925">
              <a:latin typeface="Arial"/>
              <a:cs typeface="Arial"/>
            </a:endParaRPr>
          </a:p>
        </p:txBody>
      </p:sp>
      <p:sp>
        <p:nvSpPr>
          <p:cNvPr id="18" name="object 18"/>
          <p:cNvSpPr/>
          <p:nvPr/>
        </p:nvSpPr>
        <p:spPr>
          <a:xfrm>
            <a:off x="465283" y="1625209"/>
            <a:ext cx="535305" cy="0"/>
          </a:xfrm>
          <a:custGeom>
            <a:avLst/>
            <a:gdLst/>
            <a:ahLst/>
            <a:cxnLst/>
            <a:rect l="l" t="t" r="r" b="b"/>
            <a:pathLst>
              <a:path w="535305">
                <a:moveTo>
                  <a:pt x="534720" y="0"/>
                </a:moveTo>
                <a:lnTo>
                  <a:pt x="0" y="0"/>
                </a:lnTo>
              </a:path>
            </a:pathLst>
          </a:custGeom>
          <a:ln w="30082">
            <a:solidFill>
              <a:srgbClr val="FF2600"/>
            </a:solidFill>
          </a:ln>
        </p:spPr>
        <p:txBody>
          <a:bodyPr wrap="square" lIns="0" tIns="0" rIns="0" bIns="0" rtlCol="0"/>
          <a:lstStyle/>
          <a:p>
            <a:endParaRPr/>
          </a:p>
        </p:txBody>
      </p:sp>
      <p:sp>
        <p:nvSpPr>
          <p:cNvPr id="19" name="object 19"/>
          <p:cNvSpPr/>
          <p:nvPr/>
        </p:nvSpPr>
        <p:spPr>
          <a:xfrm>
            <a:off x="984963" y="1574068"/>
            <a:ext cx="126347" cy="102281"/>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308103" y="1625209"/>
            <a:ext cx="535305" cy="0"/>
          </a:xfrm>
          <a:custGeom>
            <a:avLst/>
            <a:gdLst/>
            <a:ahLst/>
            <a:cxnLst/>
            <a:rect l="l" t="t" r="r" b="b"/>
            <a:pathLst>
              <a:path w="535304">
                <a:moveTo>
                  <a:pt x="0" y="0"/>
                </a:moveTo>
                <a:lnTo>
                  <a:pt x="534720" y="0"/>
                </a:lnTo>
              </a:path>
            </a:pathLst>
          </a:custGeom>
          <a:ln w="30082">
            <a:solidFill>
              <a:srgbClr val="FF2600"/>
            </a:solidFill>
          </a:ln>
        </p:spPr>
        <p:txBody>
          <a:bodyPr wrap="square" lIns="0" tIns="0" rIns="0" bIns="0" rtlCol="0"/>
          <a:lstStyle/>
          <a:p>
            <a:endParaRPr/>
          </a:p>
        </p:txBody>
      </p:sp>
      <p:sp>
        <p:nvSpPr>
          <p:cNvPr id="21" name="object 21"/>
          <p:cNvSpPr/>
          <p:nvPr/>
        </p:nvSpPr>
        <p:spPr>
          <a:xfrm>
            <a:off x="3827782" y="1574068"/>
            <a:ext cx="126347" cy="102281"/>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225124" y="2647270"/>
            <a:ext cx="0" cy="535305"/>
          </a:xfrm>
          <a:custGeom>
            <a:avLst/>
            <a:gdLst/>
            <a:ahLst/>
            <a:cxnLst/>
            <a:rect l="l" t="t" r="r" b="b"/>
            <a:pathLst>
              <a:path h="535305">
                <a:moveTo>
                  <a:pt x="0" y="0"/>
                </a:moveTo>
                <a:lnTo>
                  <a:pt x="0" y="534720"/>
                </a:lnTo>
              </a:path>
            </a:pathLst>
          </a:custGeom>
          <a:ln w="30082">
            <a:solidFill>
              <a:srgbClr val="FF2600"/>
            </a:solidFill>
          </a:ln>
        </p:spPr>
        <p:txBody>
          <a:bodyPr wrap="square" lIns="0" tIns="0" rIns="0" bIns="0" rtlCol="0"/>
          <a:lstStyle/>
          <a:p>
            <a:endParaRPr/>
          </a:p>
        </p:txBody>
      </p:sp>
      <p:sp>
        <p:nvSpPr>
          <p:cNvPr id="23" name="object 23"/>
          <p:cNvSpPr/>
          <p:nvPr/>
        </p:nvSpPr>
        <p:spPr>
          <a:xfrm>
            <a:off x="2173983" y="2535964"/>
            <a:ext cx="102281" cy="12634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Neo</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5"/>
            </a:pPr>
            <a:r>
              <a:rPr lang="en-US" altLang="zh-CN" sz="1200" dirty="0"/>
              <a:t>Row</a:t>
            </a:r>
            <a:r>
              <a:rPr lang="zh-CN" altLang="en-US" sz="1200" dirty="0"/>
              <a:t> </a:t>
            </a:r>
            <a:r>
              <a:rPr lang="en-US" altLang="zh-CN" sz="1200" dirty="0"/>
              <a:t>Vector</a:t>
            </a:r>
            <a:r>
              <a:rPr lang="zh-CN" altLang="en-US" sz="1200" dirty="0"/>
              <a:t> </a:t>
            </a:r>
            <a:r>
              <a:rPr lang="en-US" altLang="zh-CN" sz="1200" dirty="0"/>
              <a:t>Construction</a:t>
            </a:r>
          </a:p>
        </p:txBody>
      </p:sp>
      <p:pic>
        <p:nvPicPr>
          <p:cNvPr id="5" name="Picture 4">
            <a:extLst>
              <a:ext uri="{FF2B5EF4-FFF2-40B4-BE49-F238E27FC236}">
                <a16:creationId xmlns:a16="http://schemas.microsoft.com/office/drawing/2014/main" id="{7A5F00F8-9E1C-6347-95FE-88B58941E264}"/>
              </a:ext>
            </a:extLst>
          </p:cNvPr>
          <p:cNvPicPr>
            <a:picLocks noChangeAspect="1"/>
          </p:cNvPicPr>
          <p:nvPr/>
        </p:nvPicPr>
        <p:blipFill>
          <a:blip r:embed="rId2"/>
          <a:stretch>
            <a:fillRect/>
          </a:stretch>
        </p:blipFill>
        <p:spPr>
          <a:xfrm>
            <a:off x="0" y="1064279"/>
            <a:ext cx="4610100" cy="2354189"/>
          </a:xfrm>
          <a:prstGeom prst="rect">
            <a:avLst/>
          </a:prstGeom>
        </p:spPr>
      </p:pic>
    </p:spTree>
    <p:extLst>
      <p:ext uri="{BB962C8B-B14F-4D97-AF65-F5344CB8AC3E}">
        <p14:creationId xmlns:p14="http://schemas.microsoft.com/office/powerpoint/2010/main" val="4102520112"/>
      </p:ext>
    </p:extLst>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449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DQ</a:t>
            </a:r>
          </a:p>
        </p:txBody>
      </p:sp>
      <p:sp>
        <p:nvSpPr>
          <p:cNvPr id="9" name="TextBox 8">
            <a:extLst>
              <a:ext uri="{FF2B5EF4-FFF2-40B4-BE49-F238E27FC236}">
                <a16:creationId xmlns:a16="http://schemas.microsoft.com/office/drawing/2014/main" id="{7C6120AE-C569-DE4C-8AFD-6CE952F4E5A0}"/>
              </a:ext>
            </a:extLst>
          </p:cNvPr>
          <p:cNvSpPr txBox="1"/>
          <p:nvPr/>
        </p:nvSpPr>
        <p:spPr>
          <a:xfrm>
            <a:off x="94297" y="815975"/>
            <a:ext cx="4419600" cy="1938992"/>
          </a:xfrm>
          <a:prstGeom prst="rect">
            <a:avLst/>
          </a:prstGeom>
          <a:noFill/>
        </p:spPr>
        <p:txBody>
          <a:bodyPr wrap="square" rtlCol="0">
            <a:spAutoFit/>
          </a:bodyPr>
          <a:lstStyle/>
          <a:p>
            <a:pPr marL="228600" indent="-228600">
              <a:buFont typeface="+mj-lt"/>
              <a:buAutoNum type="arabicPeriod"/>
            </a:pPr>
            <a:r>
              <a:rPr lang="en-US" altLang="zh-CN" sz="1200" dirty="0"/>
              <a:t>Problem</a:t>
            </a:r>
            <a:r>
              <a:rPr lang="zh-CN" altLang="en-US" sz="1200" dirty="0"/>
              <a:t> </a:t>
            </a:r>
            <a:r>
              <a:rPr lang="en-US" altLang="zh-CN" sz="1200" dirty="0"/>
              <a:t>Setting</a:t>
            </a:r>
          </a:p>
          <a:p>
            <a:endParaRPr lang="en-US" sz="1200" dirty="0"/>
          </a:p>
          <a:p>
            <a:r>
              <a:rPr lang="en-US" sz="1200" dirty="0"/>
              <a:t>Definition (Query Graph). A query graph G is an undirected graph, where each relation R is a vertex and each join predicate </a:t>
            </a:r>
            <a:r>
              <a:rPr lang="el-GR" sz="1200" dirty="0"/>
              <a:t>ρ </a:t>
            </a:r>
            <a:r>
              <a:rPr lang="en-US" sz="1200" dirty="0"/>
              <a:t>defines an edge between vertices. Let </a:t>
            </a:r>
            <a:r>
              <a:rPr lang="el-GR" sz="1200" dirty="0"/>
              <a:t>κ</a:t>
            </a:r>
            <a:r>
              <a:rPr lang="en-US" sz="1200" dirty="0"/>
              <a:t>G denote the number of connected components of G.</a:t>
            </a:r>
          </a:p>
          <a:p>
            <a:endParaRPr lang="en-US" sz="1200" dirty="0"/>
          </a:p>
          <a:p>
            <a:r>
              <a:rPr lang="en-US" sz="1200" dirty="0"/>
              <a:t>Problem (Join Optimization Problem). Let G define a query graph and J define a cost model. Find a sequence c1 ◦ c2... ◦ </a:t>
            </a:r>
            <a:r>
              <a:rPr lang="en-US" sz="1200" dirty="0" err="1"/>
              <a:t>cT</a:t>
            </a:r>
            <a:r>
              <a:rPr lang="en-US" sz="1200" dirty="0"/>
              <a:t> terminating in |V | = </a:t>
            </a:r>
            <a:r>
              <a:rPr lang="el-GR" sz="1200" dirty="0"/>
              <a:t>κ</a:t>
            </a:r>
            <a:r>
              <a:rPr lang="en-US" sz="1200" dirty="0"/>
              <a:t>G to minimize:</a:t>
            </a:r>
          </a:p>
        </p:txBody>
      </p:sp>
      <p:pic>
        <p:nvPicPr>
          <p:cNvPr id="6" name="Picture 5">
            <a:extLst>
              <a:ext uri="{FF2B5EF4-FFF2-40B4-BE49-F238E27FC236}">
                <a16:creationId xmlns:a16="http://schemas.microsoft.com/office/drawing/2014/main" id="{1D67179A-883B-714D-9980-841F4DCDEB41}"/>
              </a:ext>
            </a:extLst>
          </p:cNvPr>
          <p:cNvPicPr>
            <a:picLocks noChangeAspect="1"/>
          </p:cNvPicPr>
          <p:nvPr/>
        </p:nvPicPr>
        <p:blipFill>
          <a:blip r:embed="rId2"/>
          <a:stretch>
            <a:fillRect/>
          </a:stretch>
        </p:blipFill>
        <p:spPr>
          <a:xfrm>
            <a:off x="1480213" y="2709621"/>
            <a:ext cx="1649674" cy="717250"/>
          </a:xfrm>
          <a:prstGeom prst="rect">
            <a:avLst/>
          </a:prstGeom>
        </p:spPr>
      </p:pic>
    </p:spTree>
    <p:extLst>
      <p:ext uri="{BB962C8B-B14F-4D97-AF65-F5344CB8AC3E}">
        <p14:creationId xmlns:p14="http://schemas.microsoft.com/office/powerpoint/2010/main" val="2527815153"/>
      </p:ext>
    </p:extLst>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DQ</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659944"/>
            <a:ext cx="3681332" cy="2862322"/>
          </a:xfrm>
          <a:prstGeom prst="rect">
            <a:avLst/>
          </a:prstGeom>
          <a:noFill/>
        </p:spPr>
        <p:txBody>
          <a:bodyPr wrap="square" rtlCol="0">
            <a:spAutoFit/>
          </a:bodyPr>
          <a:lstStyle/>
          <a:p>
            <a:pPr marL="228600" indent="-228600">
              <a:buAutoNum type="arabicPeriod" startAt="2"/>
            </a:pPr>
            <a:r>
              <a:rPr lang="en-US" altLang="zh-CN" sz="1200" dirty="0"/>
              <a:t>How</a:t>
            </a:r>
            <a:r>
              <a:rPr lang="zh-CN" altLang="en-US" sz="1200" dirty="0"/>
              <a:t> </a:t>
            </a:r>
            <a:r>
              <a:rPr lang="en-US" altLang="zh-CN" sz="1200" dirty="0"/>
              <a:t>is</a:t>
            </a:r>
            <a:r>
              <a:rPr lang="zh-CN" altLang="en-US" sz="1200" dirty="0"/>
              <a:t> </a:t>
            </a:r>
            <a:r>
              <a:rPr lang="en-US" altLang="zh-CN" sz="1200" dirty="0"/>
              <a:t>Reinforcement</a:t>
            </a:r>
            <a:r>
              <a:rPr lang="zh-CN" altLang="en-US" sz="1200" dirty="0"/>
              <a:t> </a:t>
            </a:r>
            <a:r>
              <a:rPr lang="en-US" altLang="zh-CN" sz="1200" dirty="0"/>
              <a:t>learning</a:t>
            </a:r>
            <a:r>
              <a:rPr lang="zh-CN" altLang="en-US" sz="1200" dirty="0"/>
              <a:t> </a:t>
            </a:r>
            <a:r>
              <a:rPr lang="en-US" altLang="zh-CN" sz="1200" dirty="0"/>
              <a:t>applied</a:t>
            </a:r>
          </a:p>
          <a:p>
            <a:pPr marL="228600" indent="-228600">
              <a:buAutoNum type="arabicPeriod" startAt="2"/>
            </a:pPr>
            <a:endParaRPr lang="en-US" altLang="zh-CN" sz="1200" dirty="0"/>
          </a:p>
          <a:p>
            <a:r>
              <a:rPr lang="en-US" altLang="zh-CN" sz="1200" dirty="0"/>
              <a:t>Our</a:t>
            </a:r>
            <a:r>
              <a:rPr lang="zh-CN" altLang="en-US" sz="1200" dirty="0"/>
              <a:t> </a:t>
            </a:r>
            <a:r>
              <a:rPr lang="en-US" altLang="zh-CN" sz="1200" dirty="0"/>
              <a:t>goal:</a:t>
            </a:r>
          </a:p>
          <a:p>
            <a:endParaRPr lang="en-US" altLang="zh-CN" sz="1200" dirty="0"/>
          </a:p>
          <a:p>
            <a:r>
              <a:rPr lang="en-US" altLang="zh-CN" sz="1200" dirty="0"/>
              <a:t>Per</a:t>
            </a:r>
            <a:r>
              <a:rPr lang="zh-CN" altLang="en-US" sz="1200" dirty="0"/>
              <a:t> </a:t>
            </a:r>
            <a:r>
              <a:rPr lang="en-US" altLang="zh-CN" sz="1200" dirty="0"/>
              <a:t>join:</a:t>
            </a:r>
          </a:p>
          <a:p>
            <a:endParaRPr lang="en-US" altLang="zh-CN" sz="1200" dirty="0"/>
          </a:p>
          <a:p>
            <a:r>
              <a:rPr lang="en-US" altLang="zh-CN" sz="1200" dirty="0"/>
              <a:t>Q-function:</a:t>
            </a:r>
          </a:p>
          <a:p>
            <a:endParaRPr lang="en-US" altLang="zh-CN" sz="1200" dirty="0"/>
          </a:p>
          <a:p>
            <a:r>
              <a:rPr lang="en-US" altLang="zh-CN" sz="1200" dirty="0"/>
              <a:t>Parameterized</a:t>
            </a:r>
            <a:r>
              <a:rPr lang="zh-CN" altLang="en-US" sz="1200" dirty="0"/>
              <a:t> </a:t>
            </a:r>
            <a:r>
              <a:rPr lang="en-US" altLang="zh-CN" sz="1200" dirty="0"/>
              <a:t>version</a:t>
            </a:r>
            <a:r>
              <a:rPr lang="zh-CN" altLang="en-US" sz="1200" dirty="0"/>
              <a:t> </a:t>
            </a:r>
            <a:r>
              <a:rPr lang="en-US" altLang="zh-CN" sz="1200" dirty="0"/>
              <a:t>of</a:t>
            </a:r>
            <a:r>
              <a:rPr lang="zh-CN" altLang="en-US" sz="1200" dirty="0"/>
              <a:t> </a:t>
            </a:r>
            <a:r>
              <a:rPr lang="en-US" altLang="zh-CN" sz="1200" dirty="0"/>
              <a:t>Q</a:t>
            </a:r>
            <a:r>
              <a:rPr lang="zh-CN" altLang="en-US" sz="1200" dirty="0"/>
              <a:t> </a:t>
            </a:r>
            <a:r>
              <a:rPr lang="en-US" altLang="zh-CN" sz="1200" dirty="0"/>
              <a:t>function:</a:t>
            </a:r>
          </a:p>
          <a:p>
            <a:endParaRPr lang="en-US" altLang="zh-CN" sz="1200" dirty="0"/>
          </a:p>
          <a:p>
            <a:r>
              <a:rPr lang="en-US" altLang="zh-CN" sz="1200" dirty="0"/>
              <a:t>“estimated”</a:t>
            </a:r>
            <a:r>
              <a:rPr lang="zh-CN" altLang="en-US" sz="1200" dirty="0"/>
              <a:t> </a:t>
            </a:r>
            <a:r>
              <a:rPr lang="en-US" altLang="zh-CN" sz="1200" dirty="0"/>
              <a:t>Q-value:</a:t>
            </a:r>
          </a:p>
          <a:p>
            <a:endParaRPr lang="en-US" altLang="zh-CN" sz="1200" dirty="0"/>
          </a:p>
          <a:p>
            <a:r>
              <a:rPr lang="en-US" altLang="zh-CN" sz="1200" dirty="0" err="1"/>
              <a:t>Actuall</a:t>
            </a:r>
            <a:r>
              <a:rPr lang="zh-CN" altLang="en-US" sz="1200" dirty="0"/>
              <a:t> </a:t>
            </a:r>
            <a:r>
              <a:rPr lang="en-US" altLang="zh-CN" sz="1200" dirty="0"/>
              <a:t>Q-function:</a:t>
            </a:r>
          </a:p>
          <a:p>
            <a:endParaRPr lang="en-US" altLang="zh-CN" sz="1200" dirty="0"/>
          </a:p>
          <a:p>
            <a:r>
              <a:rPr lang="en-US" altLang="zh-CN" sz="1200" dirty="0"/>
              <a:t>The</a:t>
            </a:r>
            <a:r>
              <a:rPr lang="zh-CN" altLang="en-US" sz="1200" dirty="0"/>
              <a:t> </a:t>
            </a:r>
            <a:r>
              <a:rPr lang="en-US" altLang="zh-CN" sz="1200" dirty="0"/>
              <a:t>loss</a:t>
            </a:r>
            <a:r>
              <a:rPr lang="zh-CN" altLang="en-US" sz="1200" dirty="0"/>
              <a:t> </a:t>
            </a:r>
            <a:r>
              <a:rPr lang="en-US" altLang="zh-CN" sz="1200" dirty="0"/>
              <a:t>of</a:t>
            </a:r>
            <a:r>
              <a:rPr lang="zh-CN" altLang="en-US" sz="1200" dirty="0"/>
              <a:t> </a:t>
            </a:r>
            <a:r>
              <a:rPr lang="en-US" altLang="zh-CN" sz="1200" dirty="0"/>
              <a:t>each</a:t>
            </a:r>
            <a:r>
              <a:rPr lang="zh-CN" altLang="en-US" sz="1200" dirty="0"/>
              <a:t> </a:t>
            </a:r>
            <a:r>
              <a:rPr lang="en-US" altLang="zh-CN" sz="1200" dirty="0"/>
              <a:t>iteration:</a:t>
            </a:r>
          </a:p>
        </p:txBody>
      </p:sp>
      <p:pic>
        <p:nvPicPr>
          <p:cNvPr id="9" name="Picture 8">
            <a:extLst>
              <a:ext uri="{FF2B5EF4-FFF2-40B4-BE49-F238E27FC236}">
                <a16:creationId xmlns:a16="http://schemas.microsoft.com/office/drawing/2014/main" id="{DE83C67F-F1FD-D044-8CBA-215437912BCB}"/>
              </a:ext>
            </a:extLst>
          </p:cNvPr>
          <p:cNvPicPr>
            <a:picLocks noChangeAspect="1"/>
          </p:cNvPicPr>
          <p:nvPr/>
        </p:nvPicPr>
        <p:blipFill>
          <a:blip r:embed="rId2"/>
          <a:stretch>
            <a:fillRect/>
          </a:stretch>
        </p:blipFill>
        <p:spPr>
          <a:xfrm>
            <a:off x="1162050" y="987647"/>
            <a:ext cx="1219200" cy="387350"/>
          </a:xfrm>
          <a:prstGeom prst="rect">
            <a:avLst/>
          </a:prstGeom>
        </p:spPr>
      </p:pic>
      <p:pic>
        <p:nvPicPr>
          <p:cNvPr id="10" name="Picture 9">
            <a:extLst>
              <a:ext uri="{FF2B5EF4-FFF2-40B4-BE49-F238E27FC236}">
                <a16:creationId xmlns:a16="http://schemas.microsoft.com/office/drawing/2014/main" id="{6B8E8568-357F-D747-B307-BAD7BAF08C35}"/>
              </a:ext>
            </a:extLst>
          </p:cNvPr>
          <p:cNvPicPr>
            <a:picLocks noChangeAspect="1"/>
          </p:cNvPicPr>
          <p:nvPr/>
        </p:nvPicPr>
        <p:blipFill>
          <a:blip r:embed="rId3"/>
          <a:stretch>
            <a:fillRect/>
          </a:stretch>
        </p:blipFill>
        <p:spPr>
          <a:xfrm>
            <a:off x="1171987" y="1418168"/>
            <a:ext cx="1068729" cy="284532"/>
          </a:xfrm>
          <a:prstGeom prst="rect">
            <a:avLst/>
          </a:prstGeom>
        </p:spPr>
      </p:pic>
      <p:pic>
        <p:nvPicPr>
          <p:cNvPr id="11" name="Picture 10">
            <a:extLst>
              <a:ext uri="{FF2B5EF4-FFF2-40B4-BE49-F238E27FC236}">
                <a16:creationId xmlns:a16="http://schemas.microsoft.com/office/drawing/2014/main" id="{53944A4D-918A-C942-88BA-24FC25AD09F5}"/>
              </a:ext>
            </a:extLst>
          </p:cNvPr>
          <p:cNvPicPr>
            <a:picLocks noChangeAspect="1"/>
          </p:cNvPicPr>
          <p:nvPr/>
        </p:nvPicPr>
        <p:blipFill>
          <a:blip r:embed="rId4"/>
          <a:stretch>
            <a:fillRect/>
          </a:stretch>
        </p:blipFill>
        <p:spPr>
          <a:xfrm>
            <a:off x="1238250" y="1780023"/>
            <a:ext cx="1586561" cy="284768"/>
          </a:xfrm>
          <a:prstGeom prst="rect">
            <a:avLst/>
          </a:prstGeom>
        </p:spPr>
      </p:pic>
      <p:pic>
        <p:nvPicPr>
          <p:cNvPr id="13" name="Picture 12">
            <a:extLst>
              <a:ext uri="{FF2B5EF4-FFF2-40B4-BE49-F238E27FC236}">
                <a16:creationId xmlns:a16="http://schemas.microsoft.com/office/drawing/2014/main" id="{EF47CCAD-01D2-334C-A878-FD6EE0A4D944}"/>
              </a:ext>
            </a:extLst>
          </p:cNvPr>
          <p:cNvPicPr>
            <a:picLocks noChangeAspect="1"/>
          </p:cNvPicPr>
          <p:nvPr/>
        </p:nvPicPr>
        <p:blipFill>
          <a:blip r:embed="rId5"/>
          <a:stretch>
            <a:fillRect/>
          </a:stretch>
        </p:blipFill>
        <p:spPr>
          <a:xfrm>
            <a:off x="2303955" y="1452320"/>
            <a:ext cx="1417395" cy="203604"/>
          </a:xfrm>
          <a:prstGeom prst="rect">
            <a:avLst/>
          </a:prstGeom>
        </p:spPr>
      </p:pic>
      <p:pic>
        <p:nvPicPr>
          <p:cNvPr id="14" name="Picture 13">
            <a:extLst>
              <a:ext uri="{FF2B5EF4-FFF2-40B4-BE49-F238E27FC236}">
                <a16:creationId xmlns:a16="http://schemas.microsoft.com/office/drawing/2014/main" id="{A7B2DE85-5E4E-C345-B464-06099C2122E2}"/>
              </a:ext>
            </a:extLst>
          </p:cNvPr>
          <p:cNvPicPr>
            <a:picLocks noChangeAspect="1"/>
          </p:cNvPicPr>
          <p:nvPr/>
        </p:nvPicPr>
        <p:blipFill>
          <a:blip r:embed="rId6"/>
          <a:stretch>
            <a:fillRect/>
          </a:stretch>
        </p:blipFill>
        <p:spPr>
          <a:xfrm>
            <a:off x="2817732" y="2142114"/>
            <a:ext cx="1263650" cy="279088"/>
          </a:xfrm>
          <a:prstGeom prst="rect">
            <a:avLst/>
          </a:prstGeom>
        </p:spPr>
      </p:pic>
      <p:pic>
        <p:nvPicPr>
          <p:cNvPr id="15" name="Picture 14">
            <a:extLst>
              <a:ext uri="{FF2B5EF4-FFF2-40B4-BE49-F238E27FC236}">
                <a16:creationId xmlns:a16="http://schemas.microsoft.com/office/drawing/2014/main" id="{EE5E4499-D6A3-8848-B7B1-5E9FDC4BF2B3}"/>
              </a:ext>
            </a:extLst>
          </p:cNvPr>
          <p:cNvPicPr>
            <a:picLocks noChangeAspect="1"/>
          </p:cNvPicPr>
          <p:nvPr/>
        </p:nvPicPr>
        <p:blipFill>
          <a:blip r:embed="rId7"/>
          <a:stretch>
            <a:fillRect/>
          </a:stretch>
        </p:blipFill>
        <p:spPr>
          <a:xfrm>
            <a:off x="1847850" y="2524539"/>
            <a:ext cx="1250116" cy="217411"/>
          </a:xfrm>
          <a:prstGeom prst="rect">
            <a:avLst/>
          </a:prstGeom>
        </p:spPr>
      </p:pic>
      <p:pic>
        <p:nvPicPr>
          <p:cNvPr id="16" name="Picture 15">
            <a:extLst>
              <a:ext uri="{FF2B5EF4-FFF2-40B4-BE49-F238E27FC236}">
                <a16:creationId xmlns:a16="http://schemas.microsoft.com/office/drawing/2014/main" id="{9FECDC86-2E86-E04E-969A-D31221A5BCFD}"/>
              </a:ext>
            </a:extLst>
          </p:cNvPr>
          <p:cNvPicPr>
            <a:picLocks noChangeAspect="1"/>
          </p:cNvPicPr>
          <p:nvPr/>
        </p:nvPicPr>
        <p:blipFill>
          <a:blip r:embed="rId8"/>
          <a:stretch>
            <a:fillRect/>
          </a:stretch>
        </p:blipFill>
        <p:spPr>
          <a:xfrm>
            <a:off x="1771650" y="2893235"/>
            <a:ext cx="1417395" cy="214933"/>
          </a:xfrm>
          <a:prstGeom prst="rect">
            <a:avLst/>
          </a:prstGeom>
        </p:spPr>
      </p:pic>
      <p:pic>
        <p:nvPicPr>
          <p:cNvPr id="17" name="Picture 16">
            <a:extLst>
              <a:ext uri="{FF2B5EF4-FFF2-40B4-BE49-F238E27FC236}">
                <a16:creationId xmlns:a16="http://schemas.microsoft.com/office/drawing/2014/main" id="{83F54556-B634-DE41-B1AA-760A8D896F4B}"/>
              </a:ext>
            </a:extLst>
          </p:cNvPr>
          <p:cNvPicPr>
            <a:picLocks noChangeAspect="1"/>
          </p:cNvPicPr>
          <p:nvPr/>
        </p:nvPicPr>
        <p:blipFill>
          <a:blip r:embed="rId9"/>
          <a:stretch>
            <a:fillRect/>
          </a:stretch>
        </p:blipFill>
        <p:spPr>
          <a:xfrm>
            <a:off x="2182614" y="3167931"/>
            <a:ext cx="1263650" cy="287995"/>
          </a:xfrm>
          <a:prstGeom prst="rect">
            <a:avLst/>
          </a:prstGeom>
        </p:spPr>
      </p:pic>
    </p:spTree>
    <p:extLst>
      <p:ext uri="{BB962C8B-B14F-4D97-AF65-F5344CB8AC3E}">
        <p14:creationId xmlns:p14="http://schemas.microsoft.com/office/powerpoint/2010/main" val="1320246679"/>
      </p:ext>
    </p:extLst>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DQ</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461665"/>
          </a:xfrm>
          <a:prstGeom prst="rect">
            <a:avLst/>
          </a:prstGeom>
          <a:noFill/>
        </p:spPr>
        <p:txBody>
          <a:bodyPr wrap="square" rtlCol="0">
            <a:spAutoFit/>
          </a:bodyPr>
          <a:lstStyle/>
          <a:p>
            <a:pPr marL="228600" indent="-228600">
              <a:buFont typeface="+mj-lt"/>
              <a:buAutoNum type="arabicPeriod" startAt="3"/>
            </a:pPr>
            <a:r>
              <a:rPr lang="en-US" altLang="zh-CN" sz="1200" dirty="0" err="1"/>
              <a:t>Featurizing</a:t>
            </a:r>
            <a:r>
              <a:rPr lang="zh-CN" altLang="en-US" sz="1200" dirty="0"/>
              <a:t> </a:t>
            </a:r>
            <a:r>
              <a:rPr lang="en-US" altLang="zh-CN" sz="1200" dirty="0"/>
              <a:t>Join</a:t>
            </a:r>
            <a:r>
              <a:rPr lang="zh-CN" altLang="en-US" sz="1200" dirty="0"/>
              <a:t> </a:t>
            </a:r>
            <a:r>
              <a:rPr lang="en-US" altLang="zh-CN" sz="1200" dirty="0"/>
              <a:t>Decision</a:t>
            </a:r>
            <a:r>
              <a:rPr lang="zh-CN" altLang="en-US" sz="1200" dirty="0"/>
              <a:t> </a:t>
            </a:r>
            <a:endParaRPr lang="en-US" altLang="zh-CN" sz="1200" dirty="0"/>
          </a:p>
          <a:p>
            <a:endParaRPr lang="en-US" sz="1200" dirty="0"/>
          </a:p>
        </p:txBody>
      </p:sp>
      <p:pic>
        <p:nvPicPr>
          <p:cNvPr id="5" name="Picture 4">
            <a:extLst>
              <a:ext uri="{FF2B5EF4-FFF2-40B4-BE49-F238E27FC236}">
                <a16:creationId xmlns:a16="http://schemas.microsoft.com/office/drawing/2014/main" id="{6C2475C0-4E24-7C41-A914-3B71C887160A}"/>
              </a:ext>
            </a:extLst>
          </p:cNvPr>
          <p:cNvPicPr>
            <a:picLocks noChangeAspect="1"/>
          </p:cNvPicPr>
          <p:nvPr/>
        </p:nvPicPr>
        <p:blipFill>
          <a:blip r:embed="rId2"/>
          <a:stretch>
            <a:fillRect/>
          </a:stretch>
        </p:blipFill>
        <p:spPr>
          <a:xfrm>
            <a:off x="-1905" y="1196975"/>
            <a:ext cx="4610100" cy="863766"/>
          </a:xfrm>
          <a:prstGeom prst="rect">
            <a:avLst/>
          </a:prstGeom>
        </p:spPr>
      </p:pic>
      <p:pic>
        <p:nvPicPr>
          <p:cNvPr id="6" name="Picture 5">
            <a:extLst>
              <a:ext uri="{FF2B5EF4-FFF2-40B4-BE49-F238E27FC236}">
                <a16:creationId xmlns:a16="http://schemas.microsoft.com/office/drawing/2014/main" id="{A2277F90-1FC9-3A4C-8B5A-1D553729A57E}"/>
              </a:ext>
            </a:extLst>
          </p:cNvPr>
          <p:cNvPicPr>
            <a:picLocks noChangeAspect="1"/>
          </p:cNvPicPr>
          <p:nvPr/>
        </p:nvPicPr>
        <p:blipFill>
          <a:blip r:embed="rId3"/>
          <a:stretch>
            <a:fillRect/>
          </a:stretch>
        </p:blipFill>
        <p:spPr>
          <a:xfrm>
            <a:off x="1150620" y="2107458"/>
            <a:ext cx="2305050" cy="1249222"/>
          </a:xfrm>
          <a:prstGeom prst="rect">
            <a:avLst/>
          </a:prstGeom>
        </p:spPr>
      </p:pic>
    </p:spTree>
    <p:extLst>
      <p:ext uri="{BB962C8B-B14F-4D97-AF65-F5344CB8AC3E}">
        <p14:creationId xmlns:p14="http://schemas.microsoft.com/office/powerpoint/2010/main" val="3876928064"/>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DQ</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Font typeface="+mj-lt"/>
              <a:buAutoNum type="arabicPeriod" startAt="4"/>
            </a:pPr>
            <a:r>
              <a:rPr lang="en-US" altLang="zh-CN" sz="1200" dirty="0"/>
              <a:t>Training</a:t>
            </a:r>
            <a:r>
              <a:rPr lang="zh-CN" altLang="en-US" sz="1200" dirty="0"/>
              <a:t> </a:t>
            </a:r>
            <a:r>
              <a:rPr lang="en-US" altLang="zh-CN" sz="1200" dirty="0"/>
              <a:t>Data</a:t>
            </a:r>
            <a:r>
              <a:rPr lang="zh-CN" altLang="en-US" sz="1200" dirty="0"/>
              <a:t> </a:t>
            </a:r>
            <a:r>
              <a:rPr lang="en-US" altLang="zh-CN" sz="1200" dirty="0"/>
              <a:t>Collection</a:t>
            </a:r>
            <a:endParaRPr lang="en-US" sz="1200" dirty="0"/>
          </a:p>
        </p:txBody>
      </p:sp>
      <p:pic>
        <p:nvPicPr>
          <p:cNvPr id="9" name="Picture 8">
            <a:extLst>
              <a:ext uri="{FF2B5EF4-FFF2-40B4-BE49-F238E27FC236}">
                <a16:creationId xmlns:a16="http://schemas.microsoft.com/office/drawing/2014/main" id="{C6230E79-45A9-DA40-B3A6-12C4D38D0A31}"/>
              </a:ext>
            </a:extLst>
          </p:cNvPr>
          <p:cNvPicPr>
            <a:picLocks noChangeAspect="1"/>
          </p:cNvPicPr>
          <p:nvPr/>
        </p:nvPicPr>
        <p:blipFill>
          <a:blip r:embed="rId2"/>
          <a:stretch>
            <a:fillRect/>
          </a:stretch>
        </p:blipFill>
        <p:spPr>
          <a:xfrm>
            <a:off x="2914" y="1557679"/>
            <a:ext cx="4610100" cy="810098"/>
          </a:xfrm>
          <a:prstGeom prst="rect">
            <a:avLst/>
          </a:prstGeom>
        </p:spPr>
      </p:pic>
    </p:spTree>
    <p:extLst>
      <p:ext uri="{BB962C8B-B14F-4D97-AF65-F5344CB8AC3E}">
        <p14:creationId xmlns:p14="http://schemas.microsoft.com/office/powerpoint/2010/main" val="476575830"/>
      </p:ext>
    </p:extLst>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DQ</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1569660"/>
          </a:xfrm>
          <a:prstGeom prst="rect">
            <a:avLst/>
          </a:prstGeom>
          <a:noFill/>
        </p:spPr>
        <p:txBody>
          <a:bodyPr wrap="square" rtlCol="0">
            <a:spAutoFit/>
          </a:bodyPr>
          <a:lstStyle/>
          <a:p>
            <a:pPr marL="228600" indent="-228600">
              <a:buFont typeface="+mj-lt"/>
              <a:buAutoNum type="arabicPeriod" startAt="5"/>
            </a:pPr>
            <a:r>
              <a:rPr lang="en-US" altLang="zh-CN" sz="1200" dirty="0"/>
              <a:t>Execution</a:t>
            </a:r>
            <a:r>
              <a:rPr lang="zh-CN" altLang="en-US" sz="1200" dirty="0"/>
              <a:t> </a:t>
            </a:r>
            <a:r>
              <a:rPr lang="en-US" altLang="zh-CN" sz="1200" dirty="0"/>
              <a:t>after</a:t>
            </a:r>
            <a:r>
              <a:rPr lang="zh-CN" altLang="en-US" sz="1200" dirty="0"/>
              <a:t> </a:t>
            </a:r>
            <a:r>
              <a:rPr lang="en-US" altLang="zh-CN" sz="1200" dirty="0"/>
              <a:t>training</a:t>
            </a:r>
          </a:p>
          <a:p>
            <a:pPr marL="228600" indent="-228600">
              <a:buAutoNum type="arabicPeriod" startAt="5"/>
            </a:pPr>
            <a:endParaRPr lang="en-US" sz="1200" dirty="0"/>
          </a:p>
          <a:p>
            <a:pPr marL="228600" indent="-228600">
              <a:buAutoNum type="arabicParenBoth"/>
            </a:pPr>
            <a:r>
              <a:rPr lang="en-US" sz="1200" dirty="0"/>
              <a:t>start with the query graph</a:t>
            </a:r>
          </a:p>
          <a:p>
            <a:pPr marL="228600" indent="-228600">
              <a:buAutoNum type="arabicParenBoth"/>
            </a:pPr>
            <a:r>
              <a:rPr lang="en-US" sz="1200" dirty="0" err="1"/>
              <a:t>featurize</a:t>
            </a:r>
            <a:r>
              <a:rPr lang="en-US" sz="1200" dirty="0"/>
              <a:t> each join</a:t>
            </a:r>
          </a:p>
          <a:p>
            <a:pPr marL="228600" indent="-228600">
              <a:buAutoNum type="arabicParenBoth"/>
            </a:pPr>
            <a:r>
              <a:rPr lang="en-US" sz="1200" dirty="0"/>
              <a:t>find the join with the lowest estimated Q-value (i.e., output from the neural net)</a:t>
            </a:r>
          </a:p>
          <a:p>
            <a:pPr marL="228600" indent="-228600">
              <a:buAutoNum type="arabicParenBoth"/>
            </a:pPr>
            <a:r>
              <a:rPr lang="en-US" sz="1200" dirty="0"/>
              <a:t>update the query graph and repeat. </a:t>
            </a:r>
          </a:p>
          <a:p>
            <a:pPr marL="228600" indent="-228600">
              <a:buAutoNum type="arabicPeriod" startAt="2"/>
            </a:pPr>
            <a:endParaRPr lang="en-US" sz="1200" dirty="0"/>
          </a:p>
        </p:txBody>
      </p:sp>
    </p:spTree>
    <p:extLst>
      <p:ext uri="{BB962C8B-B14F-4D97-AF65-F5344CB8AC3E}">
        <p14:creationId xmlns:p14="http://schemas.microsoft.com/office/powerpoint/2010/main" val="717210332"/>
      </p:ext>
    </p:extLst>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Reference:</a:t>
            </a:r>
          </a:p>
        </p:txBody>
      </p:sp>
      <p:sp>
        <p:nvSpPr>
          <p:cNvPr id="5" name="TextBox 4">
            <a:extLst>
              <a:ext uri="{FF2B5EF4-FFF2-40B4-BE49-F238E27FC236}">
                <a16:creationId xmlns:a16="http://schemas.microsoft.com/office/drawing/2014/main" id="{49CFF882-D3F8-B842-96C2-083D9CEEE6E1}"/>
              </a:ext>
            </a:extLst>
          </p:cNvPr>
          <p:cNvSpPr txBox="1"/>
          <p:nvPr/>
        </p:nvSpPr>
        <p:spPr>
          <a:xfrm>
            <a:off x="247650" y="815975"/>
            <a:ext cx="4267200"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Towards A Hands Free Query Optimizer with Deep Learning, CIDR 2019 </a:t>
            </a:r>
          </a:p>
          <a:p>
            <a:pPr marL="171450" indent="-171450">
              <a:buFont typeface="Arial" panose="020B0604020202020204" pitchFamily="34" charset="0"/>
              <a:buChar char="•"/>
            </a:pPr>
            <a:r>
              <a:rPr lang="en-US" sz="1200" dirty="0"/>
              <a:t>NEO: A Learned Query Optimizer </a:t>
            </a:r>
          </a:p>
          <a:p>
            <a:pPr marL="171450" indent="-171450">
              <a:buFont typeface="Arial" panose="020B0604020202020204" pitchFamily="34" charset="0"/>
              <a:buChar char="•"/>
            </a:pPr>
            <a:r>
              <a:rPr lang="en-US" sz="1200" dirty="0"/>
              <a:t>Learning State Representations for Query Optimization With Deep </a:t>
            </a:r>
            <a:r>
              <a:rPr lang="en-US" sz="1200" dirty="0" err="1"/>
              <a:t>Reenforcement</a:t>
            </a:r>
            <a:r>
              <a:rPr lang="en-US" sz="1200" dirty="0"/>
              <a:t> Learning DEEM 2018 </a:t>
            </a:r>
          </a:p>
          <a:p>
            <a:pPr marL="171450" indent="-171450">
              <a:buFont typeface="Arial" panose="020B0604020202020204" pitchFamily="34" charset="0"/>
              <a:buChar char="•"/>
            </a:pPr>
            <a:r>
              <a:rPr lang="en-US" sz="1200" dirty="0"/>
              <a:t>Deep Reinforcement Learning for join order enumeration </a:t>
            </a:r>
            <a:r>
              <a:rPr lang="en-US" sz="1200" dirty="0" err="1"/>
              <a:t>aiDM</a:t>
            </a:r>
            <a:r>
              <a:rPr lang="en-US" sz="1200" dirty="0"/>
              <a:t> 2018 </a:t>
            </a:r>
          </a:p>
          <a:p>
            <a:pPr marL="171450" indent="-171450">
              <a:buFont typeface="Arial" panose="020B0604020202020204" pitchFamily="34" charset="0"/>
              <a:buChar char="•"/>
            </a:pPr>
            <a:r>
              <a:rPr lang="en-US" altLang="zh-CN" sz="1200"/>
              <a:t>Slides</a:t>
            </a:r>
            <a:r>
              <a:rPr lang="zh-CN" altLang="en-US" sz="1200" dirty="0"/>
              <a:t> </a:t>
            </a:r>
            <a:r>
              <a:rPr lang="en-US" altLang="zh-CN" sz="1200" dirty="0"/>
              <a:t>from</a:t>
            </a:r>
            <a:r>
              <a:rPr lang="zh-CN" altLang="en-US" sz="1200" dirty="0"/>
              <a:t> </a:t>
            </a:r>
            <a:r>
              <a:rPr lang="en-US" altLang="zh-CN" sz="1200" dirty="0"/>
              <a:t>Prof.</a:t>
            </a:r>
            <a:r>
              <a:rPr lang="zh-CN" altLang="en-US" sz="1200" dirty="0"/>
              <a:t> </a:t>
            </a:r>
            <a:r>
              <a:rPr lang="en-US" altLang="zh-CN" sz="1200" dirty="0"/>
              <a:t>David</a:t>
            </a:r>
            <a:r>
              <a:rPr lang="zh-CN" altLang="en-US" sz="1200" dirty="0"/>
              <a:t> </a:t>
            </a:r>
            <a:r>
              <a:rPr lang="en-US" altLang="zh-CN" sz="1200" dirty="0"/>
              <a:t>Silver</a:t>
            </a:r>
            <a:r>
              <a:rPr lang="zh-CN" altLang="en-US" sz="1200" dirty="0"/>
              <a:t> </a:t>
            </a:r>
            <a:r>
              <a:rPr lang="en-US" sz="1200" dirty="0">
                <a:hlinkClick r:id="rId2"/>
              </a:rPr>
              <a:t>http://www0.cs.ucl.ac.uk/staff/d.silver/web/Teaching_files/intro_RL.pdf</a:t>
            </a:r>
            <a:endParaRPr lang="en-US" sz="1200" dirty="0"/>
          </a:p>
        </p:txBody>
      </p:sp>
    </p:spTree>
    <p:extLst>
      <p:ext uri="{BB962C8B-B14F-4D97-AF65-F5344CB8AC3E}">
        <p14:creationId xmlns:p14="http://schemas.microsoft.com/office/powerpoint/2010/main" val="998860935"/>
      </p:ext>
    </p:extLst>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Plan-Structured Deep Neural Network </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AutoNum type="arabicPeriod" startAt="2"/>
            </a:pPr>
            <a:r>
              <a:rPr lang="en-US" altLang="zh-CN" sz="1200" dirty="0"/>
              <a:t>Deep</a:t>
            </a:r>
            <a:r>
              <a:rPr lang="zh-CN" altLang="en-US" sz="1200" dirty="0"/>
              <a:t> </a:t>
            </a:r>
            <a:r>
              <a:rPr lang="en-US" altLang="zh-CN" sz="1200" dirty="0"/>
              <a:t>Neural</a:t>
            </a:r>
            <a:r>
              <a:rPr lang="zh-CN" altLang="en-US" sz="1200" dirty="0"/>
              <a:t> </a:t>
            </a:r>
            <a:r>
              <a:rPr lang="en-US" altLang="zh-CN" sz="1200" dirty="0"/>
              <a:t>Network</a:t>
            </a:r>
            <a:r>
              <a:rPr lang="zh-CN" altLang="en-US" sz="1200" dirty="0"/>
              <a:t> </a:t>
            </a:r>
            <a:r>
              <a:rPr lang="en-US" altLang="zh-CN" sz="1200" dirty="0"/>
              <a:t>for</a:t>
            </a:r>
            <a:r>
              <a:rPr lang="zh-CN" altLang="en-US" sz="1200" dirty="0"/>
              <a:t> </a:t>
            </a:r>
            <a:r>
              <a:rPr lang="en-US" altLang="zh-CN" sz="1200" dirty="0"/>
              <a:t>join</a:t>
            </a:r>
            <a:r>
              <a:rPr lang="zh-CN" altLang="en-US" sz="1200" dirty="0"/>
              <a:t> </a:t>
            </a:r>
            <a:r>
              <a:rPr lang="en-US" altLang="zh-CN" sz="1200" dirty="0"/>
              <a:t>query</a:t>
            </a:r>
            <a:endParaRPr lang="en-US" sz="1200" dirty="0"/>
          </a:p>
        </p:txBody>
      </p:sp>
      <p:pic>
        <p:nvPicPr>
          <p:cNvPr id="12" name="Picture 11">
            <a:extLst>
              <a:ext uri="{FF2B5EF4-FFF2-40B4-BE49-F238E27FC236}">
                <a16:creationId xmlns:a16="http://schemas.microsoft.com/office/drawing/2014/main" id="{FFCAFF66-50EA-3C48-9EBB-F9AD5472884B}"/>
              </a:ext>
            </a:extLst>
          </p:cNvPr>
          <p:cNvPicPr>
            <a:picLocks noChangeAspect="1"/>
          </p:cNvPicPr>
          <p:nvPr/>
        </p:nvPicPr>
        <p:blipFill>
          <a:blip r:embed="rId2"/>
          <a:stretch>
            <a:fillRect/>
          </a:stretch>
        </p:blipFill>
        <p:spPr>
          <a:xfrm>
            <a:off x="2240716" y="1196975"/>
            <a:ext cx="2152650" cy="1550303"/>
          </a:xfrm>
          <a:prstGeom prst="rect">
            <a:avLst/>
          </a:prstGeom>
        </p:spPr>
      </p:pic>
      <p:pic>
        <p:nvPicPr>
          <p:cNvPr id="13" name="Picture 12">
            <a:extLst>
              <a:ext uri="{FF2B5EF4-FFF2-40B4-BE49-F238E27FC236}">
                <a16:creationId xmlns:a16="http://schemas.microsoft.com/office/drawing/2014/main" id="{7136D01B-4482-6345-91DD-873DC92E5D42}"/>
              </a:ext>
            </a:extLst>
          </p:cNvPr>
          <p:cNvPicPr>
            <a:picLocks noChangeAspect="1"/>
          </p:cNvPicPr>
          <p:nvPr/>
        </p:nvPicPr>
        <p:blipFill>
          <a:blip r:embed="rId3"/>
          <a:stretch>
            <a:fillRect/>
          </a:stretch>
        </p:blipFill>
        <p:spPr>
          <a:xfrm>
            <a:off x="0" y="1576815"/>
            <a:ext cx="2305050" cy="790621"/>
          </a:xfrm>
          <a:prstGeom prst="rect">
            <a:avLst/>
          </a:prstGeom>
        </p:spPr>
      </p:pic>
    </p:spTree>
    <p:extLst>
      <p:ext uri="{BB962C8B-B14F-4D97-AF65-F5344CB8AC3E}">
        <p14:creationId xmlns:p14="http://schemas.microsoft.com/office/powerpoint/2010/main" val="2995362964"/>
      </p:ext>
    </p:extLst>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7" name="object 7"/>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8" name="object 8"/>
          <p:cNvSpPr txBox="1"/>
          <p:nvPr/>
        </p:nvSpPr>
        <p:spPr>
          <a:xfrm>
            <a:off x="0" y="366915"/>
            <a:ext cx="4608195" cy="293029"/>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lang="en-US" altLang="zh-CN" sz="1400" spc="-75" dirty="0">
                <a:solidFill>
                  <a:srgbClr val="FFFFFF"/>
                </a:solidFill>
                <a:latin typeface="Arial"/>
                <a:cs typeface="Arial"/>
              </a:rPr>
              <a:t>Plan-Structured Deep Neural Network </a:t>
            </a:r>
          </a:p>
        </p:txBody>
      </p:sp>
      <p:sp>
        <p:nvSpPr>
          <p:cNvPr id="4" name="TextBox 3">
            <a:extLst>
              <a:ext uri="{FF2B5EF4-FFF2-40B4-BE49-F238E27FC236}">
                <a16:creationId xmlns:a16="http://schemas.microsoft.com/office/drawing/2014/main" id="{13AA198A-127B-404D-96FD-8368D84979BE}"/>
              </a:ext>
            </a:extLst>
          </p:cNvPr>
          <p:cNvSpPr txBox="1"/>
          <p:nvPr/>
        </p:nvSpPr>
        <p:spPr>
          <a:xfrm>
            <a:off x="400050" y="815975"/>
            <a:ext cx="3681332" cy="276999"/>
          </a:xfrm>
          <a:prstGeom prst="rect">
            <a:avLst/>
          </a:prstGeom>
          <a:noFill/>
        </p:spPr>
        <p:txBody>
          <a:bodyPr wrap="square" rtlCol="0">
            <a:spAutoFit/>
          </a:bodyPr>
          <a:lstStyle/>
          <a:p>
            <a:pPr marL="228600" indent="-228600">
              <a:buAutoNum type="arabicPeriod" startAt="2"/>
            </a:pPr>
            <a:r>
              <a:rPr lang="en-US" altLang="zh-CN" sz="1200" dirty="0"/>
              <a:t>Deep</a:t>
            </a:r>
            <a:r>
              <a:rPr lang="zh-CN" altLang="en-US" sz="1200" dirty="0"/>
              <a:t> </a:t>
            </a:r>
            <a:r>
              <a:rPr lang="en-US" altLang="zh-CN" sz="1200" dirty="0"/>
              <a:t>Neural</a:t>
            </a:r>
            <a:r>
              <a:rPr lang="zh-CN" altLang="en-US" sz="1200" dirty="0"/>
              <a:t> </a:t>
            </a:r>
            <a:r>
              <a:rPr lang="en-US" altLang="zh-CN" sz="1200" dirty="0"/>
              <a:t>Network</a:t>
            </a:r>
            <a:r>
              <a:rPr lang="zh-CN" altLang="en-US" sz="1200" dirty="0"/>
              <a:t> </a:t>
            </a:r>
            <a:r>
              <a:rPr lang="en-US" altLang="zh-CN" sz="1200" dirty="0"/>
              <a:t>for</a:t>
            </a:r>
            <a:r>
              <a:rPr lang="zh-CN" altLang="en-US" sz="1200" dirty="0"/>
              <a:t> </a:t>
            </a:r>
            <a:r>
              <a:rPr lang="en-US" altLang="zh-CN" sz="1200" dirty="0"/>
              <a:t>join</a:t>
            </a:r>
            <a:r>
              <a:rPr lang="zh-CN" altLang="en-US" sz="1200" dirty="0"/>
              <a:t> </a:t>
            </a:r>
            <a:r>
              <a:rPr lang="en-US" altLang="zh-CN" sz="1200" dirty="0"/>
              <a:t>query</a:t>
            </a:r>
            <a:endParaRPr lang="en-US" sz="1200" dirty="0"/>
          </a:p>
        </p:txBody>
      </p:sp>
      <p:pic>
        <p:nvPicPr>
          <p:cNvPr id="6" name="Picture 5">
            <a:extLst>
              <a:ext uri="{FF2B5EF4-FFF2-40B4-BE49-F238E27FC236}">
                <a16:creationId xmlns:a16="http://schemas.microsoft.com/office/drawing/2014/main" id="{07FFDA7E-413D-D54B-8C7F-17EEC2B346E1}"/>
              </a:ext>
            </a:extLst>
          </p:cNvPr>
          <p:cNvPicPr>
            <a:picLocks noChangeAspect="1"/>
          </p:cNvPicPr>
          <p:nvPr/>
        </p:nvPicPr>
        <p:blipFill>
          <a:blip r:embed="rId2"/>
          <a:stretch>
            <a:fillRect/>
          </a:stretch>
        </p:blipFill>
        <p:spPr>
          <a:xfrm>
            <a:off x="2201171" y="1356008"/>
            <a:ext cx="2381250" cy="1297021"/>
          </a:xfrm>
          <a:prstGeom prst="rect">
            <a:avLst/>
          </a:prstGeom>
        </p:spPr>
      </p:pic>
      <p:pic>
        <p:nvPicPr>
          <p:cNvPr id="11" name="Picture 10">
            <a:extLst>
              <a:ext uri="{FF2B5EF4-FFF2-40B4-BE49-F238E27FC236}">
                <a16:creationId xmlns:a16="http://schemas.microsoft.com/office/drawing/2014/main" id="{E15355B2-2933-BF4E-AFE9-0BE00EC13665}"/>
              </a:ext>
            </a:extLst>
          </p:cNvPr>
          <p:cNvPicPr>
            <a:picLocks noChangeAspect="1"/>
          </p:cNvPicPr>
          <p:nvPr/>
        </p:nvPicPr>
        <p:blipFill>
          <a:blip r:embed="rId3"/>
          <a:stretch>
            <a:fillRect/>
          </a:stretch>
        </p:blipFill>
        <p:spPr>
          <a:xfrm>
            <a:off x="-15016" y="1394049"/>
            <a:ext cx="2305051" cy="1220940"/>
          </a:xfrm>
          <a:prstGeom prst="rect">
            <a:avLst/>
          </a:prstGeom>
        </p:spPr>
      </p:pic>
    </p:spTree>
    <p:extLst>
      <p:ext uri="{BB962C8B-B14F-4D97-AF65-F5344CB8AC3E}">
        <p14:creationId xmlns:p14="http://schemas.microsoft.com/office/powerpoint/2010/main" val="1245310899"/>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0" dirty="0">
                <a:solidFill>
                  <a:srgbClr val="FFFFFF"/>
                </a:solidFill>
                <a:latin typeface="Arial"/>
                <a:cs typeface="Arial"/>
              </a:rPr>
              <a:t>Agent </a:t>
            </a:r>
            <a:r>
              <a:rPr sz="1400" spc="-75" dirty="0">
                <a:solidFill>
                  <a:srgbClr val="FFFFFF"/>
                </a:solidFill>
                <a:latin typeface="Arial"/>
                <a:cs typeface="Arial"/>
              </a:rPr>
              <a:t>and</a:t>
            </a:r>
            <a:r>
              <a:rPr sz="1400" spc="-160" dirty="0">
                <a:solidFill>
                  <a:srgbClr val="FFFFFF"/>
                </a:solidFill>
                <a:latin typeface="Arial"/>
                <a:cs typeface="Arial"/>
              </a:rPr>
              <a:t> </a:t>
            </a:r>
            <a:r>
              <a:rPr sz="1400" spc="-45" dirty="0">
                <a:solidFill>
                  <a:srgbClr val="FFFFFF"/>
                </a:solidFill>
                <a:latin typeface="Arial"/>
                <a:cs typeface="Arial"/>
              </a:rPr>
              <a:t>Environment</a:t>
            </a:r>
            <a:endParaRPr sz="1400">
              <a:latin typeface="Arial"/>
              <a:cs typeface="Arial"/>
            </a:endParaRPr>
          </a:p>
        </p:txBody>
      </p:sp>
      <p:sp>
        <p:nvSpPr>
          <p:cNvPr id="11" name="object 11"/>
          <p:cNvSpPr/>
          <p:nvPr/>
        </p:nvSpPr>
        <p:spPr>
          <a:xfrm>
            <a:off x="744910" y="983415"/>
            <a:ext cx="951056" cy="828564"/>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285687" y="1217691"/>
            <a:ext cx="386715"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observat</a:t>
            </a:r>
            <a:r>
              <a:rPr sz="500" b="1" spc="-5" dirty="0">
                <a:latin typeface="Arial"/>
                <a:cs typeface="Arial"/>
              </a:rPr>
              <a:t>i</a:t>
            </a:r>
            <a:r>
              <a:rPr sz="500" b="1" dirty="0">
                <a:latin typeface="Arial"/>
                <a:cs typeface="Arial"/>
              </a:rPr>
              <a:t>on</a:t>
            </a:r>
            <a:endParaRPr sz="500">
              <a:latin typeface="Arial"/>
              <a:cs typeface="Arial"/>
            </a:endParaRPr>
          </a:p>
        </p:txBody>
      </p:sp>
      <p:sp>
        <p:nvSpPr>
          <p:cNvPr id="13" name="object 13"/>
          <p:cNvSpPr txBox="1"/>
          <p:nvPr/>
        </p:nvSpPr>
        <p:spPr>
          <a:xfrm>
            <a:off x="919496" y="1922767"/>
            <a:ext cx="23495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reward</a:t>
            </a:r>
            <a:endParaRPr sz="500">
              <a:latin typeface="Arial"/>
              <a:cs typeface="Arial"/>
            </a:endParaRPr>
          </a:p>
        </p:txBody>
      </p:sp>
      <p:sp>
        <p:nvSpPr>
          <p:cNvPr id="14" name="object 14"/>
          <p:cNvSpPr txBox="1"/>
          <p:nvPr/>
        </p:nvSpPr>
        <p:spPr>
          <a:xfrm>
            <a:off x="1844364" y="1217691"/>
            <a:ext cx="21336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act</a:t>
            </a:r>
            <a:r>
              <a:rPr sz="500" b="1" spc="-5" dirty="0">
                <a:latin typeface="Arial"/>
                <a:cs typeface="Arial"/>
              </a:rPr>
              <a:t>i</a:t>
            </a:r>
            <a:r>
              <a:rPr sz="500" b="1" dirty="0">
                <a:latin typeface="Arial"/>
                <a:cs typeface="Arial"/>
              </a:rPr>
              <a:t>on</a:t>
            </a:r>
            <a:endParaRPr sz="500">
              <a:latin typeface="Arial"/>
              <a:cs typeface="Arial"/>
            </a:endParaRPr>
          </a:p>
        </p:txBody>
      </p:sp>
      <p:sp>
        <p:nvSpPr>
          <p:cNvPr id="15" name="object 15"/>
          <p:cNvSpPr txBox="1"/>
          <p:nvPr/>
        </p:nvSpPr>
        <p:spPr>
          <a:xfrm>
            <a:off x="1896615" y="1384997"/>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A</a:t>
            </a:r>
            <a:r>
              <a:rPr sz="600" b="1" i="1" baseline="-27777" dirty="0">
                <a:latin typeface="Arial"/>
                <a:cs typeface="Arial"/>
              </a:rPr>
              <a:t>t</a:t>
            </a:r>
            <a:endParaRPr sz="600" baseline="-27777">
              <a:latin typeface="Arial"/>
              <a:cs typeface="Arial"/>
            </a:endParaRPr>
          </a:p>
        </p:txBody>
      </p:sp>
      <p:sp>
        <p:nvSpPr>
          <p:cNvPr id="16" name="object 16"/>
          <p:cNvSpPr txBox="1"/>
          <p:nvPr/>
        </p:nvSpPr>
        <p:spPr>
          <a:xfrm>
            <a:off x="1283158" y="1922767"/>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R</a:t>
            </a:r>
            <a:r>
              <a:rPr sz="600" b="1" i="1" baseline="-27777" dirty="0">
                <a:latin typeface="Arial"/>
                <a:cs typeface="Arial"/>
              </a:rPr>
              <a:t>t</a:t>
            </a:r>
            <a:endParaRPr sz="600" baseline="-27777">
              <a:latin typeface="Arial"/>
              <a:cs typeface="Arial"/>
            </a:endParaRPr>
          </a:p>
        </p:txBody>
      </p:sp>
      <p:sp>
        <p:nvSpPr>
          <p:cNvPr id="17" name="object 17"/>
          <p:cNvSpPr txBox="1"/>
          <p:nvPr/>
        </p:nvSpPr>
        <p:spPr>
          <a:xfrm>
            <a:off x="432903" y="1384997"/>
            <a:ext cx="9271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O</a:t>
            </a:r>
            <a:r>
              <a:rPr sz="600" b="1" i="1" baseline="-27777" dirty="0">
                <a:latin typeface="Arial"/>
                <a:cs typeface="Arial"/>
              </a:rPr>
              <a:t>t</a:t>
            </a:r>
            <a:endParaRPr sz="600" baseline="-27777">
              <a:latin typeface="Arial"/>
              <a:cs typeface="Arial"/>
            </a:endParaRPr>
          </a:p>
        </p:txBody>
      </p:sp>
      <p:sp>
        <p:nvSpPr>
          <p:cNvPr id="18" name="object 18"/>
          <p:cNvSpPr/>
          <p:nvPr/>
        </p:nvSpPr>
        <p:spPr>
          <a:xfrm>
            <a:off x="297765" y="1361845"/>
            <a:ext cx="362585" cy="1290955"/>
          </a:xfrm>
          <a:custGeom>
            <a:avLst/>
            <a:gdLst/>
            <a:ahLst/>
            <a:cxnLst/>
            <a:rect l="l" t="t" r="r" b="b"/>
            <a:pathLst>
              <a:path w="362584" h="1290955">
                <a:moveTo>
                  <a:pt x="285217" y="0"/>
                </a:moveTo>
                <a:lnTo>
                  <a:pt x="0" y="0"/>
                </a:lnTo>
                <a:lnTo>
                  <a:pt x="0" y="1290648"/>
                </a:lnTo>
                <a:lnTo>
                  <a:pt x="362496" y="1290648"/>
                </a:lnTo>
              </a:path>
            </a:pathLst>
          </a:custGeom>
          <a:ln w="15933">
            <a:solidFill>
              <a:srgbClr val="FF2600"/>
            </a:solidFill>
          </a:ln>
        </p:spPr>
        <p:txBody>
          <a:bodyPr wrap="square" lIns="0" tIns="0" rIns="0" bIns="0" rtlCol="0"/>
          <a:lstStyle/>
          <a:p>
            <a:endParaRPr/>
          </a:p>
        </p:txBody>
      </p:sp>
      <p:sp>
        <p:nvSpPr>
          <p:cNvPr id="19" name="object 19"/>
          <p:cNvSpPr/>
          <p:nvPr/>
        </p:nvSpPr>
        <p:spPr>
          <a:xfrm>
            <a:off x="582982" y="1342725"/>
            <a:ext cx="51435" cy="38735"/>
          </a:xfrm>
          <a:custGeom>
            <a:avLst/>
            <a:gdLst/>
            <a:ahLst/>
            <a:cxnLst/>
            <a:rect l="l" t="t" r="r" b="b"/>
            <a:pathLst>
              <a:path w="51434" h="38734">
                <a:moveTo>
                  <a:pt x="0" y="0"/>
                </a:moveTo>
                <a:lnTo>
                  <a:pt x="0" y="38241"/>
                </a:lnTo>
                <a:lnTo>
                  <a:pt x="50988" y="19120"/>
                </a:lnTo>
                <a:lnTo>
                  <a:pt x="0" y="0"/>
                </a:lnTo>
                <a:close/>
              </a:path>
            </a:pathLst>
          </a:custGeom>
          <a:solidFill>
            <a:srgbClr val="FF2600"/>
          </a:solidFill>
        </p:spPr>
        <p:txBody>
          <a:bodyPr wrap="square" lIns="0" tIns="0" rIns="0" bIns="0" rtlCol="0"/>
          <a:lstStyle/>
          <a:p>
            <a:endParaRPr/>
          </a:p>
        </p:txBody>
      </p:sp>
      <p:sp>
        <p:nvSpPr>
          <p:cNvPr id="20" name="object 20"/>
          <p:cNvSpPr/>
          <p:nvPr/>
        </p:nvSpPr>
        <p:spPr>
          <a:xfrm>
            <a:off x="582982" y="1342725"/>
            <a:ext cx="51435" cy="38735"/>
          </a:xfrm>
          <a:custGeom>
            <a:avLst/>
            <a:gdLst/>
            <a:ahLst/>
            <a:cxnLst/>
            <a:rect l="l" t="t" r="r" b="b"/>
            <a:pathLst>
              <a:path w="51434" h="38734">
                <a:moveTo>
                  <a:pt x="50988" y="19120"/>
                </a:moveTo>
                <a:lnTo>
                  <a:pt x="0" y="0"/>
                </a:lnTo>
                <a:lnTo>
                  <a:pt x="0" y="38241"/>
                </a:lnTo>
                <a:lnTo>
                  <a:pt x="50988" y="19120"/>
                </a:lnTo>
                <a:close/>
              </a:path>
            </a:pathLst>
          </a:custGeom>
          <a:ln w="15933">
            <a:solidFill>
              <a:srgbClr val="FF2600"/>
            </a:solidFill>
          </a:ln>
        </p:spPr>
        <p:txBody>
          <a:bodyPr wrap="square" lIns="0" tIns="0" rIns="0" bIns="0" rtlCol="0"/>
          <a:lstStyle/>
          <a:p>
            <a:endParaRPr/>
          </a:p>
        </p:txBody>
      </p:sp>
      <p:sp>
        <p:nvSpPr>
          <p:cNvPr id="21" name="object 21"/>
          <p:cNvSpPr/>
          <p:nvPr/>
        </p:nvSpPr>
        <p:spPr>
          <a:xfrm>
            <a:off x="1231891" y="1903201"/>
            <a:ext cx="0" cy="283845"/>
          </a:xfrm>
          <a:custGeom>
            <a:avLst/>
            <a:gdLst/>
            <a:ahLst/>
            <a:cxnLst/>
            <a:rect l="l" t="t" r="r" b="b"/>
            <a:pathLst>
              <a:path h="283844">
                <a:moveTo>
                  <a:pt x="0" y="0"/>
                </a:moveTo>
                <a:lnTo>
                  <a:pt x="0" y="283225"/>
                </a:lnTo>
              </a:path>
            </a:pathLst>
          </a:custGeom>
          <a:ln w="15933">
            <a:solidFill>
              <a:srgbClr val="FF2600"/>
            </a:solidFill>
          </a:ln>
        </p:spPr>
        <p:txBody>
          <a:bodyPr wrap="square" lIns="0" tIns="0" rIns="0" bIns="0" rtlCol="0"/>
          <a:lstStyle/>
          <a:p>
            <a:endParaRPr/>
          </a:p>
        </p:txBody>
      </p:sp>
      <p:sp>
        <p:nvSpPr>
          <p:cNvPr id="22" name="object 22"/>
          <p:cNvSpPr/>
          <p:nvPr/>
        </p:nvSpPr>
        <p:spPr>
          <a:xfrm>
            <a:off x="1212770" y="1852212"/>
            <a:ext cx="38735" cy="51435"/>
          </a:xfrm>
          <a:custGeom>
            <a:avLst/>
            <a:gdLst/>
            <a:ahLst/>
            <a:cxnLst/>
            <a:rect l="l" t="t" r="r" b="b"/>
            <a:pathLst>
              <a:path w="38734" h="51435">
                <a:moveTo>
                  <a:pt x="19120" y="0"/>
                </a:moveTo>
                <a:lnTo>
                  <a:pt x="0" y="50988"/>
                </a:lnTo>
                <a:lnTo>
                  <a:pt x="38241" y="50988"/>
                </a:lnTo>
                <a:lnTo>
                  <a:pt x="19120" y="0"/>
                </a:lnTo>
                <a:close/>
              </a:path>
            </a:pathLst>
          </a:custGeom>
          <a:solidFill>
            <a:srgbClr val="FF2600"/>
          </a:solidFill>
        </p:spPr>
        <p:txBody>
          <a:bodyPr wrap="square" lIns="0" tIns="0" rIns="0" bIns="0" rtlCol="0"/>
          <a:lstStyle/>
          <a:p>
            <a:endParaRPr/>
          </a:p>
        </p:txBody>
      </p:sp>
      <p:sp>
        <p:nvSpPr>
          <p:cNvPr id="23" name="object 23"/>
          <p:cNvSpPr/>
          <p:nvPr/>
        </p:nvSpPr>
        <p:spPr>
          <a:xfrm>
            <a:off x="1212770" y="1852212"/>
            <a:ext cx="38735" cy="51435"/>
          </a:xfrm>
          <a:custGeom>
            <a:avLst/>
            <a:gdLst/>
            <a:ahLst/>
            <a:cxnLst/>
            <a:rect l="l" t="t" r="r" b="b"/>
            <a:pathLst>
              <a:path w="38734" h="51435">
                <a:moveTo>
                  <a:pt x="19120" y="0"/>
                </a:moveTo>
                <a:lnTo>
                  <a:pt x="0" y="50988"/>
                </a:lnTo>
                <a:lnTo>
                  <a:pt x="38241" y="50988"/>
                </a:lnTo>
                <a:lnTo>
                  <a:pt x="19120" y="0"/>
                </a:lnTo>
                <a:close/>
              </a:path>
            </a:pathLst>
          </a:custGeom>
          <a:ln w="15933">
            <a:solidFill>
              <a:srgbClr val="FF2600"/>
            </a:solidFill>
          </a:ln>
        </p:spPr>
        <p:txBody>
          <a:bodyPr wrap="square" lIns="0" tIns="0" rIns="0" bIns="0" rtlCol="0"/>
          <a:lstStyle/>
          <a:p>
            <a:endParaRPr/>
          </a:p>
        </p:txBody>
      </p:sp>
      <p:sp>
        <p:nvSpPr>
          <p:cNvPr id="24" name="object 24"/>
          <p:cNvSpPr/>
          <p:nvPr/>
        </p:nvSpPr>
        <p:spPr>
          <a:xfrm>
            <a:off x="1767670" y="1361845"/>
            <a:ext cx="360680" cy="1290955"/>
          </a:xfrm>
          <a:custGeom>
            <a:avLst/>
            <a:gdLst/>
            <a:ahLst/>
            <a:cxnLst/>
            <a:rect l="l" t="t" r="r" b="b"/>
            <a:pathLst>
              <a:path w="360680" h="1290955">
                <a:moveTo>
                  <a:pt x="0" y="0"/>
                </a:moveTo>
                <a:lnTo>
                  <a:pt x="360505" y="0"/>
                </a:lnTo>
                <a:lnTo>
                  <a:pt x="360505" y="1290648"/>
                </a:lnTo>
                <a:lnTo>
                  <a:pt x="77279" y="1290648"/>
                </a:lnTo>
              </a:path>
            </a:pathLst>
          </a:custGeom>
          <a:ln w="15933">
            <a:solidFill>
              <a:srgbClr val="FF2600"/>
            </a:solidFill>
          </a:ln>
        </p:spPr>
        <p:txBody>
          <a:bodyPr wrap="square" lIns="0" tIns="0" rIns="0" bIns="0" rtlCol="0"/>
          <a:lstStyle/>
          <a:p>
            <a:endParaRPr/>
          </a:p>
        </p:txBody>
      </p:sp>
      <p:sp>
        <p:nvSpPr>
          <p:cNvPr id="25" name="object 25"/>
          <p:cNvSpPr/>
          <p:nvPr/>
        </p:nvSpPr>
        <p:spPr>
          <a:xfrm>
            <a:off x="1793961" y="2633373"/>
            <a:ext cx="51435" cy="38735"/>
          </a:xfrm>
          <a:custGeom>
            <a:avLst/>
            <a:gdLst/>
            <a:ahLst/>
            <a:cxnLst/>
            <a:rect l="l" t="t" r="r" b="b"/>
            <a:pathLst>
              <a:path w="51435" h="38735">
                <a:moveTo>
                  <a:pt x="50988" y="0"/>
                </a:moveTo>
                <a:lnTo>
                  <a:pt x="0" y="19120"/>
                </a:lnTo>
                <a:lnTo>
                  <a:pt x="50988" y="38241"/>
                </a:lnTo>
                <a:lnTo>
                  <a:pt x="50988" y="0"/>
                </a:lnTo>
                <a:close/>
              </a:path>
            </a:pathLst>
          </a:custGeom>
          <a:solidFill>
            <a:srgbClr val="FF2600"/>
          </a:solidFill>
        </p:spPr>
        <p:txBody>
          <a:bodyPr wrap="square" lIns="0" tIns="0" rIns="0" bIns="0" rtlCol="0"/>
          <a:lstStyle/>
          <a:p>
            <a:endParaRPr/>
          </a:p>
        </p:txBody>
      </p:sp>
      <p:sp>
        <p:nvSpPr>
          <p:cNvPr id="26" name="object 26"/>
          <p:cNvSpPr/>
          <p:nvPr/>
        </p:nvSpPr>
        <p:spPr>
          <a:xfrm>
            <a:off x="1793960" y="2633373"/>
            <a:ext cx="51435" cy="38735"/>
          </a:xfrm>
          <a:custGeom>
            <a:avLst/>
            <a:gdLst/>
            <a:ahLst/>
            <a:cxnLst/>
            <a:rect l="l" t="t" r="r" b="b"/>
            <a:pathLst>
              <a:path w="51435" h="38735">
                <a:moveTo>
                  <a:pt x="0" y="19120"/>
                </a:moveTo>
                <a:lnTo>
                  <a:pt x="50988" y="38241"/>
                </a:lnTo>
                <a:lnTo>
                  <a:pt x="50988" y="0"/>
                </a:lnTo>
                <a:lnTo>
                  <a:pt x="0" y="19120"/>
                </a:lnTo>
                <a:close/>
              </a:path>
            </a:pathLst>
          </a:custGeom>
          <a:ln w="15933">
            <a:solidFill>
              <a:srgbClr val="FF2600"/>
            </a:solidFill>
          </a:ln>
        </p:spPr>
        <p:txBody>
          <a:bodyPr wrap="square" lIns="0" tIns="0" rIns="0" bIns="0" rtlCol="0"/>
          <a:lstStyle/>
          <a:p>
            <a:endParaRPr/>
          </a:p>
        </p:txBody>
      </p:sp>
      <p:sp>
        <p:nvSpPr>
          <p:cNvPr id="27" name="object 27"/>
          <p:cNvSpPr/>
          <p:nvPr/>
        </p:nvSpPr>
        <p:spPr>
          <a:xfrm>
            <a:off x="807152" y="2258129"/>
            <a:ext cx="853460" cy="836531"/>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2570238" y="1397177"/>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29" name="object 29"/>
          <p:cNvSpPr/>
          <p:nvPr/>
        </p:nvSpPr>
        <p:spPr>
          <a:xfrm>
            <a:off x="2852673" y="1579638"/>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0" name="object 30"/>
          <p:cNvSpPr/>
          <p:nvPr/>
        </p:nvSpPr>
        <p:spPr>
          <a:xfrm>
            <a:off x="2852673" y="1731479"/>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1" name="object 31"/>
          <p:cNvSpPr/>
          <p:nvPr/>
        </p:nvSpPr>
        <p:spPr>
          <a:xfrm>
            <a:off x="2852673" y="1883308"/>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2" name="object 32"/>
          <p:cNvSpPr/>
          <p:nvPr/>
        </p:nvSpPr>
        <p:spPr>
          <a:xfrm>
            <a:off x="2570238" y="2067763"/>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3" name="object 33"/>
          <p:cNvSpPr/>
          <p:nvPr/>
        </p:nvSpPr>
        <p:spPr>
          <a:xfrm>
            <a:off x="2852673" y="2250224"/>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4" name="object 34"/>
          <p:cNvSpPr/>
          <p:nvPr/>
        </p:nvSpPr>
        <p:spPr>
          <a:xfrm>
            <a:off x="2852673" y="2402065"/>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5" name="object 35"/>
          <p:cNvSpPr/>
          <p:nvPr/>
        </p:nvSpPr>
        <p:spPr>
          <a:xfrm>
            <a:off x="2852673" y="2553893"/>
            <a:ext cx="56515" cy="56515"/>
          </a:xfrm>
          <a:custGeom>
            <a:avLst/>
            <a:gdLst/>
            <a:ahLst/>
            <a:cxnLst/>
            <a:rect l="l" t="t" r="r" b="b"/>
            <a:pathLst>
              <a:path w="56514"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36" name="object 36"/>
          <p:cNvSpPr/>
          <p:nvPr/>
        </p:nvSpPr>
        <p:spPr>
          <a:xfrm>
            <a:off x="2570238" y="2758592"/>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7" name="object 37"/>
          <p:cNvSpPr txBox="1"/>
          <p:nvPr/>
        </p:nvSpPr>
        <p:spPr>
          <a:xfrm>
            <a:off x="2688386" y="1282434"/>
            <a:ext cx="1633220" cy="1578610"/>
          </a:xfrm>
          <a:prstGeom prst="rect">
            <a:avLst/>
          </a:prstGeom>
        </p:spPr>
        <p:txBody>
          <a:bodyPr vert="horz" wrap="square" lIns="0" tIns="29209" rIns="0" bIns="0" rtlCol="0">
            <a:spAutoFit/>
          </a:bodyPr>
          <a:lstStyle/>
          <a:p>
            <a:pPr marL="289560" marR="5080" indent="-277495">
              <a:lnSpc>
                <a:spcPct val="104200"/>
              </a:lnSpc>
              <a:spcBef>
                <a:spcPts val="229"/>
              </a:spcBef>
            </a:pPr>
            <a:r>
              <a:rPr sz="1100" spc="25" dirty="0">
                <a:latin typeface="Arial"/>
                <a:cs typeface="Arial"/>
              </a:rPr>
              <a:t>At </a:t>
            </a:r>
            <a:r>
              <a:rPr sz="1100" spc="-85" dirty="0">
                <a:latin typeface="Arial"/>
                <a:cs typeface="Arial"/>
              </a:rPr>
              <a:t>each </a:t>
            </a:r>
            <a:r>
              <a:rPr sz="1100" spc="-60" dirty="0">
                <a:latin typeface="Arial"/>
                <a:cs typeface="Arial"/>
              </a:rPr>
              <a:t>step </a:t>
            </a:r>
            <a:r>
              <a:rPr sz="1100" i="1" spc="-70" dirty="0">
                <a:latin typeface="Trebuchet MS"/>
                <a:cs typeface="Trebuchet MS"/>
              </a:rPr>
              <a:t>t </a:t>
            </a:r>
            <a:r>
              <a:rPr sz="1100" spc="-30" dirty="0">
                <a:latin typeface="Arial"/>
                <a:cs typeface="Arial"/>
              </a:rPr>
              <a:t>the </a:t>
            </a:r>
            <a:r>
              <a:rPr sz="1100" spc="-45" dirty="0">
                <a:latin typeface="Arial"/>
                <a:cs typeface="Arial"/>
              </a:rPr>
              <a:t>agent:  </a:t>
            </a:r>
            <a:r>
              <a:rPr sz="1000" spc="-60" dirty="0">
                <a:latin typeface="Arial"/>
                <a:cs typeface="Arial"/>
              </a:rPr>
              <a:t>Executes </a:t>
            </a:r>
            <a:r>
              <a:rPr sz="1000" spc="-25" dirty="0">
                <a:latin typeface="Arial"/>
                <a:cs typeface="Arial"/>
              </a:rPr>
              <a:t>action </a:t>
            </a:r>
            <a:r>
              <a:rPr sz="1000" i="1" spc="10" dirty="0">
                <a:latin typeface="Trebuchet MS"/>
                <a:cs typeface="Trebuchet MS"/>
              </a:rPr>
              <a:t>A</a:t>
            </a:r>
            <a:r>
              <a:rPr sz="1050" i="1" spc="15" baseline="-11904" dirty="0">
                <a:latin typeface="Trebuchet MS"/>
                <a:cs typeface="Trebuchet MS"/>
              </a:rPr>
              <a:t>t  </a:t>
            </a:r>
            <a:r>
              <a:rPr sz="1000" spc="-80" dirty="0">
                <a:latin typeface="Arial"/>
                <a:cs typeface="Arial"/>
              </a:rPr>
              <a:t>Receives </a:t>
            </a:r>
            <a:r>
              <a:rPr sz="1000" spc="-45" dirty="0">
                <a:latin typeface="Arial"/>
                <a:cs typeface="Arial"/>
              </a:rPr>
              <a:t>observation </a:t>
            </a:r>
            <a:r>
              <a:rPr sz="1000" i="1" spc="15" dirty="0">
                <a:latin typeface="Trebuchet MS"/>
                <a:cs typeface="Trebuchet MS"/>
              </a:rPr>
              <a:t>O</a:t>
            </a:r>
            <a:r>
              <a:rPr sz="1050" i="1" spc="22" baseline="-11904" dirty="0">
                <a:latin typeface="Trebuchet MS"/>
                <a:cs typeface="Trebuchet MS"/>
              </a:rPr>
              <a:t>t  </a:t>
            </a:r>
            <a:r>
              <a:rPr sz="1000" spc="-80" dirty="0">
                <a:latin typeface="Arial"/>
                <a:cs typeface="Arial"/>
              </a:rPr>
              <a:t>Receives </a:t>
            </a:r>
            <a:r>
              <a:rPr sz="1000" spc="-60" dirty="0">
                <a:latin typeface="Arial"/>
                <a:cs typeface="Arial"/>
              </a:rPr>
              <a:t>scalar </a:t>
            </a:r>
            <a:r>
              <a:rPr sz="1000" spc="-55" dirty="0">
                <a:latin typeface="Arial"/>
                <a:cs typeface="Arial"/>
              </a:rPr>
              <a:t>reward</a:t>
            </a:r>
            <a:r>
              <a:rPr sz="1000" spc="-175" dirty="0">
                <a:latin typeface="Arial"/>
                <a:cs typeface="Arial"/>
              </a:rPr>
              <a:t> </a:t>
            </a:r>
            <a:r>
              <a:rPr sz="1000" i="1" spc="15" dirty="0">
                <a:latin typeface="Trebuchet MS"/>
                <a:cs typeface="Trebuchet MS"/>
              </a:rPr>
              <a:t>R</a:t>
            </a:r>
            <a:r>
              <a:rPr sz="1050" i="1" spc="22" baseline="-11904" dirty="0">
                <a:latin typeface="Trebuchet MS"/>
                <a:cs typeface="Trebuchet MS"/>
              </a:rPr>
              <a:t>t</a:t>
            </a:r>
            <a:endParaRPr sz="1050" baseline="-11904">
              <a:latin typeface="Trebuchet MS"/>
              <a:cs typeface="Trebuchet MS"/>
            </a:endParaRPr>
          </a:p>
          <a:p>
            <a:pPr marL="12700">
              <a:lnSpc>
                <a:spcPct val="100000"/>
              </a:lnSpc>
              <a:spcBef>
                <a:spcPts val="195"/>
              </a:spcBef>
            </a:pPr>
            <a:r>
              <a:rPr sz="1100" spc="-40" dirty="0">
                <a:latin typeface="Arial"/>
                <a:cs typeface="Arial"/>
              </a:rPr>
              <a:t>The</a:t>
            </a:r>
            <a:r>
              <a:rPr sz="1100" spc="50" dirty="0">
                <a:latin typeface="Arial"/>
                <a:cs typeface="Arial"/>
              </a:rPr>
              <a:t> </a:t>
            </a:r>
            <a:r>
              <a:rPr sz="1100" spc="-40" dirty="0">
                <a:latin typeface="Arial"/>
                <a:cs typeface="Arial"/>
              </a:rPr>
              <a:t>environment:</a:t>
            </a:r>
            <a:endParaRPr sz="1100">
              <a:latin typeface="Arial"/>
              <a:cs typeface="Arial"/>
            </a:endParaRPr>
          </a:p>
          <a:p>
            <a:pPr marL="289560">
              <a:lnSpc>
                <a:spcPts val="1200"/>
              </a:lnSpc>
              <a:spcBef>
                <a:spcPts val="175"/>
              </a:spcBef>
            </a:pPr>
            <a:r>
              <a:rPr sz="1000" spc="-80" dirty="0">
                <a:latin typeface="Arial"/>
                <a:cs typeface="Arial"/>
              </a:rPr>
              <a:t>Receives </a:t>
            </a:r>
            <a:r>
              <a:rPr sz="1000" spc="-25" dirty="0">
                <a:latin typeface="Arial"/>
                <a:cs typeface="Arial"/>
              </a:rPr>
              <a:t>action </a:t>
            </a:r>
            <a:r>
              <a:rPr sz="1000" i="1" spc="10" dirty="0">
                <a:latin typeface="Trebuchet MS"/>
                <a:cs typeface="Trebuchet MS"/>
              </a:rPr>
              <a:t>A</a:t>
            </a:r>
            <a:r>
              <a:rPr sz="1050" i="1" spc="15" baseline="-11904" dirty="0">
                <a:latin typeface="Trebuchet MS"/>
                <a:cs typeface="Trebuchet MS"/>
              </a:rPr>
              <a:t>t</a:t>
            </a:r>
            <a:endParaRPr sz="1050" baseline="-11904">
              <a:latin typeface="Trebuchet MS"/>
              <a:cs typeface="Trebuchet MS"/>
            </a:endParaRPr>
          </a:p>
          <a:p>
            <a:pPr marL="289560">
              <a:lnSpc>
                <a:spcPts val="1195"/>
              </a:lnSpc>
            </a:pPr>
            <a:r>
              <a:rPr sz="1000" spc="-30" dirty="0">
                <a:latin typeface="Arial"/>
                <a:cs typeface="Arial"/>
              </a:rPr>
              <a:t>Emits </a:t>
            </a:r>
            <a:r>
              <a:rPr sz="1000" spc="-45" dirty="0">
                <a:latin typeface="Arial"/>
                <a:cs typeface="Arial"/>
              </a:rPr>
              <a:t>observation</a:t>
            </a:r>
            <a:r>
              <a:rPr sz="1000" spc="125" dirty="0">
                <a:latin typeface="Arial"/>
                <a:cs typeface="Arial"/>
              </a:rPr>
              <a:t> </a:t>
            </a:r>
            <a:r>
              <a:rPr sz="1000" i="1" spc="55" dirty="0">
                <a:latin typeface="Trebuchet MS"/>
                <a:cs typeface="Trebuchet MS"/>
              </a:rPr>
              <a:t>O</a:t>
            </a:r>
            <a:r>
              <a:rPr sz="1050" i="1" spc="82" baseline="-11904" dirty="0">
                <a:latin typeface="Trebuchet MS"/>
                <a:cs typeface="Trebuchet MS"/>
              </a:rPr>
              <a:t>t</a:t>
            </a:r>
            <a:r>
              <a:rPr sz="1050" spc="82" baseline="-11904" dirty="0">
                <a:latin typeface="Arial"/>
                <a:cs typeface="Arial"/>
              </a:rPr>
              <a:t>+1</a:t>
            </a:r>
            <a:endParaRPr sz="1050" baseline="-11904">
              <a:latin typeface="Arial"/>
              <a:cs typeface="Arial"/>
            </a:endParaRPr>
          </a:p>
          <a:p>
            <a:pPr marL="289560">
              <a:lnSpc>
                <a:spcPts val="1200"/>
              </a:lnSpc>
            </a:pPr>
            <a:r>
              <a:rPr sz="1000" spc="-30" dirty="0">
                <a:latin typeface="Arial"/>
                <a:cs typeface="Arial"/>
              </a:rPr>
              <a:t>Emits </a:t>
            </a:r>
            <a:r>
              <a:rPr sz="1000" spc="-60" dirty="0">
                <a:latin typeface="Arial"/>
                <a:cs typeface="Arial"/>
              </a:rPr>
              <a:t>scalar </a:t>
            </a:r>
            <a:r>
              <a:rPr sz="1000" spc="-55" dirty="0">
                <a:latin typeface="Arial"/>
                <a:cs typeface="Arial"/>
              </a:rPr>
              <a:t>reward</a:t>
            </a:r>
            <a:r>
              <a:rPr sz="1000" spc="-15" dirty="0">
                <a:latin typeface="Arial"/>
                <a:cs typeface="Arial"/>
              </a:rPr>
              <a:t> </a:t>
            </a:r>
            <a:r>
              <a:rPr sz="1000" i="1" spc="55" dirty="0">
                <a:latin typeface="Trebuchet MS"/>
                <a:cs typeface="Trebuchet MS"/>
              </a:rPr>
              <a:t>R</a:t>
            </a:r>
            <a:r>
              <a:rPr sz="1050" i="1" spc="82" baseline="-11904" dirty="0">
                <a:latin typeface="Trebuchet MS"/>
                <a:cs typeface="Trebuchet MS"/>
              </a:rPr>
              <a:t>t</a:t>
            </a:r>
            <a:r>
              <a:rPr sz="1050" spc="82" baseline="-11904" dirty="0">
                <a:latin typeface="Arial"/>
                <a:cs typeface="Arial"/>
              </a:rPr>
              <a:t>+1</a:t>
            </a:r>
            <a:endParaRPr sz="1050" baseline="-11904">
              <a:latin typeface="Arial"/>
              <a:cs typeface="Arial"/>
            </a:endParaRPr>
          </a:p>
          <a:p>
            <a:pPr marL="12700">
              <a:lnSpc>
                <a:spcPct val="100000"/>
              </a:lnSpc>
              <a:spcBef>
                <a:spcPts val="355"/>
              </a:spcBef>
            </a:pPr>
            <a:r>
              <a:rPr sz="1100" i="1" spc="-70" dirty="0">
                <a:latin typeface="Trebuchet MS"/>
                <a:cs typeface="Trebuchet MS"/>
              </a:rPr>
              <a:t>t </a:t>
            </a:r>
            <a:r>
              <a:rPr sz="1100" spc="-50" dirty="0">
                <a:latin typeface="Arial"/>
                <a:cs typeface="Arial"/>
              </a:rPr>
              <a:t>increments </a:t>
            </a:r>
            <a:r>
              <a:rPr sz="1100" dirty="0">
                <a:latin typeface="Arial"/>
                <a:cs typeface="Arial"/>
              </a:rPr>
              <a:t>at </a:t>
            </a:r>
            <a:r>
              <a:rPr sz="1100" spc="-60" dirty="0">
                <a:latin typeface="Arial"/>
                <a:cs typeface="Arial"/>
              </a:rPr>
              <a:t>env.</a:t>
            </a:r>
            <a:r>
              <a:rPr sz="1100" spc="-35" dirty="0">
                <a:latin typeface="Arial"/>
                <a:cs typeface="Arial"/>
              </a:rPr>
              <a:t> </a:t>
            </a:r>
            <a:r>
              <a:rPr sz="1100" spc="-60" dirty="0">
                <a:latin typeface="Arial"/>
                <a:cs typeface="Arial"/>
              </a:rPr>
              <a:t>step</a:t>
            </a:r>
            <a:endParaRPr sz="1100">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spc="-10" dirty="0">
              <a:solidFill>
                <a:srgbClr val="FFFFFF"/>
              </a:solidFill>
              <a:latin typeface="Arial"/>
              <a:cs typeface="Arial"/>
            </a:endParaRPr>
          </a:p>
          <a:p>
            <a:pPr marL="107950">
              <a:lnSpc>
                <a:spcPct val="100000"/>
              </a:lnSpc>
              <a:spcBef>
                <a:spcPts val="65"/>
              </a:spcBef>
            </a:pPr>
            <a:endParaRPr lang="en-US" sz="600" spc="-10" dirty="0">
              <a:solidFill>
                <a:srgbClr val="FFFFFF"/>
              </a:solidFill>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35" dirty="0">
                <a:solidFill>
                  <a:srgbClr val="FFFFFF"/>
                </a:solidFill>
                <a:latin typeface="Arial"/>
                <a:cs typeface="Arial"/>
              </a:rPr>
              <a:t>History </a:t>
            </a:r>
            <a:r>
              <a:rPr sz="1400" spc="-75" dirty="0">
                <a:solidFill>
                  <a:srgbClr val="FFFFFF"/>
                </a:solidFill>
                <a:latin typeface="Arial"/>
                <a:cs typeface="Arial"/>
              </a:rPr>
              <a:t>and</a:t>
            </a:r>
            <a:r>
              <a:rPr sz="1400" spc="-170" dirty="0">
                <a:solidFill>
                  <a:srgbClr val="FFFFFF"/>
                </a:solidFill>
                <a:latin typeface="Arial"/>
                <a:cs typeface="Arial"/>
              </a:rPr>
              <a:t> </a:t>
            </a:r>
            <a:r>
              <a:rPr sz="1400" spc="-40" dirty="0">
                <a:solidFill>
                  <a:srgbClr val="FFFFFF"/>
                </a:solidFill>
                <a:latin typeface="Arial"/>
                <a:cs typeface="Arial"/>
              </a:rPr>
              <a:t>State</a:t>
            </a:r>
            <a:endParaRPr sz="1400">
              <a:latin typeface="Arial"/>
              <a:cs typeface="Arial"/>
            </a:endParaRPr>
          </a:p>
        </p:txBody>
      </p:sp>
      <p:sp>
        <p:nvSpPr>
          <p:cNvPr id="11" name="object 11"/>
          <p:cNvSpPr/>
          <p:nvPr/>
        </p:nvSpPr>
        <p:spPr>
          <a:xfrm>
            <a:off x="506247" y="933119"/>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2" name="object 12"/>
          <p:cNvSpPr/>
          <p:nvPr/>
        </p:nvSpPr>
        <p:spPr>
          <a:xfrm>
            <a:off x="506247" y="1538541"/>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3" name="object 13"/>
          <p:cNvSpPr/>
          <p:nvPr/>
        </p:nvSpPr>
        <p:spPr>
          <a:xfrm>
            <a:off x="506247" y="1744306"/>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4" name="object 14"/>
          <p:cNvSpPr/>
          <p:nvPr/>
        </p:nvSpPr>
        <p:spPr>
          <a:xfrm>
            <a:off x="506247" y="1929815"/>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5" name="object 15"/>
          <p:cNvSpPr/>
          <p:nvPr/>
        </p:nvSpPr>
        <p:spPr>
          <a:xfrm>
            <a:off x="788682" y="2109444"/>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6" name="object 16"/>
          <p:cNvSpPr/>
          <p:nvPr/>
        </p:nvSpPr>
        <p:spPr>
          <a:xfrm>
            <a:off x="788682" y="2261273"/>
            <a:ext cx="56515" cy="56515"/>
          </a:xfrm>
          <a:custGeom>
            <a:avLst/>
            <a:gdLst/>
            <a:ahLst/>
            <a:cxnLst/>
            <a:rect l="l" t="t" r="r" b="b"/>
            <a:pathLst>
              <a:path w="56515" h="56514">
                <a:moveTo>
                  <a:pt x="0" y="56235"/>
                </a:moveTo>
                <a:lnTo>
                  <a:pt x="56235" y="56235"/>
                </a:lnTo>
                <a:lnTo>
                  <a:pt x="56235" y="0"/>
                </a:lnTo>
                <a:lnTo>
                  <a:pt x="0" y="0"/>
                </a:lnTo>
                <a:lnTo>
                  <a:pt x="0" y="56235"/>
                </a:lnTo>
                <a:close/>
              </a:path>
            </a:pathLst>
          </a:custGeom>
          <a:solidFill>
            <a:srgbClr val="3333B2"/>
          </a:solidFill>
        </p:spPr>
        <p:txBody>
          <a:bodyPr wrap="square" lIns="0" tIns="0" rIns="0" bIns="0" rtlCol="0"/>
          <a:lstStyle/>
          <a:p>
            <a:endParaRPr/>
          </a:p>
        </p:txBody>
      </p:sp>
      <p:sp>
        <p:nvSpPr>
          <p:cNvPr id="17" name="object 17"/>
          <p:cNvSpPr/>
          <p:nvPr/>
        </p:nvSpPr>
        <p:spPr>
          <a:xfrm>
            <a:off x="506247" y="2461704"/>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8" name="object 18"/>
          <p:cNvSpPr/>
          <p:nvPr/>
        </p:nvSpPr>
        <p:spPr>
          <a:xfrm>
            <a:off x="506247" y="2667457"/>
            <a:ext cx="61594" cy="61594"/>
          </a:xfrm>
          <a:custGeom>
            <a:avLst/>
            <a:gdLst/>
            <a:ahLst/>
            <a:cxnLst/>
            <a:rect l="l" t="t" r="r" b="b"/>
            <a:pathLst>
              <a:path w="61595"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19" name="object 19"/>
          <p:cNvSpPr txBox="1"/>
          <p:nvPr/>
        </p:nvSpPr>
        <p:spPr>
          <a:xfrm>
            <a:off x="624395" y="843443"/>
            <a:ext cx="3578225" cy="2257926"/>
          </a:xfrm>
          <a:prstGeom prst="rect">
            <a:avLst/>
          </a:prstGeom>
        </p:spPr>
        <p:txBody>
          <a:bodyPr vert="horz" wrap="square" lIns="0" tIns="11430" rIns="0" bIns="0" rtlCol="0">
            <a:spAutoFit/>
          </a:bodyPr>
          <a:lstStyle/>
          <a:p>
            <a:pPr marL="12700">
              <a:lnSpc>
                <a:spcPct val="100000"/>
              </a:lnSpc>
              <a:spcBef>
                <a:spcPts val="90"/>
              </a:spcBef>
            </a:pPr>
            <a:r>
              <a:rPr sz="1100" spc="-40" dirty="0">
                <a:latin typeface="Arial"/>
                <a:cs typeface="Arial"/>
              </a:rPr>
              <a:t>The</a:t>
            </a:r>
            <a:r>
              <a:rPr lang="zh-CN" altLang="en-US" sz="1100" spc="-40" dirty="0">
                <a:latin typeface="Arial"/>
                <a:cs typeface="Arial"/>
              </a:rPr>
              <a:t> </a:t>
            </a:r>
            <a:r>
              <a:rPr sz="1100" spc="-40" dirty="0">
                <a:solidFill>
                  <a:srgbClr val="FF0000"/>
                </a:solidFill>
                <a:latin typeface="Arial"/>
                <a:cs typeface="Arial"/>
              </a:rPr>
              <a:t>history</a:t>
            </a:r>
            <a:r>
              <a:rPr lang="zh-CN" altLang="en-US" sz="1100" spc="-40" dirty="0">
                <a:solidFill>
                  <a:srgbClr val="FF0000"/>
                </a:solidFill>
                <a:latin typeface="Arial"/>
                <a:cs typeface="Arial"/>
              </a:rPr>
              <a:t> </a:t>
            </a:r>
            <a:r>
              <a:rPr sz="1100" spc="-40" dirty="0">
                <a:latin typeface="Arial"/>
                <a:cs typeface="Arial"/>
              </a:rPr>
              <a:t>is </a:t>
            </a:r>
            <a:r>
              <a:rPr sz="1100" spc="-30" dirty="0">
                <a:latin typeface="Arial"/>
                <a:cs typeface="Arial"/>
              </a:rPr>
              <a:t>the </a:t>
            </a:r>
            <a:r>
              <a:rPr sz="1100" spc="-95" dirty="0">
                <a:latin typeface="Arial"/>
                <a:cs typeface="Arial"/>
              </a:rPr>
              <a:t>sequence </a:t>
            </a:r>
            <a:r>
              <a:rPr sz="1100" spc="-20" dirty="0">
                <a:latin typeface="Arial"/>
                <a:cs typeface="Arial"/>
              </a:rPr>
              <a:t>of </a:t>
            </a:r>
            <a:r>
              <a:rPr sz="1100" spc="-55" dirty="0">
                <a:latin typeface="Arial"/>
                <a:cs typeface="Arial"/>
              </a:rPr>
              <a:t>observations, </a:t>
            </a:r>
            <a:r>
              <a:rPr sz="1100" spc="-40" dirty="0">
                <a:latin typeface="Arial"/>
                <a:cs typeface="Arial"/>
              </a:rPr>
              <a:t>actions,</a:t>
            </a:r>
            <a:r>
              <a:rPr sz="1100" spc="-100" dirty="0">
                <a:latin typeface="Arial"/>
                <a:cs typeface="Arial"/>
              </a:rPr>
              <a:t> </a:t>
            </a:r>
            <a:r>
              <a:rPr sz="1100" spc="-75" dirty="0">
                <a:latin typeface="Arial"/>
                <a:cs typeface="Arial"/>
              </a:rPr>
              <a:t>rewards</a:t>
            </a:r>
            <a:endParaRPr sz="1100" dirty="0">
              <a:latin typeface="Arial"/>
              <a:cs typeface="Arial"/>
            </a:endParaRPr>
          </a:p>
          <a:p>
            <a:pPr>
              <a:lnSpc>
                <a:spcPct val="100000"/>
              </a:lnSpc>
              <a:spcBef>
                <a:spcPts val="25"/>
              </a:spcBef>
            </a:pPr>
            <a:endParaRPr sz="900" dirty="0">
              <a:latin typeface="Times New Roman"/>
              <a:cs typeface="Times New Roman"/>
            </a:endParaRPr>
          </a:p>
          <a:p>
            <a:pPr marL="886460">
              <a:lnSpc>
                <a:spcPct val="100000"/>
              </a:lnSpc>
              <a:spcBef>
                <a:spcPts val="5"/>
              </a:spcBef>
            </a:pPr>
            <a:r>
              <a:rPr sz="1100" i="1" spc="10" dirty="0">
                <a:latin typeface="Trebuchet MS"/>
                <a:cs typeface="Trebuchet MS"/>
              </a:rPr>
              <a:t>H</a:t>
            </a:r>
            <a:r>
              <a:rPr sz="1200" i="1" spc="15" baseline="-10416" dirty="0">
                <a:latin typeface="Trebuchet MS"/>
                <a:cs typeface="Trebuchet MS"/>
              </a:rPr>
              <a:t>t</a:t>
            </a:r>
            <a:r>
              <a:rPr sz="1200" i="1" spc="240" baseline="-10416" dirty="0">
                <a:latin typeface="Trebuchet MS"/>
                <a:cs typeface="Trebuchet MS"/>
              </a:rPr>
              <a:t> </a:t>
            </a:r>
            <a:r>
              <a:rPr sz="1100" spc="204" dirty="0">
                <a:latin typeface="Arial"/>
                <a:cs typeface="Arial"/>
              </a:rPr>
              <a:t>=</a:t>
            </a:r>
            <a:r>
              <a:rPr sz="1100" spc="-5" dirty="0">
                <a:latin typeface="Arial"/>
                <a:cs typeface="Arial"/>
              </a:rPr>
              <a:t> </a:t>
            </a:r>
            <a:r>
              <a:rPr sz="1100" i="1" spc="10" dirty="0">
                <a:latin typeface="Trebuchet MS"/>
                <a:cs typeface="Trebuchet MS"/>
              </a:rPr>
              <a:t>O</a:t>
            </a:r>
            <a:r>
              <a:rPr sz="1200" spc="15" baseline="-10416" dirty="0">
                <a:latin typeface="Arial"/>
                <a:cs typeface="Arial"/>
              </a:rPr>
              <a:t>1</a:t>
            </a:r>
            <a:r>
              <a:rPr sz="1100" spc="10" dirty="0">
                <a:latin typeface="DejaVu Sans"/>
                <a:cs typeface="DejaVu Sans"/>
              </a:rPr>
              <a:t>,</a:t>
            </a:r>
            <a:r>
              <a:rPr sz="1100" spc="-170" dirty="0">
                <a:latin typeface="DejaVu Sans"/>
                <a:cs typeface="DejaVu Sans"/>
              </a:rPr>
              <a:t> </a:t>
            </a:r>
            <a:r>
              <a:rPr sz="1100" i="1" spc="10" dirty="0">
                <a:latin typeface="Trebuchet MS"/>
                <a:cs typeface="Trebuchet MS"/>
              </a:rPr>
              <a:t>R</a:t>
            </a:r>
            <a:r>
              <a:rPr sz="1200" spc="15" baseline="-10416" dirty="0">
                <a:latin typeface="Arial"/>
                <a:cs typeface="Arial"/>
              </a:rPr>
              <a:t>1</a:t>
            </a:r>
            <a:r>
              <a:rPr sz="1100" spc="10" dirty="0">
                <a:latin typeface="DejaVu Sans"/>
                <a:cs typeface="DejaVu Sans"/>
              </a:rPr>
              <a:t>,</a:t>
            </a:r>
            <a:r>
              <a:rPr sz="1100" spc="-170" dirty="0">
                <a:latin typeface="DejaVu Sans"/>
                <a:cs typeface="DejaVu Sans"/>
              </a:rPr>
              <a:t> </a:t>
            </a:r>
            <a:r>
              <a:rPr sz="1100" i="1" spc="10" dirty="0">
                <a:latin typeface="Trebuchet MS"/>
                <a:cs typeface="Trebuchet MS"/>
              </a:rPr>
              <a:t>A</a:t>
            </a:r>
            <a:r>
              <a:rPr sz="1200" spc="15" baseline="-10416" dirty="0">
                <a:latin typeface="Arial"/>
                <a:cs typeface="Arial"/>
              </a:rPr>
              <a:t>1</a:t>
            </a:r>
            <a:r>
              <a:rPr sz="1100" spc="10" dirty="0">
                <a:latin typeface="DejaVu Sans"/>
                <a:cs typeface="DejaVu Sans"/>
              </a:rPr>
              <a:t>,</a:t>
            </a:r>
            <a:r>
              <a:rPr sz="1100" spc="-170" dirty="0">
                <a:latin typeface="DejaVu Sans"/>
                <a:cs typeface="DejaVu Sans"/>
              </a:rPr>
              <a:t> </a:t>
            </a:r>
            <a:r>
              <a:rPr sz="1100" spc="-50" dirty="0">
                <a:latin typeface="DejaVu Sans"/>
                <a:cs typeface="DejaVu Sans"/>
              </a:rPr>
              <a:t>...,</a:t>
            </a:r>
            <a:r>
              <a:rPr sz="1100" spc="-170" dirty="0">
                <a:latin typeface="DejaVu Sans"/>
                <a:cs typeface="DejaVu Sans"/>
              </a:rPr>
              <a:t> </a:t>
            </a:r>
            <a:r>
              <a:rPr sz="1100" i="1" spc="10" dirty="0">
                <a:latin typeface="Trebuchet MS"/>
                <a:cs typeface="Trebuchet MS"/>
              </a:rPr>
              <a:t>A</a:t>
            </a:r>
            <a:r>
              <a:rPr sz="1200" i="1" spc="15" baseline="-10416" dirty="0">
                <a:latin typeface="Trebuchet MS"/>
                <a:cs typeface="Trebuchet MS"/>
              </a:rPr>
              <a:t>t</a:t>
            </a:r>
            <a:r>
              <a:rPr sz="1200" i="1" spc="15" baseline="-10416" dirty="0">
                <a:latin typeface="Verdana"/>
                <a:cs typeface="Verdana"/>
              </a:rPr>
              <a:t>−</a:t>
            </a:r>
            <a:r>
              <a:rPr sz="1200" spc="15" baseline="-10416" dirty="0">
                <a:latin typeface="Arial"/>
                <a:cs typeface="Arial"/>
              </a:rPr>
              <a:t>1</a:t>
            </a:r>
            <a:r>
              <a:rPr sz="1100" spc="10" dirty="0">
                <a:latin typeface="DejaVu Sans"/>
                <a:cs typeface="DejaVu Sans"/>
              </a:rPr>
              <a:t>,</a:t>
            </a:r>
            <a:r>
              <a:rPr sz="1100" spc="-175" dirty="0">
                <a:latin typeface="DejaVu Sans"/>
                <a:cs typeface="DejaVu Sans"/>
              </a:rPr>
              <a:t> </a:t>
            </a:r>
            <a:r>
              <a:rPr sz="1100" i="1" spc="15" dirty="0">
                <a:latin typeface="Trebuchet MS"/>
                <a:cs typeface="Trebuchet MS"/>
              </a:rPr>
              <a:t>O</a:t>
            </a:r>
            <a:r>
              <a:rPr sz="1200" i="1" spc="22" baseline="-10416" dirty="0">
                <a:latin typeface="Trebuchet MS"/>
                <a:cs typeface="Trebuchet MS"/>
              </a:rPr>
              <a:t>t</a:t>
            </a:r>
            <a:r>
              <a:rPr sz="1200" i="1" spc="-202" baseline="-10416" dirty="0">
                <a:latin typeface="Trebuchet MS"/>
                <a:cs typeface="Trebuchet MS"/>
              </a:rPr>
              <a:t> </a:t>
            </a:r>
            <a:r>
              <a:rPr sz="1100" spc="-50" dirty="0">
                <a:latin typeface="DejaVu Sans"/>
                <a:cs typeface="DejaVu Sans"/>
              </a:rPr>
              <a:t>,</a:t>
            </a:r>
            <a:r>
              <a:rPr sz="1100" spc="-170" dirty="0">
                <a:latin typeface="DejaVu Sans"/>
                <a:cs typeface="DejaVu Sans"/>
              </a:rPr>
              <a:t> </a:t>
            </a:r>
            <a:r>
              <a:rPr sz="1100" i="1" spc="15" dirty="0">
                <a:latin typeface="Trebuchet MS"/>
                <a:cs typeface="Trebuchet MS"/>
              </a:rPr>
              <a:t>R</a:t>
            </a:r>
            <a:r>
              <a:rPr sz="1200" i="1" spc="22" baseline="-10416" dirty="0">
                <a:latin typeface="Trebuchet MS"/>
                <a:cs typeface="Trebuchet MS"/>
              </a:rPr>
              <a:t>t</a:t>
            </a:r>
            <a:endParaRPr sz="1200" baseline="-10416" dirty="0">
              <a:latin typeface="Trebuchet MS"/>
              <a:cs typeface="Trebuchet MS"/>
            </a:endParaRPr>
          </a:p>
          <a:p>
            <a:pPr marL="12700">
              <a:lnSpc>
                <a:spcPct val="100000"/>
              </a:lnSpc>
              <a:spcBef>
                <a:spcPts val="1060"/>
              </a:spcBef>
            </a:pPr>
            <a:r>
              <a:rPr sz="1100" spc="-30" dirty="0">
                <a:latin typeface="Arial"/>
                <a:cs typeface="Arial"/>
              </a:rPr>
              <a:t>i.e. </a:t>
            </a:r>
            <a:r>
              <a:rPr sz="1100" spc="-20" dirty="0">
                <a:latin typeface="Arial"/>
                <a:cs typeface="Arial"/>
              </a:rPr>
              <a:t>all </a:t>
            </a:r>
            <a:r>
              <a:rPr sz="1100" spc="-70" dirty="0">
                <a:latin typeface="Arial"/>
                <a:cs typeface="Arial"/>
              </a:rPr>
              <a:t>observable </a:t>
            </a:r>
            <a:r>
              <a:rPr sz="1100" spc="-60" dirty="0">
                <a:latin typeface="Arial"/>
                <a:cs typeface="Arial"/>
              </a:rPr>
              <a:t>variables </a:t>
            </a:r>
            <a:r>
              <a:rPr sz="1100" spc="-50" dirty="0">
                <a:latin typeface="Arial"/>
                <a:cs typeface="Arial"/>
              </a:rPr>
              <a:t>up </a:t>
            </a:r>
            <a:r>
              <a:rPr sz="1100" spc="10" dirty="0">
                <a:latin typeface="Arial"/>
                <a:cs typeface="Arial"/>
              </a:rPr>
              <a:t>to </a:t>
            </a:r>
            <a:r>
              <a:rPr sz="1100" spc="-20" dirty="0">
                <a:latin typeface="Arial"/>
                <a:cs typeface="Arial"/>
              </a:rPr>
              <a:t>time</a:t>
            </a:r>
            <a:r>
              <a:rPr sz="1100" spc="-30" dirty="0">
                <a:latin typeface="Arial"/>
                <a:cs typeface="Arial"/>
              </a:rPr>
              <a:t> </a:t>
            </a:r>
            <a:r>
              <a:rPr sz="1100" i="1" spc="-70" dirty="0">
                <a:latin typeface="Trebuchet MS"/>
                <a:cs typeface="Trebuchet MS"/>
              </a:rPr>
              <a:t>t</a:t>
            </a:r>
            <a:endParaRPr sz="1100" dirty="0">
              <a:latin typeface="Trebuchet MS"/>
              <a:cs typeface="Trebuchet MS"/>
            </a:endParaRPr>
          </a:p>
          <a:p>
            <a:pPr marL="12700" marR="175895">
              <a:lnSpc>
                <a:spcPct val="110700"/>
              </a:lnSpc>
              <a:spcBef>
                <a:spcPts val="160"/>
              </a:spcBef>
            </a:pPr>
            <a:r>
              <a:rPr sz="1100" spc="-30" dirty="0">
                <a:latin typeface="Arial"/>
                <a:cs typeface="Arial"/>
              </a:rPr>
              <a:t>i.e. the </a:t>
            </a:r>
            <a:r>
              <a:rPr sz="1100" spc="-55" dirty="0">
                <a:latin typeface="Arial"/>
                <a:cs typeface="Arial"/>
              </a:rPr>
              <a:t>sensorimotor stream </a:t>
            </a:r>
            <a:r>
              <a:rPr sz="1100" spc="-20" dirty="0">
                <a:latin typeface="Arial"/>
                <a:cs typeface="Arial"/>
              </a:rPr>
              <a:t>of </a:t>
            </a:r>
            <a:r>
              <a:rPr sz="1100" spc="-90" dirty="0">
                <a:latin typeface="Arial"/>
                <a:cs typeface="Arial"/>
              </a:rPr>
              <a:t>a </a:t>
            </a:r>
            <a:r>
              <a:rPr sz="1100" spc="-15" dirty="0">
                <a:latin typeface="Arial"/>
                <a:cs typeface="Arial"/>
              </a:rPr>
              <a:t>robot </a:t>
            </a:r>
            <a:r>
              <a:rPr sz="1100" spc="-50" dirty="0">
                <a:latin typeface="Arial"/>
                <a:cs typeface="Arial"/>
              </a:rPr>
              <a:t>or </a:t>
            </a:r>
            <a:r>
              <a:rPr sz="1100" spc="-60" dirty="0">
                <a:latin typeface="Arial"/>
                <a:cs typeface="Arial"/>
              </a:rPr>
              <a:t>embodied </a:t>
            </a:r>
            <a:r>
              <a:rPr sz="1100" spc="-50" dirty="0">
                <a:latin typeface="Arial"/>
                <a:cs typeface="Arial"/>
              </a:rPr>
              <a:t>agent  </a:t>
            </a:r>
            <a:r>
              <a:rPr sz="1100" spc="-15" dirty="0">
                <a:latin typeface="Arial"/>
                <a:cs typeface="Arial"/>
              </a:rPr>
              <a:t>What </a:t>
            </a:r>
            <a:r>
              <a:rPr sz="1100" spc="-75" dirty="0">
                <a:latin typeface="Arial"/>
                <a:cs typeface="Arial"/>
              </a:rPr>
              <a:t>happens </a:t>
            </a:r>
            <a:r>
              <a:rPr sz="1100" spc="-35" dirty="0">
                <a:latin typeface="Arial"/>
                <a:cs typeface="Arial"/>
              </a:rPr>
              <a:t>next </a:t>
            </a:r>
            <a:r>
              <a:rPr sz="1100" spc="-80" dirty="0">
                <a:latin typeface="Arial"/>
                <a:cs typeface="Arial"/>
              </a:rPr>
              <a:t>depends </a:t>
            </a:r>
            <a:r>
              <a:rPr sz="1100" spc="-60" dirty="0">
                <a:latin typeface="Arial"/>
                <a:cs typeface="Arial"/>
              </a:rPr>
              <a:t>on </a:t>
            </a:r>
            <a:r>
              <a:rPr sz="1100" spc="-30" dirty="0">
                <a:latin typeface="Arial"/>
                <a:cs typeface="Arial"/>
              </a:rPr>
              <a:t>the</a:t>
            </a:r>
            <a:r>
              <a:rPr sz="1100" spc="-120" dirty="0">
                <a:latin typeface="Arial"/>
                <a:cs typeface="Arial"/>
              </a:rPr>
              <a:t> </a:t>
            </a:r>
            <a:r>
              <a:rPr sz="1100" spc="-30" dirty="0">
                <a:latin typeface="Arial"/>
                <a:cs typeface="Arial"/>
              </a:rPr>
              <a:t>history:</a:t>
            </a:r>
            <a:endParaRPr sz="1100" dirty="0">
              <a:latin typeface="Arial"/>
              <a:cs typeface="Arial"/>
            </a:endParaRPr>
          </a:p>
          <a:p>
            <a:pPr marL="289560">
              <a:lnSpc>
                <a:spcPts val="1200"/>
              </a:lnSpc>
              <a:spcBef>
                <a:spcPts val="155"/>
              </a:spcBef>
            </a:pPr>
            <a:r>
              <a:rPr sz="1000" spc="-30" dirty="0">
                <a:latin typeface="Arial"/>
                <a:cs typeface="Arial"/>
              </a:rPr>
              <a:t>The </a:t>
            </a:r>
            <a:r>
              <a:rPr sz="1000" spc="-45" dirty="0">
                <a:latin typeface="Arial"/>
                <a:cs typeface="Arial"/>
              </a:rPr>
              <a:t>agent </a:t>
            </a:r>
            <a:r>
              <a:rPr sz="1000" spc="-65" dirty="0">
                <a:latin typeface="Arial"/>
                <a:cs typeface="Arial"/>
              </a:rPr>
              <a:t>selects</a:t>
            </a:r>
            <a:r>
              <a:rPr sz="1000" spc="-5" dirty="0">
                <a:latin typeface="Arial"/>
                <a:cs typeface="Arial"/>
              </a:rPr>
              <a:t> </a:t>
            </a:r>
            <a:r>
              <a:rPr sz="1000" spc="-40" dirty="0">
                <a:latin typeface="Arial"/>
                <a:cs typeface="Arial"/>
              </a:rPr>
              <a:t>actions</a:t>
            </a:r>
            <a:endParaRPr sz="1000" dirty="0">
              <a:latin typeface="Arial"/>
              <a:cs typeface="Arial"/>
            </a:endParaRPr>
          </a:p>
          <a:p>
            <a:pPr marL="289560">
              <a:lnSpc>
                <a:spcPts val="1200"/>
              </a:lnSpc>
            </a:pPr>
            <a:r>
              <a:rPr sz="1000" spc="-30" dirty="0">
                <a:latin typeface="Arial"/>
                <a:cs typeface="Arial"/>
              </a:rPr>
              <a:t>The </a:t>
            </a:r>
            <a:r>
              <a:rPr sz="1000" spc="-40" dirty="0">
                <a:latin typeface="Arial"/>
                <a:cs typeface="Arial"/>
              </a:rPr>
              <a:t>environment </a:t>
            </a:r>
            <a:r>
              <a:rPr sz="1000" spc="-65" dirty="0">
                <a:latin typeface="Arial"/>
                <a:cs typeface="Arial"/>
              </a:rPr>
              <a:t>selects</a:t>
            </a:r>
            <a:r>
              <a:rPr sz="1000" spc="-15" dirty="0">
                <a:latin typeface="Arial"/>
                <a:cs typeface="Arial"/>
              </a:rPr>
              <a:t> </a:t>
            </a:r>
            <a:r>
              <a:rPr sz="1000" spc="-40" dirty="0">
                <a:latin typeface="Arial"/>
                <a:cs typeface="Arial"/>
              </a:rPr>
              <a:t>observations/rewards</a:t>
            </a:r>
            <a:endParaRPr sz="1000" dirty="0">
              <a:latin typeface="Arial"/>
              <a:cs typeface="Arial"/>
            </a:endParaRPr>
          </a:p>
          <a:p>
            <a:pPr marL="12700" marR="5080">
              <a:lnSpc>
                <a:spcPct val="122700"/>
              </a:lnSpc>
              <a:spcBef>
                <a:spcPts val="20"/>
              </a:spcBef>
            </a:pPr>
            <a:r>
              <a:rPr sz="1100" spc="-45" dirty="0">
                <a:solidFill>
                  <a:srgbClr val="FF0000"/>
                </a:solidFill>
                <a:latin typeface="Arial"/>
                <a:cs typeface="Arial"/>
              </a:rPr>
              <a:t>State</a:t>
            </a:r>
            <a:r>
              <a:rPr lang="zh-CN" altLang="en-US" sz="1100" spc="-45" dirty="0">
                <a:solidFill>
                  <a:srgbClr val="FF0000"/>
                </a:solidFill>
                <a:latin typeface="Arial"/>
                <a:cs typeface="Arial"/>
              </a:rPr>
              <a:t> </a:t>
            </a:r>
            <a:r>
              <a:rPr sz="1100" spc="-45" dirty="0">
                <a:latin typeface="Arial"/>
                <a:cs typeface="Arial"/>
              </a:rPr>
              <a:t>is </a:t>
            </a:r>
            <a:r>
              <a:rPr sz="1100" spc="-30" dirty="0">
                <a:latin typeface="Arial"/>
                <a:cs typeface="Arial"/>
              </a:rPr>
              <a:t>the </a:t>
            </a:r>
            <a:r>
              <a:rPr sz="1100" spc="-25" dirty="0">
                <a:latin typeface="Arial"/>
                <a:cs typeface="Arial"/>
              </a:rPr>
              <a:t>information </a:t>
            </a:r>
            <a:r>
              <a:rPr sz="1100" spc="-90" dirty="0">
                <a:latin typeface="Arial"/>
                <a:cs typeface="Arial"/>
              </a:rPr>
              <a:t>used </a:t>
            </a:r>
            <a:r>
              <a:rPr sz="1100" spc="10" dirty="0">
                <a:latin typeface="Arial"/>
                <a:cs typeface="Arial"/>
              </a:rPr>
              <a:t>to </a:t>
            </a:r>
            <a:r>
              <a:rPr sz="1100" spc="-50" dirty="0">
                <a:latin typeface="Arial"/>
                <a:cs typeface="Arial"/>
              </a:rPr>
              <a:t>determine </a:t>
            </a:r>
            <a:r>
              <a:rPr sz="1100" spc="-30" dirty="0">
                <a:latin typeface="Arial"/>
                <a:cs typeface="Arial"/>
              </a:rPr>
              <a:t>what </a:t>
            </a:r>
            <a:r>
              <a:rPr sz="1100" spc="-75" dirty="0">
                <a:latin typeface="Arial"/>
                <a:cs typeface="Arial"/>
              </a:rPr>
              <a:t>happens </a:t>
            </a:r>
            <a:r>
              <a:rPr sz="1100" spc="-35" dirty="0">
                <a:latin typeface="Arial"/>
                <a:cs typeface="Arial"/>
              </a:rPr>
              <a:t>next  </a:t>
            </a:r>
            <a:r>
              <a:rPr sz="1100" spc="-50" dirty="0">
                <a:latin typeface="Arial"/>
                <a:cs typeface="Arial"/>
              </a:rPr>
              <a:t>Formally, </a:t>
            </a:r>
            <a:r>
              <a:rPr sz="1100" spc="-35" dirty="0">
                <a:latin typeface="Arial"/>
                <a:cs typeface="Arial"/>
              </a:rPr>
              <a:t>state </a:t>
            </a:r>
            <a:r>
              <a:rPr sz="1100" spc="-60" dirty="0">
                <a:latin typeface="Arial"/>
                <a:cs typeface="Arial"/>
              </a:rPr>
              <a:t>is </a:t>
            </a:r>
            <a:r>
              <a:rPr sz="1100" spc="-90" dirty="0">
                <a:latin typeface="Arial"/>
                <a:cs typeface="Arial"/>
              </a:rPr>
              <a:t>a </a:t>
            </a:r>
            <a:r>
              <a:rPr sz="1100" spc="-20" dirty="0">
                <a:latin typeface="Arial"/>
                <a:cs typeface="Arial"/>
              </a:rPr>
              <a:t>function of </a:t>
            </a:r>
            <a:r>
              <a:rPr sz="1100" spc="-30" dirty="0">
                <a:latin typeface="Arial"/>
                <a:cs typeface="Arial"/>
              </a:rPr>
              <a:t>the</a:t>
            </a:r>
            <a:r>
              <a:rPr sz="1100" spc="-65" dirty="0">
                <a:latin typeface="Arial"/>
                <a:cs typeface="Arial"/>
              </a:rPr>
              <a:t> </a:t>
            </a:r>
            <a:r>
              <a:rPr sz="1100" spc="-30" dirty="0">
                <a:latin typeface="Arial"/>
                <a:cs typeface="Arial"/>
              </a:rPr>
              <a:t>history:</a:t>
            </a:r>
            <a:endParaRPr sz="1100" dirty="0">
              <a:latin typeface="Arial"/>
              <a:cs typeface="Arial"/>
            </a:endParaRPr>
          </a:p>
          <a:p>
            <a:pPr>
              <a:lnSpc>
                <a:spcPct val="100000"/>
              </a:lnSpc>
              <a:spcBef>
                <a:spcPts val="25"/>
              </a:spcBef>
            </a:pPr>
            <a:endParaRPr sz="900" dirty="0">
              <a:latin typeface="Times New Roman"/>
              <a:cs typeface="Times New Roman"/>
            </a:endParaRPr>
          </a:p>
          <a:p>
            <a:pPr marL="57785" algn="ctr">
              <a:lnSpc>
                <a:spcPct val="100000"/>
              </a:lnSpc>
            </a:pPr>
            <a:r>
              <a:rPr sz="1100" i="1" spc="20" dirty="0">
                <a:latin typeface="Trebuchet MS"/>
                <a:cs typeface="Trebuchet MS"/>
              </a:rPr>
              <a:t>S</a:t>
            </a:r>
            <a:r>
              <a:rPr sz="1200" i="1" spc="30" baseline="-10416" dirty="0">
                <a:latin typeface="Trebuchet MS"/>
                <a:cs typeface="Trebuchet MS"/>
              </a:rPr>
              <a:t>t </a:t>
            </a:r>
            <a:r>
              <a:rPr sz="1100" spc="204" dirty="0">
                <a:latin typeface="Arial"/>
                <a:cs typeface="Arial"/>
              </a:rPr>
              <a:t>= </a:t>
            </a:r>
            <a:r>
              <a:rPr sz="1100" i="1" spc="-110" dirty="0">
                <a:latin typeface="Trebuchet MS"/>
                <a:cs typeface="Trebuchet MS"/>
              </a:rPr>
              <a:t>f </a:t>
            </a:r>
            <a:r>
              <a:rPr sz="1100" spc="25" dirty="0">
                <a:latin typeface="Arial"/>
                <a:cs typeface="Arial"/>
              </a:rPr>
              <a:t>(</a:t>
            </a:r>
            <a:r>
              <a:rPr sz="1100" i="1" spc="25" dirty="0">
                <a:latin typeface="Trebuchet MS"/>
                <a:cs typeface="Trebuchet MS"/>
              </a:rPr>
              <a:t>H</a:t>
            </a:r>
            <a:r>
              <a:rPr sz="1200" i="1" spc="37" baseline="-10416" dirty="0">
                <a:latin typeface="Trebuchet MS"/>
                <a:cs typeface="Trebuchet MS"/>
              </a:rPr>
              <a:t>t</a:t>
            </a:r>
            <a:r>
              <a:rPr sz="1200" i="1" spc="-292" baseline="-10416" dirty="0">
                <a:latin typeface="Trebuchet MS"/>
                <a:cs typeface="Trebuchet MS"/>
              </a:rPr>
              <a:t> </a:t>
            </a:r>
            <a:r>
              <a:rPr sz="1100" spc="55" dirty="0">
                <a:latin typeface="Arial"/>
                <a:cs typeface="Arial"/>
              </a:rPr>
              <a:t>)</a:t>
            </a:r>
            <a:endParaRPr sz="1100" dirty="0">
              <a:latin typeface="Arial"/>
              <a:cs typeface="Arial"/>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0"/>
            <a:ext cx="4608195" cy="205826"/>
          </a:xfrm>
          <a:prstGeom prst="rect">
            <a:avLst/>
          </a:prstGeom>
          <a:solidFill>
            <a:srgbClr val="000000"/>
          </a:solidFill>
        </p:spPr>
        <p:txBody>
          <a:bodyPr vert="horz" wrap="square" lIns="0" tIns="8255" rIns="0" bIns="0" rtlCol="0">
            <a:spAutoFit/>
          </a:bodyPr>
          <a:lstStyle/>
          <a:p>
            <a:pPr marL="107950">
              <a:lnSpc>
                <a:spcPct val="100000"/>
              </a:lnSpc>
              <a:spcBef>
                <a:spcPts val="65"/>
              </a:spcBef>
            </a:pPr>
            <a:endParaRPr lang="en-US" sz="600" dirty="0">
              <a:latin typeface="Arial"/>
              <a:cs typeface="Arial"/>
            </a:endParaRPr>
          </a:p>
          <a:p>
            <a:pPr marL="107950">
              <a:lnSpc>
                <a:spcPct val="100000"/>
              </a:lnSpc>
              <a:spcBef>
                <a:spcPts val="65"/>
              </a:spcBef>
            </a:pPr>
            <a:endParaRPr lang="en-US" sz="600" dirty="0">
              <a:latin typeface="Arial"/>
              <a:cs typeface="Arial"/>
            </a:endParaRPr>
          </a:p>
        </p:txBody>
      </p:sp>
      <p:sp>
        <p:nvSpPr>
          <p:cNvPr id="3" name="object 3"/>
          <p:cNvSpPr/>
          <p:nvPr/>
        </p:nvSpPr>
        <p:spPr>
          <a:xfrm>
            <a:off x="0" y="122301"/>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191959"/>
          </a:solidFill>
        </p:spPr>
        <p:txBody>
          <a:bodyPr wrap="square" lIns="0" tIns="0" rIns="0" bIns="0" rtlCol="0"/>
          <a:lstStyle/>
          <a:p>
            <a:endParaRPr/>
          </a:p>
        </p:txBody>
      </p:sp>
      <p:sp>
        <p:nvSpPr>
          <p:cNvPr id="6" name="object 6"/>
          <p:cNvSpPr/>
          <p:nvPr/>
        </p:nvSpPr>
        <p:spPr>
          <a:xfrm>
            <a:off x="0" y="244602"/>
            <a:ext cx="4608195" cy="122555"/>
          </a:xfrm>
          <a:custGeom>
            <a:avLst/>
            <a:gdLst/>
            <a:ahLst/>
            <a:cxnLst/>
            <a:rect l="l" t="t" r="r" b="b"/>
            <a:pathLst>
              <a:path w="4608195" h="122554">
                <a:moveTo>
                  <a:pt x="0" y="122313"/>
                </a:moveTo>
                <a:lnTo>
                  <a:pt x="4608004" y="122313"/>
                </a:lnTo>
                <a:lnTo>
                  <a:pt x="4608004" y="0"/>
                </a:lnTo>
                <a:lnTo>
                  <a:pt x="0" y="0"/>
                </a:lnTo>
                <a:lnTo>
                  <a:pt x="0" y="122313"/>
                </a:lnTo>
                <a:close/>
              </a:path>
            </a:pathLst>
          </a:custGeom>
          <a:solidFill>
            <a:srgbClr val="262685"/>
          </a:solidFill>
        </p:spPr>
        <p:txBody>
          <a:bodyPr wrap="square" lIns="0" tIns="0" rIns="0" bIns="0" rtlCol="0"/>
          <a:lstStyle/>
          <a:p>
            <a:endParaRPr/>
          </a:p>
        </p:txBody>
      </p:sp>
      <p:sp>
        <p:nvSpPr>
          <p:cNvPr id="10" name="object 10"/>
          <p:cNvSpPr txBox="1"/>
          <p:nvPr/>
        </p:nvSpPr>
        <p:spPr>
          <a:xfrm>
            <a:off x="0" y="366915"/>
            <a:ext cx="4608195" cy="350520"/>
          </a:xfrm>
          <a:prstGeom prst="rect">
            <a:avLst/>
          </a:prstGeom>
          <a:solidFill>
            <a:srgbClr val="3333B2"/>
          </a:solidFill>
        </p:spPr>
        <p:txBody>
          <a:bodyPr vert="horz" wrap="square" lIns="0" tIns="76835" rIns="0" bIns="0" rtlCol="0">
            <a:spAutoFit/>
          </a:bodyPr>
          <a:lstStyle/>
          <a:p>
            <a:pPr marL="107950">
              <a:lnSpc>
                <a:spcPct val="100000"/>
              </a:lnSpc>
              <a:spcBef>
                <a:spcPts val="605"/>
              </a:spcBef>
            </a:pPr>
            <a:r>
              <a:rPr sz="1400" spc="-45" dirty="0">
                <a:solidFill>
                  <a:srgbClr val="FFFFFF"/>
                </a:solidFill>
                <a:latin typeface="Arial"/>
                <a:cs typeface="Arial"/>
              </a:rPr>
              <a:t>Environment</a:t>
            </a:r>
            <a:r>
              <a:rPr sz="1400" spc="70" dirty="0">
                <a:solidFill>
                  <a:srgbClr val="FFFFFF"/>
                </a:solidFill>
                <a:latin typeface="Arial"/>
                <a:cs typeface="Arial"/>
              </a:rPr>
              <a:t> </a:t>
            </a:r>
            <a:r>
              <a:rPr sz="1400" spc="-40" dirty="0">
                <a:solidFill>
                  <a:srgbClr val="FFFFFF"/>
                </a:solidFill>
                <a:latin typeface="Arial"/>
                <a:cs typeface="Arial"/>
              </a:rPr>
              <a:t>State</a:t>
            </a:r>
            <a:endParaRPr sz="1400">
              <a:latin typeface="Arial"/>
              <a:cs typeface="Arial"/>
            </a:endParaRPr>
          </a:p>
        </p:txBody>
      </p:sp>
      <p:sp>
        <p:nvSpPr>
          <p:cNvPr id="11" name="object 11"/>
          <p:cNvSpPr txBox="1"/>
          <p:nvPr/>
        </p:nvSpPr>
        <p:spPr>
          <a:xfrm>
            <a:off x="285687" y="1155552"/>
            <a:ext cx="386715"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observat</a:t>
            </a:r>
            <a:r>
              <a:rPr sz="500" b="1" spc="-5" dirty="0">
                <a:latin typeface="Arial"/>
                <a:cs typeface="Arial"/>
              </a:rPr>
              <a:t>i</a:t>
            </a:r>
            <a:r>
              <a:rPr sz="500" b="1" dirty="0">
                <a:latin typeface="Arial"/>
                <a:cs typeface="Arial"/>
              </a:rPr>
              <a:t>on</a:t>
            </a:r>
            <a:endParaRPr sz="500">
              <a:latin typeface="Arial"/>
              <a:cs typeface="Arial"/>
            </a:endParaRPr>
          </a:p>
        </p:txBody>
      </p:sp>
      <p:sp>
        <p:nvSpPr>
          <p:cNvPr id="12" name="object 12"/>
          <p:cNvSpPr txBox="1"/>
          <p:nvPr/>
        </p:nvSpPr>
        <p:spPr>
          <a:xfrm>
            <a:off x="919496" y="1860628"/>
            <a:ext cx="23495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reward</a:t>
            </a:r>
            <a:endParaRPr sz="500">
              <a:latin typeface="Arial"/>
              <a:cs typeface="Arial"/>
            </a:endParaRPr>
          </a:p>
        </p:txBody>
      </p:sp>
      <p:sp>
        <p:nvSpPr>
          <p:cNvPr id="13" name="object 13"/>
          <p:cNvSpPr txBox="1"/>
          <p:nvPr/>
        </p:nvSpPr>
        <p:spPr>
          <a:xfrm>
            <a:off x="1844364" y="1155552"/>
            <a:ext cx="21336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act</a:t>
            </a:r>
            <a:r>
              <a:rPr sz="500" b="1" spc="-5" dirty="0">
                <a:latin typeface="Arial"/>
                <a:cs typeface="Arial"/>
              </a:rPr>
              <a:t>i</a:t>
            </a:r>
            <a:r>
              <a:rPr sz="500" b="1" dirty="0">
                <a:latin typeface="Arial"/>
                <a:cs typeface="Arial"/>
              </a:rPr>
              <a:t>on</a:t>
            </a:r>
            <a:endParaRPr sz="500">
              <a:latin typeface="Arial"/>
              <a:cs typeface="Arial"/>
            </a:endParaRPr>
          </a:p>
        </p:txBody>
      </p:sp>
      <p:sp>
        <p:nvSpPr>
          <p:cNvPr id="14" name="object 14"/>
          <p:cNvSpPr txBox="1"/>
          <p:nvPr/>
        </p:nvSpPr>
        <p:spPr>
          <a:xfrm>
            <a:off x="1896615" y="1322858"/>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A</a:t>
            </a:r>
            <a:r>
              <a:rPr sz="600" b="1" i="1" baseline="-27777" dirty="0">
                <a:latin typeface="Arial"/>
                <a:cs typeface="Arial"/>
              </a:rPr>
              <a:t>t</a:t>
            </a:r>
            <a:endParaRPr sz="600" baseline="-27777">
              <a:latin typeface="Arial"/>
              <a:cs typeface="Arial"/>
            </a:endParaRPr>
          </a:p>
        </p:txBody>
      </p:sp>
      <p:sp>
        <p:nvSpPr>
          <p:cNvPr id="15" name="object 15"/>
          <p:cNvSpPr txBox="1"/>
          <p:nvPr/>
        </p:nvSpPr>
        <p:spPr>
          <a:xfrm>
            <a:off x="1283158" y="1860628"/>
            <a:ext cx="8890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R</a:t>
            </a:r>
            <a:r>
              <a:rPr sz="600" b="1" i="1" baseline="-27777" dirty="0">
                <a:latin typeface="Arial"/>
                <a:cs typeface="Arial"/>
              </a:rPr>
              <a:t>t</a:t>
            </a:r>
            <a:endParaRPr sz="600" baseline="-27777">
              <a:latin typeface="Arial"/>
              <a:cs typeface="Arial"/>
            </a:endParaRPr>
          </a:p>
        </p:txBody>
      </p:sp>
      <p:sp>
        <p:nvSpPr>
          <p:cNvPr id="16" name="object 16"/>
          <p:cNvSpPr txBox="1"/>
          <p:nvPr/>
        </p:nvSpPr>
        <p:spPr>
          <a:xfrm>
            <a:off x="432903" y="1322858"/>
            <a:ext cx="92710" cy="102235"/>
          </a:xfrm>
          <a:prstGeom prst="rect">
            <a:avLst/>
          </a:prstGeom>
        </p:spPr>
        <p:txBody>
          <a:bodyPr vert="horz" wrap="square" lIns="0" tIns="12700" rIns="0" bIns="0" rtlCol="0">
            <a:spAutoFit/>
          </a:bodyPr>
          <a:lstStyle/>
          <a:p>
            <a:pPr marL="12700">
              <a:lnSpc>
                <a:spcPct val="100000"/>
              </a:lnSpc>
              <a:spcBef>
                <a:spcPts val="100"/>
              </a:spcBef>
            </a:pPr>
            <a:r>
              <a:rPr sz="500" b="1" i="1" dirty="0">
                <a:latin typeface="Arial"/>
                <a:cs typeface="Arial"/>
              </a:rPr>
              <a:t>O</a:t>
            </a:r>
            <a:r>
              <a:rPr sz="600" b="1" i="1" baseline="-27777" dirty="0">
                <a:latin typeface="Arial"/>
                <a:cs typeface="Arial"/>
              </a:rPr>
              <a:t>t</a:t>
            </a:r>
            <a:endParaRPr sz="600" baseline="-27777">
              <a:latin typeface="Arial"/>
              <a:cs typeface="Arial"/>
            </a:endParaRPr>
          </a:p>
        </p:txBody>
      </p:sp>
      <p:sp>
        <p:nvSpPr>
          <p:cNvPr id="17" name="object 17"/>
          <p:cNvSpPr/>
          <p:nvPr/>
        </p:nvSpPr>
        <p:spPr>
          <a:xfrm>
            <a:off x="297765" y="1299707"/>
            <a:ext cx="362585" cy="1290955"/>
          </a:xfrm>
          <a:custGeom>
            <a:avLst/>
            <a:gdLst/>
            <a:ahLst/>
            <a:cxnLst/>
            <a:rect l="l" t="t" r="r" b="b"/>
            <a:pathLst>
              <a:path w="362584" h="1290955">
                <a:moveTo>
                  <a:pt x="285217" y="0"/>
                </a:moveTo>
                <a:lnTo>
                  <a:pt x="0" y="0"/>
                </a:lnTo>
                <a:lnTo>
                  <a:pt x="0" y="1290648"/>
                </a:lnTo>
                <a:lnTo>
                  <a:pt x="362496" y="1290648"/>
                </a:lnTo>
              </a:path>
            </a:pathLst>
          </a:custGeom>
          <a:ln w="15933">
            <a:solidFill>
              <a:srgbClr val="FF2600"/>
            </a:solidFill>
          </a:ln>
        </p:spPr>
        <p:txBody>
          <a:bodyPr wrap="square" lIns="0" tIns="0" rIns="0" bIns="0" rtlCol="0"/>
          <a:lstStyle/>
          <a:p>
            <a:endParaRPr/>
          </a:p>
        </p:txBody>
      </p:sp>
      <p:sp>
        <p:nvSpPr>
          <p:cNvPr id="18" name="object 18"/>
          <p:cNvSpPr/>
          <p:nvPr/>
        </p:nvSpPr>
        <p:spPr>
          <a:xfrm>
            <a:off x="582982" y="1280586"/>
            <a:ext cx="51435" cy="38735"/>
          </a:xfrm>
          <a:custGeom>
            <a:avLst/>
            <a:gdLst/>
            <a:ahLst/>
            <a:cxnLst/>
            <a:rect l="l" t="t" r="r" b="b"/>
            <a:pathLst>
              <a:path w="51434" h="38734">
                <a:moveTo>
                  <a:pt x="0" y="0"/>
                </a:moveTo>
                <a:lnTo>
                  <a:pt x="0" y="38241"/>
                </a:lnTo>
                <a:lnTo>
                  <a:pt x="50988" y="19120"/>
                </a:lnTo>
                <a:lnTo>
                  <a:pt x="0" y="0"/>
                </a:lnTo>
                <a:close/>
              </a:path>
            </a:pathLst>
          </a:custGeom>
          <a:solidFill>
            <a:srgbClr val="FF2600"/>
          </a:solidFill>
        </p:spPr>
        <p:txBody>
          <a:bodyPr wrap="square" lIns="0" tIns="0" rIns="0" bIns="0" rtlCol="0"/>
          <a:lstStyle/>
          <a:p>
            <a:endParaRPr/>
          </a:p>
        </p:txBody>
      </p:sp>
      <p:sp>
        <p:nvSpPr>
          <p:cNvPr id="19" name="object 19"/>
          <p:cNvSpPr/>
          <p:nvPr/>
        </p:nvSpPr>
        <p:spPr>
          <a:xfrm>
            <a:off x="582982" y="1280586"/>
            <a:ext cx="51435" cy="38735"/>
          </a:xfrm>
          <a:custGeom>
            <a:avLst/>
            <a:gdLst/>
            <a:ahLst/>
            <a:cxnLst/>
            <a:rect l="l" t="t" r="r" b="b"/>
            <a:pathLst>
              <a:path w="51434" h="38734">
                <a:moveTo>
                  <a:pt x="50988" y="19120"/>
                </a:moveTo>
                <a:lnTo>
                  <a:pt x="0" y="0"/>
                </a:lnTo>
                <a:lnTo>
                  <a:pt x="0" y="38241"/>
                </a:lnTo>
                <a:lnTo>
                  <a:pt x="50988" y="19120"/>
                </a:lnTo>
                <a:close/>
              </a:path>
            </a:pathLst>
          </a:custGeom>
          <a:ln w="15933">
            <a:solidFill>
              <a:srgbClr val="FF2600"/>
            </a:solidFill>
          </a:ln>
        </p:spPr>
        <p:txBody>
          <a:bodyPr wrap="square" lIns="0" tIns="0" rIns="0" bIns="0" rtlCol="0"/>
          <a:lstStyle/>
          <a:p>
            <a:endParaRPr/>
          </a:p>
        </p:txBody>
      </p:sp>
      <p:sp>
        <p:nvSpPr>
          <p:cNvPr id="20" name="object 20"/>
          <p:cNvSpPr/>
          <p:nvPr/>
        </p:nvSpPr>
        <p:spPr>
          <a:xfrm>
            <a:off x="1231891" y="1841062"/>
            <a:ext cx="0" cy="283845"/>
          </a:xfrm>
          <a:custGeom>
            <a:avLst/>
            <a:gdLst/>
            <a:ahLst/>
            <a:cxnLst/>
            <a:rect l="l" t="t" r="r" b="b"/>
            <a:pathLst>
              <a:path h="283844">
                <a:moveTo>
                  <a:pt x="0" y="0"/>
                </a:moveTo>
                <a:lnTo>
                  <a:pt x="0" y="283225"/>
                </a:lnTo>
              </a:path>
            </a:pathLst>
          </a:custGeom>
          <a:ln w="15933">
            <a:solidFill>
              <a:srgbClr val="FF2600"/>
            </a:solidFill>
          </a:ln>
        </p:spPr>
        <p:txBody>
          <a:bodyPr wrap="square" lIns="0" tIns="0" rIns="0" bIns="0" rtlCol="0"/>
          <a:lstStyle/>
          <a:p>
            <a:endParaRPr/>
          </a:p>
        </p:txBody>
      </p:sp>
      <p:sp>
        <p:nvSpPr>
          <p:cNvPr id="21" name="object 21"/>
          <p:cNvSpPr/>
          <p:nvPr/>
        </p:nvSpPr>
        <p:spPr>
          <a:xfrm>
            <a:off x="1212770" y="1790074"/>
            <a:ext cx="38735" cy="51435"/>
          </a:xfrm>
          <a:custGeom>
            <a:avLst/>
            <a:gdLst/>
            <a:ahLst/>
            <a:cxnLst/>
            <a:rect l="l" t="t" r="r" b="b"/>
            <a:pathLst>
              <a:path w="38734" h="51435">
                <a:moveTo>
                  <a:pt x="19120" y="0"/>
                </a:moveTo>
                <a:lnTo>
                  <a:pt x="0" y="50988"/>
                </a:lnTo>
                <a:lnTo>
                  <a:pt x="38241" y="50988"/>
                </a:lnTo>
                <a:lnTo>
                  <a:pt x="19120" y="0"/>
                </a:lnTo>
                <a:close/>
              </a:path>
            </a:pathLst>
          </a:custGeom>
          <a:solidFill>
            <a:srgbClr val="FF2600"/>
          </a:solidFill>
        </p:spPr>
        <p:txBody>
          <a:bodyPr wrap="square" lIns="0" tIns="0" rIns="0" bIns="0" rtlCol="0"/>
          <a:lstStyle/>
          <a:p>
            <a:endParaRPr/>
          </a:p>
        </p:txBody>
      </p:sp>
      <p:sp>
        <p:nvSpPr>
          <p:cNvPr id="22" name="object 22"/>
          <p:cNvSpPr/>
          <p:nvPr/>
        </p:nvSpPr>
        <p:spPr>
          <a:xfrm>
            <a:off x="1212770" y="1790074"/>
            <a:ext cx="38735" cy="51435"/>
          </a:xfrm>
          <a:custGeom>
            <a:avLst/>
            <a:gdLst/>
            <a:ahLst/>
            <a:cxnLst/>
            <a:rect l="l" t="t" r="r" b="b"/>
            <a:pathLst>
              <a:path w="38734" h="51435">
                <a:moveTo>
                  <a:pt x="19120" y="0"/>
                </a:moveTo>
                <a:lnTo>
                  <a:pt x="0" y="50988"/>
                </a:lnTo>
                <a:lnTo>
                  <a:pt x="38241" y="50988"/>
                </a:lnTo>
                <a:lnTo>
                  <a:pt x="19120" y="0"/>
                </a:lnTo>
                <a:close/>
              </a:path>
            </a:pathLst>
          </a:custGeom>
          <a:ln w="15933">
            <a:solidFill>
              <a:srgbClr val="FF2600"/>
            </a:solidFill>
          </a:ln>
        </p:spPr>
        <p:txBody>
          <a:bodyPr wrap="square" lIns="0" tIns="0" rIns="0" bIns="0" rtlCol="0"/>
          <a:lstStyle/>
          <a:p>
            <a:endParaRPr/>
          </a:p>
        </p:txBody>
      </p:sp>
      <p:sp>
        <p:nvSpPr>
          <p:cNvPr id="23" name="object 23"/>
          <p:cNvSpPr/>
          <p:nvPr/>
        </p:nvSpPr>
        <p:spPr>
          <a:xfrm>
            <a:off x="1767670" y="1299707"/>
            <a:ext cx="360680" cy="1290955"/>
          </a:xfrm>
          <a:custGeom>
            <a:avLst/>
            <a:gdLst/>
            <a:ahLst/>
            <a:cxnLst/>
            <a:rect l="l" t="t" r="r" b="b"/>
            <a:pathLst>
              <a:path w="360680" h="1290955">
                <a:moveTo>
                  <a:pt x="0" y="0"/>
                </a:moveTo>
                <a:lnTo>
                  <a:pt x="360505" y="0"/>
                </a:lnTo>
                <a:lnTo>
                  <a:pt x="360505" y="1290648"/>
                </a:lnTo>
                <a:lnTo>
                  <a:pt x="77279" y="1290648"/>
                </a:lnTo>
              </a:path>
            </a:pathLst>
          </a:custGeom>
          <a:ln w="15933">
            <a:solidFill>
              <a:srgbClr val="FF2600"/>
            </a:solidFill>
          </a:ln>
        </p:spPr>
        <p:txBody>
          <a:bodyPr wrap="square" lIns="0" tIns="0" rIns="0" bIns="0" rtlCol="0"/>
          <a:lstStyle/>
          <a:p>
            <a:endParaRPr/>
          </a:p>
        </p:txBody>
      </p:sp>
      <p:sp>
        <p:nvSpPr>
          <p:cNvPr id="24" name="object 24"/>
          <p:cNvSpPr/>
          <p:nvPr/>
        </p:nvSpPr>
        <p:spPr>
          <a:xfrm>
            <a:off x="1793961" y="2571234"/>
            <a:ext cx="51435" cy="38735"/>
          </a:xfrm>
          <a:custGeom>
            <a:avLst/>
            <a:gdLst/>
            <a:ahLst/>
            <a:cxnLst/>
            <a:rect l="l" t="t" r="r" b="b"/>
            <a:pathLst>
              <a:path w="51435" h="38735">
                <a:moveTo>
                  <a:pt x="50988" y="0"/>
                </a:moveTo>
                <a:lnTo>
                  <a:pt x="0" y="19120"/>
                </a:lnTo>
                <a:lnTo>
                  <a:pt x="50988" y="38241"/>
                </a:lnTo>
                <a:lnTo>
                  <a:pt x="50988" y="0"/>
                </a:lnTo>
                <a:close/>
              </a:path>
            </a:pathLst>
          </a:custGeom>
          <a:solidFill>
            <a:srgbClr val="FF2600"/>
          </a:solidFill>
        </p:spPr>
        <p:txBody>
          <a:bodyPr wrap="square" lIns="0" tIns="0" rIns="0" bIns="0" rtlCol="0"/>
          <a:lstStyle/>
          <a:p>
            <a:endParaRPr/>
          </a:p>
        </p:txBody>
      </p:sp>
      <p:sp>
        <p:nvSpPr>
          <p:cNvPr id="25" name="object 25"/>
          <p:cNvSpPr/>
          <p:nvPr/>
        </p:nvSpPr>
        <p:spPr>
          <a:xfrm>
            <a:off x="1793960" y="2571234"/>
            <a:ext cx="51435" cy="38735"/>
          </a:xfrm>
          <a:custGeom>
            <a:avLst/>
            <a:gdLst/>
            <a:ahLst/>
            <a:cxnLst/>
            <a:rect l="l" t="t" r="r" b="b"/>
            <a:pathLst>
              <a:path w="51435" h="38735">
                <a:moveTo>
                  <a:pt x="0" y="19120"/>
                </a:moveTo>
                <a:lnTo>
                  <a:pt x="50988" y="38241"/>
                </a:lnTo>
                <a:lnTo>
                  <a:pt x="50988" y="0"/>
                </a:lnTo>
                <a:lnTo>
                  <a:pt x="0" y="19120"/>
                </a:lnTo>
                <a:close/>
              </a:path>
            </a:pathLst>
          </a:custGeom>
          <a:ln w="15933">
            <a:solidFill>
              <a:srgbClr val="FF2600"/>
            </a:solidFill>
          </a:ln>
        </p:spPr>
        <p:txBody>
          <a:bodyPr wrap="square" lIns="0" tIns="0" rIns="0" bIns="0" rtlCol="0"/>
          <a:lstStyle/>
          <a:p>
            <a:endParaRPr/>
          </a:p>
        </p:txBody>
      </p:sp>
      <p:sp>
        <p:nvSpPr>
          <p:cNvPr id="26" name="object 26"/>
          <p:cNvSpPr/>
          <p:nvPr/>
        </p:nvSpPr>
        <p:spPr>
          <a:xfrm>
            <a:off x="807152" y="2195990"/>
            <a:ext cx="853460" cy="836531"/>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765824" y="947169"/>
            <a:ext cx="952052" cy="826591"/>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970599" y="2381223"/>
            <a:ext cx="502667" cy="466066"/>
          </a:xfrm>
          <a:prstGeom prst="rect">
            <a:avLst/>
          </a:prstGeom>
          <a:blipFill>
            <a:blip r:embed="rId4" cstate="print"/>
            <a:stretch>
              <a:fillRect/>
            </a:stretch>
          </a:blipFill>
        </p:spPr>
        <p:txBody>
          <a:bodyPr wrap="square" lIns="0" tIns="0" rIns="0" bIns="0" rtlCol="0"/>
          <a:lstStyle/>
          <a:p>
            <a:endParaRPr/>
          </a:p>
        </p:txBody>
      </p:sp>
      <p:sp>
        <p:nvSpPr>
          <p:cNvPr id="29" name="object 29"/>
          <p:cNvSpPr txBox="1"/>
          <p:nvPr/>
        </p:nvSpPr>
        <p:spPr>
          <a:xfrm>
            <a:off x="1546733" y="3031772"/>
            <a:ext cx="52069" cy="83185"/>
          </a:xfrm>
          <a:prstGeom prst="rect">
            <a:avLst/>
          </a:prstGeom>
        </p:spPr>
        <p:txBody>
          <a:bodyPr vert="horz" wrap="square" lIns="0" tIns="15875" rIns="0" bIns="0" rtlCol="0">
            <a:spAutoFit/>
          </a:bodyPr>
          <a:lstStyle/>
          <a:p>
            <a:pPr marL="12700">
              <a:lnSpc>
                <a:spcPct val="100000"/>
              </a:lnSpc>
              <a:spcBef>
                <a:spcPts val="125"/>
              </a:spcBef>
            </a:pPr>
            <a:r>
              <a:rPr sz="350" b="1" i="1" spc="10" dirty="0">
                <a:latin typeface="Arial"/>
                <a:cs typeface="Arial"/>
              </a:rPr>
              <a:t>e</a:t>
            </a:r>
            <a:endParaRPr sz="350">
              <a:latin typeface="Arial"/>
              <a:cs typeface="Arial"/>
            </a:endParaRPr>
          </a:p>
        </p:txBody>
      </p:sp>
      <p:sp>
        <p:nvSpPr>
          <p:cNvPr id="30" name="object 30"/>
          <p:cNvSpPr txBox="1"/>
          <p:nvPr/>
        </p:nvSpPr>
        <p:spPr>
          <a:xfrm>
            <a:off x="938729" y="3039739"/>
            <a:ext cx="652780" cy="102235"/>
          </a:xfrm>
          <a:prstGeom prst="rect">
            <a:avLst/>
          </a:prstGeom>
        </p:spPr>
        <p:txBody>
          <a:bodyPr vert="horz" wrap="square" lIns="0" tIns="12700" rIns="0" bIns="0" rtlCol="0">
            <a:spAutoFit/>
          </a:bodyPr>
          <a:lstStyle/>
          <a:p>
            <a:pPr marL="12700">
              <a:lnSpc>
                <a:spcPct val="100000"/>
              </a:lnSpc>
              <a:spcBef>
                <a:spcPts val="100"/>
              </a:spcBef>
            </a:pPr>
            <a:r>
              <a:rPr sz="500" b="1" dirty="0">
                <a:latin typeface="Arial"/>
                <a:cs typeface="Arial"/>
              </a:rPr>
              <a:t>environment state</a:t>
            </a:r>
            <a:r>
              <a:rPr sz="500" b="1" spc="-55" dirty="0">
                <a:latin typeface="Arial"/>
                <a:cs typeface="Arial"/>
              </a:rPr>
              <a:t> </a:t>
            </a:r>
            <a:r>
              <a:rPr sz="500" b="1" i="1" dirty="0">
                <a:latin typeface="Arial"/>
                <a:cs typeface="Arial"/>
              </a:rPr>
              <a:t>S</a:t>
            </a:r>
            <a:r>
              <a:rPr sz="600" b="1" i="1" baseline="-27777" dirty="0">
                <a:latin typeface="Arial"/>
                <a:cs typeface="Arial"/>
              </a:rPr>
              <a:t>t</a:t>
            </a:r>
            <a:endParaRPr sz="600" baseline="-27777">
              <a:latin typeface="Arial"/>
              <a:cs typeface="Arial"/>
            </a:endParaRPr>
          </a:p>
        </p:txBody>
      </p:sp>
      <p:sp>
        <p:nvSpPr>
          <p:cNvPr id="31" name="object 31"/>
          <p:cNvSpPr/>
          <p:nvPr/>
        </p:nvSpPr>
        <p:spPr>
          <a:xfrm>
            <a:off x="2570238" y="1174750"/>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3" name="object 33"/>
          <p:cNvSpPr/>
          <p:nvPr/>
        </p:nvSpPr>
        <p:spPr>
          <a:xfrm>
            <a:off x="2570238" y="1728927"/>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4" name="object 34"/>
          <p:cNvSpPr/>
          <p:nvPr/>
        </p:nvSpPr>
        <p:spPr>
          <a:xfrm>
            <a:off x="2570238" y="2283104"/>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5" name="object 35"/>
          <p:cNvSpPr txBox="1"/>
          <p:nvPr/>
        </p:nvSpPr>
        <p:spPr>
          <a:xfrm>
            <a:off x="2688386" y="1085074"/>
            <a:ext cx="1692910" cy="1472565"/>
          </a:xfrm>
          <a:prstGeom prst="rect">
            <a:avLst/>
          </a:prstGeom>
        </p:spPr>
        <p:txBody>
          <a:bodyPr vert="horz" wrap="square" lIns="0" tIns="6985" rIns="0" bIns="0" rtlCol="0">
            <a:spAutoFit/>
          </a:bodyPr>
          <a:lstStyle/>
          <a:p>
            <a:pPr marL="12700" marR="29845">
              <a:lnSpc>
                <a:spcPct val="102600"/>
              </a:lnSpc>
              <a:spcBef>
                <a:spcPts val="55"/>
              </a:spcBef>
            </a:pPr>
            <a:r>
              <a:rPr sz="1100" spc="-45" dirty="0">
                <a:latin typeface="Arial"/>
                <a:cs typeface="Arial"/>
              </a:rPr>
              <a:t>The</a:t>
            </a:r>
            <a:r>
              <a:rPr lang="zh-CN" altLang="en-US" sz="1100" spc="-45" dirty="0">
                <a:latin typeface="Arial"/>
                <a:cs typeface="Arial"/>
              </a:rPr>
              <a:t> </a:t>
            </a:r>
            <a:r>
              <a:rPr sz="1100" spc="-45" dirty="0">
                <a:solidFill>
                  <a:srgbClr val="FF0000"/>
                </a:solidFill>
                <a:latin typeface="Arial"/>
                <a:cs typeface="Arial"/>
              </a:rPr>
              <a:t>environment </a:t>
            </a:r>
            <a:r>
              <a:rPr sz="1100" spc="-35" dirty="0">
                <a:solidFill>
                  <a:srgbClr val="FF0000"/>
                </a:solidFill>
                <a:latin typeface="Arial"/>
                <a:cs typeface="Arial"/>
              </a:rPr>
              <a:t>state </a:t>
            </a:r>
            <a:r>
              <a:rPr lang="en-US" sz="1100" i="1" spc="20" dirty="0">
                <a:latin typeface="Trebuchet MS"/>
                <a:cs typeface="Trebuchet MS"/>
              </a:rPr>
              <a:t>S</a:t>
            </a:r>
            <a:r>
              <a:rPr lang="en-US" altLang="zh-CN" sz="1100" i="1" spc="20" baseline="-25000" dirty="0">
                <a:latin typeface="Trebuchet MS"/>
                <a:cs typeface="Trebuchet MS"/>
              </a:rPr>
              <a:t>t</a:t>
            </a:r>
            <a:r>
              <a:rPr lang="en-US" altLang="zh-CN" sz="1100" i="1" spc="20" baseline="30000" dirty="0">
                <a:latin typeface="Trebuchet MS"/>
                <a:cs typeface="Trebuchet MS"/>
              </a:rPr>
              <a:t>e</a:t>
            </a:r>
            <a:r>
              <a:rPr lang="en-US" altLang="zh-CN" sz="1200" i="1" spc="30" baseline="-17361" dirty="0">
                <a:latin typeface="Trebuchet MS"/>
                <a:cs typeface="Trebuchet MS"/>
              </a:rPr>
              <a:t> </a:t>
            </a:r>
            <a:r>
              <a:rPr sz="1100" spc="-60" dirty="0">
                <a:latin typeface="Arial"/>
                <a:cs typeface="Arial"/>
              </a:rPr>
              <a:t>is  </a:t>
            </a:r>
            <a:r>
              <a:rPr sz="1100" spc="-30" dirty="0">
                <a:latin typeface="Arial"/>
                <a:cs typeface="Arial"/>
              </a:rPr>
              <a:t>the </a:t>
            </a:r>
            <a:r>
              <a:rPr sz="1100" spc="-45" dirty="0">
                <a:latin typeface="Arial"/>
                <a:cs typeface="Arial"/>
              </a:rPr>
              <a:t>environment’s </a:t>
            </a:r>
            <a:r>
              <a:rPr sz="1100" spc="-35" dirty="0">
                <a:latin typeface="Arial"/>
                <a:cs typeface="Arial"/>
              </a:rPr>
              <a:t>private  </a:t>
            </a:r>
            <a:r>
              <a:rPr sz="1100" spc="-50" dirty="0">
                <a:latin typeface="Arial"/>
                <a:cs typeface="Arial"/>
              </a:rPr>
              <a:t>representation</a:t>
            </a:r>
            <a:endParaRPr sz="1100" dirty="0">
              <a:latin typeface="Arial"/>
              <a:cs typeface="Arial"/>
            </a:endParaRPr>
          </a:p>
          <a:p>
            <a:pPr marL="12700" marR="5080">
              <a:lnSpc>
                <a:spcPct val="102600"/>
              </a:lnSpc>
              <a:spcBef>
                <a:spcPts val="300"/>
              </a:spcBef>
            </a:pPr>
            <a:r>
              <a:rPr sz="1100" spc="-30" dirty="0">
                <a:latin typeface="Arial"/>
                <a:cs typeface="Arial"/>
              </a:rPr>
              <a:t>i.e. </a:t>
            </a:r>
            <a:r>
              <a:rPr sz="1100" spc="-50" dirty="0">
                <a:latin typeface="Arial"/>
                <a:cs typeface="Arial"/>
              </a:rPr>
              <a:t>whatever </a:t>
            </a:r>
            <a:r>
              <a:rPr sz="1100" spc="-35" dirty="0">
                <a:latin typeface="Arial"/>
                <a:cs typeface="Arial"/>
              </a:rPr>
              <a:t>data </a:t>
            </a:r>
            <a:r>
              <a:rPr sz="1100" spc="-30" dirty="0">
                <a:latin typeface="Arial"/>
                <a:cs typeface="Arial"/>
              </a:rPr>
              <a:t>the  </a:t>
            </a:r>
            <a:r>
              <a:rPr sz="1100" spc="-45" dirty="0">
                <a:latin typeface="Arial"/>
                <a:cs typeface="Arial"/>
              </a:rPr>
              <a:t>environment </a:t>
            </a:r>
            <a:r>
              <a:rPr sz="1100" spc="-114" dirty="0">
                <a:latin typeface="Arial"/>
                <a:cs typeface="Arial"/>
              </a:rPr>
              <a:t>uses </a:t>
            </a:r>
            <a:r>
              <a:rPr sz="1100" spc="10" dirty="0">
                <a:latin typeface="Arial"/>
                <a:cs typeface="Arial"/>
              </a:rPr>
              <a:t>to </a:t>
            </a:r>
            <a:r>
              <a:rPr sz="1100" spc="-30" dirty="0">
                <a:latin typeface="Arial"/>
                <a:cs typeface="Arial"/>
              </a:rPr>
              <a:t>pick </a:t>
            </a:r>
            <a:r>
              <a:rPr sz="1100" spc="-35" dirty="0">
                <a:latin typeface="Arial"/>
                <a:cs typeface="Arial"/>
              </a:rPr>
              <a:t>the  next</a:t>
            </a:r>
            <a:r>
              <a:rPr sz="1100" spc="50" dirty="0">
                <a:latin typeface="Arial"/>
                <a:cs typeface="Arial"/>
              </a:rPr>
              <a:t> </a:t>
            </a:r>
            <a:r>
              <a:rPr sz="1100" spc="-40" dirty="0">
                <a:latin typeface="Arial"/>
                <a:cs typeface="Arial"/>
              </a:rPr>
              <a:t>observation/reward</a:t>
            </a:r>
            <a:endParaRPr sz="1100" dirty="0">
              <a:latin typeface="Arial"/>
              <a:cs typeface="Arial"/>
            </a:endParaRPr>
          </a:p>
          <a:p>
            <a:pPr marL="12700" marR="5080">
              <a:lnSpc>
                <a:spcPct val="102699"/>
              </a:lnSpc>
              <a:spcBef>
                <a:spcPts val="300"/>
              </a:spcBef>
            </a:pPr>
            <a:r>
              <a:rPr sz="1100" spc="-40" dirty="0">
                <a:latin typeface="Arial"/>
                <a:cs typeface="Arial"/>
              </a:rPr>
              <a:t>The </a:t>
            </a:r>
            <a:r>
              <a:rPr sz="1100" spc="-45" dirty="0">
                <a:latin typeface="Arial"/>
                <a:cs typeface="Arial"/>
              </a:rPr>
              <a:t>environment </a:t>
            </a:r>
            <a:r>
              <a:rPr sz="1100" spc="-35" dirty="0">
                <a:latin typeface="Arial"/>
                <a:cs typeface="Arial"/>
              </a:rPr>
              <a:t>state </a:t>
            </a:r>
            <a:r>
              <a:rPr sz="1100" spc="-60" dirty="0">
                <a:latin typeface="Arial"/>
                <a:cs typeface="Arial"/>
              </a:rPr>
              <a:t>is </a:t>
            </a:r>
            <a:r>
              <a:rPr sz="1100" spc="-10" dirty="0">
                <a:latin typeface="Arial"/>
                <a:cs typeface="Arial"/>
              </a:rPr>
              <a:t>not  </a:t>
            </a:r>
            <a:r>
              <a:rPr sz="1100" spc="-50" dirty="0">
                <a:latin typeface="Arial"/>
                <a:cs typeface="Arial"/>
              </a:rPr>
              <a:t>usually </a:t>
            </a:r>
            <a:r>
              <a:rPr sz="1100" spc="-45" dirty="0">
                <a:latin typeface="Arial"/>
                <a:cs typeface="Arial"/>
              </a:rPr>
              <a:t>visible </a:t>
            </a:r>
            <a:r>
              <a:rPr sz="1100" spc="10" dirty="0">
                <a:latin typeface="Arial"/>
                <a:cs typeface="Arial"/>
              </a:rPr>
              <a:t>to </a:t>
            </a:r>
            <a:r>
              <a:rPr sz="1100" spc="-30" dirty="0">
                <a:latin typeface="Arial"/>
                <a:cs typeface="Arial"/>
              </a:rPr>
              <a:t>the</a:t>
            </a:r>
            <a:r>
              <a:rPr sz="1100" spc="5" dirty="0">
                <a:latin typeface="Arial"/>
                <a:cs typeface="Arial"/>
              </a:rPr>
              <a:t> </a:t>
            </a:r>
            <a:r>
              <a:rPr sz="1100" spc="-50" dirty="0">
                <a:latin typeface="Arial"/>
                <a:cs typeface="Arial"/>
              </a:rPr>
              <a:t>agent</a:t>
            </a:r>
            <a:endParaRPr sz="1100" dirty="0">
              <a:latin typeface="Arial"/>
              <a:cs typeface="Arial"/>
            </a:endParaRPr>
          </a:p>
        </p:txBody>
      </p:sp>
      <p:sp>
        <p:nvSpPr>
          <p:cNvPr id="36" name="object 36"/>
          <p:cNvSpPr/>
          <p:nvPr/>
        </p:nvSpPr>
        <p:spPr>
          <a:xfrm>
            <a:off x="2570238" y="2665222"/>
            <a:ext cx="61594" cy="61594"/>
          </a:xfrm>
          <a:custGeom>
            <a:avLst/>
            <a:gdLst/>
            <a:ahLst/>
            <a:cxnLst/>
            <a:rect l="l" t="t" r="r" b="b"/>
            <a:pathLst>
              <a:path w="61594" h="61594">
                <a:moveTo>
                  <a:pt x="0" y="61569"/>
                </a:moveTo>
                <a:lnTo>
                  <a:pt x="61569" y="61569"/>
                </a:lnTo>
                <a:lnTo>
                  <a:pt x="61569" y="0"/>
                </a:lnTo>
                <a:lnTo>
                  <a:pt x="0" y="0"/>
                </a:lnTo>
                <a:lnTo>
                  <a:pt x="0" y="61569"/>
                </a:lnTo>
                <a:close/>
              </a:path>
            </a:pathLst>
          </a:custGeom>
          <a:solidFill>
            <a:srgbClr val="3333B2"/>
          </a:solidFill>
        </p:spPr>
        <p:txBody>
          <a:bodyPr wrap="square" lIns="0" tIns="0" rIns="0" bIns="0" rtlCol="0"/>
          <a:lstStyle/>
          <a:p>
            <a:endParaRPr/>
          </a:p>
        </p:txBody>
      </p:sp>
      <p:sp>
        <p:nvSpPr>
          <p:cNvPr id="37" name="object 37"/>
          <p:cNvSpPr txBox="1"/>
          <p:nvPr/>
        </p:nvSpPr>
        <p:spPr>
          <a:xfrm>
            <a:off x="2688386" y="2575546"/>
            <a:ext cx="1602105" cy="670696"/>
          </a:xfrm>
          <a:prstGeom prst="rect">
            <a:avLst/>
          </a:prstGeom>
        </p:spPr>
        <p:txBody>
          <a:bodyPr vert="horz" wrap="square" lIns="0" tIns="11430" rIns="0" bIns="0" rtlCol="0">
            <a:spAutoFit/>
          </a:bodyPr>
          <a:lstStyle/>
          <a:p>
            <a:pPr>
              <a:lnSpc>
                <a:spcPts val="1235"/>
              </a:lnSpc>
            </a:pPr>
            <a:r>
              <a:rPr sz="1100" spc="-80" dirty="0">
                <a:latin typeface="Arial"/>
                <a:cs typeface="Arial"/>
              </a:rPr>
              <a:t>Even </a:t>
            </a:r>
            <a:r>
              <a:rPr sz="1100" spc="20" dirty="0">
                <a:latin typeface="Arial"/>
                <a:cs typeface="Arial"/>
              </a:rPr>
              <a:t>if </a:t>
            </a:r>
            <a:r>
              <a:rPr lang="en-US" sz="1200" i="1" spc="20" dirty="0">
                <a:latin typeface="Trebuchet MS"/>
                <a:cs typeface="Trebuchet MS"/>
              </a:rPr>
              <a:t>S</a:t>
            </a:r>
            <a:r>
              <a:rPr lang="en-US" altLang="zh-CN" sz="1200" i="1" spc="20" baseline="-25000" dirty="0">
                <a:latin typeface="Trebuchet MS"/>
                <a:cs typeface="Trebuchet MS"/>
              </a:rPr>
              <a:t>t</a:t>
            </a:r>
            <a:r>
              <a:rPr lang="en-US" altLang="zh-CN" sz="1200" i="1" spc="20" baseline="30000" dirty="0">
                <a:latin typeface="Trebuchet MS"/>
                <a:cs typeface="Trebuchet MS"/>
              </a:rPr>
              <a:t>e</a:t>
            </a:r>
            <a:r>
              <a:rPr sz="1200" i="1" spc="89" baseline="27777" dirty="0">
                <a:latin typeface="Trebuchet MS"/>
                <a:cs typeface="Trebuchet MS"/>
              </a:rPr>
              <a:t> </a:t>
            </a:r>
            <a:r>
              <a:rPr sz="1100" spc="-60" dirty="0">
                <a:latin typeface="Arial"/>
                <a:cs typeface="Arial"/>
              </a:rPr>
              <a:t>is </a:t>
            </a:r>
            <a:r>
              <a:rPr sz="1100" spc="-40" dirty="0">
                <a:latin typeface="Arial"/>
                <a:cs typeface="Arial"/>
              </a:rPr>
              <a:t>visible, </a:t>
            </a:r>
            <a:r>
              <a:rPr sz="1100" spc="50" dirty="0">
                <a:latin typeface="Arial"/>
                <a:cs typeface="Arial"/>
              </a:rPr>
              <a:t>it</a:t>
            </a:r>
            <a:r>
              <a:rPr sz="1100" spc="15" dirty="0">
                <a:latin typeface="Arial"/>
                <a:cs typeface="Arial"/>
              </a:rPr>
              <a:t> </a:t>
            </a:r>
            <a:r>
              <a:rPr sz="1100" spc="-75" dirty="0">
                <a:latin typeface="Arial"/>
                <a:cs typeface="Arial"/>
              </a:rPr>
              <a:t>may</a:t>
            </a:r>
            <a:r>
              <a:rPr lang="zh-CN" altLang="en-US" sz="1100" spc="-75" dirty="0">
                <a:latin typeface="Arial"/>
                <a:cs typeface="Arial"/>
              </a:rPr>
              <a:t> </a:t>
            </a:r>
            <a:r>
              <a:rPr lang="en-US" sz="1100" spc="-35" dirty="0">
                <a:latin typeface="Arial"/>
                <a:cs typeface="Arial"/>
              </a:rPr>
              <a:t>contain</a:t>
            </a:r>
            <a:r>
              <a:rPr lang="en-US" sz="1100" spc="30" dirty="0">
                <a:latin typeface="Arial"/>
                <a:cs typeface="Arial"/>
              </a:rPr>
              <a:t> </a:t>
            </a:r>
            <a:r>
              <a:rPr lang="en-US" sz="1100" spc="-35" dirty="0">
                <a:latin typeface="Arial"/>
                <a:cs typeface="Arial"/>
              </a:rPr>
              <a:t>irrelevant</a:t>
            </a:r>
            <a:endParaRPr lang="en-US" sz="1100" dirty="0">
              <a:latin typeface="Arial"/>
              <a:cs typeface="Arial"/>
            </a:endParaRPr>
          </a:p>
          <a:p>
            <a:pPr marL="12700">
              <a:lnSpc>
                <a:spcPct val="100000"/>
              </a:lnSpc>
              <a:spcBef>
                <a:spcPts val="35"/>
              </a:spcBef>
            </a:pPr>
            <a:r>
              <a:rPr lang="en-US" sz="1100" spc="-25" dirty="0">
                <a:latin typeface="Arial"/>
                <a:cs typeface="Arial"/>
              </a:rPr>
              <a:t>information</a:t>
            </a:r>
            <a:endParaRPr lang="en-US" sz="1100" dirty="0">
              <a:latin typeface="Arial"/>
              <a:cs typeface="Arial"/>
            </a:endParaRPr>
          </a:p>
          <a:p>
            <a:pPr marL="12700">
              <a:lnSpc>
                <a:spcPct val="100000"/>
              </a:lnSpc>
              <a:spcBef>
                <a:spcPts val="90"/>
              </a:spcBef>
            </a:pPr>
            <a:endParaRPr sz="1100" dirty="0">
              <a:latin typeface="Arial"/>
              <a:cs typeface="Arial"/>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10843</TotalTime>
  <Words>2258</Words>
  <Application>Microsoft Macintosh PowerPoint</Application>
  <PresentationFormat>Custom</PresentationFormat>
  <Paragraphs>426</Paragraphs>
  <Slides>69</Slides>
  <Notes>3</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DejaVu Sans</vt:lpstr>
      <vt:lpstr>Arial</vt:lpstr>
      <vt:lpstr>Calibri</vt:lpstr>
      <vt:lpstr>Cambria Math</vt:lpstr>
      <vt:lpstr>Times New Roman</vt:lpstr>
      <vt:lpstr>Trebuchet MS</vt:lpstr>
      <vt:lpstr>Verdana</vt:lpstr>
      <vt:lpstr>Wingdings</vt:lpstr>
      <vt:lpstr>Office Theme</vt:lpstr>
      <vt:lpstr>Approaches to Query Optimization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Reinforcement Learning</dc:title>
  <dc:creator>David Silver</dc:creator>
  <cp:lastModifiedBy>Bowen Zhang</cp:lastModifiedBy>
  <cp:revision>70</cp:revision>
  <dcterms:created xsi:type="dcterms:W3CDTF">2019-09-22T03:31:25Z</dcterms:created>
  <dcterms:modified xsi:type="dcterms:W3CDTF">2019-09-29T16:21:28Z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2015-01-29T00:00:00Z</vt:filetime>
  </property>
  <property fmtid="{D5CDD505-2E9C-101B-9397-08002B2CF9AE}" pid="3" name="Creator">
    <vt:lpwstr>LaTeX with Beamer class version 3.33</vt:lpwstr>
  </property>
  <property fmtid="{D5CDD505-2E9C-101B-9397-08002B2CF9AE}" pid="4" name="LastSaved">
    <vt:filetime>2019-09-22T00:00:00Z</vt:filetime>
  </property>
</Properties>
</file>