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 id="2147483688" r:id="rId4"/>
    <p:sldMasterId id="2147483702" r:id="rId5"/>
  </p:sldMasterIdLst>
  <p:notesMasterIdLst>
    <p:notesMasterId r:id="rId88"/>
  </p:notesMasterIdLst>
  <p:sldIdLst>
    <p:sldId id="311" r:id="rId6"/>
    <p:sldId id="310" r:id="rId7"/>
    <p:sldId id="312" r:id="rId8"/>
    <p:sldId id="313" r:id="rId9"/>
    <p:sldId id="317" r:id="rId10"/>
    <p:sldId id="314" r:id="rId11"/>
    <p:sldId id="318" r:id="rId12"/>
    <p:sldId id="315" r:id="rId13"/>
    <p:sldId id="319" r:id="rId14"/>
    <p:sldId id="316" r:id="rId15"/>
    <p:sldId id="328" r:id="rId16"/>
    <p:sldId id="329" r:id="rId17"/>
    <p:sldId id="335" r:id="rId18"/>
    <p:sldId id="336" r:id="rId19"/>
    <p:sldId id="341" r:id="rId20"/>
    <p:sldId id="330" r:id="rId21"/>
    <p:sldId id="342" r:id="rId22"/>
    <p:sldId id="331" r:id="rId23"/>
    <p:sldId id="337" r:id="rId24"/>
    <p:sldId id="338" r:id="rId25"/>
    <p:sldId id="339" r:id="rId26"/>
    <p:sldId id="340" r:id="rId27"/>
    <p:sldId id="332" r:id="rId28"/>
    <p:sldId id="333" r:id="rId29"/>
    <p:sldId id="334" r:id="rId30"/>
    <p:sldId id="343" r:id="rId31"/>
    <p:sldId id="344" r:id="rId32"/>
    <p:sldId id="345" r:id="rId33"/>
    <p:sldId id="346" r:id="rId34"/>
    <p:sldId id="347" r:id="rId35"/>
    <p:sldId id="348" r:id="rId36"/>
    <p:sldId id="349" r:id="rId37"/>
    <p:sldId id="350" r:id="rId38"/>
    <p:sldId id="351" r:id="rId39"/>
    <p:sldId id="352" r:id="rId40"/>
    <p:sldId id="359" r:id="rId41"/>
    <p:sldId id="353" r:id="rId42"/>
    <p:sldId id="354" r:id="rId43"/>
    <p:sldId id="355" r:id="rId44"/>
    <p:sldId id="360" r:id="rId45"/>
    <p:sldId id="357" r:id="rId46"/>
    <p:sldId id="361" r:id="rId47"/>
    <p:sldId id="362" r:id="rId48"/>
    <p:sldId id="363" r:id="rId49"/>
    <p:sldId id="364" r:id="rId50"/>
    <p:sldId id="365" r:id="rId51"/>
    <p:sldId id="366" r:id="rId52"/>
    <p:sldId id="370" r:id="rId53"/>
    <p:sldId id="367" r:id="rId54"/>
    <p:sldId id="368" r:id="rId55"/>
    <p:sldId id="369" r:id="rId56"/>
    <p:sldId id="371" r:id="rId57"/>
    <p:sldId id="372" r:id="rId58"/>
    <p:sldId id="373" r:id="rId59"/>
    <p:sldId id="374" r:id="rId60"/>
    <p:sldId id="375" r:id="rId61"/>
    <p:sldId id="376" r:id="rId62"/>
    <p:sldId id="358" r:id="rId63"/>
    <p:sldId id="377" r:id="rId64"/>
    <p:sldId id="378" r:id="rId65"/>
    <p:sldId id="379" r:id="rId66"/>
    <p:sldId id="380" r:id="rId67"/>
    <p:sldId id="382" r:id="rId68"/>
    <p:sldId id="383" r:id="rId69"/>
    <p:sldId id="387" r:id="rId70"/>
    <p:sldId id="384" r:id="rId71"/>
    <p:sldId id="385" r:id="rId72"/>
    <p:sldId id="388" r:id="rId73"/>
    <p:sldId id="386" r:id="rId74"/>
    <p:sldId id="381" r:id="rId75"/>
    <p:sldId id="389" r:id="rId76"/>
    <p:sldId id="390" r:id="rId77"/>
    <p:sldId id="391" r:id="rId78"/>
    <p:sldId id="392" r:id="rId79"/>
    <p:sldId id="393" r:id="rId80"/>
    <p:sldId id="394" r:id="rId81"/>
    <p:sldId id="395" r:id="rId82"/>
    <p:sldId id="397" r:id="rId83"/>
    <p:sldId id="398" r:id="rId84"/>
    <p:sldId id="396" r:id="rId85"/>
    <p:sldId id="399" r:id="rId86"/>
    <p:sldId id="304"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2" autoAdjust="0"/>
    <p:restoredTop sz="86427" autoAdjust="0"/>
  </p:normalViewPr>
  <p:slideViewPr>
    <p:cSldViewPr snapToGrid="0">
      <p:cViewPr varScale="1">
        <p:scale>
          <a:sx n="62" d="100"/>
          <a:sy n="62" d="100"/>
        </p:scale>
        <p:origin x="84" y="1836"/>
      </p:cViewPr>
      <p:guideLst/>
    </p:cSldViewPr>
  </p:slideViewPr>
  <p:outlineViewPr>
    <p:cViewPr>
      <p:scale>
        <a:sx n="33" d="100"/>
        <a:sy n="33" d="100"/>
      </p:scale>
      <p:origin x="0" y="-1403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presProps" Target="presProps.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5.xml"/><Relationship Id="rId90" Type="http://schemas.openxmlformats.org/officeDocument/2006/relationships/viewProps" Target="viewProps.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C18BCB-C50C-4527-908F-3748D95AEAB6}" type="datetimeFigureOut">
              <a:rPr lang="en-CA" smtClean="0"/>
              <a:t>2019-10-05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7E725-EABE-4185-901E-52AE5CC89614}" type="slidenum">
              <a:rPr lang="en-CA" smtClean="0"/>
              <a:t>‹#›</a:t>
            </a:fld>
            <a:endParaRPr lang="en-CA"/>
          </a:p>
        </p:txBody>
      </p:sp>
    </p:spTree>
    <p:extLst>
      <p:ext uri="{BB962C8B-B14F-4D97-AF65-F5344CB8AC3E}">
        <p14:creationId xmlns:p14="http://schemas.microsoft.com/office/powerpoint/2010/main" val="343438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t>CAP 6930: Approximate Query Processing - Dr. Alin Dobra</a:t>
            </a:r>
          </a:p>
        </p:txBody>
      </p:sp>
      <p:sp>
        <p:nvSpPr>
          <p:cNvPr id="6" name="Rectangle 6"/>
          <p:cNvSpPr>
            <a:spLocks noGrp="1" noChangeArrowheads="1"/>
          </p:cNvSpPr>
          <p:nvPr>
            <p:ph type="ftr" sz="quarter" idx="4"/>
          </p:nvPr>
        </p:nvSpPr>
        <p:spPr>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t>Presented by: Laukik Chitnis (lchitnis@cise.ufl.edu)</a:t>
            </a:r>
          </a:p>
        </p:txBody>
      </p:sp>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7CCB3D7-2AC4-4C51-990E-677A7E282E59}"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81902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 this case, the model could simply take whatever the input is, use it as it’s hidden layer, and then move it to the output layer.</a:t>
            </a:r>
          </a:p>
          <a:p>
            <a:r>
              <a:rPr lang="en-CA" dirty="0" smtClean="0"/>
              <a:t>The bolded lines indicate the way the information can be passed</a:t>
            </a:r>
          </a:p>
          <a:p>
            <a:endParaRPr lang="en-CA" dirty="0"/>
          </a:p>
        </p:txBody>
      </p:sp>
      <p:sp>
        <p:nvSpPr>
          <p:cNvPr id="4" name="Slide Number Placeholder 3"/>
          <p:cNvSpPr>
            <a:spLocks noGrp="1"/>
          </p:cNvSpPr>
          <p:nvPr>
            <p:ph type="sldNum" sz="quarter" idx="10"/>
          </p:nvPr>
        </p:nvSpPr>
        <p:spPr/>
        <p:txBody>
          <a:bodyPr/>
          <a:lstStyle/>
          <a:p>
            <a:fld id="{6E57E725-EABE-4185-901E-52AE5CC89614}" type="slidenum">
              <a:rPr lang="en-CA" smtClean="0"/>
              <a:t>32</a:t>
            </a:fld>
            <a:endParaRPr lang="en-CA"/>
          </a:p>
        </p:txBody>
      </p:sp>
    </p:spTree>
    <p:extLst>
      <p:ext uri="{BB962C8B-B14F-4D97-AF65-F5344CB8AC3E}">
        <p14:creationId xmlns:p14="http://schemas.microsoft.com/office/powerpoint/2010/main" val="3544665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The original image, is corrupted with noise. From there, the noise is fed into the network, and the reconstruction is compared against the original image.</a:t>
            </a:r>
          </a:p>
          <a:p>
            <a:endParaRPr lang="en-CA" dirty="0"/>
          </a:p>
        </p:txBody>
      </p:sp>
      <p:sp>
        <p:nvSpPr>
          <p:cNvPr id="4" name="Slide Number Placeholder 3"/>
          <p:cNvSpPr>
            <a:spLocks noGrp="1"/>
          </p:cNvSpPr>
          <p:nvPr>
            <p:ph type="sldNum" sz="quarter" idx="10"/>
          </p:nvPr>
        </p:nvSpPr>
        <p:spPr/>
        <p:txBody>
          <a:bodyPr/>
          <a:lstStyle/>
          <a:p>
            <a:fld id="{6E57E725-EABE-4185-901E-52AE5CC89614}" type="slidenum">
              <a:rPr lang="en-CA" smtClean="0"/>
              <a:t>35</a:t>
            </a:fld>
            <a:endParaRPr lang="en-CA"/>
          </a:p>
        </p:txBody>
      </p:sp>
    </p:spTree>
    <p:extLst>
      <p:ext uri="{BB962C8B-B14F-4D97-AF65-F5344CB8AC3E}">
        <p14:creationId xmlns:p14="http://schemas.microsoft.com/office/powerpoint/2010/main" val="3773367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E57E725-EABE-4185-901E-52AE5CC89614}" type="slidenum">
              <a:rPr lang="en-CA" smtClean="0"/>
              <a:t>38</a:t>
            </a:fld>
            <a:endParaRPr lang="en-CA"/>
          </a:p>
        </p:txBody>
      </p:sp>
    </p:spTree>
    <p:extLst>
      <p:ext uri="{BB962C8B-B14F-4D97-AF65-F5344CB8AC3E}">
        <p14:creationId xmlns:p14="http://schemas.microsoft.com/office/powerpoint/2010/main" val="3973306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 this case, the model could simply take whatever the input is, use it as it’s hidden layer, and then move it to the output layer.</a:t>
            </a:r>
          </a:p>
          <a:p>
            <a:r>
              <a:rPr lang="en-CA" dirty="0" smtClean="0"/>
              <a:t>The bolded lines indicate the way the information can be passed</a:t>
            </a:r>
          </a:p>
          <a:p>
            <a:endParaRPr lang="en-CA" dirty="0"/>
          </a:p>
        </p:txBody>
      </p:sp>
      <p:sp>
        <p:nvSpPr>
          <p:cNvPr id="4" name="Slide Number Placeholder 3"/>
          <p:cNvSpPr>
            <a:spLocks noGrp="1"/>
          </p:cNvSpPr>
          <p:nvPr>
            <p:ph type="sldNum" sz="quarter" idx="10"/>
          </p:nvPr>
        </p:nvSpPr>
        <p:spPr/>
        <p:txBody>
          <a:bodyPr/>
          <a:lstStyle/>
          <a:p>
            <a:fld id="{6E57E725-EABE-4185-901E-52AE5CC89614}" type="slidenum">
              <a:rPr lang="en-CA" smtClean="0"/>
              <a:t>40</a:t>
            </a:fld>
            <a:endParaRPr lang="en-CA"/>
          </a:p>
        </p:txBody>
      </p:sp>
    </p:spTree>
    <p:extLst>
      <p:ext uri="{BB962C8B-B14F-4D97-AF65-F5344CB8AC3E}">
        <p14:creationId xmlns:p14="http://schemas.microsoft.com/office/powerpoint/2010/main" val="1295847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return to the problem of multi-</a:t>
            </a:r>
            <a:r>
              <a:rPr lang="en-CA" dirty="0" err="1" smtClean="0"/>
              <a:t>attr</a:t>
            </a:r>
            <a:r>
              <a:rPr lang="en-CA" baseline="0" dirty="0" smtClean="0"/>
              <a:t> selectivity. We want something with high accuracy, while having low space constraints.</a:t>
            </a:r>
          </a:p>
          <a:p>
            <a:endParaRPr lang="en-CA" baseline="0" dirty="0" smtClean="0"/>
          </a:p>
          <a:p>
            <a:r>
              <a:rPr lang="en-CA" baseline="0" dirty="0" smtClean="0"/>
              <a:t>One obvious choice is to use deep learning models to attempt to learn the data.</a:t>
            </a:r>
            <a:endParaRPr lang="en-CA" dirty="0"/>
          </a:p>
        </p:txBody>
      </p:sp>
      <p:sp>
        <p:nvSpPr>
          <p:cNvPr id="4" name="Slide Number Placeholder 3"/>
          <p:cNvSpPr>
            <a:spLocks noGrp="1"/>
          </p:cNvSpPr>
          <p:nvPr>
            <p:ph type="sldNum" sz="quarter" idx="10"/>
          </p:nvPr>
        </p:nvSpPr>
        <p:spPr/>
        <p:txBody>
          <a:bodyPr/>
          <a:lstStyle/>
          <a:p>
            <a:fld id="{6E57E725-EABE-4185-901E-52AE5CC89614}" type="slidenum">
              <a:rPr lang="en-CA" smtClean="0"/>
              <a:t>45</a:t>
            </a:fld>
            <a:endParaRPr lang="en-CA"/>
          </a:p>
        </p:txBody>
      </p:sp>
    </p:spTree>
    <p:extLst>
      <p:ext uri="{BB962C8B-B14F-4D97-AF65-F5344CB8AC3E}">
        <p14:creationId xmlns:p14="http://schemas.microsoft.com/office/powerpoint/2010/main" val="3244094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When</a:t>
            </a:r>
            <a:r>
              <a:rPr lang="en-CA" baseline="0" dirty="0" smtClean="0"/>
              <a:t> concatenating, consider something like:</a:t>
            </a:r>
          </a:p>
          <a:p>
            <a:r>
              <a:rPr lang="en-CA" baseline="0" dirty="0" smtClean="0"/>
              <a:t>01 10 01 11</a:t>
            </a:r>
          </a:p>
          <a:p>
            <a:endParaRPr lang="en-CA" baseline="0" dirty="0" smtClean="0"/>
          </a:p>
          <a:p>
            <a:r>
              <a:rPr lang="en-CA" baseline="0" dirty="0" smtClean="0"/>
              <a:t>Means A1 = value 1, A2 = value 2, A3 = value 1, A4 = value 3</a:t>
            </a:r>
            <a:endParaRPr lang="en-CA" dirty="0"/>
          </a:p>
        </p:txBody>
      </p:sp>
      <p:sp>
        <p:nvSpPr>
          <p:cNvPr id="4" name="Slide Number Placeholder 3"/>
          <p:cNvSpPr>
            <a:spLocks noGrp="1"/>
          </p:cNvSpPr>
          <p:nvPr>
            <p:ph type="sldNum" sz="quarter" idx="10"/>
          </p:nvPr>
        </p:nvSpPr>
        <p:spPr/>
        <p:txBody>
          <a:bodyPr/>
          <a:lstStyle/>
          <a:p>
            <a:fld id="{6E57E725-EABE-4185-901E-52AE5CC89614}" type="slidenum">
              <a:rPr lang="en-CA" smtClean="0"/>
              <a:t>47</a:t>
            </a:fld>
            <a:endParaRPr lang="en-CA"/>
          </a:p>
        </p:txBody>
      </p:sp>
    </p:spTree>
    <p:extLst>
      <p:ext uri="{BB962C8B-B14F-4D97-AF65-F5344CB8AC3E}">
        <p14:creationId xmlns:p14="http://schemas.microsoft.com/office/powerpoint/2010/main" val="3036843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Go through the one-hot encoding</a:t>
            </a:r>
            <a:r>
              <a:rPr lang="en-CA" baseline="0" dirty="0" smtClean="0"/>
              <a:t> vs binary encoding example here.</a:t>
            </a:r>
          </a:p>
          <a:p>
            <a:r>
              <a:rPr lang="en-CA" baseline="0" dirty="0" smtClean="0"/>
              <a:t>0000 is for 0, 0100 is for 1, etc.</a:t>
            </a:r>
          </a:p>
          <a:p>
            <a:endParaRPr lang="en-CA" baseline="0" dirty="0" smtClean="0"/>
          </a:p>
          <a:p>
            <a:r>
              <a:rPr lang="en-CA" baseline="0" dirty="0" smtClean="0"/>
              <a:t>00 is for 0, 01 is for 1, etc.</a:t>
            </a:r>
            <a:endParaRPr lang="en-CA" dirty="0"/>
          </a:p>
        </p:txBody>
      </p:sp>
      <p:sp>
        <p:nvSpPr>
          <p:cNvPr id="4" name="Slide Number Placeholder 3"/>
          <p:cNvSpPr>
            <a:spLocks noGrp="1"/>
          </p:cNvSpPr>
          <p:nvPr>
            <p:ph type="sldNum" sz="quarter" idx="10"/>
          </p:nvPr>
        </p:nvSpPr>
        <p:spPr/>
        <p:txBody>
          <a:bodyPr/>
          <a:lstStyle/>
          <a:p>
            <a:fld id="{6E57E725-EABE-4185-901E-52AE5CC89614}" type="slidenum">
              <a:rPr lang="en-CA" smtClean="0"/>
              <a:t>48</a:t>
            </a:fld>
            <a:endParaRPr lang="en-CA"/>
          </a:p>
        </p:txBody>
      </p:sp>
    </p:spTree>
    <p:extLst>
      <p:ext uri="{BB962C8B-B14F-4D97-AF65-F5344CB8AC3E}">
        <p14:creationId xmlns:p14="http://schemas.microsoft.com/office/powerpoint/2010/main" val="1192365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Here are the various ways to understand the range query</a:t>
            </a:r>
            <a:r>
              <a:rPr lang="en-CA" baseline="0" dirty="0" smtClean="0"/>
              <a:t> possibilities.</a:t>
            </a:r>
            <a:endParaRPr lang="en-CA" dirty="0"/>
          </a:p>
        </p:txBody>
      </p:sp>
      <p:sp>
        <p:nvSpPr>
          <p:cNvPr id="4" name="Slide Number Placeholder 3"/>
          <p:cNvSpPr>
            <a:spLocks noGrp="1"/>
          </p:cNvSpPr>
          <p:nvPr>
            <p:ph type="sldNum" sz="quarter" idx="10"/>
          </p:nvPr>
        </p:nvSpPr>
        <p:spPr/>
        <p:txBody>
          <a:bodyPr/>
          <a:lstStyle/>
          <a:p>
            <a:fld id="{6E57E725-EABE-4185-901E-52AE5CC89614}" type="slidenum">
              <a:rPr lang="en-CA" smtClean="0"/>
              <a:t>49</a:t>
            </a:fld>
            <a:endParaRPr lang="en-CA"/>
          </a:p>
        </p:txBody>
      </p:sp>
    </p:spTree>
    <p:extLst>
      <p:ext uri="{BB962C8B-B14F-4D97-AF65-F5344CB8AC3E}">
        <p14:creationId xmlns:p14="http://schemas.microsoft.com/office/powerpoint/2010/main" val="1662692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can optimize different attribute orderings.</a:t>
            </a:r>
            <a:r>
              <a:rPr lang="en-CA" baseline="0" dirty="0" smtClean="0"/>
              <a:t> If we know that there is a preferred ordering IE employee ID is related to date of joining, this could be easy to learn.</a:t>
            </a:r>
          </a:p>
          <a:p>
            <a:r>
              <a:rPr lang="en-CA" baseline="0" dirty="0" smtClean="0"/>
              <a:t>Could also do multiple permutations of attribute orders in order to create multiple models. This helps to avoid one “bad ordering” and to have an average prediction that is agreed on by multiple models.</a:t>
            </a:r>
          </a:p>
          <a:p>
            <a:r>
              <a:rPr lang="en-CA" baseline="0" dirty="0" smtClean="0"/>
              <a:t>Catastrophic forgetting is where the model forgets the old data and focuses exclusively on new data.</a:t>
            </a:r>
            <a:endParaRPr lang="en-CA" dirty="0" smtClean="0"/>
          </a:p>
        </p:txBody>
      </p:sp>
      <p:sp>
        <p:nvSpPr>
          <p:cNvPr id="4" name="Slide Number Placeholder 3"/>
          <p:cNvSpPr>
            <a:spLocks noGrp="1"/>
          </p:cNvSpPr>
          <p:nvPr>
            <p:ph type="sldNum" sz="quarter" idx="10"/>
          </p:nvPr>
        </p:nvSpPr>
        <p:spPr/>
        <p:txBody>
          <a:bodyPr/>
          <a:lstStyle/>
          <a:p>
            <a:fld id="{6E57E725-EABE-4185-901E-52AE5CC89614}" type="slidenum">
              <a:rPr lang="en-CA" smtClean="0"/>
              <a:t>52</a:t>
            </a:fld>
            <a:endParaRPr lang="en-CA"/>
          </a:p>
        </p:txBody>
      </p:sp>
    </p:spTree>
    <p:extLst>
      <p:ext uri="{BB962C8B-B14F-4D97-AF65-F5344CB8AC3E}">
        <p14:creationId xmlns:p14="http://schemas.microsoft.com/office/powerpoint/2010/main" val="514909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Notice the one-hot encoding has 5 for A1 because it is length 4 + 1, and A2</a:t>
            </a:r>
            <a:r>
              <a:rPr lang="en-CA" baseline="0" dirty="0" smtClean="0"/>
              <a:t> is 3 + 1</a:t>
            </a:r>
            <a:endParaRPr lang="en-CA" dirty="0"/>
          </a:p>
        </p:txBody>
      </p:sp>
      <p:sp>
        <p:nvSpPr>
          <p:cNvPr id="4" name="Slide Number Placeholder 3"/>
          <p:cNvSpPr>
            <a:spLocks noGrp="1"/>
          </p:cNvSpPr>
          <p:nvPr>
            <p:ph type="sldNum" sz="quarter" idx="10"/>
          </p:nvPr>
        </p:nvSpPr>
        <p:spPr/>
        <p:txBody>
          <a:bodyPr/>
          <a:lstStyle/>
          <a:p>
            <a:fld id="{6E57E725-EABE-4185-901E-52AE5CC89614}" type="slidenum">
              <a:rPr lang="en-CA" smtClean="0"/>
              <a:t>57</a:t>
            </a:fld>
            <a:endParaRPr lang="en-CA"/>
          </a:p>
        </p:txBody>
      </p:sp>
    </p:spTree>
    <p:extLst>
      <p:ext uri="{BB962C8B-B14F-4D97-AF65-F5344CB8AC3E}">
        <p14:creationId xmlns:p14="http://schemas.microsoft.com/office/powerpoint/2010/main" val="4126349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focus</a:t>
            </a:r>
            <a:r>
              <a:rPr lang="en-CA" baseline="0" dirty="0" smtClean="0"/>
              <a:t> on histograms for our introduction</a:t>
            </a:r>
            <a:endParaRPr lang="en-CA" dirty="0"/>
          </a:p>
        </p:txBody>
      </p:sp>
      <p:sp>
        <p:nvSpPr>
          <p:cNvPr id="4" name="Slide Number Placeholder 3"/>
          <p:cNvSpPr>
            <a:spLocks noGrp="1"/>
          </p:cNvSpPr>
          <p:nvPr>
            <p:ph type="sldNum" sz="quarter" idx="10"/>
          </p:nvPr>
        </p:nvSpPr>
        <p:spPr/>
        <p:txBody>
          <a:bodyPr/>
          <a:lstStyle/>
          <a:p>
            <a:fld id="{6E57E725-EABE-4185-901E-52AE5CC89614}" type="slidenum">
              <a:rPr lang="en-CA" smtClean="0"/>
              <a:t>7</a:t>
            </a:fld>
            <a:endParaRPr lang="en-CA"/>
          </a:p>
        </p:txBody>
      </p:sp>
    </p:spTree>
    <p:extLst>
      <p:ext uri="{BB962C8B-B14F-4D97-AF65-F5344CB8AC3E}">
        <p14:creationId xmlns:p14="http://schemas.microsoft.com/office/powerpoint/2010/main" val="1006419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Get the normalization</a:t>
            </a:r>
            <a:r>
              <a:rPr lang="en-CA" baseline="0" dirty="0" smtClean="0"/>
              <a:t> formula into the slide I suppose</a:t>
            </a:r>
          </a:p>
          <a:p>
            <a:r>
              <a:rPr lang="en-CA" baseline="0" dirty="0" smtClean="0"/>
              <a:t>Talk about how 0.0, 0.5, 1.0 comes up.</a:t>
            </a:r>
          </a:p>
          <a:p>
            <a:endParaRPr lang="en-CA" dirty="0"/>
          </a:p>
        </p:txBody>
      </p:sp>
      <p:sp>
        <p:nvSpPr>
          <p:cNvPr id="4" name="Slide Number Placeholder 3"/>
          <p:cNvSpPr>
            <a:spLocks noGrp="1"/>
          </p:cNvSpPr>
          <p:nvPr>
            <p:ph type="sldNum" sz="quarter" idx="10"/>
          </p:nvPr>
        </p:nvSpPr>
        <p:spPr/>
        <p:txBody>
          <a:bodyPr/>
          <a:lstStyle/>
          <a:p>
            <a:fld id="{6E57E725-EABE-4185-901E-52AE5CC89614}" type="slidenum">
              <a:rPr lang="en-CA" smtClean="0"/>
              <a:t>58</a:t>
            </a:fld>
            <a:endParaRPr lang="en-CA"/>
          </a:p>
        </p:txBody>
      </p:sp>
    </p:spTree>
    <p:extLst>
      <p:ext uri="{BB962C8B-B14F-4D97-AF65-F5344CB8AC3E}">
        <p14:creationId xmlns:p14="http://schemas.microsoft.com/office/powerpoint/2010/main" val="1609698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Example: Take a</a:t>
            </a:r>
            <a:r>
              <a:rPr lang="en-CA" baseline="0" dirty="0" smtClean="0"/>
              <a:t>n employee with salary 100,000, George, and </a:t>
            </a:r>
            <a:r>
              <a:rPr lang="en-CA" baseline="0" dirty="0" err="1" smtClean="0"/>
              <a:t>empid</a:t>
            </a:r>
            <a:r>
              <a:rPr lang="en-CA" baseline="0" dirty="0" smtClean="0"/>
              <a:t> of 3. If you chose salary and </a:t>
            </a:r>
            <a:r>
              <a:rPr lang="en-CA" baseline="0" dirty="0" err="1" smtClean="0"/>
              <a:t>empid</a:t>
            </a:r>
            <a:r>
              <a:rPr lang="en-CA" baseline="0" dirty="0" smtClean="0"/>
              <a:t>, your query would be salary = 100, 000, </a:t>
            </a:r>
            <a:r>
              <a:rPr lang="en-CA" baseline="0" dirty="0" err="1" smtClean="0"/>
              <a:t>empid</a:t>
            </a:r>
            <a:r>
              <a:rPr lang="en-CA" baseline="0" dirty="0" smtClean="0"/>
              <a:t> = 3</a:t>
            </a:r>
            <a:endParaRPr lang="en-CA" dirty="0"/>
          </a:p>
        </p:txBody>
      </p:sp>
      <p:sp>
        <p:nvSpPr>
          <p:cNvPr id="4" name="Slide Number Placeholder 3"/>
          <p:cNvSpPr>
            <a:spLocks noGrp="1"/>
          </p:cNvSpPr>
          <p:nvPr>
            <p:ph type="sldNum" sz="quarter" idx="10"/>
          </p:nvPr>
        </p:nvSpPr>
        <p:spPr/>
        <p:txBody>
          <a:bodyPr/>
          <a:lstStyle/>
          <a:p>
            <a:fld id="{6E57E725-EABE-4185-901E-52AE5CC89614}" type="slidenum">
              <a:rPr lang="en-CA" smtClean="0"/>
              <a:t>60</a:t>
            </a:fld>
            <a:endParaRPr lang="en-CA"/>
          </a:p>
        </p:txBody>
      </p:sp>
    </p:spTree>
    <p:extLst>
      <p:ext uri="{BB962C8B-B14F-4D97-AF65-F5344CB8AC3E}">
        <p14:creationId xmlns:p14="http://schemas.microsoft.com/office/powerpoint/2010/main" val="1359235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Query workload available section.</a:t>
            </a:r>
            <a:endParaRPr lang="en-CA" dirty="0"/>
          </a:p>
        </p:txBody>
      </p:sp>
      <p:sp>
        <p:nvSpPr>
          <p:cNvPr id="4" name="Slide Number Placeholder 3"/>
          <p:cNvSpPr>
            <a:spLocks noGrp="1"/>
          </p:cNvSpPr>
          <p:nvPr>
            <p:ph type="sldNum" sz="quarter" idx="10"/>
          </p:nvPr>
        </p:nvSpPr>
        <p:spPr/>
        <p:txBody>
          <a:bodyPr/>
          <a:lstStyle/>
          <a:p>
            <a:fld id="{6E57E725-EABE-4185-901E-52AE5CC89614}" type="slidenum">
              <a:rPr lang="en-CA" smtClean="0"/>
              <a:t>61</a:t>
            </a:fld>
            <a:endParaRPr lang="en-CA"/>
          </a:p>
        </p:txBody>
      </p:sp>
    </p:spTree>
    <p:extLst>
      <p:ext uri="{BB962C8B-B14F-4D97-AF65-F5344CB8AC3E}">
        <p14:creationId xmlns:p14="http://schemas.microsoft.com/office/powerpoint/2010/main" val="3401969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is</a:t>
            </a:r>
            <a:r>
              <a:rPr lang="en-CA" baseline="0" dirty="0" smtClean="0"/>
              <a:t> a correlated join. Most managers that are above manager 1 are usually going to get a salary above 100,000.</a:t>
            </a:r>
          </a:p>
          <a:p>
            <a:r>
              <a:rPr lang="en-CA" baseline="0" dirty="0" smtClean="0"/>
              <a:t>The join is CORRELATED, which means our estimation based on uniformity breaks</a:t>
            </a:r>
            <a:endParaRPr lang="en-CA" dirty="0"/>
          </a:p>
        </p:txBody>
      </p:sp>
      <p:sp>
        <p:nvSpPr>
          <p:cNvPr id="4" name="Slide Number Placeholder 3"/>
          <p:cNvSpPr>
            <a:spLocks noGrp="1"/>
          </p:cNvSpPr>
          <p:nvPr>
            <p:ph type="sldNum" sz="quarter" idx="10"/>
          </p:nvPr>
        </p:nvSpPr>
        <p:spPr/>
        <p:txBody>
          <a:bodyPr/>
          <a:lstStyle/>
          <a:p>
            <a:fld id="{6E57E725-EABE-4185-901E-52AE5CC89614}" type="slidenum">
              <a:rPr lang="en-CA" smtClean="0"/>
              <a:t>75</a:t>
            </a:fld>
            <a:endParaRPr lang="en-CA"/>
          </a:p>
        </p:txBody>
      </p:sp>
    </p:spTree>
    <p:extLst>
      <p:ext uri="{BB962C8B-B14F-4D97-AF65-F5344CB8AC3E}">
        <p14:creationId xmlns:p14="http://schemas.microsoft.com/office/powerpoint/2010/main" val="3387322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Size</a:t>
            </a:r>
            <a:r>
              <a:rPr lang="en-CA" baseline="0" dirty="0" smtClean="0"/>
              <a:t> estimates are needed for costs of access plans. It can be disastrous to our query optimizer if we guess the wrong cardinality, since we will pick a bad plan!</a:t>
            </a:r>
            <a:endParaRPr lang="en-CA" dirty="0"/>
          </a:p>
        </p:txBody>
      </p:sp>
      <p:sp>
        <p:nvSpPr>
          <p:cNvPr id="4" name="Slide Number Placeholder 3"/>
          <p:cNvSpPr>
            <a:spLocks noGrp="1"/>
          </p:cNvSpPr>
          <p:nvPr>
            <p:ph type="sldNum" sz="quarter" idx="10"/>
          </p:nvPr>
        </p:nvSpPr>
        <p:spPr/>
        <p:txBody>
          <a:bodyPr/>
          <a:lstStyle/>
          <a:p>
            <a:fld id="{6E57E725-EABE-4185-901E-52AE5CC89614}" type="slidenum">
              <a:rPr lang="en-CA" smtClean="0"/>
              <a:t>8</a:t>
            </a:fld>
            <a:endParaRPr lang="en-CA"/>
          </a:p>
        </p:txBody>
      </p:sp>
    </p:spTree>
    <p:extLst>
      <p:ext uri="{BB962C8B-B14F-4D97-AF65-F5344CB8AC3E}">
        <p14:creationId xmlns:p14="http://schemas.microsoft.com/office/powerpoint/2010/main" val="983405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can see how we build a</a:t>
            </a:r>
            <a:r>
              <a:rPr lang="en-CA" baseline="0" dirty="0" smtClean="0"/>
              <a:t> histogram from the Employee table to a (Department, frequency) pair</a:t>
            </a:r>
            <a:endParaRPr lang="en-CA" dirty="0"/>
          </a:p>
        </p:txBody>
      </p:sp>
      <p:sp>
        <p:nvSpPr>
          <p:cNvPr id="4" name="Slide Number Placeholder 3"/>
          <p:cNvSpPr>
            <a:spLocks noGrp="1"/>
          </p:cNvSpPr>
          <p:nvPr>
            <p:ph type="sldNum" sz="quarter" idx="10"/>
          </p:nvPr>
        </p:nvSpPr>
        <p:spPr/>
        <p:txBody>
          <a:bodyPr/>
          <a:lstStyle/>
          <a:p>
            <a:fld id="{6E57E725-EABE-4185-901E-52AE5CC89614}" type="slidenum">
              <a:rPr lang="en-CA" smtClean="0"/>
              <a:t>9</a:t>
            </a:fld>
            <a:endParaRPr lang="en-CA"/>
          </a:p>
        </p:txBody>
      </p:sp>
    </p:spTree>
    <p:extLst>
      <p:ext uri="{BB962C8B-B14F-4D97-AF65-F5344CB8AC3E}">
        <p14:creationId xmlns:p14="http://schemas.microsoft.com/office/powerpoint/2010/main" val="1129794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Again, we have a</a:t>
            </a:r>
            <a:r>
              <a:rPr lang="en-CA" baseline="0" dirty="0" smtClean="0"/>
              <a:t>n (attribute, frequency) pair in order to write our histogram</a:t>
            </a:r>
            <a:endParaRPr lang="en-CA" dirty="0"/>
          </a:p>
        </p:txBody>
      </p:sp>
      <p:sp>
        <p:nvSpPr>
          <p:cNvPr id="4" name="Slide Number Placeholder 3"/>
          <p:cNvSpPr>
            <a:spLocks noGrp="1"/>
          </p:cNvSpPr>
          <p:nvPr>
            <p:ph type="sldNum" sz="quarter" idx="10"/>
          </p:nvPr>
        </p:nvSpPr>
        <p:spPr/>
        <p:txBody>
          <a:bodyPr/>
          <a:lstStyle/>
          <a:p>
            <a:fld id="{6E57E725-EABE-4185-901E-52AE5CC89614}" type="slidenum">
              <a:rPr lang="en-CA" smtClean="0"/>
              <a:t>10</a:t>
            </a:fld>
            <a:endParaRPr lang="en-CA"/>
          </a:p>
        </p:txBody>
      </p:sp>
    </p:spTree>
    <p:extLst>
      <p:ext uri="{BB962C8B-B14F-4D97-AF65-F5344CB8AC3E}">
        <p14:creationId xmlns:p14="http://schemas.microsoft.com/office/powerpoint/2010/main" val="808607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take the frequency</a:t>
            </a:r>
            <a:r>
              <a:rPr lang="en-CA" baseline="0" dirty="0" smtClean="0"/>
              <a:t> vs. value distribution, and group them into buckets.</a:t>
            </a:r>
            <a:endParaRPr lang="en-CA" dirty="0"/>
          </a:p>
        </p:txBody>
      </p:sp>
      <p:sp>
        <p:nvSpPr>
          <p:cNvPr id="4" name="Slide Number Placeholder 3"/>
          <p:cNvSpPr>
            <a:spLocks noGrp="1"/>
          </p:cNvSpPr>
          <p:nvPr>
            <p:ph type="sldNum" sz="quarter" idx="10"/>
          </p:nvPr>
        </p:nvSpPr>
        <p:spPr/>
        <p:txBody>
          <a:bodyPr/>
          <a:lstStyle/>
          <a:p>
            <a:fld id="{6E57E725-EABE-4185-901E-52AE5CC89614}" type="slidenum">
              <a:rPr lang="en-CA" smtClean="0"/>
              <a:t>13</a:t>
            </a:fld>
            <a:endParaRPr lang="en-CA"/>
          </a:p>
        </p:txBody>
      </p:sp>
    </p:spTree>
    <p:extLst>
      <p:ext uri="{BB962C8B-B14F-4D97-AF65-F5344CB8AC3E}">
        <p14:creationId xmlns:p14="http://schemas.microsoft.com/office/powerpoint/2010/main" val="440110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Here, we assume that</a:t>
            </a:r>
            <a:r>
              <a:rPr lang="en-CA" baseline="0" dirty="0" smtClean="0"/>
              <a:t> within the bucket, we have uniformity. Note that this still has the same “total” value.</a:t>
            </a:r>
            <a:endParaRPr lang="en-CA" dirty="0"/>
          </a:p>
        </p:txBody>
      </p:sp>
      <p:sp>
        <p:nvSpPr>
          <p:cNvPr id="4" name="Slide Number Placeholder 3"/>
          <p:cNvSpPr>
            <a:spLocks noGrp="1"/>
          </p:cNvSpPr>
          <p:nvPr>
            <p:ph type="sldNum" sz="quarter" idx="10"/>
          </p:nvPr>
        </p:nvSpPr>
        <p:spPr/>
        <p:txBody>
          <a:bodyPr/>
          <a:lstStyle/>
          <a:p>
            <a:fld id="{6E57E725-EABE-4185-901E-52AE5CC89614}" type="slidenum">
              <a:rPr lang="en-CA" smtClean="0"/>
              <a:t>14</a:t>
            </a:fld>
            <a:endParaRPr lang="en-CA"/>
          </a:p>
        </p:txBody>
      </p:sp>
    </p:spTree>
    <p:extLst>
      <p:ext uri="{BB962C8B-B14F-4D97-AF65-F5344CB8AC3E}">
        <p14:creationId xmlns:p14="http://schemas.microsoft.com/office/powerpoint/2010/main" val="3829329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spread is the distance from one attribute value to the next.</a:t>
            </a:r>
          </a:p>
          <a:p>
            <a:r>
              <a:rPr lang="en-CA" dirty="0" smtClean="0"/>
              <a:t>Area is the frequency times the spread.</a:t>
            </a:r>
            <a:endParaRPr lang="en-CA" dirty="0"/>
          </a:p>
        </p:txBody>
      </p:sp>
      <p:sp>
        <p:nvSpPr>
          <p:cNvPr id="4" name="Slide Number Placeholder 3"/>
          <p:cNvSpPr>
            <a:spLocks noGrp="1"/>
          </p:cNvSpPr>
          <p:nvPr>
            <p:ph type="sldNum" sz="quarter" idx="10"/>
          </p:nvPr>
        </p:nvSpPr>
        <p:spPr/>
        <p:txBody>
          <a:bodyPr/>
          <a:lstStyle/>
          <a:p>
            <a:fld id="{6E57E725-EABE-4185-901E-52AE5CC89614}" type="slidenum">
              <a:rPr lang="en-CA" smtClean="0"/>
              <a:t>16</a:t>
            </a:fld>
            <a:endParaRPr lang="en-CA"/>
          </a:p>
        </p:txBody>
      </p:sp>
    </p:spTree>
    <p:extLst>
      <p:ext uri="{BB962C8B-B14F-4D97-AF65-F5344CB8AC3E}">
        <p14:creationId xmlns:p14="http://schemas.microsoft.com/office/powerpoint/2010/main" val="987955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 are many types of histograms out there. Depending on what you want to do, they</a:t>
            </a:r>
            <a:r>
              <a:rPr lang="en-CA" baseline="0" dirty="0" smtClean="0"/>
              <a:t> offer different advantages.</a:t>
            </a:r>
            <a:endParaRPr lang="en-CA" dirty="0"/>
          </a:p>
        </p:txBody>
      </p:sp>
      <p:sp>
        <p:nvSpPr>
          <p:cNvPr id="4" name="Slide Number Placeholder 3"/>
          <p:cNvSpPr>
            <a:spLocks noGrp="1"/>
          </p:cNvSpPr>
          <p:nvPr>
            <p:ph type="sldNum" sz="quarter" idx="10"/>
          </p:nvPr>
        </p:nvSpPr>
        <p:spPr/>
        <p:txBody>
          <a:bodyPr/>
          <a:lstStyle/>
          <a:p>
            <a:fld id="{6E57E725-EABE-4185-901E-52AE5CC89614}" type="slidenum">
              <a:rPr lang="en-CA" smtClean="0"/>
              <a:t>21</a:t>
            </a:fld>
            <a:endParaRPr lang="en-CA"/>
          </a:p>
        </p:txBody>
      </p:sp>
    </p:spTree>
    <p:extLst>
      <p:ext uri="{BB962C8B-B14F-4D97-AF65-F5344CB8AC3E}">
        <p14:creationId xmlns:p14="http://schemas.microsoft.com/office/powerpoint/2010/main" val="3027765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7FA5D99A-87FF-4D73-99FF-2F542BF27727}" type="datetimeFigureOut">
              <a:rPr lang="en-CA" smtClean="0"/>
              <a:t>2019-10-05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48D393-0F57-41C0-9F68-FA7A835E2ECE}" type="slidenum">
              <a:rPr lang="en-CA" smtClean="0"/>
              <a:t>‹#›</a:t>
            </a:fld>
            <a:endParaRPr lang="en-CA"/>
          </a:p>
        </p:txBody>
      </p:sp>
    </p:spTree>
    <p:extLst>
      <p:ext uri="{BB962C8B-B14F-4D97-AF65-F5344CB8AC3E}">
        <p14:creationId xmlns:p14="http://schemas.microsoft.com/office/powerpoint/2010/main" val="2652652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7FA5D99A-87FF-4D73-99FF-2F542BF27727}" type="datetimeFigureOut">
              <a:rPr lang="en-CA" smtClean="0"/>
              <a:t>2019-10-05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48D393-0F57-41C0-9F68-FA7A835E2ECE}" type="slidenum">
              <a:rPr lang="en-CA" smtClean="0"/>
              <a:t>‹#›</a:t>
            </a:fld>
            <a:endParaRPr lang="en-CA"/>
          </a:p>
        </p:txBody>
      </p:sp>
    </p:spTree>
    <p:extLst>
      <p:ext uri="{BB962C8B-B14F-4D97-AF65-F5344CB8AC3E}">
        <p14:creationId xmlns:p14="http://schemas.microsoft.com/office/powerpoint/2010/main" val="426532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7FA5D99A-87FF-4D73-99FF-2F542BF27727}" type="datetimeFigureOut">
              <a:rPr lang="en-CA" smtClean="0"/>
              <a:t>2019-10-05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48D393-0F57-41C0-9F68-FA7A835E2ECE}" type="slidenum">
              <a:rPr lang="en-CA" smtClean="0"/>
              <a:t>‹#›</a:t>
            </a:fld>
            <a:endParaRPr lang="en-CA"/>
          </a:p>
        </p:txBody>
      </p:sp>
    </p:spTree>
    <p:extLst>
      <p:ext uri="{BB962C8B-B14F-4D97-AF65-F5344CB8AC3E}">
        <p14:creationId xmlns:p14="http://schemas.microsoft.com/office/powerpoint/2010/main" val="2789672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0482" name="Group 2"/>
          <p:cNvGrpSpPr>
            <a:grpSpLocks/>
          </p:cNvGrpSpPr>
          <p:nvPr/>
        </p:nvGrpSpPr>
        <p:grpSpPr bwMode="auto">
          <a:xfrm>
            <a:off x="0" y="0"/>
            <a:ext cx="7823200" cy="6858000"/>
            <a:chOff x="0" y="0"/>
            <a:chExt cx="3696" cy="4320"/>
          </a:xfrm>
        </p:grpSpPr>
        <p:sp>
          <p:nvSpPr>
            <p:cNvPr id="20483" name="Rectangle 3"/>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en-US" sz="2400" b="0" i="0" u="none" strike="noStrike" kern="1200" cap="none" spc="0" normalizeH="0" baseline="0" noProof="0" smtClean="0">
                <a:ln>
                  <a:noFill/>
                </a:ln>
                <a:solidFill>
                  <a:srgbClr val="003366"/>
                </a:solidFill>
                <a:effectLst/>
                <a:uLnTx/>
                <a:uFillTx/>
                <a:latin typeface="Times New Roman" panose="02020603050405020304" pitchFamily="18" charset="0"/>
                <a:ea typeface="+mn-ea"/>
                <a:cs typeface="+mn-cs"/>
              </a:endParaRPr>
            </a:p>
          </p:txBody>
        </p:sp>
        <p:sp>
          <p:nvSpPr>
            <p:cNvPr id="20484" name="AutoShape 4"/>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en-US" sz="2400" b="0" i="0" u="none" strike="noStrike" kern="1200" cap="none" spc="0" normalizeH="0" baseline="0" noProof="0" smtClean="0">
                <a:ln>
                  <a:noFill/>
                </a:ln>
                <a:solidFill>
                  <a:srgbClr val="003366"/>
                </a:solidFill>
                <a:effectLst/>
                <a:uLnTx/>
                <a:uFillTx/>
                <a:latin typeface="Times New Roman" panose="02020603050405020304" pitchFamily="18" charset="0"/>
                <a:ea typeface="+mn-ea"/>
                <a:cs typeface="+mn-cs"/>
              </a:endParaRPr>
            </a:p>
          </p:txBody>
        </p:sp>
      </p:grpSp>
      <p:grpSp>
        <p:nvGrpSpPr>
          <p:cNvPr id="20485" name="Group 5"/>
          <p:cNvGrpSpPr>
            <a:grpSpLocks/>
          </p:cNvGrpSpPr>
          <p:nvPr/>
        </p:nvGrpSpPr>
        <p:grpSpPr bwMode="auto">
          <a:xfrm>
            <a:off x="4842933" y="4889500"/>
            <a:ext cx="6502400" cy="319088"/>
            <a:chOff x="2288" y="3080"/>
            <a:chExt cx="3072" cy="201"/>
          </a:xfrm>
        </p:grpSpPr>
        <p:sp>
          <p:nvSpPr>
            <p:cNvPr id="20486" name="AutoShape 6"/>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smtClean="0">
                <a:ln>
                  <a:noFill/>
                </a:ln>
                <a:solidFill>
                  <a:srgbClr val="003366"/>
                </a:solidFill>
                <a:effectLst/>
                <a:uLnTx/>
                <a:uFillTx/>
                <a:latin typeface="Arial" panose="020B0604020202020204" pitchFamily="34" charset="0"/>
                <a:ea typeface="+mn-ea"/>
                <a:cs typeface="+mn-cs"/>
              </a:endParaRPr>
            </a:p>
          </p:txBody>
        </p:sp>
        <p:sp>
          <p:nvSpPr>
            <p:cNvPr id="20487" name="AutoShape 7"/>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smtClean="0">
                <a:ln>
                  <a:noFill/>
                </a:ln>
                <a:solidFill>
                  <a:srgbClr val="003366"/>
                </a:solidFill>
                <a:effectLst/>
                <a:uLnTx/>
                <a:uFillTx/>
                <a:latin typeface="Arial" panose="020B0604020202020204" pitchFamily="34" charset="0"/>
                <a:ea typeface="+mn-ea"/>
                <a:cs typeface="+mn-cs"/>
              </a:endParaRPr>
            </a:p>
          </p:txBody>
        </p:sp>
      </p:grpSp>
      <p:sp>
        <p:nvSpPr>
          <p:cNvPr id="20488" name="Rectangle 8"/>
          <p:cNvSpPr>
            <a:spLocks noGrp="1" noChangeArrowheads="1"/>
          </p:cNvSpPr>
          <p:nvPr>
            <p:ph type="subTitle" idx="1"/>
          </p:nvPr>
        </p:nvSpPr>
        <p:spPr>
          <a:xfrm>
            <a:off x="6231467" y="2927350"/>
            <a:ext cx="5350933" cy="1822450"/>
          </a:xfrm>
        </p:spPr>
        <p:txBody>
          <a:bodyPr anchor="b"/>
          <a:lstStyle>
            <a:lvl1pPr marL="0" indent="0">
              <a:buFont typeface="Wingdings" panose="05000000000000000000" pitchFamily="2" charset="2"/>
              <a:buNone/>
              <a:defRPr>
                <a:solidFill>
                  <a:schemeClr val="tx2"/>
                </a:solidFill>
              </a:defRPr>
            </a:lvl1pPr>
          </a:lstStyle>
          <a:p>
            <a:pPr lvl="0"/>
            <a:r>
              <a:rPr lang="en-US" altLang="en-US" noProof="0" smtClean="0"/>
              <a:t>Click to edit Master subtitle style</a:t>
            </a:r>
          </a:p>
        </p:txBody>
      </p:sp>
      <p:sp>
        <p:nvSpPr>
          <p:cNvPr id="20489" name="Rectangle 9"/>
          <p:cNvSpPr>
            <a:spLocks noGrp="1" noChangeArrowheads="1"/>
          </p:cNvSpPr>
          <p:nvPr>
            <p:ph type="dt" sz="quarter" idx="2"/>
          </p:nvPr>
        </p:nvSpPr>
        <p:spPr/>
        <p:txBody>
          <a:bodyPr/>
          <a:lstStyle>
            <a:lvl1pPr>
              <a:defRPr>
                <a:solidFill>
                  <a:schemeClr val="bg1"/>
                </a:solidFill>
              </a:defRPr>
            </a:lvl1pPr>
          </a:lstStyle>
          <a:p>
            <a:pPr fontAlgn="base">
              <a:spcBef>
                <a:spcPct val="0"/>
              </a:spcBef>
              <a:spcAft>
                <a:spcPct val="0"/>
              </a:spcAft>
            </a:pPr>
            <a:endParaRPr lang="en-US" altLang="en-US" smtClean="0">
              <a:solidFill>
                <a:srgbClr val="FFFFFF"/>
              </a:solidFill>
            </a:endParaRPr>
          </a:p>
        </p:txBody>
      </p:sp>
      <p:sp>
        <p:nvSpPr>
          <p:cNvPr id="20490" name="Rectangle 10"/>
          <p:cNvSpPr>
            <a:spLocks noGrp="1" noChangeArrowheads="1"/>
          </p:cNvSpPr>
          <p:nvPr>
            <p:ph type="ftr" sz="quarter" idx="3"/>
          </p:nvPr>
        </p:nvSpPr>
        <p:spPr>
          <a:xfrm>
            <a:off x="6502400" y="152401"/>
            <a:ext cx="5488517" cy="474663"/>
          </a:xfrm>
        </p:spPr>
        <p:txBody>
          <a:bodyPr/>
          <a:lstStyle>
            <a:lvl1pPr algn="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20491" name="Rectangle 11"/>
          <p:cNvSpPr>
            <a:spLocks noGrp="1" noChangeArrowheads="1"/>
          </p:cNvSpPr>
          <p:nvPr>
            <p:ph type="sldNum" sz="quarter" idx="4"/>
          </p:nvPr>
        </p:nvSpPr>
        <p:spPr>
          <a:xfrm>
            <a:off x="101601" y="6248400"/>
            <a:ext cx="783167" cy="488950"/>
          </a:xfrm>
        </p:spPr>
        <p:txBody>
          <a:bodyPr anchorCtr="0"/>
          <a:lstStyle>
            <a:lvl1pPr>
              <a:defRPr/>
            </a:lvl1pPr>
          </a:lstStyle>
          <a:p>
            <a:pPr fontAlgn="base">
              <a:spcBef>
                <a:spcPct val="0"/>
              </a:spcBef>
              <a:spcAft>
                <a:spcPct val="0"/>
              </a:spcAft>
            </a:pPr>
            <a:fld id="{C80B3703-9D2D-4CE9-A336-8EE39509EFB6}"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
        <p:nvSpPr>
          <p:cNvPr id="20492" name="AutoShape 12"/>
          <p:cNvSpPr>
            <a:spLocks noGrp="1" noChangeArrowheads="1"/>
          </p:cNvSpPr>
          <p:nvPr>
            <p:ph type="ctrTitle" sz="quarter"/>
          </p:nvPr>
        </p:nvSpPr>
        <p:spPr>
          <a:xfrm>
            <a:off x="914400" y="990600"/>
            <a:ext cx="10972800" cy="1905000"/>
          </a:xfrm>
          <a:prstGeom prst="roundRect">
            <a:avLst>
              <a:gd name="adj" fmla="val 50000"/>
            </a:avLst>
          </a:prstGeom>
        </p:spPr>
        <p:txBody>
          <a:bodyPr anchor="ctr"/>
          <a:lstStyle>
            <a:lvl1pPr algn="ctr">
              <a:defRPr>
                <a:solidFill>
                  <a:schemeClr val="tx1"/>
                </a:solidFill>
              </a:defRPr>
            </a:lvl1pPr>
          </a:lstStyle>
          <a:p>
            <a:pPr lvl="0"/>
            <a:r>
              <a:rPr lang="en-US" altLang="en-US" noProof="0" smtClean="0"/>
              <a:t>Click to edit Master title style</a:t>
            </a:r>
          </a:p>
        </p:txBody>
      </p:sp>
    </p:spTree>
    <p:extLst>
      <p:ext uri="{BB962C8B-B14F-4D97-AF65-F5344CB8AC3E}">
        <p14:creationId xmlns:p14="http://schemas.microsoft.com/office/powerpoint/2010/main" val="2935543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2391569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92F9ADC4-C618-4EC2-8527-AC2E227D169B}"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1615126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117601" y="2362201"/>
            <a:ext cx="5027084" cy="37242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347884" y="2362201"/>
            <a:ext cx="5027083" cy="37242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6" name="Footer Placeholder 5"/>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7" name="Slide Number Placeholder 6"/>
          <p:cNvSpPr>
            <a:spLocks noGrp="1"/>
          </p:cNvSpPr>
          <p:nvPr>
            <p:ph type="sldNum" sz="quarter" idx="12"/>
          </p:nvPr>
        </p:nvSpPr>
        <p:spPr/>
        <p:txBody>
          <a:bodyPr/>
          <a:lstStyle>
            <a:lvl1pPr>
              <a:defRPr/>
            </a:lvl1pPr>
          </a:lstStyle>
          <a:p>
            <a:pPr fontAlgn="base">
              <a:spcBef>
                <a:spcPct val="0"/>
              </a:spcBef>
              <a:spcAft>
                <a:spcPct val="0"/>
              </a:spcAft>
            </a:pPr>
            <a:fld id="{5CEAD485-45B1-4C88-91D6-9930ABDD82B0}"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1401334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8" name="Footer Placeholder 7"/>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9" name="Slide Number Placeholder 8"/>
          <p:cNvSpPr>
            <a:spLocks noGrp="1"/>
          </p:cNvSpPr>
          <p:nvPr>
            <p:ph type="sldNum" sz="quarter" idx="12"/>
          </p:nvPr>
        </p:nvSpPr>
        <p:spPr/>
        <p:txBody>
          <a:bodyPr/>
          <a:lstStyle>
            <a:lvl1pPr>
              <a:defRPr/>
            </a:lvl1pPr>
          </a:lstStyle>
          <a:p>
            <a:pPr fontAlgn="base">
              <a:spcBef>
                <a:spcPct val="0"/>
              </a:spcBef>
              <a:spcAft>
                <a:spcPct val="0"/>
              </a:spcAft>
            </a:pPr>
            <a:fld id="{88FAA2F1-1C9D-4E8C-A151-64D92A779225}"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1027807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4" name="Footer Placeholder 3"/>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5" name="Slide Number Placeholder 4"/>
          <p:cNvSpPr>
            <a:spLocks noGrp="1"/>
          </p:cNvSpPr>
          <p:nvPr>
            <p:ph type="sldNum" sz="quarter" idx="12"/>
          </p:nvPr>
        </p:nvSpPr>
        <p:spPr/>
        <p:txBody>
          <a:bodyPr/>
          <a:lstStyle>
            <a:lvl1pPr>
              <a:defRPr/>
            </a:lvl1pPr>
          </a:lstStyle>
          <a:p>
            <a:pPr fontAlgn="base">
              <a:spcBef>
                <a:spcPct val="0"/>
              </a:spcBef>
              <a:spcAft>
                <a:spcPct val="0"/>
              </a:spcAft>
            </a:pPr>
            <a:fld id="{6EFC9294-2842-47B7-998E-8C848772A712}"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2764659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3" name="Footer Placeholder 2"/>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4" name="Slide Number Placeholder 3"/>
          <p:cNvSpPr>
            <a:spLocks noGrp="1"/>
          </p:cNvSpPr>
          <p:nvPr>
            <p:ph type="sldNum" sz="quarter" idx="12"/>
          </p:nvPr>
        </p:nvSpPr>
        <p:spPr/>
        <p:txBody>
          <a:bodyPr/>
          <a:lstStyle>
            <a:lvl1pPr>
              <a:defRPr/>
            </a:lvl1pPr>
          </a:lstStyle>
          <a:p>
            <a:pPr fontAlgn="base">
              <a:spcBef>
                <a:spcPct val="0"/>
              </a:spcBef>
              <a:spcAft>
                <a:spcPct val="0"/>
              </a:spcAft>
            </a:pPr>
            <a:fld id="{FC879F09-4F7B-4DCF-894B-C79C16C0A769}"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41451929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6" name="Footer Placeholder 5"/>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7" name="Slide Number Placeholder 6"/>
          <p:cNvSpPr>
            <a:spLocks noGrp="1"/>
          </p:cNvSpPr>
          <p:nvPr>
            <p:ph type="sldNum" sz="quarter" idx="12"/>
          </p:nvPr>
        </p:nvSpPr>
        <p:spPr/>
        <p:txBody>
          <a:bodyPr/>
          <a:lstStyle>
            <a:lvl1pPr>
              <a:defRPr/>
            </a:lvl1pPr>
          </a:lstStyle>
          <a:p>
            <a:pPr fontAlgn="base">
              <a:spcBef>
                <a:spcPct val="0"/>
              </a:spcBef>
              <a:spcAft>
                <a:spcPct val="0"/>
              </a:spcAft>
            </a:pPr>
            <a:fld id="{1B8AB422-6F1F-4A18-886E-5BC7610A109A}"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86551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7FA5D99A-87FF-4D73-99FF-2F542BF27727}" type="datetimeFigureOut">
              <a:rPr lang="en-CA" smtClean="0"/>
              <a:t>2019-10-05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48D393-0F57-41C0-9F68-FA7A835E2ECE}" type="slidenum">
              <a:rPr lang="en-CA" smtClean="0"/>
              <a:t>‹#›</a:t>
            </a:fld>
            <a:endParaRPr lang="en-CA"/>
          </a:p>
        </p:txBody>
      </p:sp>
    </p:spTree>
    <p:extLst>
      <p:ext uri="{BB962C8B-B14F-4D97-AF65-F5344CB8AC3E}">
        <p14:creationId xmlns:p14="http://schemas.microsoft.com/office/powerpoint/2010/main" val="14016691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6" name="Footer Placeholder 5"/>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7" name="Slide Number Placeholder 6"/>
          <p:cNvSpPr>
            <a:spLocks noGrp="1"/>
          </p:cNvSpPr>
          <p:nvPr>
            <p:ph type="sldNum" sz="quarter" idx="12"/>
          </p:nvPr>
        </p:nvSpPr>
        <p:spPr/>
        <p:txBody>
          <a:bodyPr/>
          <a:lstStyle>
            <a:lvl1pPr>
              <a:defRPr/>
            </a:lvl1pPr>
          </a:lstStyle>
          <a:p>
            <a:pPr fontAlgn="base">
              <a:spcBef>
                <a:spcPct val="0"/>
              </a:spcBef>
              <a:spcAft>
                <a:spcPct val="0"/>
              </a:spcAft>
            </a:pPr>
            <a:fld id="{F1EF271E-457D-4F4D-836C-54142964394D}"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6283715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F8441EF2-80C0-4EBF-9F62-9B413AE9B08D}"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1916674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40800" y="762001"/>
            <a:ext cx="2641600" cy="532447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016000" y="762001"/>
            <a:ext cx="7721600" cy="53244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248DFA81-037C-47D9-AB28-74CCEBDCCE23}"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23000878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10566400" cy="11430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1117601" y="2362200"/>
            <a:ext cx="10257367" cy="17859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1117601" y="4300539"/>
            <a:ext cx="10257367" cy="17859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a:xfrm>
            <a:off x="3251201" y="6248401"/>
            <a:ext cx="2840567" cy="474663"/>
          </a:xfrm>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6" name="Footer Placeholder 5"/>
          <p:cNvSpPr>
            <a:spLocks noGrp="1"/>
          </p:cNvSpPr>
          <p:nvPr>
            <p:ph type="ftr" sz="quarter" idx="11"/>
          </p:nvPr>
        </p:nvSpPr>
        <p:spPr>
          <a:xfrm>
            <a:off x="7721600" y="6248401"/>
            <a:ext cx="3862917" cy="474663"/>
          </a:xfrm>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7" name="Slide Number Placeholder 6"/>
          <p:cNvSpPr>
            <a:spLocks noGrp="1"/>
          </p:cNvSpPr>
          <p:nvPr>
            <p:ph type="sldNum" sz="quarter" idx="12"/>
          </p:nvPr>
        </p:nvSpPr>
        <p:spPr>
          <a:xfrm>
            <a:off x="112184" y="6242050"/>
            <a:ext cx="783167" cy="488950"/>
          </a:xfrm>
        </p:spPr>
        <p:txBody>
          <a:bodyPr/>
          <a:lstStyle>
            <a:lvl1pPr>
              <a:defRPr/>
            </a:lvl1pPr>
          </a:lstStyle>
          <a:p>
            <a:pPr fontAlgn="base">
              <a:spcBef>
                <a:spcPct val="0"/>
              </a:spcBef>
              <a:spcAft>
                <a:spcPct val="0"/>
              </a:spcAft>
            </a:pPr>
            <a:fld id="{85E3003D-5CE7-4266-B9BF-0688FA280DBB}"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29419936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10566400" cy="1143000"/>
          </a:xfrm>
        </p:spPr>
        <p:txBody>
          <a:bodyPr/>
          <a:lstStyle/>
          <a:p>
            <a:r>
              <a:rPr lang="en-US" smtClean="0"/>
              <a:t>Click to edit Master title style</a:t>
            </a:r>
            <a:endParaRPr lang="en-CA"/>
          </a:p>
        </p:txBody>
      </p:sp>
      <p:sp>
        <p:nvSpPr>
          <p:cNvPr id="3" name="Content Placeholder 2"/>
          <p:cNvSpPr>
            <a:spLocks noGrp="1"/>
          </p:cNvSpPr>
          <p:nvPr>
            <p:ph sz="half" idx="1"/>
          </p:nvPr>
        </p:nvSpPr>
        <p:spPr>
          <a:xfrm>
            <a:off x="1117601" y="2362201"/>
            <a:ext cx="5027084" cy="37242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6347884" y="2362200"/>
            <a:ext cx="5027083" cy="17859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6347884" y="4300539"/>
            <a:ext cx="5027083" cy="17859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Date Placeholder 5"/>
          <p:cNvSpPr>
            <a:spLocks noGrp="1"/>
          </p:cNvSpPr>
          <p:nvPr>
            <p:ph type="dt" sz="half" idx="10"/>
          </p:nvPr>
        </p:nvSpPr>
        <p:spPr>
          <a:xfrm>
            <a:off x="3251201" y="6248401"/>
            <a:ext cx="2840567" cy="474663"/>
          </a:xfrm>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7" name="Footer Placeholder 6"/>
          <p:cNvSpPr>
            <a:spLocks noGrp="1"/>
          </p:cNvSpPr>
          <p:nvPr>
            <p:ph type="ftr" sz="quarter" idx="11"/>
          </p:nvPr>
        </p:nvSpPr>
        <p:spPr>
          <a:xfrm>
            <a:off x="7721600" y="6248401"/>
            <a:ext cx="3862917" cy="474663"/>
          </a:xfrm>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8" name="Slide Number Placeholder 7"/>
          <p:cNvSpPr>
            <a:spLocks noGrp="1"/>
          </p:cNvSpPr>
          <p:nvPr>
            <p:ph type="sldNum" sz="quarter" idx="12"/>
          </p:nvPr>
        </p:nvSpPr>
        <p:spPr>
          <a:xfrm>
            <a:off x="112184" y="6242050"/>
            <a:ext cx="783167" cy="488950"/>
          </a:xfrm>
        </p:spPr>
        <p:txBody>
          <a:bodyPr/>
          <a:lstStyle>
            <a:lvl1pPr>
              <a:defRPr/>
            </a:lvl1pPr>
          </a:lstStyle>
          <a:p>
            <a:pPr fontAlgn="base">
              <a:spcBef>
                <a:spcPct val="0"/>
              </a:spcBef>
              <a:spcAft>
                <a:spcPct val="0"/>
              </a:spcAft>
            </a:pPr>
            <a:fld id="{BC060E8C-BB71-437B-AC95-3DC1000BCBB9}"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5035141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0482" name="Group 2"/>
          <p:cNvGrpSpPr>
            <a:grpSpLocks/>
          </p:cNvGrpSpPr>
          <p:nvPr/>
        </p:nvGrpSpPr>
        <p:grpSpPr bwMode="auto">
          <a:xfrm>
            <a:off x="0" y="0"/>
            <a:ext cx="7823200" cy="6858000"/>
            <a:chOff x="0" y="0"/>
            <a:chExt cx="3696" cy="4320"/>
          </a:xfrm>
        </p:grpSpPr>
        <p:sp>
          <p:nvSpPr>
            <p:cNvPr id="20483" name="Rectangle 3"/>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en-US" sz="2400" b="0" i="0" u="none" strike="noStrike" kern="1200" cap="none" spc="0" normalizeH="0" baseline="0" noProof="0" smtClean="0">
                <a:ln>
                  <a:noFill/>
                </a:ln>
                <a:solidFill>
                  <a:srgbClr val="003366"/>
                </a:solidFill>
                <a:effectLst/>
                <a:uLnTx/>
                <a:uFillTx/>
                <a:latin typeface="Times New Roman" panose="02020603050405020304" pitchFamily="18" charset="0"/>
                <a:ea typeface="+mn-ea"/>
                <a:cs typeface="+mn-cs"/>
              </a:endParaRPr>
            </a:p>
          </p:txBody>
        </p:sp>
        <p:sp>
          <p:nvSpPr>
            <p:cNvPr id="20484" name="AutoShape 4"/>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en-US" sz="2400" b="0" i="0" u="none" strike="noStrike" kern="1200" cap="none" spc="0" normalizeH="0" baseline="0" noProof="0" smtClean="0">
                <a:ln>
                  <a:noFill/>
                </a:ln>
                <a:solidFill>
                  <a:srgbClr val="003366"/>
                </a:solidFill>
                <a:effectLst/>
                <a:uLnTx/>
                <a:uFillTx/>
                <a:latin typeface="Times New Roman" panose="02020603050405020304" pitchFamily="18" charset="0"/>
                <a:ea typeface="+mn-ea"/>
                <a:cs typeface="+mn-cs"/>
              </a:endParaRPr>
            </a:p>
          </p:txBody>
        </p:sp>
      </p:grpSp>
      <p:grpSp>
        <p:nvGrpSpPr>
          <p:cNvPr id="20485" name="Group 5"/>
          <p:cNvGrpSpPr>
            <a:grpSpLocks/>
          </p:cNvGrpSpPr>
          <p:nvPr/>
        </p:nvGrpSpPr>
        <p:grpSpPr bwMode="auto">
          <a:xfrm>
            <a:off x="4842933" y="4889500"/>
            <a:ext cx="6502400" cy="319088"/>
            <a:chOff x="2288" y="3080"/>
            <a:chExt cx="3072" cy="201"/>
          </a:xfrm>
        </p:grpSpPr>
        <p:sp>
          <p:nvSpPr>
            <p:cNvPr id="20486" name="AutoShape 6"/>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smtClean="0">
                <a:ln>
                  <a:noFill/>
                </a:ln>
                <a:solidFill>
                  <a:srgbClr val="003366"/>
                </a:solidFill>
                <a:effectLst/>
                <a:uLnTx/>
                <a:uFillTx/>
                <a:latin typeface="Arial" panose="020B0604020202020204" pitchFamily="34" charset="0"/>
                <a:ea typeface="+mn-ea"/>
                <a:cs typeface="+mn-cs"/>
              </a:endParaRPr>
            </a:p>
          </p:txBody>
        </p:sp>
        <p:sp>
          <p:nvSpPr>
            <p:cNvPr id="20487" name="AutoShape 7"/>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smtClean="0">
                <a:ln>
                  <a:noFill/>
                </a:ln>
                <a:solidFill>
                  <a:srgbClr val="003366"/>
                </a:solidFill>
                <a:effectLst/>
                <a:uLnTx/>
                <a:uFillTx/>
                <a:latin typeface="Arial" panose="020B0604020202020204" pitchFamily="34" charset="0"/>
                <a:ea typeface="+mn-ea"/>
                <a:cs typeface="+mn-cs"/>
              </a:endParaRPr>
            </a:p>
          </p:txBody>
        </p:sp>
      </p:grpSp>
      <p:sp>
        <p:nvSpPr>
          <p:cNvPr id="20488" name="Rectangle 8"/>
          <p:cNvSpPr>
            <a:spLocks noGrp="1" noChangeArrowheads="1"/>
          </p:cNvSpPr>
          <p:nvPr>
            <p:ph type="subTitle" idx="1"/>
          </p:nvPr>
        </p:nvSpPr>
        <p:spPr>
          <a:xfrm>
            <a:off x="6231467" y="2927350"/>
            <a:ext cx="5350933" cy="1822450"/>
          </a:xfrm>
        </p:spPr>
        <p:txBody>
          <a:bodyPr anchor="b"/>
          <a:lstStyle>
            <a:lvl1pPr marL="0" indent="0">
              <a:buFont typeface="Wingdings" panose="05000000000000000000" pitchFamily="2" charset="2"/>
              <a:buNone/>
              <a:defRPr>
                <a:solidFill>
                  <a:schemeClr val="tx2"/>
                </a:solidFill>
              </a:defRPr>
            </a:lvl1pPr>
          </a:lstStyle>
          <a:p>
            <a:pPr lvl="0"/>
            <a:r>
              <a:rPr lang="en-US" altLang="en-US" noProof="0" smtClean="0"/>
              <a:t>Click to edit Master subtitle style</a:t>
            </a:r>
          </a:p>
        </p:txBody>
      </p:sp>
      <p:sp>
        <p:nvSpPr>
          <p:cNvPr id="20489" name="Rectangle 9"/>
          <p:cNvSpPr>
            <a:spLocks noGrp="1" noChangeArrowheads="1"/>
          </p:cNvSpPr>
          <p:nvPr>
            <p:ph type="dt" sz="quarter" idx="2"/>
          </p:nvPr>
        </p:nvSpPr>
        <p:spPr/>
        <p:txBody>
          <a:bodyPr/>
          <a:lstStyle>
            <a:lvl1pPr>
              <a:defRPr>
                <a:solidFill>
                  <a:schemeClr val="bg1"/>
                </a:solidFill>
              </a:defRPr>
            </a:lvl1pPr>
          </a:lstStyle>
          <a:p>
            <a:pPr fontAlgn="base">
              <a:spcBef>
                <a:spcPct val="0"/>
              </a:spcBef>
              <a:spcAft>
                <a:spcPct val="0"/>
              </a:spcAft>
            </a:pPr>
            <a:endParaRPr lang="en-US" altLang="en-US" smtClean="0">
              <a:solidFill>
                <a:srgbClr val="FFFFFF"/>
              </a:solidFill>
            </a:endParaRPr>
          </a:p>
        </p:txBody>
      </p:sp>
      <p:sp>
        <p:nvSpPr>
          <p:cNvPr id="20490" name="Rectangle 10"/>
          <p:cNvSpPr>
            <a:spLocks noGrp="1" noChangeArrowheads="1"/>
          </p:cNvSpPr>
          <p:nvPr>
            <p:ph type="ftr" sz="quarter" idx="3"/>
          </p:nvPr>
        </p:nvSpPr>
        <p:spPr>
          <a:xfrm>
            <a:off x="6502400" y="152401"/>
            <a:ext cx="5488517" cy="474663"/>
          </a:xfrm>
        </p:spPr>
        <p:txBody>
          <a:bodyPr/>
          <a:lstStyle>
            <a:lvl1pPr algn="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20491" name="Rectangle 11"/>
          <p:cNvSpPr>
            <a:spLocks noGrp="1" noChangeArrowheads="1"/>
          </p:cNvSpPr>
          <p:nvPr>
            <p:ph type="sldNum" sz="quarter" idx="4"/>
          </p:nvPr>
        </p:nvSpPr>
        <p:spPr>
          <a:xfrm>
            <a:off x="101601" y="6248400"/>
            <a:ext cx="783167" cy="488950"/>
          </a:xfrm>
        </p:spPr>
        <p:txBody>
          <a:bodyPr anchorCtr="0"/>
          <a:lstStyle>
            <a:lvl1pPr>
              <a:defRPr/>
            </a:lvl1pPr>
          </a:lstStyle>
          <a:p>
            <a:pPr fontAlgn="base">
              <a:spcBef>
                <a:spcPct val="0"/>
              </a:spcBef>
              <a:spcAft>
                <a:spcPct val="0"/>
              </a:spcAft>
            </a:pPr>
            <a:fld id="{C80B3703-9D2D-4CE9-A336-8EE39509EFB6}"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
        <p:nvSpPr>
          <p:cNvPr id="20492" name="AutoShape 12"/>
          <p:cNvSpPr>
            <a:spLocks noGrp="1" noChangeArrowheads="1"/>
          </p:cNvSpPr>
          <p:nvPr>
            <p:ph type="ctrTitle" sz="quarter"/>
          </p:nvPr>
        </p:nvSpPr>
        <p:spPr>
          <a:xfrm>
            <a:off x="914400" y="990600"/>
            <a:ext cx="10972800" cy="1905000"/>
          </a:xfrm>
          <a:prstGeom prst="roundRect">
            <a:avLst>
              <a:gd name="adj" fmla="val 50000"/>
            </a:avLst>
          </a:prstGeom>
        </p:spPr>
        <p:txBody>
          <a:bodyPr anchor="ctr"/>
          <a:lstStyle>
            <a:lvl1pPr algn="ctr">
              <a:defRPr>
                <a:solidFill>
                  <a:schemeClr val="tx1"/>
                </a:solidFill>
              </a:defRPr>
            </a:lvl1pPr>
          </a:lstStyle>
          <a:p>
            <a:pPr lvl="0"/>
            <a:r>
              <a:rPr lang="en-US" altLang="en-US" noProof="0" smtClean="0"/>
              <a:t>Click to edit Master title style</a:t>
            </a:r>
          </a:p>
        </p:txBody>
      </p:sp>
    </p:spTree>
    <p:extLst>
      <p:ext uri="{BB962C8B-B14F-4D97-AF65-F5344CB8AC3E}">
        <p14:creationId xmlns:p14="http://schemas.microsoft.com/office/powerpoint/2010/main" val="8059206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32126127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92F9ADC4-C618-4EC2-8527-AC2E227D169B}"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18356425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117601" y="2362201"/>
            <a:ext cx="5027084" cy="37242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347884" y="2362201"/>
            <a:ext cx="5027083" cy="37242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6" name="Footer Placeholder 5"/>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7" name="Slide Number Placeholder 6"/>
          <p:cNvSpPr>
            <a:spLocks noGrp="1"/>
          </p:cNvSpPr>
          <p:nvPr>
            <p:ph type="sldNum" sz="quarter" idx="12"/>
          </p:nvPr>
        </p:nvSpPr>
        <p:spPr/>
        <p:txBody>
          <a:bodyPr/>
          <a:lstStyle>
            <a:lvl1pPr>
              <a:defRPr/>
            </a:lvl1pPr>
          </a:lstStyle>
          <a:p>
            <a:pPr fontAlgn="base">
              <a:spcBef>
                <a:spcPct val="0"/>
              </a:spcBef>
              <a:spcAft>
                <a:spcPct val="0"/>
              </a:spcAft>
            </a:pPr>
            <a:fld id="{5CEAD485-45B1-4C88-91D6-9930ABDD82B0}"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26204505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8" name="Footer Placeholder 7"/>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9" name="Slide Number Placeholder 8"/>
          <p:cNvSpPr>
            <a:spLocks noGrp="1"/>
          </p:cNvSpPr>
          <p:nvPr>
            <p:ph type="sldNum" sz="quarter" idx="12"/>
          </p:nvPr>
        </p:nvSpPr>
        <p:spPr/>
        <p:txBody>
          <a:bodyPr/>
          <a:lstStyle>
            <a:lvl1pPr>
              <a:defRPr/>
            </a:lvl1pPr>
          </a:lstStyle>
          <a:p>
            <a:pPr fontAlgn="base">
              <a:spcBef>
                <a:spcPct val="0"/>
              </a:spcBef>
              <a:spcAft>
                <a:spcPct val="0"/>
              </a:spcAft>
            </a:pPr>
            <a:fld id="{88FAA2F1-1C9D-4E8C-A151-64D92A779225}"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2369576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A5D99A-87FF-4D73-99FF-2F542BF27727}" type="datetimeFigureOut">
              <a:rPr lang="en-CA" smtClean="0"/>
              <a:t>2019-10-05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48D393-0F57-41C0-9F68-FA7A835E2ECE}" type="slidenum">
              <a:rPr lang="en-CA" smtClean="0"/>
              <a:t>‹#›</a:t>
            </a:fld>
            <a:endParaRPr lang="en-CA"/>
          </a:p>
        </p:txBody>
      </p:sp>
    </p:spTree>
    <p:extLst>
      <p:ext uri="{BB962C8B-B14F-4D97-AF65-F5344CB8AC3E}">
        <p14:creationId xmlns:p14="http://schemas.microsoft.com/office/powerpoint/2010/main" val="7503249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4" name="Footer Placeholder 3"/>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5" name="Slide Number Placeholder 4"/>
          <p:cNvSpPr>
            <a:spLocks noGrp="1"/>
          </p:cNvSpPr>
          <p:nvPr>
            <p:ph type="sldNum" sz="quarter" idx="12"/>
          </p:nvPr>
        </p:nvSpPr>
        <p:spPr/>
        <p:txBody>
          <a:bodyPr/>
          <a:lstStyle>
            <a:lvl1pPr>
              <a:defRPr/>
            </a:lvl1pPr>
          </a:lstStyle>
          <a:p>
            <a:pPr fontAlgn="base">
              <a:spcBef>
                <a:spcPct val="0"/>
              </a:spcBef>
              <a:spcAft>
                <a:spcPct val="0"/>
              </a:spcAft>
            </a:pPr>
            <a:fld id="{6EFC9294-2842-47B7-998E-8C848772A712}"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25637758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3" name="Footer Placeholder 2"/>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4" name="Slide Number Placeholder 3"/>
          <p:cNvSpPr>
            <a:spLocks noGrp="1"/>
          </p:cNvSpPr>
          <p:nvPr>
            <p:ph type="sldNum" sz="quarter" idx="12"/>
          </p:nvPr>
        </p:nvSpPr>
        <p:spPr/>
        <p:txBody>
          <a:bodyPr/>
          <a:lstStyle>
            <a:lvl1pPr>
              <a:defRPr/>
            </a:lvl1pPr>
          </a:lstStyle>
          <a:p>
            <a:pPr fontAlgn="base">
              <a:spcBef>
                <a:spcPct val="0"/>
              </a:spcBef>
              <a:spcAft>
                <a:spcPct val="0"/>
              </a:spcAft>
            </a:pPr>
            <a:fld id="{FC879F09-4F7B-4DCF-894B-C79C16C0A769}"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2149759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6" name="Footer Placeholder 5"/>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7" name="Slide Number Placeholder 6"/>
          <p:cNvSpPr>
            <a:spLocks noGrp="1"/>
          </p:cNvSpPr>
          <p:nvPr>
            <p:ph type="sldNum" sz="quarter" idx="12"/>
          </p:nvPr>
        </p:nvSpPr>
        <p:spPr/>
        <p:txBody>
          <a:bodyPr/>
          <a:lstStyle>
            <a:lvl1pPr>
              <a:defRPr/>
            </a:lvl1pPr>
          </a:lstStyle>
          <a:p>
            <a:pPr fontAlgn="base">
              <a:spcBef>
                <a:spcPct val="0"/>
              </a:spcBef>
              <a:spcAft>
                <a:spcPct val="0"/>
              </a:spcAft>
            </a:pPr>
            <a:fld id="{1B8AB422-6F1F-4A18-886E-5BC7610A109A}"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7243558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6" name="Footer Placeholder 5"/>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7" name="Slide Number Placeholder 6"/>
          <p:cNvSpPr>
            <a:spLocks noGrp="1"/>
          </p:cNvSpPr>
          <p:nvPr>
            <p:ph type="sldNum" sz="quarter" idx="12"/>
          </p:nvPr>
        </p:nvSpPr>
        <p:spPr/>
        <p:txBody>
          <a:bodyPr/>
          <a:lstStyle>
            <a:lvl1pPr>
              <a:defRPr/>
            </a:lvl1pPr>
          </a:lstStyle>
          <a:p>
            <a:pPr fontAlgn="base">
              <a:spcBef>
                <a:spcPct val="0"/>
              </a:spcBef>
              <a:spcAft>
                <a:spcPct val="0"/>
              </a:spcAft>
            </a:pPr>
            <a:fld id="{F1EF271E-457D-4F4D-836C-54142964394D}"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37769856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F8441EF2-80C0-4EBF-9F62-9B413AE9B08D}"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11196710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40800" y="762001"/>
            <a:ext cx="2641600" cy="532447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016000" y="762001"/>
            <a:ext cx="7721600" cy="53244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248DFA81-037C-47D9-AB28-74CCEBDCCE23}"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40454383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10566400" cy="11430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1117601" y="2362200"/>
            <a:ext cx="10257367" cy="17859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1117601" y="4300539"/>
            <a:ext cx="10257367" cy="17859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a:xfrm>
            <a:off x="3251201" y="6248401"/>
            <a:ext cx="2840567" cy="474663"/>
          </a:xfrm>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6" name="Footer Placeholder 5"/>
          <p:cNvSpPr>
            <a:spLocks noGrp="1"/>
          </p:cNvSpPr>
          <p:nvPr>
            <p:ph type="ftr" sz="quarter" idx="11"/>
          </p:nvPr>
        </p:nvSpPr>
        <p:spPr>
          <a:xfrm>
            <a:off x="7721600" y="6248401"/>
            <a:ext cx="3862917" cy="474663"/>
          </a:xfrm>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7" name="Slide Number Placeholder 6"/>
          <p:cNvSpPr>
            <a:spLocks noGrp="1"/>
          </p:cNvSpPr>
          <p:nvPr>
            <p:ph type="sldNum" sz="quarter" idx="12"/>
          </p:nvPr>
        </p:nvSpPr>
        <p:spPr>
          <a:xfrm>
            <a:off x="112184" y="6242050"/>
            <a:ext cx="783167" cy="488950"/>
          </a:xfrm>
        </p:spPr>
        <p:txBody>
          <a:bodyPr/>
          <a:lstStyle>
            <a:lvl1pPr>
              <a:defRPr/>
            </a:lvl1pPr>
          </a:lstStyle>
          <a:p>
            <a:pPr fontAlgn="base">
              <a:spcBef>
                <a:spcPct val="0"/>
              </a:spcBef>
              <a:spcAft>
                <a:spcPct val="0"/>
              </a:spcAft>
            </a:pPr>
            <a:fld id="{85E3003D-5CE7-4266-B9BF-0688FA280DBB}"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39525097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10566400" cy="1143000"/>
          </a:xfrm>
        </p:spPr>
        <p:txBody>
          <a:bodyPr/>
          <a:lstStyle/>
          <a:p>
            <a:r>
              <a:rPr lang="en-US" smtClean="0"/>
              <a:t>Click to edit Master title style</a:t>
            </a:r>
            <a:endParaRPr lang="en-CA"/>
          </a:p>
        </p:txBody>
      </p:sp>
      <p:sp>
        <p:nvSpPr>
          <p:cNvPr id="3" name="Content Placeholder 2"/>
          <p:cNvSpPr>
            <a:spLocks noGrp="1"/>
          </p:cNvSpPr>
          <p:nvPr>
            <p:ph sz="half" idx="1"/>
          </p:nvPr>
        </p:nvSpPr>
        <p:spPr>
          <a:xfrm>
            <a:off x="1117601" y="2362201"/>
            <a:ext cx="5027084" cy="37242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6347884" y="2362200"/>
            <a:ext cx="5027083" cy="17859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6347884" y="4300539"/>
            <a:ext cx="5027083" cy="17859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Date Placeholder 5"/>
          <p:cNvSpPr>
            <a:spLocks noGrp="1"/>
          </p:cNvSpPr>
          <p:nvPr>
            <p:ph type="dt" sz="half" idx="10"/>
          </p:nvPr>
        </p:nvSpPr>
        <p:spPr>
          <a:xfrm>
            <a:off x="3251201" y="6248401"/>
            <a:ext cx="2840567" cy="474663"/>
          </a:xfrm>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7" name="Footer Placeholder 6"/>
          <p:cNvSpPr>
            <a:spLocks noGrp="1"/>
          </p:cNvSpPr>
          <p:nvPr>
            <p:ph type="ftr" sz="quarter" idx="11"/>
          </p:nvPr>
        </p:nvSpPr>
        <p:spPr>
          <a:xfrm>
            <a:off x="7721600" y="6248401"/>
            <a:ext cx="3862917" cy="474663"/>
          </a:xfrm>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8" name="Slide Number Placeholder 7"/>
          <p:cNvSpPr>
            <a:spLocks noGrp="1"/>
          </p:cNvSpPr>
          <p:nvPr>
            <p:ph type="sldNum" sz="quarter" idx="12"/>
          </p:nvPr>
        </p:nvSpPr>
        <p:spPr>
          <a:xfrm>
            <a:off x="112184" y="6242050"/>
            <a:ext cx="783167" cy="488950"/>
          </a:xfrm>
        </p:spPr>
        <p:txBody>
          <a:bodyPr/>
          <a:lstStyle>
            <a:lvl1pPr>
              <a:defRPr/>
            </a:lvl1pPr>
          </a:lstStyle>
          <a:p>
            <a:pPr fontAlgn="base">
              <a:spcBef>
                <a:spcPct val="0"/>
              </a:spcBef>
              <a:spcAft>
                <a:spcPct val="0"/>
              </a:spcAft>
            </a:pPr>
            <a:fld id="{BC060E8C-BB71-437B-AC95-3DC1000BCBB9}"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32610852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0482" name="Group 2"/>
          <p:cNvGrpSpPr>
            <a:grpSpLocks/>
          </p:cNvGrpSpPr>
          <p:nvPr/>
        </p:nvGrpSpPr>
        <p:grpSpPr bwMode="auto">
          <a:xfrm>
            <a:off x="0" y="0"/>
            <a:ext cx="7823200" cy="6858000"/>
            <a:chOff x="0" y="0"/>
            <a:chExt cx="3696" cy="4320"/>
          </a:xfrm>
        </p:grpSpPr>
        <p:sp>
          <p:nvSpPr>
            <p:cNvPr id="20483" name="Rectangle 3"/>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en-US" sz="2400" b="0" i="0" u="none" strike="noStrike" kern="1200" cap="none" spc="0" normalizeH="0" baseline="0" noProof="0" smtClean="0">
                <a:ln>
                  <a:noFill/>
                </a:ln>
                <a:solidFill>
                  <a:srgbClr val="003366"/>
                </a:solidFill>
                <a:effectLst/>
                <a:uLnTx/>
                <a:uFillTx/>
                <a:latin typeface="Times New Roman" panose="02020603050405020304" pitchFamily="18" charset="0"/>
                <a:ea typeface="+mn-ea"/>
                <a:cs typeface="+mn-cs"/>
              </a:endParaRPr>
            </a:p>
          </p:txBody>
        </p:sp>
        <p:sp>
          <p:nvSpPr>
            <p:cNvPr id="20484" name="AutoShape 4"/>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en-US" sz="2400" b="0" i="0" u="none" strike="noStrike" kern="1200" cap="none" spc="0" normalizeH="0" baseline="0" noProof="0" smtClean="0">
                <a:ln>
                  <a:noFill/>
                </a:ln>
                <a:solidFill>
                  <a:srgbClr val="003366"/>
                </a:solidFill>
                <a:effectLst/>
                <a:uLnTx/>
                <a:uFillTx/>
                <a:latin typeface="Times New Roman" panose="02020603050405020304" pitchFamily="18" charset="0"/>
                <a:ea typeface="+mn-ea"/>
                <a:cs typeface="+mn-cs"/>
              </a:endParaRPr>
            </a:p>
          </p:txBody>
        </p:sp>
      </p:grpSp>
      <p:grpSp>
        <p:nvGrpSpPr>
          <p:cNvPr id="20485" name="Group 5"/>
          <p:cNvGrpSpPr>
            <a:grpSpLocks/>
          </p:cNvGrpSpPr>
          <p:nvPr/>
        </p:nvGrpSpPr>
        <p:grpSpPr bwMode="auto">
          <a:xfrm>
            <a:off x="4842933" y="4889500"/>
            <a:ext cx="6502400" cy="319088"/>
            <a:chOff x="2288" y="3080"/>
            <a:chExt cx="3072" cy="201"/>
          </a:xfrm>
        </p:grpSpPr>
        <p:sp>
          <p:nvSpPr>
            <p:cNvPr id="20486" name="AutoShape 6"/>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smtClean="0">
                <a:ln>
                  <a:noFill/>
                </a:ln>
                <a:solidFill>
                  <a:srgbClr val="003366"/>
                </a:solidFill>
                <a:effectLst/>
                <a:uLnTx/>
                <a:uFillTx/>
                <a:latin typeface="Arial" panose="020B0604020202020204" pitchFamily="34" charset="0"/>
                <a:ea typeface="+mn-ea"/>
                <a:cs typeface="+mn-cs"/>
              </a:endParaRPr>
            </a:p>
          </p:txBody>
        </p:sp>
        <p:sp>
          <p:nvSpPr>
            <p:cNvPr id="20487" name="AutoShape 7"/>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smtClean="0">
                <a:ln>
                  <a:noFill/>
                </a:ln>
                <a:solidFill>
                  <a:srgbClr val="003366"/>
                </a:solidFill>
                <a:effectLst/>
                <a:uLnTx/>
                <a:uFillTx/>
                <a:latin typeface="Arial" panose="020B0604020202020204" pitchFamily="34" charset="0"/>
                <a:ea typeface="+mn-ea"/>
                <a:cs typeface="+mn-cs"/>
              </a:endParaRPr>
            </a:p>
          </p:txBody>
        </p:sp>
      </p:grpSp>
      <p:sp>
        <p:nvSpPr>
          <p:cNvPr id="20488" name="Rectangle 8"/>
          <p:cNvSpPr>
            <a:spLocks noGrp="1" noChangeArrowheads="1"/>
          </p:cNvSpPr>
          <p:nvPr>
            <p:ph type="subTitle" idx="1"/>
          </p:nvPr>
        </p:nvSpPr>
        <p:spPr>
          <a:xfrm>
            <a:off x="6231467" y="2927350"/>
            <a:ext cx="5350933" cy="1822450"/>
          </a:xfrm>
        </p:spPr>
        <p:txBody>
          <a:bodyPr anchor="b"/>
          <a:lstStyle>
            <a:lvl1pPr marL="0" indent="0">
              <a:buFont typeface="Wingdings" panose="05000000000000000000" pitchFamily="2" charset="2"/>
              <a:buNone/>
              <a:defRPr>
                <a:solidFill>
                  <a:schemeClr val="tx2"/>
                </a:solidFill>
              </a:defRPr>
            </a:lvl1pPr>
          </a:lstStyle>
          <a:p>
            <a:pPr lvl="0"/>
            <a:r>
              <a:rPr lang="en-US" altLang="en-US" noProof="0" smtClean="0"/>
              <a:t>Click to edit Master subtitle style</a:t>
            </a:r>
          </a:p>
        </p:txBody>
      </p:sp>
      <p:sp>
        <p:nvSpPr>
          <p:cNvPr id="20489" name="Rectangle 9"/>
          <p:cNvSpPr>
            <a:spLocks noGrp="1" noChangeArrowheads="1"/>
          </p:cNvSpPr>
          <p:nvPr>
            <p:ph type="dt" sz="quarter" idx="2"/>
          </p:nvPr>
        </p:nvSpPr>
        <p:spPr/>
        <p:txBody>
          <a:bodyPr/>
          <a:lstStyle>
            <a:lvl1pPr>
              <a:defRPr>
                <a:solidFill>
                  <a:schemeClr val="bg1"/>
                </a:solidFill>
              </a:defRPr>
            </a:lvl1pPr>
          </a:lstStyle>
          <a:p>
            <a:pPr fontAlgn="base">
              <a:spcBef>
                <a:spcPct val="0"/>
              </a:spcBef>
              <a:spcAft>
                <a:spcPct val="0"/>
              </a:spcAft>
            </a:pPr>
            <a:endParaRPr lang="en-US" altLang="en-US" smtClean="0">
              <a:solidFill>
                <a:srgbClr val="FFFFFF"/>
              </a:solidFill>
            </a:endParaRPr>
          </a:p>
        </p:txBody>
      </p:sp>
      <p:sp>
        <p:nvSpPr>
          <p:cNvPr id="20490" name="Rectangle 10"/>
          <p:cNvSpPr>
            <a:spLocks noGrp="1" noChangeArrowheads="1"/>
          </p:cNvSpPr>
          <p:nvPr>
            <p:ph type="ftr" sz="quarter" idx="3"/>
          </p:nvPr>
        </p:nvSpPr>
        <p:spPr>
          <a:xfrm>
            <a:off x="6502400" y="152401"/>
            <a:ext cx="5488517" cy="474663"/>
          </a:xfrm>
        </p:spPr>
        <p:txBody>
          <a:bodyPr/>
          <a:lstStyle>
            <a:lvl1pPr algn="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20491" name="Rectangle 11"/>
          <p:cNvSpPr>
            <a:spLocks noGrp="1" noChangeArrowheads="1"/>
          </p:cNvSpPr>
          <p:nvPr>
            <p:ph type="sldNum" sz="quarter" idx="4"/>
          </p:nvPr>
        </p:nvSpPr>
        <p:spPr>
          <a:xfrm>
            <a:off x="101601" y="6248400"/>
            <a:ext cx="783167" cy="488950"/>
          </a:xfrm>
        </p:spPr>
        <p:txBody>
          <a:bodyPr anchorCtr="0"/>
          <a:lstStyle>
            <a:lvl1pPr>
              <a:defRPr/>
            </a:lvl1pPr>
          </a:lstStyle>
          <a:p>
            <a:pPr fontAlgn="base">
              <a:spcBef>
                <a:spcPct val="0"/>
              </a:spcBef>
              <a:spcAft>
                <a:spcPct val="0"/>
              </a:spcAft>
            </a:pPr>
            <a:fld id="{C80B3703-9D2D-4CE9-A336-8EE39509EFB6}"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
        <p:nvSpPr>
          <p:cNvPr id="20492" name="AutoShape 12"/>
          <p:cNvSpPr>
            <a:spLocks noGrp="1" noChangeArrowheads="1"/>
          </p:cNvSpPr>
          <p:nvPr>
            <p:ph type="ctrTitle" sz="quarter"/>
          </p:nvPr>
        </p:nvSpPr>
        <p:spPr>
          <a:xfrm>
            <a:off x="914400" y="990600"/>
            <a:ext cx="10972800" cy="1905000"/>
          </a:xfrm>
          <a:prstGeom prst="roundRect">
            <a:avLst>
              <a:gd name="adj" fmla="val 50000"/>
            </a:avLst>
          </a:prstGeom>
        </p:spPr>
        <p:txBody>
          <a:bodyPr anchor="ctr"/>
          <a:lstStyle>
            <a:lvl1pPr algn="ctr">
              <a:defRPr>
                <a:solidFill>
                  <a:schemeClr val="tx1"/>
                </a:solidFill>
              </a:defRPr>
            </a:lvl1pPr>
          </a:lstStyle>
          <a:p>
            <a:pPr lvl="0"/>
            <a:r>
              <a:rPr lang="en-US" altLang="en-US" noProof="0" smtClean="0"/>
              <a:t>Click to edit Master title style</a:t>
            </a:r>
          </a:p>
        </p:txBody>
      </p:sp>
    </p:spTree>
    <p:extLst>
      <p:ext uri="{BB962C8B-B14F-4D97-AF65-F5344CB8AC3E}">
        <p14:creationId xmlns:p14="http://schemas.microsoft.com/office/powerpoint/2010/main" val="36315089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3512392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7FA5D99A-87FF-4D73-99FF-2F542BF27727}" type="datetimeFigureOut">
              <a:rPr lang="en-CA" smtClean="0"/>
              <a:t>2019-10-05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848D393-0F57-41C0-9F68-FA7A835E2ECE}" type="slidenum">
              <a:rPr lang="en-CA" smtClean="0"/>
              <a:t>‹#›</a:t>
            </a:fld>
            <a:endParaRPr lang="en-CA"/>
          </a:p>
        </p:txBody>
      </p:sp>
    </p:spTree>
    <p:extLst>
      <p:ext uri="{BB962C8B-B14F-4D97-AF65-F5344CB8AC3E}">
        <p14:creationId xmlns:p14="http://schemas.microsoft.com/office/powerpoint/2010/main" val="6920056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92F9ADC4-C618-4EC2-8527-AC2E227D169B}"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17837566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117601" y="2362201"/>
            <a:ext cx="5027084" cy="37242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347884" y="2362201"/>
            <a:ext cx="5027083" cy="37242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6" name="Footer Placeholder 5"/>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7" name="Slide Number Placeholder 6"/>
          <p:cNvSpPr>
            <a:spLocks noGrp="1"/>
          </p:cNvSpPr>
          <p:nvPr>
            <p:ph type="sldNum" sz="quarter" idx="12"/>
          </p:nvPr>
        </p:nvSpPr>
        <p:spPr/>
        <p:txBody>
          <a:bodyPr/>
          <a:lstStyle>
            <a:lvl1pPr>
              <a:defRPr/>
            </a:lvl1pPr>
          </a:lstStyle>
          <a:p>
            <a:pPr fontAlgn="base">
              <a:spcBef>
                <a:spcPct val="0"/>
              </a:spcBef>
              <a:spcAft>
                <a:spcPct val="0"/>
              </a:spcAft>
            </a:pPr>
            <a:fld id="{5CEAD485-45B1-4C88-91D6-9930ABDD82B0}"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35128998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8" name="Footer Placeholder 7"/>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9" name="Slide Number Placeholder 8"/>
          <p:cNvSpPr>
            <a:spLocks noGrp="1"/>
          </p:cNvSpPr>
          <p:nvPr>
            <p:ph type="sldNum" sz="quarter" idx="12"/>
          </p:nvPr>
        </p:nvSpPr>
        <p:spPr/>
        <p:txBody>
          <a:bodyPr/>
          <a:lstStyle>
            <a:lvl1pPr>
              <a:defRPr/>
            </a:lvl1pPr>
          </a:lstStyle>
          <a:p>
            <a:pPr fontAlgn="base">
              <a:spcBef>
                <a:spcPct val="0"/>
              </a:spcBef>
              <a:spcAft>
                <a:spcPct val="0"/>
              </a:spcAft>
            </a:pPr>
            <a:fld id="{88FAA2F1-1C9D-4E8C-A151-64D92A779225}"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1513171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4" name="Footer Placeholder 3"/>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5" name="Slide Number Placeholder 4"/>
          <p:cNvSpPr>
            <a:spLocks noGrp="1"/>
          </p:cNvSpPr>
          <p:nvPr>
            <p:ph type="sldNum" sz="quarter" idx="12"/>
          </p:nvPr>
        </p:nvSpPr>
        <p:spPr/>
        <p:txBody>
          <a:bodyPr/>
          <a:lstStyle>
            <a:lvl1pPr>
              <a:defRPr/>
            </a:lvl1pPr>
          </a:lstStyle>
          <a:p>
            <a:pPr fontAlgn="base">
              <a:spcBef>
                <a:spcPct val="0"/>
              </a:spcBef>
              <a:spcAft>
                <a:spcPct val="0"/>
              </a:spcAft>
            </a:pPr>
            <a:fld id="{6EFC9294-2842-47B7-998E-8C848772A712}"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15254190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3" name="Footer Placeholder 2"/>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4" name="Slide Number Placeholder 3"/>
          <p:cNvSpPr>
            <a:spLocks noGrp="1"/>
          </p:cNvSpPr>
          <p:nvPr>
            <p:ph type="sldNum" sz="quarter" idx="12"/>
          </p:nvPr>
        </p:nvSpPr>
        <p:spPr/>
        <p:txBody>
          <a:bodyPr/>
          <a:lstStyle>
            <a:lvl1pPr>
              <a:defRPr/>
            </a:lvl1pPr>
          </a:lstStyle>
          <a:p>
            <a:pPr fontAlgn="base">
              <a:spcBef>
                <a:spcPct val="0"/>
              </a:spcBef>
              <a:spcAft>
                <a:spcPct val="0"/>
              </a:spcAft>
            </a:pPr>
            <a:fld id="{FC879F09-4F7B-4DCF-894B-C79C16C0A769}"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42507824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6" name="Footer Placeholder 5"/>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7" name="Slide Number Placeholder 6"/>
          <p:cNvSpPr>
            <a:spLocks noGrp="1"/>
          </p:cNvSpPr>
          <p:nvPr>
            <p:ph type="sldNum" sz="quarter" idx="12"/>
          </p:nvPr>
        </p:nvSpPr>
        <p:spPr/>
        <p:txBody>
          <a:bodyPr/>
          <a:lstStyle>
            <a:lvl1pPr>
              <a:defRPr/>
            </a:lvl1pPr>
          </a:lstStyle>
          <a:p>
            <a:pPr fontAlgn="base">
              <a:spcBef>
                <a:spcPct val="0"/>
              </a:spcBef>
              <a:spcAft>
                <a:spcPct val="0"/>
              </a:spcAft>
            </a:pPr>
            <a:fld id="{1B8AB422-6F1F-4A18-886E-5BC7610A109A}"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12599808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6" name="Footer Placeholder 5"/>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7" name="Slide Number Placeholder 6"/>
          <p:cNvSpPr>
            <a:spLocks noGrp="1"/>
          </p:cNvSpPr>
          <p:nvPr>
            <p:ph type="sldNum" sz="quarter" idx="12"/>
          </p:nvPr>
        </p:nvSpPr>
        <p:spPr/>
        <p:txBody>
          <a:bodyPr/>
          <a:lstStyle>
            <a:lvl1pPr>
              <a:defRPr/>
            </a:lvl1pPr>
          </a:lstStyle>
          <a:p>
            <a:pPr fontAlgn="base">
              <a:spcBef>
                <a:spcPct val="0"/>
              </a:spcBef>
              <a:spcAft>
                <a:spcPct val="0"/>
              </a:spcAft>
            </a:pPr>
            <a:fld id="{F1EF271E-457D-4F4D-836C-54142964394D}"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1716687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F8441EF2-80C0-4EBF-9F62-9B413AE9B08D}"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51522524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40800" y="762001"/>
            <a:ext cx="2641600" cy="532447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016000" y="762001"/>
            <a:ext cx="7721600" cy="53244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248DFA81-037C-47D9-AB28-74CCEBDCCE23}"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11361281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10566400" cy="11430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1117601" y="2362200"/>
            <a:ext cx="10257367" cy="17859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1117601" y="4300539"/>
            <a:ext cx="10257367" cy="17859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a:xfrm>
            <a:off x="3251201" y="6248401"/>
            <a:ext cx="2840567" cy="474663"/>
          </a:xfrm>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6" name="Footer Placeholder 5"/>
          <p:cNvSpPr>
            <a:spLocks noGrp="1"/>
          </p:cNvSpPr>
          <p:nvPr>
            <p:ph type="ftr" sz="quarter" idx="11"/>
          </p:nvPr>
        </p:nvSpPr>
        <p:spPr>
          <a:xfrm>
            <a:off x="7721600" y="6248401"/>
            <a:ext cx="3862917" cy="474663"/>
          </a:xfrm>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7" name="Slide Number Placeholder 6"/>
          <p:cNvSpPr>
            <a:spLocks noGrp="1"/>
          </p:cNvSpPr>
          <p:nvPr>
            <p:ph type="sldNum" sz="quarter" idx="12"/>
          </p:nvPr>
        </p:nvSpPr>
        <p:spPr>
          <a:xfrm>
            <a:off x="112184" y="6242050"/>
            <a:ext cx="783167" cy="488950"/>
          </a:xfrm>
        </p:spPr>
        <p:txBody>
          <a:bodyPr/>
          <a:lstStyle>
            <a:lvl1pPr>
              <a:defRPr/>
            </a:lvl1pPr>
          </a:lstStyle>
          <a:p>
            <a:pPr fontAlgn="base">
              <a:spcBef>
                <a:spcPct val="0"/>
              </a:spcBef>
              <a:spcAft>
                <a:spcPct val="0"/>
              </a:spcAft>
            </a:pPr>
            <a:fld id="{85E3003D-5CE7-4266-B9BF-0688FA280DBB}"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1776200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7FA5D99A-87FF-4D73-99FF-2F542BF27727}" type="datetimeFigureOut">
              <a:rPr lang="en-CA" smtClean="0"/>
              <a:t>2019-10-05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848D393-0F57-41C0-9F68-FA7A835E2ECE}" type="slidenum">
              <a:rPr lang="en-CA" smtClean="0"/>
              <a:t>‹#›</a:t>
            </a:fld>
            <a:endParaRPr lang="en-CA"/>
          </a:p>
        </p:txBody>
      </p:sp>
    </p:spTree>
    <p:extLst>
      <p:ext uri="{BB962C8B-B14F-4D97-AF65-F5344CB8AC3E}">
        <p14:creationId xmlns:p14="http://schemas.microsoft.com/office/powerpoint/2010/main" val="22174322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10566400" cy="1143000"/>
          </a:xfrm>
        </p:spPr>
        <p:txBody>
          <a:bodyPr/>
          <a:lstStyle/>
          <a:p>
            <a:r>
              <a:rPr lang="en-US" smtClean="0"/>
              <a:t>Click to edit Master title style</a:t>
            </a:r>
            <a:endParaRPr lang="en-CA"/>
          </a:p>
        </p:txBody>
      </p:sp>
      <p:sp>
        <p:nvSpPr>
          <p:cNvPr id="3" name="Content Placeholder 2"/>
          <p:cNvSpPr>
            <a:spLocks noGrp="1"/>
          </p:cNvSpPr>
          <p:nvPr>
            <p:ph sz="half" idx="1"/>
          </p:nvPr>
        </p:nvSpPr>
        <p:spPr>
          <a:xfrm>
            <a:off x="1117601" y="2362201"/>
            <a:ext cx="5027084" cy="37242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6347884" y="2362200"/>
            <a:ext cx="5027083" cy="17859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6347884" y="4300539"/>
            <a:ext cx="5027083" cy="17859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Date Placeholder 5"/>
          <p:cNvSpPr>
            <a:spLocks noGrp="1"/>
          </p:cNvSpPr>
          <p:nvPr>
            <p:ph type="dt" sz="half" idx="10"/>
          </p:nvPr>
        </p:nvSpPr>
        <p:spPr>
          <a:xfrm>
            <a:off x="3251201" y="6248401"/>
            <a:ext cx="2840567" cy="474663"/>
          </a:xfrm>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7" name="Footer Placeholder 6"/>
          <p:cNvSpPr>
            <a:spLocks noGrp="1"/>
          </p:cNvSpPr>
          <p:nvPr>
            <p:ph type="ftr" sz="quarter" idx="11"/>
          </p:nvPr>
        </p:nvSpPr>
        <p:spPr>
          <a:xfrm>
            <a:off x="7721600" y="6248401"/>
            <a:ext cx="3862917" cy="474663"/>
          </a:xfrm>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8" name="Slide Number Placeholder 7"/>
          <p:cNvSpPr>
            <a:spLocks noGrp="1"/>
          </p:cNvSpPr>
          <p:nvPr>
            <p:ph type="sldNum" sz="quarter" idx="12"/>
          </p:nvPr>
        </p:nvSpPr>
        <p:spPr>
          <a:xfrm>
            <a:off x="112184" y="6242050"/>
            <a:ext cx="783167" cy="488950"/>
          </a:xfrm>
        </p:spPr>
        <p:txBody>
          <a:bodyPr/>
          <a:lstStyle>
            <a:lvl1pPr>
              <a:defRPr/>
            </a:lvl1pPr>
          </a:lstStyle>
          <a:p>
            <a:pPr fontAlgn="base">
              <a:spcBef>
                <a:spcPct val="0"/>
              </a:spcBef>
              <a:spcAft>
                <a:spcPct val="0"/>
              </a:spcAft>
            </a:pPr>
            <a:fld id="{BC060E8C-BB71-437B-AC95-3DC1000BCBB9}"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38117790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0482" name="Group 2"/>
          <p:cNvGrpSpPr>
            <a:grpSpLocks/>
          </p:cNvGrpSpPr>
          <p:nvPr/>
        </p:nvGrpSpPr>
        <p:grpSpPr bwMode="auto">
          <a:xfrm>
            <a:off x="0" y="0"/>
            <a:ext cx="7823200" cy="6858000"/>
            <a:chOff x="0" y="0"/>
            <a:chExt cx="3696" cy="4320"/>
          </a:xfrm>
        </p:grpSpPr>
        <p:sp>
          <p:nvSpPr>
            <p:cNvPr id="20483" name="Rectangle 3"/>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en-US" sz="2400" b="0" i="0" u="none" strike="noStrike" kern="1200" cap="none" spc="0" normalizeH="0" baseline="0" noProof="0" smtClean="0">
                <a:ln>
                  <a:noFill/>
                </a:ln>
                <a:solidFill>
                  <a:srgbClr val="003366"/>
                </a:solidFill>
                <a:effectLst/>
                <a:uLnTx/>
                <a:uFillTx/>
                <a:latin typeface="Times New Roman" panose="02020603050405020304" pitchFamily="18" charset="0"/>
                <a:ea typeface="+mn-ea"/>
                <a:cs typeface="+mn-cs"/>
              </a:endParaRPr>
            </a:p>
          </p:txBody>
        </p:sp>
        <p:sp>
          <p:nvSpPr>
            <p:cNvPr id="20484" name="AutoShape 4"/>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en-US" sz="2400" b="0" i="0" u="none" strike="noStrike" kern="1200" cap="none" spc="0" normalizeH="0" baseline="0" noProof="0" smtClean="0">
                <a:ln>
                  <a:noFill/>
                </a:ln>
                <a:solidFill>
                  <a:srgbClr val="003366"/>
                </a:solidFill>
                <a:effectLst/>
                <a:uLnTx/>
                <a:uFillTx/>
                <a:latin typeface="Times New Roman" panose="02020603050405020304" pitchFamily="18" charset="0"/>
                <a:ea typeface="+mn-ea"/>
                <a:cs typeface="+mn-cs"/>
              </a:endParaRPr>
            </a:p>
          </p:txBody>
        </p:sp>
      </p:grpSp>
      <p:grpSp>
        <p:nvGrpSpPr>
          <p:cNvPr id="20485" name="Group 5"/>
          <p:cNvGrpSpPr>
            <a:grpSpLocks/>
          </p:cNvGrpSpPr>
          <p:nvPr/>
        </p:nvGrpSpPr>
        <p:grpSpPr bwMode="auto">
          <a:xfrm>
            <a:off x="4842933" y="4889500"/>
            <a:ext cx="6502400" cy="319088"/>
            <a:chOff x="2288" y="3080"/>
            <a:chExt cx="3072" cy="201"/>
          </a:xfrm>
        </p:grpSpPr>
        <p:sp>
          <p:nvSpPr>
            <p:cNvPr id="20486" name="AutoShape 6"/>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smtClean="0">
                <a:ln>
                  <a:noFill/>
                </a:ln>
                <a:solidFill>
                  <a:srgbClr val="003366"/>
                </a:solidFill>
                <a:effectLst/>
                <a:uLnTx/>
                <a:uFillTx/>
                <a:latin typeface="Arial" panose="020B0604020202020204" pitchFamily="34" charset="0"/>
                <a:ea typeface="+mn-ea"/>
                <a:cs typeface="+mn-cs"/>
              </a:endParaRPr>
            </a:p>
          </p:txBody>
        </p:sp>
        <p:sp>
          <p:nvSpPr>
            <p:cNvPr id="20487" name="AutoShape 7"/>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smtClean="0">
                <a:ln>
                  <a:noFill/>
                </a:ln>
                <a:solidFill>
                  <a:srgbClr val="003366"/>
                </a:solidFill>
                <a:effectLst/>
                <a:uLnTx/>
                <a:uFillTx/>
                <a:latin typeface="Arial" panose="020B0604020202020204" pitchFamily="34" charset="0"/>
                <a:ea typeface="+mn-ea"/>
                <a:cs typeface="+mn-cs"/>
              </a:endParaRPr>
            </a:p>
          </p:txBody>
        </p:sp>
      </p:grpSp>
      <p:sp>
        <p:nvSpPr>
          <p:cNvPr id="20488" name="Rectangle 8"/>
          <p:cNvSpPr>
            <a:spLocks noGrp="1" noChangeArrowheads="1"/>
          </p:cNvSpPr>
          <p:nvPr>
            <p:ph type="subTitle" idx="1"/>
          </p:nvPr>
        </p:nvSpPr>
        <p:spPr>
          <a:xfrm>
            <a:off x="6231467" y="2927350"/>
            <a:ext cx="5350933" cy="1822450"/>
          </a:xfrm>
        </p:spPr>
        <p:txBody>
          <a:bodyPr anchor="b"/>
          <a:lstStyle>
            <a:lvl1pPr marL="0" indent="0">
              <a:buFont typeface="Wingdings" panose="05000000000000000000" pitchFamily="2" charset="2"/>
              <a:buNone/>
              <a:defRPr>
                <a:solidFill>
                  <a:schemeClr val="tx2"/>
                </a:solidFill>
              </a:defRPr>
            </a:lvl1pPr>
          </a:lstStyle>
          <a:p>
            <a:pPr lvl="0"/>
            <a:r>
              <a:rPr lang="en-US" altLang="en-US" noProof="0" smtClean="0"/>
              <a:t>Click to edit Master subtitle style</a:t>
            </a:r>
          </a:p>
        </p:txBody>
      </p:sp>
      <p:sp>
        <p:nvSpPr>
          <p:cNvPr id="20489" name="Rectangle 9"/>
          <p:cNvSpPr>
            <a:spLocks noGrp="1" noChangeArrowheads="1"/>
          </p:cNvSpPr>
          <p:nvPr>
            <p:ph type="dt" sz="quarter" idx="2"/>
          </p:nvPr>
        </p:nvSpPr>
        <p:spPr/>
        <p:txBody>
          <a:bodyPr/>
          <a:lstStyle>
            <a:lvl1pPr>
              <a:defRPr>
                <a:solidFill>
                  <a:schemeClr val="bg1"/>
                </a:solidFill>
              </a:defRPr>
            </a:lvl1pPr>
          </a:lstStyle>
          <a:p>
            <a:pPr fontAlgn="base">
              <a:spcBef>
                <a:spcPct val="0"/>
              </a:spcBef>
              <a:spcAft>
                <a:spcPct val="0"/>
              </a:spcAft>
            </a:pPr>
            <a:endParaRPr lang="en-US" altLang="en-US" smtClean="0">
              <a:solidFill>
                <a:srgbClr val="FFFFFF"/>
              </a:solidFill>
            </a:endParaRPr>
          </a:p>
        </p:txBody>
      </p:sp>
      <p:sp>
        <p:nvSpPr>
          <p:cNvPr id="20490" name="Rectangle 10"/>
          <p:cNvSpPr>
            <a:spLocks noGrp="1" noChangeArrowheads="1"/>
          </p:cNvSpPr>
          <p:nvPr>
            <p:ph type="ftr" sz="quarter" idx="3"/>
          </p:nvPr>
        </p:nvSpPr>
        <p:spPr>
          <a:xfrm>
            <a:off x="6502400" y="152401"/>
            <a:ext cx="5488517" cy="474663"/>
          </a:xfrm>
        </p:spPr>
        <p:txBody>
          <a:bodyPr/>
          <a:lstStyle>
            <a:lvl1pPr algn="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20491" name="Rectangle 11"/>
          <p:cNvSpPr>
            <a:spLocks noGrp="1" noChangeArrowheads="1"/>
          </p:cNvSpPr>
          <p:nvPr>
            <p:ph type="sldNum" sz="quarter" idx="4"/>
          </p:nvPr>
        </p:nvSpPr>
        <p:spPr>
          <a:xfrm>
            <a:off x="101601" y="6248400"/>
            <a:ext cx="783167" cy="488950"/>
          </a:xfrm>
        </p:spPr>
        <p:txBody>
          <a:bodyPr anchorCtr="0"/>
          <a:lstStyle>
            <a:lvl1pPr>
              <a:defRPr/>
            </a:lvl1pPr>
          </a:lstStyle>
          <a:p>
            <a:pPr fontAlgn="base">
              <a:spcBef>
                <a:spcPct val="0"/>
              </a:spcBef>
              <a:spcAft>
                <a:spcPct val="0"/>
              </a:spcAft>
            </a:pPr>
            <a:fld id="{C80B3703-9D2D-4CE9-A336-8EE39509EFB6}"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
        <p:nvSpPr>
          <p:cNvPr id="20492" name="AutoShape 12"/>
          <p:cNvSpPr>
            <a:spLocks noGrp="1" noChangeArrowheads="1"/>
          </p:cNvSpPr>
          <p:nvPr>
            <p:ph type="ctrTitle" sz="quarter"/>
          </p:nvPr>
        </p:nvSpPr>
        <p:spPr>
          <a:xfrm>
            <a:off x="914400" y="990600"/>
            <a:ext cx="10972800" cy="1905000"/>
          </a:xfrm>
          <a:prstGeom prst="roundRect">
            <a:avLst>
              <a:gd name="adj" fmla="val 50000"/>
            </a:avLst>
          </a:prstGeom>
        </p:spPr>
        <p:txBody>
          <a:bodyPr anchor="ctr"/>
          <a:lstStyle>
            <a:lvl1pPr algn="ctr">
              <a:defRPr>
                <a:solidFill>
                  <a:schemeClr val="tx1"/>
                </a:solidFill>
              </a:defRPr>
            </a:lvl1pPr>
          </a:lstStyle>
          <a:p>
            <a:pPr lvl="0"/>
            <a:r>
              <a:rPr lang="en-US" altLang="en-US" noProof="0" smtClean="0"/>
              <a:t>Click to edit Master title style</a:t>
            </a:r>
          </a:p>
        </p:txBody>
      </p:sp>
    </p:spTree>
    <p:extLst>
      <p:ext uri="{BB962C8B-B14F-4D97-AF65-F5344CB8AC3E}">
        <p14:creationId xmlns:p14="http://schemas.microsoft.com/office/powerpoint/2010/main" val="36957842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158240553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92F9ADC4-C618-4EC2-8527-AC2E227D169B}"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357440393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117601" y="2362201"/>
            <a:ext cx="5027084" cy="37242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347884" y="2362201"/>
            <a:ext cx="5027083" cy="37242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6" name="Footer Placeholder 5"/>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7" name="Slide Number Placeholder 6"/>
          <p:cNvSpPr>
            <a:spLocks noGrp="1"/>
          </p:cNvSpPr>
          <p:nvPr>
            <p:ph type="sldNum" sz="quarter" idx="12"/>
          </p:nvPr>
        </p:nvSpPr>
        <p:spPr/>
        <p:txBody>
          <a:bodyPr/>
          <a:lstStyle>
            <a:lvl1pPr>
              <a:defRPr/>
            </a:lvl1pPr>
          </a:lstStyle>
          <a:p>
            <a:pPr fontAlgn="base">
              <a:spcBef>
                <a:spcPct val="0"/>
              </a:spcBef>
              <a:spcAft>
                <a:spcPct val="0"/>
              </a:spcAft>
            </a:pPr>
            <a:fld id="{5CEAD485-45B1-4C88-91D6-9930ABDD82B0}"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3376452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8" name="Footer Placeholder 7"/>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9" name="Slide Number Placeholder 8"/>
          <p:cNvSpPr>
            <a:spLocks noGrp="1"/>
          </p:cNvSpPr>
          <p:nvPr>
            <p:ph type="sldNum" sz="quarter" idx="12"/>
          </p:nvPr>
        </p:nvSpPr>
        <p:spPr/>
        <p:txBody>
          <a:bodyPr/>
          <a:lstStyle>
            <a:lvl1pPr>
              <a:defRPr/>
            </a:lvl1pPr>
          </a:lstStyle>
          <a:p>
            <a:pPr fontAlgn="base">
              <a:spcBef>
                <a:spcPct val="0"/>
              </a:spcBef>
              <a:spcAft>
                <a:spcPct val="0"/>
              </a:spcAft>
            </a:pPr>
            <a:fld id="{88FAA2F1-1C9D-4E8C-A151-64D92A779225}"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19505682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4" name="Footer Placeholder 3"/>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5" name="Slide Number Placeholder 4"/>
          <p:cNvSpPr>
            <a:spLocks noGrp="1"/>
          </p:cNvSpPr>
          <p:nvPr>
            <p:ph type="sldNum" sz="quarter" idx="12"/>
          </p:nvPr>
        </p:nvSpPr>
        <p:spPr/>
        <p:txBody>
          <a:bodyPr/>
          <a:lstStyle>
            <a:lvl1pPr>
              <a:defRPr/>
            </a:lvl1pPr>
          </a:lstStyle>
          <a:p>
            <a:pPr fontAlgn="base">
              <a:spcBef>
                <a:spcPct val="0"/>
              </a:spcBef>
              <a:spcAft>
                <a:spcPct val="0"/>
              </a:spcAft>
            </a:pPr>
            <a:fld id="{6EFC9294-2842-47B7-998E-8C848772A712}"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18828769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3" name="Footer Placeholder 2"/>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4" name="Slide Number Placeholder 3"/>
          <p:cNvSpPr>
            <a:spLocks noGrp="1"/>
          </p:cNvSpPr>
          <p:nvPr>
            <p:ph type="sldNum" sz="quarter" idx="12"/>
          </p:nvPr>
        </p:nvSpPr>
        <p:spPr/>
        <p:txBody>
          <a:bodyPr/>
          <a:lstStyle>
            <a:lvl1pPr>
              <a:defRPr/>
            </a:lvl1pPr>
          </a:lstStyle>
          <a:p>
            <a:pPr fontAlgn="base">
              <a:spcBef>
                <a:spcPct val="0"/>
              </a:spcBef>
              <a:spcAft>
                <a:spcPct val="0"/>
              </a:spcAft>
            </a:pPr>
            <a:fld id="{FC879F09-4F7B-4DCF-894B-C79C16C0A769}"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37605595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6" name="Footer Placeholder 5"/>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7" name="Slide Number Placeholder 6"/>
          <p:cNvSpPr>
            <a:spLocks noGrp="1"/>
          </p:cNvSpPr>
          <p:nvPr>
            <p:ph type="sldNum" sz="quarter" idx="12"/>
          </p:nvPr>
        </p:nvSpPr>
        <p:spPr/>
        <p:txBody>
          <a:bodyPr/>
          <a:lstStyle>
            <a:lvl1pPr>
              <a:defRPr/>
            </a:lvl1pPr>
          </a:lstStyle>
          <a:p>
            <a:pPr fontAlgn="base">
              <a:spcBef>
                <a:spcPct val="0"/>
              </a:spcBef>
              <a:spcAft>
                <a:spcPct val="0"/>
              </a:spcAft>
            </a:pPr>
            <a:fld id="{1B8AB422-6F1F-4A18-886E-5BC7610A109A}"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236470980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6" name="Footer Placeholder 5"/>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7" name="Slide Number Placeholder 6"/>
          <p:cNvSpPr>
            <a:spLocks noGrp="1"/>
          </p:cNvSpPr>
          <p:nvPr>
            <p:ph type="sldNum" sz="quarter" idx="12"/>
          </p:nvPr>
        </p:nvSpPr>
        <p:spPr/>
        <p:txBody>
          <a:bodyPr/>
          <a:lstStyle>
            <a:lvl1pPr>
              <a:defRPr/>
            </a:lvl1pPr>
          </a:lstStyle>
          <a:p>
            <a:pPr fontAlgn="base">
              <a:spcBef>
                <a:spcPct val="0"/>
              </a:spcBef>
              <a:spcAft>
                <a:spcPct val="0"/>
              </a:spcAft>
            </a:pPr>
            <a:fld id="{F1EF271E-457D-4F4D-836C-54142964394D}"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209207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7FA5D99A-87FF-4D73-99FF-2F542BF27727}" type="datetimeFigureOut">
              <a:rPr lang="en-CA" smtClean="0"/>
              <a:t>2019-10-05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848D393-0F57-41C0-9F68-FA7A835E2ECE}" type="slidenum">
              <a:rPr lang="en-CA" smtClean="0"/>
              <a:t>‹#›</a:t>
            </a:fld>
            <a:endParaRPr lang="en-CA"/>
          </a:p>
        </p:txBody>
      </p:sp>
    </p:spTree>
    <p:extLst>
      <p:ext uri="{BB962C8B-B14F-4D97-AF65-F5344CB8AC3E}">
        <p14:creationId xmlns:p14="http://schemas.microsoft.com/office/powerpoint/2010/main" val="19638111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F8441EF2-80C0-4EBF-9F62-9B413AE9B08D}"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9179516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40800" y="762001"/>
            <a:ext cx="2641600" cy="532447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016000" y="762001"/>
            <a:ext cx="7721600" cy="53244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248DFA81-037C-47D9-AB28-74CCEBDCCE23}"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13885142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10566400" cy="11430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1117601" y="2362200"/>
            <a:ext cx="10257367" cy="17859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1117601" y="4300539"/>
            <a:ext cx="10257367" cy="17859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a:xfrm>
            <a:off x="3251201" y="6248401"/>
            <a:ext cx="2840567" cy="474663"/>
          </a:xfrm>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6" name="Footer Placeholder 5"/>
          <p:cNvSpPr>
            <a:spLocks noGrp="1"/>
          </p:cNvSpPr>
          <p:nvPr>
            <p:ph type="ftr" sz="quarter" idx="11"/>
          </p:nvPr>
        </p:nvSpPr>
        <p:spPr>
          <a:xfrm>
            <a:off x="7721600" y="6248401"/>
            <a:ext cx="3862917" cy="474663"/>
          </a:xfrm>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7" name="Slide Number Placeholder 6"/>
          <p:cNvSpPr>
            <a:spLocks noGrp="1"/>
          </p:cNvSpPr>
          <p:nvPr>
            <p:ph type="sldNum" sz="quarter" idx="12"/>
          </p:nvPr>
        </p:nvSpPr>
        <p:spPr>
          <a:xfrm>
            <a:off x="112184" y="6242050"/>
            <a:ext cx="783167" cy="488950"/>
          </a:xfrm>
        </p:spPr>
        <p:txBody>
          <a:bodyPr/>
          <a:lstStyle>
            <a:lvl1pPr>
              <a:defRPr/>
            </a:lvl1pPr>
          </a:lstStyle>
          <a:p>
            <a:pPr fontAlgn="base">
              <a:spcBef>
                <a:spcPct val="0"/>
              </a:spcBef>
              <a:spcAft>
                <a:spcPct val="0"/>
              </a:spcAft>
            </a:pPr>
            <a:fld id="{85E3003D-5CE7-4266-B9BF-0688FA280DBB}"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373812252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10566400" cy="1143000"/>
          </a:xfrm>
        </p:spPr>
        <p:txBody>
          <a:bodyPr/>
          <a:lstStyle/>
          <a:p>
            <a:r>
              <a:rPr lang="en-US" smtClean="0"/>
              <a:t>Click to edit Master title style</a:t>
            </a:r>
            <a:endParaRPr lang="en-CA"/>
          </a:p>
        </p:txBody>
      </p:sp>
      <p:sp>
        <p:nvSpPr>
          <p:cNvPr id="3" name="Content Placeholder 2"/>
          <p:cNvSpPr>
            <a:spLocks noGrp="1"/>
          </p:cNvSpPr>
          <p:nvPr>
            <p:ph sz="half" idx="1"/>
          </p:nvPr>
        </p:nvSpPr>
        <p:spPr>
          <a:xfrm>
            <a:off x="1117601" y="2362201"/>
            <a:ext cx="5027084" cy="37242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6347884" y="2362200"/>
            <a:ext cx="5027083" cy="17859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6347884" y="4300539"/>
            <a:ext cx="5027083" cy="17859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Date Placeholder 5"/>
          <p:cNvSpPr>
            <a:spLocks noGrp="1"/>
          </p:cNvSpPr>
          <p:nvPr>
            <p:ph type="dt" sz="half" idx="10"/>
          </p:nvPr>
        </p:nvSpPr>
        <p:spPr>
          <a:xfrm>
            <a:off x="3251201" y="6248401"/>
            <a:ext cx="2840567" cy="474663"/>
          </a:xfrm>
        </p:spPr>
        <p:txBody>
          <a:bodyPr/>
          <a:lstStyle>
            <a:lvl1pPr>
              <a:defRPr/>
            </a:lvl1pPr>
          </a:lstStyle>
          <a:p>
            <a:pPr fontAlgn="base">
              <a:spcBef>
                <a:spcPct val="0"/>
              </a:spcBef>
              <a:spcAft>
                <a:spcPct val="0"/>
              </a:spcAft>
            </a:pPr>
            <a:endParaRPr lang="en-US" altLang="en-US" smtClean="0">
              <a:solidFill>
                <a:srgbClr val="003366"/>
              </a:solidFill>
            </a:endParaRPr>
          </a:p>
        </p:txBody>
      </p:sp>
      <p:sp>
        <p:nvSpPr>
          <p:cNvPr id="7" name="Footer Placeholder 6"/>
          <p:cNvSpPr>
            <a:spLocks noGrp="1"/>
          </p:cNvSpPr>
          <p:nvPr>
            <p:ph type="ftr" sz="quarter" idx="11"/>
          </p:nvPr>
        </p:nvSpPr>
        <p:spPr>
          <a:xfrm>
            <a:off x="7721600" y="6248401"/>
            <a:ext cx="3862917" cy="474663"/>
          </a:xfrm>
        </p:spPr>
        <p:txBody>
          <a:bodyPr/>
          <a:lstStyle>
            <a:lvl1pPr>
              <a:defRPr/>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8" name="Slide Number Placeholder 7"/>
          <p:cNvSpPr>
            <a:spLocks noGrp="1"/>
          </p:cNvSpPr>
          <p:nvPr>
            <p:ph type="sldNum" sz="quarter" idx="12"/>
          </p:nvPr>
        </p:nvSpPr>
        <p:spPr>
          <a:xfrm>
            <a:off x="112184" y="6242050"/>
            <a:ext cx="783167" cy="488950"/>
          </a:xfrm>
        </p:spPr>
        <p:txBody>
          <a:bodyPr/>
          <a:lstStyle>
            <a:lvl1pPr>
              <a:defRPr/>
            </a:lvl1pPr>
          </a:lstStyle>
          <a:p>
            <a:pPr fontAlgn="base">
              <a:spcBef>
                <a:spcPct val="0"/>
              </a:spcBef>
              <a:spcAft>
                <a:spcPct val="0"/>
              </a:spcAft>
            </a:pPr>
            <a:fld id="{BC060E8C-BB71-437B-AC95-3DC1000BCBB9}"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2275080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A5D99A-87FF-4D73-99FF-2F542BF27727}" type="datetimeFigureOut">
              <a:rPr lang="en-CA" smtClean="0"/>
              <a:t>2019-10-05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848D393-0F57-41C0-9F68-FA7A835E2ECE}" type="slidenum">
              <a:rPr lang="en-CA" smtClean="0"/>
              <a:t>‹#›</a:t>
            </a:fld>
            <a:endParaRPr lang="en-CA"/>
          </a:p>
        </p:txBody>
      </p:sp>
    </p:spTree>
    <p:extLst>
      <p:ext uri="{BB962C8B-B14F-4D97-AF65-F5344CB8AC3E}">
        <p14:creationId xmlns:p14="http://schemas.microsoft.com/office/powerpoint/2010/main" val="2875606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A5D99A-87FF-4D73-99FF-2F542BF27727}" type="datetimeFigureOut">
              <a:rPr lang="en-CA" smtClean="0"/>
              <a:t>2019-10-05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848D393-0F57-41C0-9F68-FA7A835E2ECE}" type="slidenum">
              <a:rPr lang="en-CA" smtClean="0"/>
              <a:t>‹#›</a:t>
            </a:fld>
            <a:endParaRPr lang="en-CA"/>
          </a:p>
        </p:txBody>
      </p:sp>
    </p:spTree>
    <p:extLst>
      <p:ext uri="{BB962C8B-B14F-4D97-AF65-F5344CB8AC3E}">
        <p14:creationId xmlns:p14="http://schemas.microsoft.com/office/powerpoint/2010/main" val="218059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A5D99A-87FF-4D73-99FF-2F542BF27727}" type="datetimeFigureOut">
              <a:rPr lang="en-CA" smtClean="0"/>
              <a:t>2019-10-05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848D393-0F57-41C0-9F68-FA7A835E2ECE}" type="slidenum">
              <a:rPr lang="en-CA" smtClean="0"/>
              <a:t>‹#›</a:t>
            </a:fld>
            <a:endParaRPr lang="en-CA"/>
          </a:p>
        </p:txBody>
      </p:sp>
    </p:spTree>
    <p:extLst>
      <p:ext uri="{BB962C8B-B14F-4D97-AF65-F5344CB8AC3E}">
        <p14:creationId xmlns:p14="http://schemas.microsoft.com/office/powerpoint/2010/main" val="3021948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A5D99A-87FF-4D73-99FF-2F542BF27727}" type="datetimeFigureOut">
              <a:rPr lang="en-CA" smtClean="0"/>
              <a:t>2019-10-05</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8D393-0F57-41C0-9F68-FA7A835E2ECE}" type="slidenum">
              <a:rPr lang="en-CA" smtClean="0"/>
              <a:t>‹#›</a:t>
            </a:fld>
            <a:endParaRPr lang="en-CA"/>
          </a:p>
        </p:txBody>
      </p:sp>
    </p:spTree>
    <p:extLst>
      <p:ext uri="{BB962C8B-B14F-4D97-AF65-F5344CB8AC3E}">
        <p14:creationId xmlns:p14="http://schemas.microsoft.com/office/powerpoint/2010/main" val="2279967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458" name="Group 2"/>
          <p:cNvGrpSpPr>
            <a:grpSpLocks/>
          </p:cNvGrpSpPr>
          <p:nvPr/>
        </p:nvGrpSpPr>
        <p:grpSpPr bwMode="auto">
          <a:xfrm>
            <a:off x="0" y="0"/>
            <a:ext cx="10160000" cy="6858000"/>
            <a:chOff x="0" y="0"/>
            <a:chExt cx="4800" cy="4320"/>
          </a:xfrm>
        </p:grpSpPr>
        <p:grpSp>
          <p:nvGrpSpPr>
            <p:cNvPr id="19459" name="Group 3"/>
            <p:cNvGrpSpPr>
              <a:grpSpLocks/>
            </p:cNvGrpSpPr>
            <p:nvPr userDrawn="1"/>
          </p:nvGrpSpPr>
          <p:grpSpPr bwMode="auto">
            <a:xfrm>
              <a:off x="0" y="0"/>
              <a:ext cx="2016" cy="4320"/>
              <a:chOff x="0" y="0"/>
              <a:chExt cx="2016" cy="4320"/>
            </a:xfrm>
          </p:grpSpPr>
          <p:sp>
            <p:nvSpPr>
              <p:cNvPr id="19460" name="Rectangle 4"/>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smtClean="0">
                  <a:ln>
                    <a:noFill/>
                  </a:ln>
                  <a:solidFill>
                    <a:srgbClr val="003366"/>
                  </a:solidFill>
                  <a:effectLst/>
                  <a:uLnTx/>
                  <a:uFillTx/>
                  <a:latin typeface="Arial" panose="020B0604020202020204" pitchFamily="34" charset="0"/>
                  <a:ea typeface="+mn-ea"/>
                  <a:cs typeface="+mn-cs"/>
                </a:endParaRPr>
              </a:p>
            </p:txBody>
          </p:sp>
          <p:sp>
            <p:nvSpPr>
              <p:cNvPr id="19461"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smtClean="0">
                  <a:ln>
                    <a:noFill/>
                  </a:ln>
                  <a:solidFill>
                    <a:srgbClr val="003366"/>
                  </a:solidFill>
                  <a:effectLst/>
                  <a:uLnTx/>
                  <a:uFillTx/>
                  <a:latin typeface="Arial" panose="020B0604020202020204" pitchFamily="34" charset="0"/>
                  <a:ea typeface="+mn-ea"/>
                  <a:cs typeface="+mn-cs"/>
                </a:endParaRPr>
              </a:p>
            </p:txBody>
          </p:sp>
        </p:grpSp>
        <p:grpSp>
          <p:nvGrpSpPr>
            <p:cNvPr id="19462" name="Group 6"/>
            <p:cNvGrpSpPr>
              <a:grpSpLocks/>
            </p:cNvGrpSpPr>
            <p:nvPr/>
          </p:nvGrpSpPr>
          <p:grpSpPr bwMode="auto">
            <a:xfrm>
              <a:off x="144" y="1248"/>
              <a:ext cx="4656" cy="201"/>
              <a:chOff x="144" y="1248"/>
              <a:chExt cx="4656" cy="201"/>
            </a:xfrm>
          </p:grpSpPr>
          <p:sp>
            <p:nvSpPr>
              <p:cNvPr id="19463" name="AutoShape 7"/>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smtClean="0">
                  <a:ln>
                    <a:noFill/>
                  </a:ln>
                  <a:solidFill>
                    <a:srgbClr val="003366"/>
                  </a:solidFill>
                  <a:effectLst/>
                  <a:uLnTx/>
                  <a:uFillTx/>
                  <a:latin typeface="Arial" panose="020B0604020202020204" pitchFamily="34" charset="0"/>
                  <a:ea typeface="+mn-ea"/>
                  <a:cs typeface="+mn-cs"/>
                </a:endParaRPr>
              </a:p>
            </p:txBody>
          </p:sp>
          <p:sp>
            <p:nvSpPr>
              <p:cNvPr id="19464" name="AutoShape 8"/>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smtClean="0">
                  <a:ln>
                    <a:noFill/>
                  </a:ln>
                  <a:solidFill>
                    <a:srgbClr val="003366"/>
                  </a:solidFill>
                  <a:effectLst/>
                  <a:uLnTx/>
                  <a:uFillTx/>
                  <a:latin typeface="Arial" panose="020B0604020202020204" pitchFamily="34" charset="0"/>
                  <a:ea typeface="+mn-ea"/>
                  <a:cs typeface="+mn-cs"/>
                </a:endParaRPr>
              </a:p>
            </p:txBody>
          </p:sp>
        </p:grpSp>
      </p:grpSp>
      <p:sp>
        <p:nvSpPr>
          <p:cNvPr id="19465" name="AutoShape 9"/>
          <p:cNvSpPr>
            <a:spLocks noGrp="1" noChangeArrowheads="1"/>
          </p:cNvSpPr>
          <p:nvPr>
            <p:ph type="title"/>
          </p:nvPr>
        </p:nvSpPr>
        <p:spPr bwMode="auto">
          <a:xfrm>
            <a:off x="1016000" y="762000"/>
            <a:ext cx="105664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9466" name="Rectangle 10"/>
          <p:cNvSpPr>
            <a:spLocks noGrp="1" noChangeArrowheads="1"/>
          </p:cNvSpPr>
          <p:nvPr>
            <p:ph type="body" idx="1"/>
          </p:nvPr>
        </p:nvSpPr>
        <p:spPr bwMode="auto">
          <a:xfrm>
            <a:off x="1117601" y="2362201"/>
            <a:ext cx="10257367"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9467" name="Rectangle 11"/>
          <p:cNvSpPr>
            <a:spLocks noGrp="1" noChangeArrowheads="1"/>
          </p:cNvSpPr>
          <p:nvPr>
            <p:ph type="dt" sz="half" idx="2"/>
          </p:nvPr>
        </p:nvSpPr>
        <p:spPr bwMode="auto">
          <a:xfrm>
            <a:off x="3251201" y="6248401"/>
            <a:ext cx="2840567"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fontAlgn="base">
              <a:spcBef>
                <a:spcPct val="0"/>
              </a:spcBef>
              <a:spcAft>
                <a:spcPct val="0"/>
              </a:spcAft>
            </a:pPr>
            <a:endParaRPr lang="en-US" altLang="en-US" smtClean="0">
              <a:solidFill>
                <a:srgbClr val="003366"/>
              </a:solidFill>
            </a:endParaRPr>
          </a:p>
        </p:txBody>
      </p:sp>
      <p:sp>
        <p:nvSpPr>
          <p:cNvPr id="19468" name="Rectangle 12"/>
          <p:cNvSpPr>
            <a:spLocks noGrp="1" noChangeArrowheads="1"/>
          </p:cNvSpPr>
          <p:nvPr>
            <p:ph type="ftr" sz="quarter" idx="3"/>
          </p:nvPr>
        </p:nvSpPr>
        <p:spPr bwMode="auto">
          <a:xfrm>
            <a:off x="7721600" y="6248401"/>
            <a:ext cx="3862917"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19469" name="Rectangle 13"/>
          <p:cNvSpPr>
            <a:spLocks noGrp="1" noChangeArrowheads="1"/>
          </p:cNvSpPr>
          <p:nvPr>
            <p:ph type="sldNum" sz="quarter" idx="4"/>
          </p:nvPr>
        </p:nvSpPr>
        <p:spPr bwMode="auto">
          <a:xfrm>
            <a:off x="112184" y="6242050"/>
            <a:ext cx="78316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pPr fontAlgn="base">
              <a:spcBef>
                <a:spcPct val="0"/>
              </a:spcBef>
              <a:spcAft>
                <a:spcPct val="0"/>
              </a:spcAft>
            </a:pPr>
            <a:fld id="{E03EF667-BB4E-49C3-B6AD-3D08C111121A}"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4196379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fontAlgn="base">
        <a:lnSpc>
          <a:spcPct val="90000"/>
        </a:lnSpc>
        <a:spcBef>
          <a:spcPct val="0"/>
        </a:spcBef>
        <a:spcAft>
          <a:spcPct val="0"/>
        </a:spcAft>
        <a:defRPr sz="3600" b="1" kern="1200">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defRPr>
      </a:lvl2pPr>
      <a:lvl3pPr algn="l" rtl="0" fontAlgn="base">
        <a:lnSpc>
          <a:spcPct val="90000"/>
        </a:lnSpc>
        <a:spcBef>
          <a:spcPct val="0"/>
        </a:spcBef>
        <a:spcAft>
          <a:spcPct val="0"/>
        </a:spcAft>
        <a:defRPr sz="3600" b="1">
          <a:solidFill>
            <a:schemeClr val="tx2"/>
          </a:solidFill>
          <a:latin typeface="Arial" panose="020B0604020202020204" pitchFamily="34" charset="0"/>
        </a:defRPr>
      </a:lvl3pPr>
      <a:lvl4pPr algn="l" rtl="0" fontAlgn="base">
        <a:lnSpc>
          <a:spcPct val="90000"/>
        </a:lnSpc>
        <a:spcBef>
          <a:spcPct val="0"/>
        </a:spcBef>
        <a:spcAft>
          <a:spcPct val="0"/>
        </a:spcAft>
        <a:defRPr sz="3600" b="1">
          <a:solidFill>
            <a:schemeClr val="tx2"/>
          </a:solidFill>
          <a:latin typeface="Arial" panose="020B0604020202020204" pitchFamily="34" charset="0"/>
        </a:defRPr>
      </a:lvl4pPr>
      <a:lvl5pPr algn="l" rtl="0" fontAlgn="base">
        <a:lnSpc>
          <a:spcPct val="90000"/>
        </a:lnSpc>
        <a:spcBef>
          <a:spcPct val="0"/>
        </a:spcBef>
        <a:spcAft>
          <a:spcPct val="0"/>
        </a:spcAft>
        <a:defRPr sz="3600" b="1">
          <a:solidFill>
            <a:schemeClr val="tx2"/>
          </a:solidFill>
          <a:latin typeface="Arial" panose="020B0604020202020204" pitchFamily="34" charset="0"/>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fontAlgn="base">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458" name="Group 2"/>
          <p:cNvGrpSpPr>
            <a:grpSpLocks/>
          </p:cNvGrpSpPr>
          <p:nvPr/>
        </p:nvGrpSpPr>
        <p:grpSpPr bwMode="auto">
          <a:xfrm>
            <a:off x="0" y="0"/>
            <a:ext cx="10160000" cy="6858000"/>
            <a:chOff x="0" y="0"/>
            <a:chExt cx="4800" cy="4320"/>
          </a:xfrm>
        </p:grpSpPr>
        <p:grpSp>
          <p:nvGrpSpPr>
            <p:cNvPr id="19459" name="Group 3"/>
            <p:cNvGrpSpPr>
              <a:grpSpLocks/>
            </p:cNvGrpSpPr>
            <p:nvPr userDrawn="1"/>
          </p:nvGrpSpPr>
          <p:grpSpPr bwMode="auto">
            <a:xfrm>
              <a:off x="0" y="0"/>
              <a:ext cx="2016" cy="4320"/>
              <a:chOff x="0" y="0"/>
              <a:chExt cx="2016" cy="4320"/>
            </a:xfrm>
          </p:grpSpPr>
          <p:sp>
            <p:nvSpPr>
              <p:cNvPr id="19460" name="Rectangle 4"/>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smtClean="0">
                  <a:ln>
                    <a:noFill/>
                  </a:ln>
                  <a:solidFill>
                    <a:srgbClr val="003366"/>
                  </a:solidFill>
                  <a:effectLst/>
                  <a:uLnTx/>
                  <a:uFillTx/>
                  <a:latin typeface="Arial" panose="020B0604020202020204" pitchFamily="34" charset="0"/>
                  <a:ea typeface="+mn-ea"/>
                  <a:cs typeface="+mn-cs"/>
                </a:endParaRPr>
              </a:p>
            </p:txBody>
          </p:sp>
          <p:sp>
            <p:nvSpPr>
              <p:cNvPr id="19461"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smtClean="0">
                  <a:ln>
                    <a:noFill/>
                  </a:ln>
                  <a:solidFill>
                    <a:srgbClr val="003366"/>
                  </a:solidFill>
                  <a:effectLst/>
                  <a:uLnTx/>
                  <a:uFillTx/>
                  <a:latin typeface="Arial" panose="020B0604020202020204" pitchFamily="34" charset="0"/>
                  <a:ea typeface="+mn-ea"/>
                  <a:cs typeface="+mn-cs"/>
                </a:endParaRPr>
              </a:p>
            </p:txBody>
          </p:sp>
        </p:grpSp>
        <p:grpSp>
          <p:nvGrpSpPr>
            <p:cNvPr id="19462" name="Group 6"/>
            <p:cNvGrpSpPr>
              <a:grpSpLocks/>
            </p:cNvGrpSpPr>
            <p:nvPr/>
          </p:nvGrpSpPr>
          <p:grpSpPr bwMode="auto">
            <a:xfrm>
              <a:off x="144" y="1248"/>
              <a:ext cx="4656" cy="201"/>
              <a:chOff x="144" y="1248"/>
              <a:chExt cx="4656" cy="201"/>
            </a:xfrm>
          </p:grpSpPr>
          <p:sp>
            <p:nvSpPr>
              <p:cNvPr id="19463" name="AutoShape 7"/>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smtClean="0">
                  <a:ln>
                    <a:noFill/>
                  </a:ln>
                  <a:solidFill>
                    <a:srgbClr val="003366"/>
                  </a:solidFill>
                  <a:effectLst/>
                  <a:uLnTx/>
                  <a:uFillTx/>
                  <a:latin typeface="Arial" panose="020B0604020202020204" pitchFamily="34" charset="0"/>
                  <a:ea typeface="+mn-ea"/>
                  <a:cs typeface="+mn-cs"/>
                </a:endParaRPr>
              </a:p>
            </p:txBody>
          </p:sp>
          <p:sp>
            <p:nvSpPr>
              <p:cNvPr id="19464" name="AutoShape 8"/>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smtClean="0">
                  <a:ln>
                    <a:noFill/>
                  </a:ln>
                  <a:solidFill>
                    <a:srgbClr val="003366"/>
                  </a:solidFill>
                  <a:effectLst/>
                  <a:uLnTx/>
                  <a:uFillTx/>
                  <a:latin typeface="Arial" panose="020B0604020202020204" pitchFamily="34" charset="0"/>
                  <a:ea typeface="+mn-ea"/>
                  <a:cs typeface="+mn-cs"/>
                </a:endParaRPr>
              </a:p>
            </p:txBody>
          </p:sp>
        </p:grpSp>
      </p:grpSp>
      <p:sp>
        <p:nvSpPr>
          <p:cNvPr id="19465" name="AutoShape 9"/>
          <p:cNvSpPr>
            <a:spLocks noGrp="1" noChangeArrowheads="1"/>
          </p:cNvSpPr>
          <p:nvPr>
            <p:ph type="title"/>
          </p:nvPr>
        </p:nvSpPr>
        <p:spPr bwMode="auto">
          <a:xfrm>
            <a:off x="1016000" y="762000"/>
            <a:ext cx="105664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9466" name="Rectangle 10"/>
          <p:cNvSpPr>
            <a:spLocks noGrp="1" noChangeArrowheads="1"/>
          </p:cNvSpPr>
          <p:nvPr>
            <p:ph type="body" idx="1"/>
          </p:nvPr>
        </p:nvSpPr>
        <p:spPr bwMode="auto">
          <a:xfrm>
            <a:off x="1117601" y="2362201"/>
            <a:ext cx="10257367"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9467" name="Rectangle 11"/>
          <p:cNvSpPr>
            <a:spLocks noGrp="1" noChangeArrowheads="1"/>
          </p:cNvSpPr>
          <p:nvPr>
            <p:ph type="dt" sz="half" idx="2"/>
          </p:nvPr>
        </p:nvSpPr>
        <p:spPr bwMode="auto">
          <a:xfrm>
            <a:off x="3251201" y="6248401"/>
            <a:ext cx="2840567"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fontAlgn="base">
              <a:spcBef>
                <a:spcPct val="0"/>
              </a:spcBef>
              <a:spcAft>
                <a:spcPct val="0"/>
              </a:spcAft>
            </a:pPr>
            <a:endParaRPr lang="en-US" altLang="en-US" smtClean="0">
              <a:solidFill>
                <a:srgbClr val="003366"/>
              </a:solidFill>
            </a:endParaRPr>
          </a:p>
        </p:txBody>
      </p:sp>
      <p:sp>
        <p:nvSpPr>
          <p:cNvPr id="19468" name="Rectangle 12"/>
          <p:cNvSpPr>
            <a:spLocks noGrp="1" noChangeArrowheads="1"/>
          </p:cNvSpPr>
          <p:nvPr>
            <p:ph type="ftr" sz="quarter" idx="3"/>
          </p:nvPr>
        </p:nvSpPr>
        <p:spPr bwMode="auto">
          <a:xfrm>
            <a:off x="7721600" y="6248401"/>
            <a:ext cx="3862917"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19469" name="Rectangle 13"/>
          <p:cNvSpPr>
            <a:spLocks noGrp="1" noChangeArrowheads="1"/>
          </p:cNvSpPr>
          <p:nvPr>
            <p:ph type="sldNum" sz="quarter" idx="4"/>
          </p:nvPr>
        </p:nvSpPr>
        <p:spPr bwMode="auto">
          <a:xfrm>
            <a:off x="112184" y="6242050"/>
            <a:ext cx="78316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pPr fontAlgn="base">
              <a:spcBef>
                <a:spcPct val="0"/>
              </a:spcBef>
              <a:spcAft>
                <a:spcPct val="0"/>
              </a:spcAft>
            </a:pPr>
            <a:fld id="{E03EF667-BB4E-49C3-B6AD-3D08C111121A}"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120731280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ftr="0" dt="0"/>
  <p:txStyles>
    <p:titleStyle>
      <a:lvl1pPr algn="l" rtl="0" fontAlgn="base">
        <a:lnSpc>
          <a:spcPct val="90000"/>
        </a:lnSpc>
        <a:spcBef>
          <a:spcPct val="0"/>
        </a:spcBef>
        <a:spcAft>
          <a:spcPct val="0"/>
        </a:spcAft>
        <a:defRPr sz="3600" b="1" kern="1200">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defRPr>
      </a:lvl2pPr>
      <a:lvl3pPr algn="l" rtl="0" fontAlgn="base">
        <a:lnSpc>
          <a:spcPct val="90000"/>
        </a:lnSpc>
        <a:spcBef>
          <a:spcPct val="0"/>
        </a:spcBef>
        <a:spcAft>
          <a:spcPct val="0"/>
        </a:spcAft>
        <a:defRPr sz="3600" b="1">
          <a:solidFill>
            <a:schemeClr val="tx2"/>
          </a:solidFill>
          <a:latin typeface="Arial" panose="020B0604020202020204" pitchFamily="34" charset="0"/>
        </a:defRPr>
      </a:lvl3pPr>
      <a:lvl4pPr algn="l" rtl="0" fontAlgn="base">
        <a:lnSpc>
          <a:spcPct val="90000"/>
        </a:lnSpc>
        <a:spcBef>
          <a:spcPct val="0"/>
        </a:spcBef>
        <a:spcAft>
          <a:spcPct val="0"/>
        </a:spcAft>
        <a:defRPr sz="3600" b="1">
          <a:solidFill>
            <a:schemeClr val="tx2"/>
          </a:solidFill>
          <a:latin typeface="Arial" panose="020B0604020202020204" pitchFamily="34" charset="0"/>
        </a:defRPr>
      </a:lvl4pPr>
      <a:lvl5pPr algn="l" rtl="0" fontAlgn="base">
        <a:lnSpc>
          <a:spcPct val="90000"/>
        </a:lnSpc>
        <a:spcBef>
          <a:spcPct val="0"/>
        </a:spcBef>
        <a:spcAft>
          <a:spcPct val="0"/>
        </a:spcAft>
        <a:defRPr sz="3600" b="1">
          <a:solidFill>
            <a:schemeClr val="tx2"/>
          </a:solidFill>
          <a:latin typeface="Arial" panose="020B0604020202020204" pitchFamily="34" charset="0"/>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fontAlgn="base">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458" name="Group 2"/>
          <p:cNvGrpSpPr>
            <a:grpSpLocks/>
          </p:cNvGrpSpPr>
          <p:nvPr/>
        </p:nvGrpSpPr>
        <p:grpSpPr bwMode="auto">
          <a:xfrm>
            <a:off x="0" y="0"/>
            <a:ext cx="10160000" cy="6858000"/>
            <a:chOff x="0" y="0"/>
            <a:chExt cx="4800" cy="4320"/>
          </a:xfrm>
        </p:grpSpPr>
        <p:grpSp>
          <p:nvGrpSpPr>
            <p:cNvPr id="19459" name="Group 3"/>
            <p:cNvGrpSpPr>
              <a:grpSpLocks/>
            </p:cNvGrpSpPr>
            <p:nvPr userDrawn="1"/>
          </p:nvGrpSpPr>
          <p:grpSpPr bwMode="auto">
            <a:xfrm>
              <a:off x="0" y="0"/>
              <a:ext cx="2016" cy="4320"/>
              <a:chOff x="0" y="0"/>
              <a:chExt cx="2016" cy="4320"/>
            </a:xfrm>
          </p:grpSpPr>
          <p:sp>
            <p:nvSpPr>
              <p:cNvPr id="19460" name="Rectangle 4"/>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smtClean="0">
                  <a:ln>
                    <a:noFill/>
                  </a:ln>
                  <a:solidFill>
                    <a:srgbClr val="003366"/>
                  </a:solidFill>
                  <a:effectLst/>
                  <a:uLnTx/>
                  <a:uFillTx/>
                  <a:latin typeface="Arial" panose="020B0604020202020204" pitchFamily="34" charset="0"/>
                  <a:ea typeface="+mn-ea"/>
                  <a:cs typeface="+mn-cs"/>
                </a:endParaRPr>
              </a:p>
            </p:txBody>
          </p:sp>
          <p:sp>
            <p:nvSpPr>
              <p:cNvPr id="19461"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smtClean="0">
                  <a:ln>
                    <a:noFill/>
                  </a:ln>
                  <a:solidFill>
                    <a:srgbClr val="003366"/>
                  </a:solidFill>
                  <a:effectLst/>
                  <a:uLnTx/>
                  <a:uFillTx/>
                  <a:latin typeface="Arial" panose="020B0604020202020204" pitchFamily="34" charset="0"/>
                  <a:ea typeface="+mn-ea"/>
                  <a:cs typeface="+mn-cs"/>
                </a:endParaRPr>
              </a:p>
            </p:txBody>
          </p:sp>
        </p:grpSp>
        <p:grpSp>
          <p:nvGrpSpPr>
            <p:cNvPr id="19462" name="Group 6"/>
            <p:cNvGrpSpPr>
              <a:grpSpLocks/>
            </p:cNvGrpSpPr>
            <p:nvPr/>
          </p:nvGrpSpPr>
          <p:grpSpPr bwMode="auto">
            <a:xfrm>
              <a:off x="144" y="1248"/>
              <a:ext cx="4656" cy="201"/>
              <a:chOff x="144" y="1248"/>
              <a:chExt cx="4656" cy="201"/>
            </a:xfrm>
          </p:grpSpPr>
          <p:sp>
            <p:nvSpPr>
              <p:cNvPr id="19463" name="AutoShape 7"/>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smtClean="0">
                  <a:ln>
                    <a:noFill/>
                  </a:ln>
                  <a:solidFill>
                    <a:srgbClr val="003366"/>
                  </a:solidFill>
                  <a:effectLst/>
                  <a:uLnTx/>
                  <a:uFillTx/>
                  <a:latin typeface="Arial" panose="020B0604020202020204" pitchFamily="34" charset="0"/>
                  <a:ea typeface="+mn-ea"/>
                  <a:cs typeface="+mn-cs"/>
                </a:endParaRPr>
              </a:p>
            </p:txBody>
          </p:sp>
          <p:sp>
            <p:nvSpPr>
              <p:cNvPr id="19464" name="AutoShape 8"/>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smtClean="0">
                  <a:ln>
                    <a:noFill/>
                  </a:ln>
                  <a:solidFill>
                    <a:srgbClr val="003366"/>
                  </a:solidFill>
                  <a:effectLst/>
                  <a:uLnTx/>
                  <a:uFillTx/>
                  <a:latin typeface="Arial" panose="020B0604020202020204" pitchFamily="34" charset="0"/>
                  <a:ea typeface="+mn-ea"/>
                  <a:cs typeface="+mn-cs"/>
                </a:endParaRPr>
              </a:p>
            </p:txBody>
          </p:sp>
        </p:grpSp>
      </p:grpSp>
      <p:sp>
        <p:nvSpPr>
          <p:cNvPr id="19465" name="AutoShape 9"/>
          <p:cNvSpPr>
            <a:spLocks noGrp="1" noChangeArrowheads="1"/>
          </p:cNvSpPr>
          <p:nvPr>
            <p:ph type="title"/>
          </p:nvPr>
        </p:nvSpPr>
        <p:spPr bwMode="auto">
          <a:xfrm>
            <a:off x="1016000" y="762000"/>
            <a:ext cx="105664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9466" name="Rectangle 10"/>
          <p:cNvSpPr>
            <a:spLocks noGrp="1" noChangeArrowheads="1"/>
          </p:cNvSpPr>
          <p:nvPr>
            <p:ph type="body" idx="1"/>
          </p:nvPr>
        </p:nvSpPr>
        <p:spPr bwMode="auto">
          <a:xfrm>
            <a:off x="1117601" y="2362201"/>
            <a:ext cx="10257367"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9467" name="Rectangle 11"/>
          <p:cNvSpPr>
            <a:spLocks noGrp="1" noChangeArrowheads="1"/>
          </p:cNvSpPr>
          <p:nvPr>
            <p:ph type="dt" sz="half" idx="2"/>
          </p:nvPr>
        </p:nvSpPr>
        <p:spPr bwMode="auto">
          <a:xfrm>
            <a:off x="3251201" y="6248401"/>
            <a:ext cx="2840567"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fontAlgn="base">
              <a:spcBef>
                <a:spcPct val="0"/>
              </a:spcBef>
              <a:spcAft>
                <a:spcPct val="0"/>
              </a:spcAft>
            </a:pPr>
            <a:endParaRPr lang="en-US" altLang="en-US" smtClean="0">
              <a:solidFill>
                <a:srgbClr val="003366"/>
              </a:solidFill>
            </a:endParaRPr>
          </a:p>
        </p:txBody>
      </p:sp>
      <p:sp>
        <p:nvSpPr>
          <p:cNvPr id="19468" name="Rectangle 12"/>
          <p:cNvSpPr>
            <a:spLocks noGrp="1" noChangeArrowheads="1"/>
          </p:cNvSpPr>
          <p:nvPr>
            <p:ph type="ftr" sz="quarter" idx="3"/>
          </p:nvPr>
        </p:nvSpPr>
        <p:spPr bwMode="auto">
          <a:xfrm>
            <a:off x="7721600" y="6248401"/>
            <a:ext cx="3862917"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19469" name="Rectangle 13"/>
          <p:cNvSpPr>
            <a:spLocks noGrp="1" noChangeArrowheads="1"/>
          </p:cNvSpPr>
          <p:nvPr>
            <p:ph type="sldNum" sz="quarter" idx="4"/>
          </p:nvPr>
        </p:nvSpPr>
        <p:spPr bwMode="auto">
          <a:xfrm>
            <a:off x="112184" y="6242050"/>
            <a:ext cx="78316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pPr fontAlgn="base">
              <a:spcBef>
                <a:spcPct val="0"/>
              </a:spcBef>
              <a:spcAft>
                <a:spcPct val="0"/>
              </a:spcAft>
            </a:pPr>
            <a:fld id="{E03EF667-BB4E-49C3-B6AD-3D08C111121A}"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355894898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hdr="0" ftr="0" dt="0"/>
  <p:txStyles>
    <p:titleStyle>
      <a:lvl1pPr algn="l" rtl="0" fontAlgn="base">
        <a:lnSpc>
          <a:spcPct val="90000"/>
        </a:lnSpc>
        <a:spcBef>
          <a:spcPct val="0"/>
        </a:spcBef>
        <a:spcAft>
          <a:spcPct val="0"/>
        </a:spcAft>
        <a:defRPr sz="3600" b="1" kern="1200">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defRPr>
      </a:lvl2pPr>
      <a:lvl3pPr algn="l" rtl="0" fontAlgn="base">
        <a:lnSpc>
          <a:spcPct val="90000"/>
        </a:lnSpc>
        <a:spcBef>
          <a:spcPct val="0"/>
        </a:spcBef>
        <a:spcAft>
          <a:spcPct val="0"/>
        </a:spcAft>
        <a:defRPr sz="3600" b="1">
          <a:solidFill>
            <a:schemeClr val="tx2"/>
          </a:solidFill>
          <a:latin typeface="Arial" panose="020B0604020202020204" pitchFamily="34" charset="0"/>
        </a:defRPr>
      </a:lvl3pPr>
      <a:lvl4pPr algn="l" rtl="0" fontAlgn="base">
        <a:lnSpc>
          <a:spcPct val="90000"/>
        </a:lnSpc>
        <a:spcBef>
          <a:spcPct val="0"/>
        </a:spcBef>
        <a:spcAft>
          <a:spcPct val="0"/>
        </a:spcAft>
        <a:defRPr sz="3600" b="1">
          <a:solidFill>
            <a:schemeClr val="tx2"/>
          </a:solidFill>
          <a:latin typeface="Arial" panose="020B0604020202020204" pitchFamily="34" charset="0"/>
        </a:defRPr>
      </a:lvl4pPr>
      <a:lvl5pPr algn="l" rtl="0" fontAlgn="base">
        <a:lnSpc>
          <a:spcPct val="90000"/>
        </a:lnSpc>
        <a:spcBef>
          <a:spcPct val="0"/>
        </a:spcBef>
        <a:spcAft>
          <a:spcPct val="0"/>
        </a:spcAft>
        <a:defRPr sz="3600" b="1">
          <a:solidFill>
            <a:schemeClr val="tx2"/>
          </a:solidFill>
          <a:latin typeface="Arial" panose="020B0604020202020204" pitchFamily="34" charset="0"/>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fontAlgn="base">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458" name="Group 2"/>
          <p:cNvGrpSpPr>
            <a:grpSpLocks/>
          </p:cNvGrpSpPr>
          <p:nvPr/>
        </p:nvGrpSpPr>
        <p:grpSpPr bwMode="auto">
          <a:xfrm>
            <a:off x="0" y="0"/>
            <a:ext cx="10160000" cy="6858000"/>
            <a:chOff x="0" y="0"/>
            <a:chExt cx="4800" cy="4320"/>
          </a:xfrm>
        </p:grpSpPr>
        <p:grpSp>
          <p:nvGrpSpPr>
            <p:cNvPr id="19459" name="Group 3"/>
            <p:cNvGrpSpPr>
              <a:grpSpLocks/>
            </p:cNvGrpSpPr>
            <p:nvPr userDrawn="1"/>
          </p:nvGrpSpPr>
          <p:grpSpPr bwMode="auto">
            <a:xfrm>
              <a:off x="0" y="0"/>
              <a:ext cx="2016" cy="4320"/>
              <a:chOff x="0" y="0"/>
              <a:chExt cx="2016" cy="4320"/>
            </a:xfrm>
          </p:grpSpPr>
          <p:sp>
            <p:nvSpPr>
              <p:cNvPr id="19460" name="Rectangle 4"/>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smtClean="0">
                  <a:ln>
                    <a:noFill/>
                  </a:ln>
                  <a:solidFill>
                    <a:srgbClr val="003366"/>
                  </a:solidFill>
                  <a:effectLst/>
                  <a:uLnTx/>
                  <a:uFillTx/>
                  <a:latin typeface="Arial" panose="020B0604020202020204" pitchFamily="34" charset="0"/>
                  <a:ea typeface="+mn-ea"/>
                  <a:cs typeface="+mn-cs"/>
                </a:endParaRPr>
              </a:p>
            </p:txBody>
          </p:sp>
          <p:sp>
            <p:nvSpPr>
              <p:cNvPr id="19461"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smtClean="0">
                  <a:ln>
                    <a:noFill/>
                  </a:ln>
                  <a:solidFill>
                    <a:srgbClr val="003366"/>
                  </a:solidFill>
                  <a:effectLst/>
                  <a:uLnTx/>
                  <a:uFillTx/>
                  <a:latin typeface="Arial" panose="020B0604020202020204" pitchFamily="34" charset="0"/>
                  <a:ea typeface="+mn-ea"/>
                  <a:cs typeface="+mn-cs"/>
                </a:endParaRPr>
              </a:p>
            </p:txBody>
          </p:sp>
        </p:grpSp>
        <p:grpSp>
          <p:nvGrpSpPr>
            <p:cNvPr id="19462" name="Group 6"/>
            <p:cNvGrpSpPr>
              <a:grpSpLocks/>
            </p:cNvGrpSpPr>
            <p:nvPr/>
          </p:nvGrpSpPr>
          <p:grpSpPr bwMode="auto">
            <a:xfrm>
              <a:off x="144" y="1248"/>
              <a:ext cx="4656" cy="201"/>
              <a:chOff x="144" y="1248"/>
              <a:chExt cx="4656" cy="201"/>
            </a:xfrm>
          </p:grpSpPr>
          <p:sp>
            <p:nvSpPr>
              <p:cNvPr id="19463" name="AutoShape 7"/>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smtClean="0">
                  <a:ln>
                    <a:noFill/>
                  </a:ln>
                  <a:solidFill>
                    <a:srgbClr val="003366"/>
                  </a:solidFill>
                  <a:effectLst/>
                  <a:uLnTx/>
                  <a:uFillTx/>
                  <a:latin typeface="Arial" panose="020B0604020202020204" pitchFamily="34" charset="0"/>
                  <a:ea typeface="+mn-ea"/>
                  <a:cs typeface="+mn-cs"/>
                </a:endParaRPr>
              </a:p>
            </p:txBody>
          </p:sp>
          <p:sp>
            <p:nvSpPr>
              <p:cNvPr id="19464" name="AutoShape 8"/>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smtClean="0">
                  <a:ln>
                    <a:noFill/>
                  </a:ln>
                  <a:solidFill>
                    <a:srgbClr val="003366"/>
                  </a:solidFill>
                  <a:effectLst/>
                  <a:uLnTx/>
                  <a:uFillTx/>
                  <a:latin typeface="Arial" panose="020B0604020202020204" pitchFamily="34" charset="0"/>
                  <a:ea typeface="+mn-ea"/>
                  <a:cs typeface="+mn-cs"/>
                </a:endParaRPr>
              </a:p>
            </p:txBody>
          </p:sp>
        </p:grpSp>
      </p:grpSp>
      <p:sp>
        <p:nvSpPr>
          <p:cNvPr id="19465" name="AutoShape 9"/>
          <p:cNvSpPr>
            <a:spLocks noGrp="1" noChangeArrowheads="1"/>
          </p:cNvSpPr>
          <p:nvPr>
            <p:ph type="title"/>
          </p:nvPr>
        </p:nvSpPr>
        <p:spPr bwMode="auto">
          <a:xfrm>
            <a:off x="1016000" y="762000"/>
            <a:ext cx="105664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9466" name="Rectangle 10"/>
          <p:cNvSpPr>
            <a:spLocks noGrp="1" noChangeArrowheads="1"/>
          </p:cNvSpPr>
          <p:nvPr>
            <p:ph type="body" idx="1"/>
          </p:nvPr>
        </p:nvSpPr>
        <p:spPr bwMode="auto">
          <a:xfrm>
            <a:off x="1117601" y="2362201"/>
            <a:ext cx="10257367"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9467" name="Rectangle 11"/>
          <p:cNvSpPr>
            <a:spLocks noGrp="1" noChangeArrowheads="1"/>
          </p:cNvSpPr>
          <p:nvPr>
            <p:ph type="dt" sz="half" idx="2"/>
          </p:nvPr>
        </p:nvSpPr>
        <p:spPr bwMode="auto">
          <a:xfrm>
            <a:off x="3251201" y="6248401"/>
            <a:ext cx="2840567"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fontAlgn="base">
              <a:spcBef>
                <a:spcPct val="0"/>
              </a:spcBef>
              <a:spcAft>
                <a:spcPct val="0"/>
              </a:spcAft>
            </a:pPr>
            <a:endParaRPr lang="en-US" altLang="en-US" smtClean="0">
              <a:solidFill>
                <a:srgbClr val="003366"/>
              </a:solidFill>
            </a:endParaRPr>
          </a:p>
        </p:txBody>
      </p:sp>
      <p:sp>
        <p:nvSpPr>
          <p:cNvPr id="19468" name="Rectangle 12"/>
          <p:cNvSpPr>
            <a:spLocks noGrp="1" noChangeArrowheads="1"/>
          </p:cNvSpPr>
          <p:nvPr>
            <p:ph type="ftr" sz="quarter" idx="3"/>
          </p:nvPr>
        </p:nvSpPr>
        <p:spPr bwMode="auto">
          <a:xfrm>
            <a:off x="7721600" y="6248401"/>
            <a:ext cx="3862917"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fontAlgn="base">
              <a:spcBef>
                <a:spcPct val="0"/>
              </a:spcBef>
              <a:spcAft>
                <a:spcPct val="0"/>
              </a:spcAft>
            </a:pPr>
            <a:r>
              <a:rPr lang="en-US" altLang="en-US" smtClean="0">
                <a:solidFill>
                  <a:srgbClr val="003366"/>
                </a:solidFill>
              </a:rPr>
              <a:t>Approximate Query Processing - Introduction to Histograms</a:t>
            </a:r>
          </a:p>
        </p:txBody>
      </p:sp>
      <p:sp>
        <p:nvSpPr>
          <p:cNvPr id="19469" name="Rectangle 13"/>
          <p:cNvSpPr>
            <a:spLocks noGrp="1" noChangeArrowheads="1"/>
          </p:cNvSpPr>
          <p:nvPr>
            <p:ph type="sldNum" sz="quarter" idx="4"/>
          </p:nvPr>
        </p:nvSpPr>
        <p:spPr bwMode="auto">
          <a:xfrm>
            <a:off x="112184" y="6242050"/>
            <a:ext cx="78316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pPr fontAlgn="base">
              <a:spcBef>
                <a:spcPct val="0"/>
              </a:spcBef>
              <a:spcAft>
                <a:spcPct val="0"/>
              </a:spcAft>
            </a:pPr>
            <a:fld id="{E03EF667-BB4E-49C3-B6AD-3D08C111121A}"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248146710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rtl="0" fontAlgn="base">
        <a:lnSpc>
          <a:spcPct val="90000"/>
        </a:lnSpc>
        <a:spcBef>
          <a:spcPct val="0"/>
        </a:spcBef>
        <a:spcAft>
          <a:spcPct val="0"/>
        </a:spcAft>
        <a:defRPr sz="3600" b="1" kern="1200">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defRPr>
      </a:lvl2pPr>
      <a:lvl3pPr algn="l" rtl="0" fontAlgn="base">
        <a:lnSpc>
          <a:spcPct val="90000"/>
        </a:lnSpc>
        <a:spcBef>
          <a:spcPct val="0"/>
        </a:spcBef>
        <a:spcAft>
          <a:spcPct val="0"/>
        </a:spcAft>
        <a:defRPr sz="3600" b="1">
          <a:solidFill>
            <a:schemeClr val="tx2"/>
          </a:solidFill>
          <a:latin typeface="Arial" panose="020B0604020202020204" pitchFamily="34" charset="0"/>
        </a:defRPr>
      </a:lvl3pPr>
      <a:lvl4pPr algn="l" rtl="0" fontAlgn="base">
        <a:lnSpc>
          <a:spcPct val="90000"/>
        </a:lnSpc>
        <a:spcBef>
          <a:spcPct val="0"/>
        </a:spcBef>
        <a:spcAft>
          <a:spcPct val="0"/>
        </a:spcAft>
        <a:defRPr sz="3600" b="1">
          <a:solidFill>
            <a:schemeClr val="tx2"/>
          </a:solidFill>
          <a:latin typeface="Arial" panose="020B0604020202020204" pitchFamily="34" charset="0"/>
        </a:defRPr>
      </a:lvl4pPr>
      <a:lvl5pPr algn="l" rtl="0" fontAlgn="base">
        <a:lnSpc>
          <a:spcPct val="90000"/>
        </a:lnSpc>
        <a:spcBef>
          <a:spcPct val="0"/>
        </a:spcBef>
        <a:spcAft>
          <a:spcPct val="0"/>
        </a:spcAft>
        <a:defRPr sz="3600" b="1">
          <a:solidFill>
            <a:schemeClr val="tx2"/>
          </a:solidFill>
          <a:latin typeface="Arial" panose="020B0604020202020204" pitchFamily="34" charset="0"/>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fontAlgn="base">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oleObject" Target="../embeddings/oleObject1.bin"/><Relationship Id="rId7" Type="http://schemas.openxmlformats.org/officeDocument/2006/relationships/image" Target="../media/image10.png"/><Relationship Id="rId2" Type="http://schemas.openxmlformats.org/officeDocument/2006/relationships/slideLayout" Target="../slideLayouts/slideLayout63.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image" Target="../media/image7.emf"/><Relationship Id="rId9" Type="http://schemas.openxmlformats.org/officeDocument/2006/relationships/image" Target="../media/image9.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39.xml"/><Relationship Id="rId1" Type="http://schemas.openxmlformats.org/officeDocument/2006/relationships/vmlDrawing" Target="../drawings/vmlDrawing2.vml"/><Relationship Id="rId5" Type="http://schemas.openxmlformats.org/officeDocument/2006/relationships/image" Target="../media/image13.png"/><Relationship Id="rId4"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s://www.jeremyjordan.me/autoencoders/" TargetMode="External"/><Relationship Id="rId2" Type="http://schemas.openxmlformats.org/officeDocument/2006/relationships/image" Target="../media/image15.png"/><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9.xml"/><Relationship Id="rId4" Type="http://schemas.openxmlformats.org/officeDocument/2006/relationships/hyperlink" Target="https://www.jeremyjordan.me/autoencoder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9.xml"/><Relationship Id="rId4" Type="http://schemas.openxmlformats.org/officeDocument/2006/relationships/hyperlink" Target="https://www.jeremyjordan.me/autoencoders/"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9.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9.xml"/><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2.xml.rels><?xml version="1.0" encoding="UTF-8" standalone="yes"?>
<Relationships xmlns="http://schemas.openxmlformats.org/package/2006/relationships"><Relationship Id="rId3" Type="http://schemas.openxmlformats.org/officeDocument/2006/relationships/hyperlink" Target="http://bjlkeng.github.io/posts/autoregressive-autoencoders/" TargetMode="External"/><Relationship Id="rId2" Type="http://schemas.openxmlformats.org/officeDocument/2006/relationships/hyperlink" Target="https://www.jeremyjordan.me/autoencoders/" TargetMode="External"/><Relationship Id="rId1" Type="http://schemas.openxmlformats.org/officeDocument/2006/relationships/slideLayout" Target="../slideLayouts/slideLayout2.xml"/><Relationship Id="rId4" Type="http://schemas.openxmlformats.org/officeDocument/2006/relationships/hyperlink" Target="http://www.deeplearningbook.org/contents/autoencoders.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p:cNvSpPr>
            <a:spLocks noGrp="1" noChangeArrowheads="1"/>
          </p:cNvSpPr>
          <p:nvPr>
            <p:ph type="ctrTitle"/>
          </p:nvPr>
        </p:nvSpPr>
        <p:spPr/>
        <p:txBody>
          <a:bodyPr/>
          <a:lstStyle/>
          <a:p>
            <a:r>
              <a:rPr lang="en-US" altLang="en-US" dirty="0" smtClean="0"/>
              <a:t>Cardinality Estimation</a:t>
            </a:r>
            <a:endParaRPr lang="en-US" altLang="en-US" dirty="0"/>
          </a:p>
        </p:txBody>
      </p:sp>
      <p:sp>
        <p:nvSpPr>
          <p:cNvPr id="2051" name="Rectangle 3"/>
          <p:cNvSpPr>
            <a:spLocks noGrp="1" noChangeArrowheads="1"/>
          </p:cNvSpPr>
          <p:nvPr>
            <p:ph type="subTitle" idx="1"/>
          </p:nvPr>
        </p:nvSpPr>
        <p:spPr/>
        <p:txBody>
          <a:bodyPr/>
          <a:lstStyle/>
          <a:p>
            <a:r>
              <a:rPr lang="en-US" altLang="en-US" sz="2000" dirty="0"/>
              <a:t>Presented By:</a:t>
            </a:r>
          </a:p>
          <a:p>
            <a:endParaRPr lang="en-US" altLang="en-US" sz="2000" dirty="0"/>
          </a:p>
          <a:p>
            <a:r>
              <a:rPr lang="en-US" altLang="en-US" sz="2400" dirty="0" smtClean="0"/>
              <a:t>George Wu</a:t>
            </a:r>
          </a:p>
          <a:p>
            <a:r>
              <a:rPr lang="en-US" altLang="en-US" sz="2400" dirty="0" smtClean="0"/>
              <a:t>Georgewu.wu@mail.utoronto.ca</a:t>
            </a:r>
            <a:endParaRPr lang="en-US" altLang="en-US" sz="2400" dirty="0"/>
          </a:p>
        </p:txBody>
      </p:sp>
    </p:spTree>
    <p:extLst>
      <p:ext uri="{BB962C8B-B14F-4D97-AF65-F5344CB8AC3E}">
        <p14:creationId xmlns:p14="http://schemas.microsoft.com/office/powerpoint/2010/main" val="3447552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Distribution – More examples</a:t>
            </a:r>
            <a:endParaRPr lang="en-CA" dirty="0"/>
          </a:p>
        </p:txBody>
      </p:sp>
      <p:sp>
        <p:nvSpPr>
          <p:cNvPr id="3" name="Content Placeholder 2"/>
          <p:cNvSpPr>
            <a:spLocks noGrp="1"/>
          </p:cNvSpPr>
          <p:nvPr>
            <p:ph idx="1"/>
          </p:nvPr>
        </p:nvSpPr>
        <p:spPr/>
        <p:txBody>
          <a:bodyPr/>
          <a:lstStyle/>
          <a:p>
            <a:r>
              <a:rPr lang="en-CA" dirty="0" smtClean="0"/>
              <a:t>How would a salary distribution graph look like?</a:t>
            </a:r>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a:solidFill>
                  <a:srgbClr val="FFFFFF"/>
                </a:solidFill>
                <a:latin typeface="Arial" panose="020B0604020202020204" pitchFamily="34" charset="0"/>
              </a:rPr>
              <a:pPr fontAlgn="base">
                <a:spcBef>
                  <a:spcPct val="0"/>
                </a:spcBef>
                <a:spcAft>
                  <a:spcPct val="0"/>
                </a:spcAft>
              </a:pPr>
              <a:t>10</a:t>
            </a:fld>
            <a:endParaRPr lang="en-US" altLang="en-US">
              <a:solidFill>
                <a:srgbClr val="FFFFFF"/>
              </a:solidFill>
              <a:latin typeface="Arial" panose="020B0604020202020204" pitchFamily="34" charset="0"/>
            </a:endParaRPr>
          </a:p>
        </p:txBody>
      </p:sp>
      <p:pic>
        <p:nvPicPr>
          <p:cNvPr id="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933700" y="3786187"/>
            <a:ext cx="2647950" cy="2700338"/>
          </a:xfrm>
          <a:prstGeom prst="rect">
            <a:avLst/>
          </a:prstGeom>
          <a:noFill/>
          <a:ln/>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46049" y="3781425"/>
            <a:ext cx="3064519" cy="2705100"/>
          </a:xfrm>
          <a:prstGeom prst="rect">
            <a:avLst/>
          </a:prstGeom>
        </p:spPr>
      </p:pic>
    </p:spTree>
    <p:extLst>
      <p:ext uri="{BB962C8B-B14F-4D97-AF65-F5344CB8AC3E}">
        <p14:creationId xmlns:p14="http://schemas.microsoft.com/office/powerpoint/2010/main" val="41326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Distribution</a:t>
            </a:r>
            <a:endParaRPr lang="en-CA" dirty="0"/>
          </a:p>
        </p:txBody>
      </p:sp>
      <p:sp>
        <p:nvSpPr>
          <p:cNvPr id="3" name="Content Placeholder 2"/>
          <p:cNvSpPr>
            <a:spLocks noGrp="1"/>
          </p:cNvSpPr>
          <p:nvPr>
            <p:ph idx="1"/>
          </p:nvPr>
        </p:nvSpPr>
        <p:spPr/>
        <p:txBody>
          <a:bodyPr/>
          <a:lstStyle/>
          <a:p>
            <a:r>
              <a:rPr lang="en-US" altLang="en-US" dirty="0" smtClean="0"/>
              <a:t>Set of </a:t>
            </a:r>
            <a:r>
              <a:rPr lang="en-US" altLang="en-US" dirty="0" smtClean="0">
                <a:solidFill>
                  <a:schemeClr val="folHlink"/>
                </a:solidFill>
              </a:rPr>
              <a:t>(attribute </a:t>
            </a:r>
            <a:r>
              <a:rPr lang="en-US" altLang="en-US" dirty="0">
                <a:solidFill>
                  <a:schemeClr val="folHlink"/>
                </a:solidFill>
              </a:rPr>
              <a:t>value, frequency)</a:t>
            </a:r>
            <a:r>
              <a:rPr lang="en-US" altLang="en-US" dirty="0"/>
              <a:t> </a:t>
            </a:r>
            <a:r>
              <a:rPr lang="en-US" altLang="en-US" dirty="0" smtClean="0"/>
              <a:t>pairs</a:t>
            </a:r>
          </a:p>
          <a:p>
            <a:r>
              <a:rPr lang="en-US" dirty="0" smtClean="0"/>
              <a:t>If we had this data distribution, we could easily answer any single dimension query.</a:t>
            </a:r>
          </a:p>
          <a:p>
            <a:pPr lvl="1"/>
            <a:r>
              <a:rPr lang="en-US" dirty="0" smtClean="0"/>
              <a:t>Selection (range, point), join</a:t>
            </a:r>
          </a:p>
          <a:p>
            <a:r>
              <a:rPr lang="en-US" dirty="0" smtClean="0"/>
              <a:t>But this is very bulky!</a:t>
            </a:r>
          </a:p>
          <a:p>
            <a:pPr marL="0" indent="0">
              <a:buNone/>
            </a:pPr>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a:solidFill>
                  <a:srgbClr val="FFFFFF"/>
                </a:solidFill>
                <a:latin typeface="Arial" panose="020B0604020202020204" pitchFamily="34" charset="0"/>
              </a:rPr>
              <a:pPr fontAlgn="base">
                <a:spcBef>
                  <a:spcPct val="0"/>
                </a:spcBef>
                <a:spcAft>
                  <a:spcPct val="0"/>
                </a:spcAft>
              </a:pPr>
              <a:t>11</a:t>
            </a:fld>
            <a:endParaRPr lang="en-US" altLang="en-US">
              <a:solidFill>
                <a:srgbClr val="FFFFFF"/>
              </a:solidFill>
              <a:latin typeface="Arial" panose="020B0604020202020204" pitchFamily="34" charset="0"/>
            </a:endParaRPr>
          </a:p>
        </p:txBody>
      </p:sp>
    </p:spTree>
    <p:extLst>
      <p:ext uri="{BB962C8B-B14F-4D97-AF65-F5344CB8AC3E}">
        <p14:creationId xmlns:p14="http://schemas.microsoft.com/office/powerpoint/2010/main" val="604447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Problems</a:t>
            </a:r>
            <a:endParaRPr lang="en-CA" dirty="0"/>
          </a:p>
        </p:txBody>
      </p:sp>
      <p:sp>
        <p:nvSpPr>
          <p:cNvPr id="3" name="Content Placeholder 2"/>
          <p:cNvSpPr>
            <a:spLocks noGrp="1"/>
          </p:cNvSpPr>
          <p:nvPr>
            <p:ph idx="1"/>
          </p:nvPr>
        </p:nvSpPr>
        <p:spPr>
          <a:xfrm>
            <a:off x="1117601" y="2362201"/>
            <a:ext cx="6716583" cy="3724275"/>
          </a:xfrm>
        </p:spPr>
        <p:txBody>
          <a:bodyPr/>
          <a:lstStyle/>
          <a:p>
            <a:r>
              <a:rPr lang="en-CA" dirty="0" smtClean="0"/>
              <a:t>What if salary wasn’t just multiples of 10000?</a:t>
            </a:r>
          </a:p>
          <a:p>
            <a:pPr lvl="1"/>
            <a:r>
              <a:rPr lang="en-CA" dirty="0" smtClean="0"/>
              <a:t>Ex: 10,001, 25,500, 101,000</a:t>
            </a:r>
          </a:p>
          <a:p>
            <a:r>
              <a:rPr lang="en-CA" dirty="0" smtClean="0"/>
              <a:t>To have one frequency per individual value, we run out of memory really quickly!</a:t>
            </a:r>
          </a:p>
          <a:p>
            <a:endParaRPr lang="en-CA" dirty="0"/>
          </a:p>
          <a:p>
            <a:r>
              <a:rPr lang="en-CA" dirty="0" smtClean="0"/>
              <a:t>So, we choose to group them into buckets, and use </a:t>
            </a:r>
            <a:r>
              <a:rPr lang="en-CA" b="1" dirty="0" smtClean="0"/>
              <a:t>histograms</a:t>
            </a:r>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a:solidFill>
                  <a:srgbClr val="FFFFFF"/>
                </a:solidFill>
                <a:latin typeface="Arial" panose="020B0604020202020204" pitchFamily="34" charset="0"/>
              </a:rPr>
              <a:pPr fontAlgn="base">
                <a:spcBef>
                  <a:spcPct val="0"/>
                </a:spcBef>
                <a:spcAft>
                  <a:spcPct val="0"/>
                </a:spcAft>
              </a:pPr>
              <a:t>12</a:t>
            </a:fld>
            <a:endParaRPr lang="en-US" altLang="en-US">
              <a:solidFill>
                <a:srgbClr val="FFFFFF"/>
              </a:solidFill>
              <a:latin typeface="Arial" panose="020B0604020202020204" pitchFamily="34" charset="0"/>
            </a:endParaRPr>
          </a:p>
        </p:txBody>
      </p:sp>
      <p:pic>
        <p:nvPicPr>
          <p:cNvPr id="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155460" y="2874169"/>
            <a:ext cx="2647950" cy="2700338"/>
          </a:xfrm>
          <a:prstGeom prst="rect">
            <a:avLst/>
          </a:prstGeom>
          <a:noFill/>
          <a:ln/>
        </p:spPr>
      </p:pic>
    </p:spTree>
    <p:extLst>
      <p:ext uri="{BB962C8B-B14F-4D97-AF65-F5344CB8AC3E}">
        <p14:creationId xmlns:p14="http://schemas.microsoft.com/office/powerpoint/2010/main" val="2799556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pPr fontAlgn="base">
              <a:spcBef>
                <a:spcPct val="0"/>
              </a:spcBef>
              <a:spcAft>
                <a:spcPct val="0"/>
              </a:spcAft>
            </a:pPr>
            <a:fld id="{EC88558D-42AB-4903-8581-0C0230235A5B}" type="slidenum">
              <a:rPr lang="en-US" altLang="en-US">
                <a:solidFill>
                  <a:srgbClr val="FFFFFF"/>
                </a:solidFill>
                <a:latin typeface="Arial" panose="020B0604020202020204" pitchFamily="34" charset="0"/>
              </a:rPr>
              <a:pPr fontAlgn="base">
                <a:spcBef>
                  <a:spcPct val="0"/>
                </a:spcBef>
                <a:spcAft>
                  <a:spcPct val="0"/>
                </a:spcAft>
              </a:pPr>
              <a:t>13</a:t>
            </a:fld>
            <a:endParaRPr lang="en-US" altLang="en-US">
              <a:solidFill>
                <a:srgbClr val="FFFFFF"/>
              </a:solidFill>
              <a:latin typeface="Arial" panose="020B0604020202020204" pitchFamily="34" charset="0"/>
            </a:endParaRPr>
          </a:p>
        </p:txBody>
      </p:sp>
      <p:sp>
        <p:nvSpPr>
          <p:cNvPr id="39938" name="AutoShape 2"/>
          <p:cNvSpPr>
            <a:spLocks noGrp="1" noChangeArrowheads="1"/>
          </p:cNvSpPr>
          <p:nvPr>
            <p:ph type="title"/>
          </p:nvPr>
        </p:nvSpPr>
        <p:spPr/>
        <p:txBody>
          <a:bodyPr/>
          <a:lstStyle/>
          <a:p>
            <a:r>
              <a:rPr lang="en-US" altLang="en-US" sz="3200"/>
              <a:t>From Data Distribution to Histogram</a:t>
            </a:r>
          </a:p>
        </p:txBody>
      </p:sp>
      <p:sp>
        <p:nvSpPr>
          <p:cNvPr id="39939" name="Rectangle 3"/>
          <p:cNvSpPr>
            <a:spLocks noGrp="1" noChangeArrowheads="1"/>
          </p:cNvSpPr>
          <p:nvPr>
            <p:ph type="body" idx="1"/>
          </p:nvPr>
        </p:nvSpPr>
        <p:spPr/>
        <p:txBody>
          <a:bodyPr/>
          <a:lstStyle/>
          <a:p>
            <a:pPr>
              <a:buFont typeface="Wingdings" panose="05000000000000000000" pitchFamily="2" charset="2"/>
              <a:buNone/>
            </a:pPr>
            <a:endParaRPr lang="en-US" altLang="en-US"/>
          </a:p>
        </p:txBody>
      </p:sp>
      <p:grpSp>
        <p:nvGrpSpPr>
          <p:cNvPr id="39940" name="Group 4"/>
          <p:cNvGrpSpPr>
            <a:grpSpLocks/>
          </p:cNvGrpSpPr>
          <p:nvPr/>
        </p:nvGrpSpPr>
        <p:grpSpPr bwMode="auto">
          <a:xfrm>
            <a:off x="4343400" y="3124200"/>
            <a:ext cx="4724400" cy="2819400"/>
            <a:chOff x="1680" y="1872"/>
            <a:chExt cx="2976" cy="1776"/>
          </a:xfrm>
        </p:grpSpPr>
        <p:sp>
          <p:nvSpPr>
            <p:cNvPr id="39941" name="Rectangle 5" descr="50%"/>
            <p:cNvSpPr>
              <a:spLocks noChangeArrowheads="1"/>
            </p:cNvSpPr>
            <p:nvPr/>
          </p:nvSpPr>
          <p:spPr bwMode="auto">
            <a:xfrm>
              <a:off x="4128" y="2832"/>
              <a:ext cx="528" cy="816"/>
            </a:xfrm>
            <a:prstGeom prst="rect">
              <a:avLst/>
            </a:prstGeom>
            <a:pattFill prst="pct50">
              <a:fgClr>
                <a:schemeClr val="accent1"/>
              </a:fgClr>
              <a:bgClr>
                <a:schemeClr val="bg1"/>
              </a:bgClr>
            </a:pattFill>
            <a:ln>
              <a:noFill/>
            </a:ln>
            <a:effectLst/>
            <a:extLst>
              <a:ext uri="{91240B29-F687-4F45-9708-019B960494DF}">
                <a14:hiddenLine xmlns:a14="http://schemas.microsoft.com/office/drawing/2010/main" w="3175">
                  <a:solidFill>
                    <a:srgbClr val="0033CC"/>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a:solidFill>
                  <a:srgbClr val="003366"/>
                </a:solidFill>
                <a:latin typeface="Arial" panose="020B0604020202020204" pitchFamily="34" charset="0"/>
              </a:endParaRPr>
            </a:p>
          </p:txBody>
        </p:sp>
        <p:sp>
          <p:nvSpPr>
            <p:cNvPr id="39942" name="Rectangle 6" descr="50%"/>
            <p:cNvSpPr>
              <a:spLocks noChangeArrowheads="1"/>
            </p:cNvSpPr>
            <p:nvPr/>
          </p:nvSpPr>
          <p:spPr bwMode="auto">
            <a:xfrm>
              <a:off x="1680" y="1872"/>
              <a:ext cx="816" cy="1776"/>
            </a:xfrm>
            <a:prstGeom prst="rect">
              <a:avLst/>
            </a:prstGeom>
            <a:pattFill prst="pct50">
              <a:fgClr>
                <a:schemeClr val="accent1"/>
              </a:fgClr>
              <a:bgClr>
                <a:schemeClr val="bg1"/>
              </a:bgClr>
            </a:pattFill>
            <a:ln>
              <a:noFill/>
            </a:ln>
            <a:effectLst/>
            <a:extLst>
              <a:ext uri="{91240B29-F687-4F45-9708-019B960494DF}">
                <a14:hiddenLine xmlns:a14="http://schemas.microsoft.com/office/drawing/2010/main" w="3175">
                  <a:solidFill>
                    <a:srgbClr val="0033CC"/>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a:solidFill>
                  <a:srgbClr val="003366"/>
                </a:solidFill>
                <a:latin typeface="Arial" panose="020B0604020202020204" pitchFamily="34" charset="0"/>
              </a:endParaRPr>
            </a:p>
          </p:txBody>
        </p:sp>
      </p:grpSp>
      <p:sp>
        <p:nvSpPr>
          <p:cNvPr id="39943" name="Rectangle 7"/>
          <p:cNvSpPr>
            <a:spLocks noChangeArrowheads="1"/>
          </p:cNvSpPr>
          <p:nvPr/>
        </p:nvSpPr>
        <p:spPr bwMode="auto">
          <a:xfrm>
            <a:off x="3778250" y="3059113"/>
            <a:ext cx="76200" cy="29718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a:solidFill>
                <a:srgbClr val="003366"/>
              </a:solidFill>
              <a:latin typeface="Arial" panose="020B0604020202020204" pitchFamily="34" charset="0"/>
            </a:endParaRPr>
          </a:p>
        </p:txBody>
      </p:sp>
      <p:sp>
        <p:nvSpPr>
          <p:cNvPr id="39944" name="AutoShape 8"/>
          <p:cNvSpPr>
            <a:spLocks noChangeArrowheads="1"/>
          </p:cNvSpPr>
          <p:nvPr/>
        </p:nvSpPr>
        <p:spPr bwMode="auto">
          <a:xfrm>
            <a:off x="3625850" y="2754313"/>
            <a:ext cx="381000" cy="304800"/>
          </a:xfrm>
          <a:prstGeom prst="triangle">
            <a:avLst>
              <a:gd name="adj" fmla="val 50000"/>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a:solidFill>
                <a:srgbClr val="003366"/>
              </a:solidFill>
              <a:latin typeface="Arial" panose="020B0604020202020204" pitchFamily="34" charset="0"/>
            </a:endParaRPr>
          </a:p>
        </p:txBody>
      </p:sp>
      <p:sp>
        <p:nvSpPr>
          <p:cNvPr id="39945" name="Rectangle 9"/>
          <p:cNvSpPr>
            <a:spLocks noChangeArrowheads="1"/>
          </p:cNvSpPr>
          <p:nvPr/>
        </p:nvSpPr>
        <p:spPr bwMode="auto">
          <a:xfrm rot="5400000">
            <a:off x="6639719" y="3088481"/>
            <a:ext cx="76200" cy="5805488"/>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a:solidFill>
                <a:srgbClr val="003366"/>
              </a:solidFill>
              <a:latin typeface="Arial" panose="020B0604020202020204" pitchFamily="34" charset="0"/>
            </a:endParaRPr>
          </a:p>
        </p:txBody>
      </p:sp>
      <p:sp>
        <p:nvSpPr>
          <p:cNvPr id="39946" name="AutoShape 10"/>
          <p:cNvSpPr>
            <a:spLocks noChangeArrowheads="1"/>
          </p:cNvSpPr>
          <p:nvPr/>
        </p:nvSpPr>
        <p:spPr bwMode="auto">
          <a:xfrm rot="5400000">
            <a:off x="9531350" y="5840413"/>
            <a:ext cx="381000" cy="304800"/>
          </a:xfrm>
          <a:prstGeom prst="triangle">
            <a:avLst>
              <a:gd name="adj" fmla="val 50000"/>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a:solidFill>
                <a:srgbClr val="003366"/>
              </a:solidFill>
              <a:latin typeface="Arial" panose="020B0604020202020204" pitchFamily="34" charset="0"/>
            </a:endParaRPr>
          </a:p>
        </p:txBody>
      </p:sp>
      <p:sp>
        <p:nvSpPr>
          <p:cNvPr id="39947" name="Text Box 11"/>
          <p:cNvSpPr txBox="1">
            <a:spLocks noChangeArrowheads="1"/>
          </p:cNvSpPr>
          <p:nvPr/>
        </p:nvSpPr>
        <p:spPr bwMode="auto">
          <a:xfrm>
            <a:off x="2678113" y="3251200"/>
            <a:ext cx="811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fontAlgn="base">
              <a:spcBef>
                <a:spcPct val="0"/>
              </a:spcBef>
              <a:spcAft>
                <a:spcPct val="0"/>
              </a:spcAft>
            </a:pPr>
            <a:r>
              <a:rPr lang="en-US" altLang="en-US" sz="2400">
                <a:solidFill>
                  <a:srgbClr val="0033CC"/>
                </a:solidFill>
                <a:latin typeface="Arial" panose="020B0604020202020204" pitchFamily="34" charset="0"/>
              </a:rPr>
              <a:t>Freq</a:t>
            </a:r>
            <a:endParaRPr lang="en-GB" altLang="en-US" sz="2400">
              <a:solidFill>
                <a:srgbClr val="0033CC"/>
              </a:solidFill>
              <a:latin typeface="Arial" panose="020B0604020202020204" pitchFamily="34" charset="0"/>
            </a:endParaRPr>
          </a:p>
        </p:txBody>
      </p:sp>
      <p:sp>
        <p:nvSpPr>
          <p:cNvPr id="39948" name="Text Box 12"/>
          <p:cNvSpPr txBox="1">
            <a:spLocks noChangeArrowheads="1"/>
          </p:cNvSpPr>
          <p:nvPr/>
        </p:nvSpPr>
        <p:spPr bwMode="auto">
          <a:xfrm>
            <a:off x="8347075" y="6019800"/>
            <a:ext cx="96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fontAlgn="base">
              <a:spcBef>
                <a:spcPct val="0"/>
              </a:spcBef>
              <a:spcAft>
                <a:spcPct val="0"/>
              </a:spcAft>
            </a:pPr>
            <a:r>
              <a:rPr lang="en-US" altLang="en-US" sz="2400">
                <a:solidFill>
                  <a:srgbClr val="0033CC"/>
                </a:solidFill>
                <a:latin typeface="Arial" panose="020B0604020202020204" pitchFamily="34" charset="0"/>
              </a:rPr>
              <a:t>Value</a:t>
            </a:r>
            <a:endParaRPr lang="en-GB" altLang="en-US" sz="2400">
              <a:solidFill>
                <a:srgbClr val="0033CC"/>
              </a:solidFill>
              <a:latin typeface="Arial" panose="020B0604020202020204" pitchFamily="34" charset="0"/>
            </a:endParaRPr>
          </a:p>
        </p:txBody>
      </p:sp>
      <p:sp>
        <p:nvSpPr>
          <p:cNvPr id="39949" name="Line 13"/>
          <p:cNvSpPr>
            <a:spLocks noChangeShapeType="1"/>
          </p:cNvSpPr>
          <p:nvPr/>
        </p:nvSpPr>
        <p:spPr bwMode="auto">
          <a:xfrm flipV="1">
            <a:off x="4387850" y="4354513"/>
            <a:ext cx="0" cy="160020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CA">
              <a:solidFill>
                <a:srgbClr val="003366"/>
              </a:solidFill>
              <a:latin typeface="Arial" panose="020B0604020202020204" pitchFamily="34" charset="0"/>
            </a:endParaRPr>
          </a:p>
        </p:txBody>
      </p:sp>
      <p:sp>
        <p:nvSpPr>
          <p:cNvPr id="39950" name="Oval 14"/>
          <p:cNvSpPr>
            <a:spLocks noChangeArrowheads="1"/>
          </p:cNvSpPr>
          <p:nvPr/>
        </p:nvSpPr>
        <p:spPr bwMode="auto">
          <a:xfrm>
            <a:off x="4311650" y="4278313"/>
            <a:ext cx="152400" cy="15240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GB" altLang="en-US" sz="2400">
              <a:solidFill>
                <a:srgbClr val="CC99FF"/>
              </a:solidFill>
              <a:latin typeface="Times New Roman" panose="02020603050405020304" pitchFamily="18" charset="0"/>
            </a:endParaRPr>
          </a:p>
        </p:txBody>
      </p:sp>
      <p:sp>
        <p:nvSpPr>
          <p:cNvPr id="39951" name="Line 15"/>
          <p:cNvSpPr>
            <a:spLocks noChangeShapeType="1"/>
          </p:cNvSpPr>
          <p:nvPr/>
        </p:nvSpPr>
        <p:spPr bwMode="auto">
          <a:xfrm flipV="1">
            <a:off x="4540250" y="5116513"/>
            <a:ext cx="0" cy="83820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CA">
              <a:solidFill>
                <a:srgbClr val="003366"/>
              </a:solidFill>
              <a:latin typeface="Arial" panose="020B0604020202020204" pitchFamily="34" charset="0"/>
            </a:endParaRPr>
          </a:p>
        </p:txBody>
      </p:sp>
      <p:sp>
        <p:nvSpPr>
          <p:cNvPr id="39952" name="Oval 16"/>
          <p:cNvSpPr>
            <a:spLocks noChangeArrowheads="1"/>
          </p:cNvSpPr>
          <p:nvPr/>
        </p:nvSpPr>
        <p:spPr bwMode="auto">
          <a:xfrm>
            <a:off x="4464050" y="5040313"/>
            <a:ext cx="152400" cy="15240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GB" altLang="en-US" sz="2400">
              <a:solidFill>
                <a:srgbClr val="CC99FF"/>
              </a:solidFill>
              <a:latin typeface="Times New Roman" panose="02020603050405020304" pitchFamily="18" charset="0"/>
            </a:endParaRPr>
          </a:p>
        </p:txBody>
      </p:sp>
      <p:sp>
        <p:nvSpPr>
          <p:cNvPr id="39953" name="Line 17"/>
          <p:cNvSpPr>
            <a:spLocks noChangeShapeType="1"/>
          </p:cNvSpPr>
          <p:nvPr/>
        </p:nvSpPr>
        <p:spPr bwMode="auto">
          <a:xfrm flipV="1">
            <a:off x="4921250" y="5040313"/>
            <a:ext cx="0" cy="91440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CA">
              <a:solidFill>
                <a:srgbClr val="003366"/>
              </a:solidFill>
              <a:latin typeface="Arial" panose="020B0604020202020204" pitchFamily="34" charset="0"/>
            </a:endParaRPr>
          </a:p>
        </p:txBody>
      </p:sp>
      <p:sp>
        <p:nvSpPr>
          <p:cNvPr id="39954" name="Oval 18"/>
          <p:cNvSpPr>
            <a:spLocks noChangeArrowheads="1"/>
          </p:cNvSpPr>
          <p:nvPr/>
        </p:nvSpPr>
        <p:spPr bwMode="auto">
          <a:xfrm>
            <a:off x="4845050" y="4964113"/>
            <a:ext cx="152400" cy="15240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GB" altLang="en-US" sz="2400">
              <a:solidFill>
                <a:srgbClr val="CC99FF"/>
              </a:solidFill>
              <a:latin typeface="Times New Roman" panose="02020603050405020304" pitchFamily="18" charset="0"/>
            </a:endParaRPr>
          </a:p>
        </p:txBody>
      </p:sp>
      <p:sp>
        <p:nvSpPr>
          <p:cNvPr id="39955" name="Line 19"/>
          <p:cNvSpPr>
            <a:spLocks noChangeShapeType="1"/>
          </p:cNvSpPr>
          <p:nvPr/>
        </p:nvSpPr>
        <p:spPr bwMode="auto">
          <a:xfrm flipV="1">
            <a:off x="5607050" y="3135313"/>
            <a:ext cx="0" cy="281940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CA">
              <a:solidFill>
                <a:srgbClr val="003366"/>
              </a:solidFill>
              <a:latin typeface="Arial" panose="020B0604020202020204" pitchFamily="34" charset="0"/>
            </a:endParaRPr>
          </a:p>
        </p:txBody>
      </p:sp>
      <p:sp>
        <p:nvSpPr>
          <p:cNvPr id="39956" name="Oval 20"/>
          <p:cNvSpPr>
            <a:spLocks noChangeArrowheads="1"/>
          </p:cNvSpPr>
          <p:nvPr/>
        </p:nvSpPr>
        <p:spPr bwMode="auto">
          <a:xfrm>
            <a:off x="5530850" y="3059113"/>
            <a:ext cx="152400" cy="15240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GB" altLang="en-US" sz="2400">
              <a:solidFill>
                <a:srgbClr val="CC99FF"/>
              </a:solidFill>
              <a:latin typeface="Times New Roman" panose="02020603050405020304" pitchFamily="18" charset="0"/>
            </a:endParaRPr>
          </a:p>
        </p:txBody>
      </p:sp>
      <p:sp>
        <p:nvSpPr>
          <p:cNvPr id="39957" name="Line 21"/>
          <p:cNvSpPr>
            <a:spLocks noChangeShapeType="1"/>
          </p:cNvSpPr>
          <p:nvPr/>
        </p:nvSpPr>
        <p:spPr bwMode="auto">
          <a:xfrm flipV="1">
            <a:off x="8197850" y="5573713"/>
            <a:ext cx="0" cy="38100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CA">
              <a:solidFill>
                <a:srgbClr val="003366"/>
              </a:solidFill>
              <a:latin typeface="Arial" panose="020B0604020202020204" pitchFamily="34" charset="0"/>
            </a:endParaRPr>
          </a:p>
        </p:txBody>
      </p:sp>
      <p:sp>
        <p:nvSpPr>
          <p:cNvPr id="39958" name="Oval 22"/>
          <p:cNvSpPr>
            <a:spLocks noChangeArrowheads="1"/>
          </p:cNvSpPr>
          <p:nvPr/>
        </p:nvSpPr>
        <p:spPr bwMode="auto">
          <a:xfrm>
            <a:off x="8121650" y="5497513"/>
            <a:ext cx="152400" cy="15240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GB" altLang="en-US" sz="2400">
              <a:solidFill>
                <a:srgbClr val="CC99FF"/>
              </a:solidFill>
              <a:latin typeface="Times New Roman" panose="02020603050405020304" pitchFamily="18" charset="0"/>
            </a:endParaRPr>
          </a:p>
        </p:txBody>
      </p:sp>
      <p:sp>
        <p:nvSpPr>
          <p:cNvPr id="39959" name="Line 23"/>
          <p:cNvSpPr>
            <a:spLocks noChangeShapeType="1"/>
          </p:cNvSpPr>
          <p:nvPr/>
        </p:nvSpPr>
        <p:spPr bwMode="auto">
          <a:xfrm flipV="1">
            <a:off x="9067800" y="4648200"/>
            <a:ext cx="0" cy="129540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CA">
              <a:solidFill>
                <a:srgbClr val="003366"/>
              </a:solidFill>
              <a:latin typeface="Arial" panose="020B0604020202020204" pitchFamily="34" charset="0"/>
            </a:endParaRPr>
          </a:p>
        </p:txBody>
      </p:sp>
      <p:sp>
        <p:nvSpPr>
          <p:cNvPr id="39960" name="Oval 24"/>
          <p:cNvSpPr>
            <a:spLocks noChangeArrowheads="1"/>
          </p:cNvSpPr>
          <p:nvPr/>
        </p:nvSpPr>
        <p:spPr bwMode="auto">
          <a:xfrm>
            <a:off x="8991600" y="4572000"/>
            <a:ext cx="152400" cy="15240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GB" altLang="en-US" sz="2400">
              <a:solidFill>
                <a:srgbClr val="CC99FF"/>
              </a:solidFill>
              <a:latin typeface="Times New Roman" panose="02020603050405020304" pitchFamily="18" charset="0"/>
            </a:endParaRPr>
          </a:p>
        </p:txBody>
      </p:sp>
    </p:spTree>
    <p:extLst>
      <p:ext uri="{BB962C8B-B14F-4D97-AF65-F5344CB8AC3E}">
        <p14:creationId xmlns:p14="http://schemas.microsoft.com/office/powerpoint/2010/main" val="3180285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9940"/>
                                        </p:tgtEl>
                                        <p:attrNameLst>
                                          <p:attrName>style.visibility</p:attrName>
                                        </p:attrNameLst>
                                      </p:cBhvr>
                                      <p:to>
                                        <p:strVal val="visible"/>
                                      </p:to>
                                    </p:set>
                                    <p:anim calcmode="lin" valueType="num">
                                      <p:cBhvr additive="base">
                                        <p:cTn id="7" dur="500" fill="hold"/>
                                        <p:tgtEl>
                                          <p:spTgt spid="39940"/>
                                        </p:tgtEl>
                                        <p:attrNameLst>
                                          <p:attrName>ppt_x</p:attrName>
                                        </p:attrNameLst>
                                      </p:cBhvr>
                                      <p:tavLst>
                                        <p:tav tm="0">
                                          <p:val>
                                            <p:strVal val="#ppt_x"/>
                                          </p:val>
                                        </p:tav>
                                        <p:tav tm="100000">
                                          <p:val>
                                            <p:strVal val="#ppt_x"/>
                                          </p:val>
                                        </p:tav>
                                      </p:tavLst>
                                    </p:anim>
                                    <p:anim calcmode="lin" valueType="num">
                                      <p:cBhvr additive="base">
                                        <p:cTn id="8" dur="500" fill="hold"/>
                                        <p:tgtEl>
                                          <p:spTgt spid="399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5"/>
          <p:cNvSpPr>
            <a:spLocks noGrp="1"/>
          </p:cNvSpPr>
          <p:nvPr>
            <p:ph type="sldNum" sz="quarter" idx="12"/>
          </p:nvPr>
        </p:nvSpPr>
        <p:spPr/>
        <p:txBody>
          <a:bodyPr/>
          <a:lstStyle/>
          <a:p>
            <a:pPr fontAlgn="base">
              <a:spcBef>
                <a:spcPct val="0"/>
              </a:spcBef>
              <a:spcAft>
                <a:spcPct val="0"/>
              </a:spcAft>
            </a:pPr>
            <a:fld id="{3B26A2C1-1A7B-4721-A459-05E4CFD3BA48}" type="slidenum">
              <a:rPr lang="en-US" altLang="en-US">
                <a:solidFill>
                  <a:srgbClr val="FFFFFF"/>
                </a:solidFill>
                <a:latin typeface="Arial" panose="020B0604020202020204" pitchFamily="34" charset="0"/>
              </a:rPr>
              <a:pPr fontAlgn="base">
                <a:spcBef>
                  <a:spcPct val="0"/>
                </a:spcBef>
                <a:spcAft>
                  <a:spcPct val="0"/>
                </a:spcAft>
              </a:pPr>
              <a:t>14</a:t>
            </a:fld>
            <a:endParaRPr lang="en-US" altLang="en-US">
              <a:solidFill>
                <a:srgbClr val="FFFFFF"/>
              </a:solidFill>
              <a:latin typeface="Arial" panose="020B0604020202020204" pitchFamily="34" charset="0"/>
            </a:endParaRPr>
          </a:p>
        </p:txBody>
      </p:sp>
      <p:sp>
        <p:nvSpPr>
          <p:cNvPr id="71682" name="AutoShape 2"/>
          <p:cNvSpPr>
            <a:spLocks noGrp="1" noChangeArrowheads="1"/>
          </p:cNvSpPr>
          <p:nvPr>
            <p:ph type="title"/>
          </p:nvPr>
        </p:nvSpPr>
        <p:spPr/>
        <p:txBody>
          <a:bodyPr/>
          <a:lstStyle/>
          <a:p>
            <a:r>
              <a:rPr lang="en-US" altLang="en-US" sz="3200"/>
              <a:t>From Data Distribution to Histogram</a:t>
            </a:r>
          </a:p>
        </p:txBody>
      </p:sp>
      <p:sp>
        <p:nvSpPr>
          <p:cNvPr id="71683" name="Rectangle 3"/>
          <p:cNvSpPr>
            <a:spLocks noGrp="1" noChangeArrowheads="1"/>
          </p:cNvSpPr>
          <p:nvPr>
            <p:ph type="body" idx="1"/>
          </p:nvPr>
        </p:nvSpPr>
        <p:spPr/>
        <p:txBody>
          <a:bodyPr/>
          <a:lstStyle/>
          <a:p>
            <a:endParaRPr lang="en-US" altLang="en-US"/>
          </a:p>
        </p:txBody>
      </p:sp>
      <p:sp>
        <p:nvSpPr>
          <p:cNvPr id="71684" name="Rectangle 4" descr="50%"/>
          <p:cNvSpPr>
            <a:spLocks noChangeArrowheads="1"/>
          </p:cNvSpPr>
          <p:nvPr/>
        </p:nvSpPr>
        <p:spPr bwMode="auto">
          <a:xfrm>
            <a:off x="8077200" y="5029200"/>
            <a:ext cx="838200" cy="762000"/>
          </a:xfrm>
          <a:prstGeom prst="rect">
            <a:avLst/>
          </a:prstGeom>
          <a:pattFill prst="pct50">
            <a:fgClr>
              <a:schemeClr val="accent1"/>
            </a:fgClr>
            <a:bgClr>
              <a:schemeClr val="bg1"/>
            </a:bgClr>
          </a:pattFill>
          <a:ln>
            <a:noFill/>
          </a:ln>
          <a:effectLst/>
          <a:extLst>
            <a:ext uri="{91240B29-F687-4F45-9708-019B960494DF}">
              <a14:hiddenLine xmlns:a14="http://schemas.microsoft.com/office/drawing/2010/main" w="3175">
                <a:solidFill>
                  <a:srgbClr val="0033CC"/>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a:solidFill>
                <a:srgbClr val="003366"/>
              </a:solidFill>
              <a:latin typeface="Arial" panose="020B0604020202020204" pitchFamily="34" charset="0"/>
            </a:endParaRPr>
          </a:p>
        </p:txBody>
      </p:sp>
      <p:sp>
        <p:nvSpPr>
          <p:cNvPr id="71685" name="Rectangle 5" descr="50%"/>
          <p:cNvSpPr>
            <a:spLocks noChangeArrowheads="1"/>
          </p:cNvSpPr>
          <p:nvPr/>
        </p:nvSpPr>
        <p:spPr bwMode="auto">
          <a:xfrm>
            <a:off x="4114800" y="4191000"/>
            <a:ext cx="1371600" cy="1600200"/>
          </a:xfrm>
          <a:prstGeom prst="rect">
            <a:avLst/>
          </a:prstGeom>
          <a:pattFill prst="pct50">
            <a:fgClr>
              <a:schemeClr val="accent1"/>
            </a:fgClr>
            <a:bgClr>
              <a:schemeClr val="bg1"/>
            </a:bgClr>
          </a:pattFill>
          <a:ln>
            <a:noFill/>
          </a:ln>
          <a:effectLst/>
          <a:extLst>
            <a:ext uri="{91240B29-F687-4F45-9708-019B960494DF}">
              <a14:hiddenLine xmlns:a14="http://schemas.microsoft.com/office/drawing/2010/main" w="3175">
                <a:solidFill>
                  <a:srgbClr val="0033CC"/>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a:solidFill>
                <a:srgbClr val="003366"/>
              </a:solidFill>
              <a:latin typeface="Arial" panose="020B0604020202020204" pitchFamily="34" charset="0"/>
            </a:endParaRPr>
          </a:p>
        </p:txBody>
      </p:sp>
      <p:sp>
        <p:nvSpPr>
          <p:cNvPr id="71686" name="Rectangle 6"/>
          <p:cNvSpPr>
            <a:spLocks noChangeArrowheads="1"/>
          </p:cNvSpPr>
          <p:nvPr/>
        </p:nvSpPr>
        <p:spPr bwMode="auto">
          <a:xfrm>
            <a:off x="3625850" y="2906713"/>
            <a:ext cx="76200" cy="29718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a:solidFill>
                <a:srgbClr val="003366"/>
              </a:solidFill>
              <a:latin typeface="Arial" panose="020B0604020202020204" pitchFamily="34" charset="0"/>
            </a:endParaRPr>
          </a:p>
        </p:txBody>
      </p:sp>
      <p:sp>
        <p:nvSpPr>
          <p:cNvPr id="71687" name="AutoShape 7"/>
          <p:cNvSpPr>
            <a:spLocks noChangeArrowheads="1"/>
          </p:cNvSpPr>
          <p:nvPr/>
        </p:nvSpPr>
        <p:spPr bwMode="auto">
          <a:xfrm>
            <a:off x="3473450" y="2601913"/>
            <a:ext cx="381000" cy="304800"/>
          </a:xfrm>
          <a:prstGeom prst="triangle">
            <a:avLst>
              <a:gd name="adj" fmla="val 50000"/>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a:solidFill>
                <a:srgbClr val="003366"/>
              </a:solidFill>
              <a:latin typeface="Arial" panose="020B0604020202020204" pitchFamily="34" charset="0"/>
            </a:endParaRPr>
          </a:p>
        </p:txBody>
      </p:sp>
      <p:sp>
        <p:nvSpPr>
          <p:cNvPr id="71688" name="Rectangle 8"/>
          <p:cNvSpPr>
            <a:spLocks noChangeArrowheads="1"/>
          </p:cNvSpPr>
          <p:nvPr/>
        </p:nvSpPr>
        <p:spPr bwMode="auto">
          <a:xfrm rot="5400000">
            <a:off x="6487319" y="2936081"/>
            <a:ext cx="76200" cy="5805488"/>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a:solidFill>
                <a:srgbClr val="003366"/>
              </a:solidFill>
              <a:latin typeface="Arial" panose="020B0604020202020204" pitchFamily="34" charset="0"/>
            </a:endParaRPr>
          </a:p>
        </p:txBody>
      </p:sp>
      <p:sp>
        <p:nvSpPr>
          <p:cNvPr id="71689" name="AutoShape 9"/>
          <p:cNvSpPr>
            <a:spLocks noChangeArrowheads="1"/>
          </p:cNvSpPr>
          <p:nvPr/>
        </p:nvSpPr>
        <p:spPr bwMode="auto">
          <a:xfrm rot="5400000">
            <a:off x="9378950" y="5688013"/>
            <a:ext cx="381000" cy="304800"/>
          </a:xfrm>
          <a:prstGeom prst="triangle">
            <a:avLst>
              <a:gd name="adj" fmla="val 50000"/>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a:solidFill>
                <a:srgbClr val="003366"/>
              </a:solidFill>
              <a:latin typeface="Arial" panose="020B0604020202020204" pitchFamily="34" charset="0"/>
            </a:endParaRPr>
          </a:p>
        </p:txBody>
      </p:sp>
      <p:sp>
        <p:nvSpPr>
          <p:cNvPr id="71690" name="Text Box 10"/>
          <p:cNvSpPr txBox="1">
            <a:spLocks noChangeArrowheads="1"/>
          </p:cNvSpPr>
          <p:nvPr/>
        </p:nvSpPr>
        <p:spPr bwMode="auto">
          <a:xfrm>
            <a:off x="2525713" y="3098800"/>
            <a:ext cx="811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fontAlgn="base">
              <a:spcBef>
                <a:spcPct val="0"/>
              </a:spcBef>
              <a:spcAft>
                <a:spcPct val="0"/>
              </a:spcAft>
            </a:pPr>
            <a:r>
              <a:rPr lang="en-US" altLang="en-US" sz="2400">
                <a:solidFill>
                  <a:srgbClr val="0033CC"/>
                </a:solidFill>
                <a:latin typeface="Arial" panose="020B0604020202020204" pitchFamily="34" charset="0"/>
              </a:rPr>
              <a:t>Freq</a:t>
            </a:r>
            <a:endParaRPr lang="en-GB" altLang="en-US" sz="2400">
              <a:solidFill>
                <a:srgbClr val="0033CC"/>
              </a:solidFill>
              <a:latin typeface="Arial" panose="020B0604020202020204" pitchFamily="34" charset="0"/>
            </a:endParaRPr>
          </a:p>
        </p:txBody>
      </p:sp>
      <p:sp>
        <p:nvSpPr>
          <p:cNvPr id="71691" name="Text Box 11"/>
          <p:cNvSpPr txBox="1">
            <a:spLocks noChangeArrowheads="1"/>
          </p:cNvSpPr>
          <p:nvPr/>
        </p:nvSpPr>
        <p:spPr bwMode="auto">
          <a:xfrm>
            <a:off x="8194675" y="5867400"/>
            <a:ext cx="96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fontAlgn="base">
              <a:spcBef>
                <a:spcPct val="0"/>
              </a:spcBef>
              <a:spcAft>
                <a:spcPct val="0"/>
              </a:spcAft>
            </a:pPr>
            <a:r>
              <a:rPr lang="en-US" altLang="en-US" sz="2400">
                <a:solidFill>
                  <a:srgbClr val="0033CC"/>
                </a:solidFill>
                <a:latin typeface="Arial" panose="020B0604020202020204" pitchFamily="34" charset="0"/>
              </a:rPr>
              <a:t>Value</a:t>
            </a:r>
            <a:endParaRPr lang="en-GB" altLang="en-US" sz="2400">
              <a:solidFill>
                <a:srgbClr val="0033CC"/>
              </a:solidFill>
              <a:latin typeface="Arial" panose="020B0604020202020204" pitchFamily="34" charset="0"/>
            </a:endParaRPr>
          </a:p>
        </p:txBody>
      </p:sp>
      <p:sp>
        <p:nvSpPr>
          <p:cNvPr id="71692" name="Line 12"/>
          <p:cNvSpPr>
            <a:spLocks noChangeShapeType="1"/>
          </p:cNvSpPr>
          <p:nvPr/>
        </p:nvSpPr>
        <p:spPr bwMode="auto">
          <a:xfrm flipV="1">
            <a:off x="4114800" y="4202113"/>
            <a:ext cx="0" cy="160020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CA">
              <a:solidFill>
                <a:srgbClr val="003366"/>
              </a:solidFill>
              <a:latin typeface="Arial" panose="020B0604020202020204" pitchFamily="34" charset="0"/>
            </a:endParaRPr>
          </a:p>
        </p:txBody>
      </p:sp>
      <p:sp>
        <p:nvSpPr>
          <p:cNvPr id="71693" name="Oval 13"/>
          <p:cNvSpPr>
            <a:spLocks noChangeArrowheads="1"/>
          </p:cNvSpPr>
          <p:nvPr/>
        </p:nvSpPr>
        <p:spPr bwMode="auto">
          <a:xfrm>
            <a:off x="4038600" y="4125913"/>
            <a:ext cx="152400" cy="15240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GB" altLang="en-US" sz="2400">
              <a:solidFill>
                <a:srgbClr val="CC99FF"/>
              </a:solidFill>
              <a:latin typeface="Times New Roman" panose="02020603050405020304" pitchFamily="18" charset="0"/>
            </a:endParaRPr>
          </a:p>
        </p:txBody>
      </p:sp>
      <p:sp>
        <p:nvSpPr>
          <p:cNvPr id="71694" name="Line 14"/>
          <p:cNvSpPr>
            <a:spLocks noChangeShapeType="1"/>
          </p:cNvSpPr>
          <p:nvPr/>
        </p:nvSpPr>
        <p:spPr bwMode="auto">
          <a:xfrm flipV="1">
            <a:off x="4572000" y="4191000"/>
            <a:ext cx="0" cy="160020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CA">
              <a:solidFill>
                <a:srgbClr val="003366"/>
              </a:solidFill>
              <a:latin typeface="Arial" panose="020B0604020202020204" pitchFamily="34" charset="0"/>
            </a:endParaRPr>
          </a:p>
        </p:txBody>
      </p:sp>
      <p:sp>
        <p:nvSpPr>
          <p:cNvPr id="71695" name="Oval 15"/>
          <p:cNvSpPr>
            <a:spLocks noChangeArrowheads="1"/>
          </p:cNvSpPr>
          <p:nvPr/>
        </p:nvSpPr>
        <p:spPr bwMode="auto">
          <a:xfrm>
            <a:off x="4495800" y="4114800"/>
            <a:ext cx="152400" cy="15240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GB" altLang="en-US" sz="2400">
              <a:solidFill>
                <a:srgbClr val="CC99FF"/>
              </a:solidFill>
              <a:latin typeface="Times New Roman" panose="02020603050405020304" pitchFamily="18" charset="0"/>
            </a:endParaRPr>
          </a:p>
        </p:txBody>
      </p:sp>
      <p:sp>
        <p:nvSpPr>
          <p:cNvPr id="71696" name="Line 16"/>
          <p:cNvSpPr>
            <a:spLocks noChangeShapeType="1"/>
          </p:cNvSpPr>
          <p:nvPr/>
        </p:nvSpPr>
        <p:spPr bwMode="auto">
          <a:xfrm flipV="1">
            <a:off x="5029200" y="4191000"/>
            <a:ext cx="0" cy="160020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CA">
              <a:solidFill>
                <a:srgbClr val="003366"/>
              </a:solidFill>
              <a:latin typeface="Arial" panose="020B0604020202020204" pitchFamily="34" charset="0"/>
            </a:endParaRPr>
          </a:p>
        </p:txBody>
      </p:sp>
      <p:sp>
        <p:nvSpPr>
          <p:cNvPr id="71697" name="Oval 17"/>
          <p:cNvSpPr>
            <a:spLocks noChangeArrowheads="1"/>
          </p:cNvSpPr>
          <p:nvPr/>
        </p:nvSpPr>
        <p:spPr bwMode="auto">
          <a:xfrm>
            <a:off x="4953000" y="4114800"/>
            <a:ext cx="152400" cy="15240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GB" altLang="en-US" sz="2400">
              <a:solidFill>
                <a:srgbClr val="CC99FF"/>
              </a:solidFill>
              <a:latin typeface="Times New Roman" panose="02020603050405020304" pitchFamily="18" charset="0"/>
            </a:endParaRPr>
          </a:p>
        </p:txBody>
      </p:sp>
      <p:sp>
        <p:nvSpPr>
          <p:cNvPr id="71698" name="Line 18"/>
          <p:cNvSpPr>
            <a:spLocks noChangeShapeType="1"/>
          </p:cNvSpPr>
          <p:nvPr/>
        </p:nvSpPr>
        <p:spPr bwMode="auto">
          <a:xfrm flipH="1" flipV="1">
            <a:off x="8077200" y="5029200"/>
            <a:ext cx="0" cy="76200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CA">
              <a:solidFill>
                <a:srgbClr val="003366"/>
              </a:solidFill>
              <a:latin typeface="Arial" panose="020B0604020202020204" pitchFamily="34" charset="0"/>
            </a:endParaRPr>
          </a:p>
        </p:txBody>
      </p:sp>
      <p:sp>
        <p:nvSpPr>
          <p:cNvPr id="71699" name="Oval 19"/>
          <p:cNvSpPr>
            <a:spLocks noChangeArrowheads="1"/>
          </p:cNvSpPr>
          <p:nvPr/>
        </p:nvSpPr>
        <p:spPr bwMode="auto">
          <a:xfrm>
            <a:off x="8001000" y="4953000"/>
            <a:ext cx="152400" cy="15240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GB" altLang="en-US" sz="2400">
              <a:solidFill>
                <a:srgbClr val="CC99FF"/>
              </a:solidFill>
              <a:latin typeface="Times New Roman" panose="02020603050405020304" pitchFamily="18" charset="0"/>
            </a:endParaRPr>
          </a:p>
        </p:txBody>
      </p:sp>
      <p:sp>
        <p:nvSpPr>
          <p:cNvPr id="71700" name="Text Box 20"/>
          <p:cNvSpPr txBox="1">
            <a:spLocks noChangeArrowheads="1"/>
          </p:cNvSpPr>
          <p:nvPr/>
        </p:nvSpPr>
        <p:spPr bwMode="auto">
          <a:xfrm>
            <a:off x="4140201" y="3505200"/>
            <a:ext cx="1336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fontAlgn="base">
              <a:spcBef>
                <a:spcPct val="0"/>
              </a:spcBef>
              <a:spcAft>
                <a:spcPct val="0"/>
              </a:spcAft>
            </a:pPr>
            <a:r>
              <a:rPr lang="en-US" altLang="en-US" sz="2400">
                <a:solidFill>
                  <a:srgbClr val="CC99FF"/>
                </a:solidFill>
                <a:latin typeface="Arial" panose="020B0604020202020204" pitchFamily="34" charset="0"/>
              </a:rPr>
              <a:t>bucket 1</a:t>
            </a:r>
            <a:endParaRPr lang="en-GB" altLang="en-US" sz="2400">
              <a:solidFill>
                <a:srgbClr val="CC99FF"/>
              </a:solidFill>
              <a:latin typeface="Arial" panose="020B0604020202020204" pitchFamily="34" charset="0"/>
            </a:endParaRPr>
          </a:p>
        </p:txBody>
      </p:sp>
      <p:sp>
        <p:nvSpPr>
          <p:cNvPr id="71701" name="Line 21"/>
          <p:cNvSpPr>
            <a:spLocks noChangeShapeType="1"/>
          </p:cNvSpPr>
          <p:nvPr/>
        </p:nvSpPr>
        <p:spPr bwMode="auto">
          <a:xfrm flipV="1">
            <a:off x="5486400" y="4191000"/>
            <a:ext cx="0" cy="160020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CA">
              <a:solidFill>
                <a:srgbClr val="003366"/>
              </a:solidFill>
              <a:latin typeface="Arial" panose="020B0604020202020204" pitchFamily="34" charset="0"/>
            </a:endParaRPr>
          </a:p>
        </p:txBody>
      </p:sp>
      <p:sp>
        <p:nvSpPr>
          <p:cNvPr id="71702" name="Oval 22"/>
          <p:cNvSpPr>
            <a:spLocks noChangeArrowheads="1"/>
          </p:cNvSpPr>
          <p:nvPr/>
        </p:nvSpPr>
        <p:spPr bwMode="auto">
          <a:xfrm>
            <a:off x="5410200" y="4114800"/>
            <a:ext cx="152400" cy="15240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GB" altLang="en-US" sz="2400">
              <a:solidFill>
                <a:srgbClr val="CC99FF"/>
              </a:solidFill>
              <a:latin typeface="Times New Roman" panose="02020603050405020304" pitchFamily="18" charset="0"/>
            </a:endParaRPr>
          </a:p>
        </p:txBody>
      </p:sp>
      <p:sp>
        <p:nvSpPr>
          <p:cNvPr id="71703" name="Line 23"/>
          <p:cNvSpPr>
            <a:spLocks noChangeShapeType="1"/>
          </p:cNvSpPr>
          <p:nvPr/>
        </p:nvSpPr>
        <p:spPr bwMode="auto">
          <a:xfrm flipH="1" flipV="1">
            <a:off x="8915400" y="5029200"/>
            <a:ext cx="0" cy="76200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CA">
              <a:solidFill>
                <a:srgbClr val="003366"/>
              </a:solidFill>
              <a:latin typeface="Arial" panose="020B0604020202020204" pitchFamily="34" charset="0"/>
            </a:endParaRPr>
          </a:p>
        </p:txBody>
      </p:sp>
      <p:sp>
        <p:nvSpPr>
          <p:cNvPr id="71704" name="Oval 24"/>
          <p:cNvSpPr>
            <a:spLocks noChangeArrowheads="1"/>
          </p:cNvSpPr>
          <p:nvPr/>
        </p:nvSpPr>
        <p:spPr bwMode="auto">
          <a:xfrm>
            <a:off x="8839200" y="4953000"/>
            <a:ext cx="152400" cy="15240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GB" altLang="en-US" sz="2400">
              <a:solidFill>
                <a:srgbClr val="CC99FF"/>
              </a:solidFill>
              <a:latin typeface="Times New Roman" panose="02020603050405020304" pitchFamily="18" charset="0"/>
            </a:endParaRPr>
          </a:p>
        </p:txBody>
      </p:sp>
      <p:sp>
        <p:nvSpPr>
          <p:cNvPr id="71705" name="Text Box 25"/>
          <p:cNvSpPr txBox="1">
            <a:spLocks noChangeArrowheads="1"/>
          </p:cNvSpPr>
          <p:nvPr/>
        </p:nvSpPr>
        <p:spPr bwMode="auto">
          <a:xfrm>
            <a:off x="7772401" y="4343400"/>
            <a:ext cx="1336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fontAlgn="base">
              <a:spcBef>
                <a:spcPct val="0"/>
              </a:spcBef>
              <a:spcAft>
                <a:spcPct val="0"/>
              </a:spcAft>
            </a:pPr>
            <a:r>
              <a:rPr lang="en-US" altLang="en-US" sz="2400">
                <a:solidFill>
                  <a:srgbClr val="CC99FF"/>
                </a:solidFill>
                <a:latin typeface="Arial" panose="020B0604020202020204" pitchFamily="34" charset="0"/>
              </a:rPr>
              <a:t>bucket 2</a:t>
            </a:r>
            <a:endParaRPr lang="en-GB" altLang="en-US" sz="2400">
              <a:solidFill>
                <a:srgbClr val="CC99FF"/>
              </a:solidFill>
              <a:latin typeface="Arial" panose="020B0604020202020204" pitchFamily="34" charset="0"/>
            </a:endParaRPr>
          </a:p>
        </p:txBody>
      </p:sp>
    </p:spTree>
    <p:extLst>
      <p:ext uri="{BB962C8B-B14F-4D97-AF65-F5344CB8AC3E}">
        <p14:creationId xmlns:p14="http://schemas.microsoft.com/office/powerpoint/2010/main" val="1606958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3126" name="Rectangle 118"/>
          <p:cNvSpPr>
            <a:spLocks noGrp="1" noChangeArrowheads="1"/>
          </p:cNvSpPr>
          <p:nvPr>
            <p:ph type="title"/>
          </p:nvPr>
        </p:nvSpPr>
        <p:spPr/>
        <p:txBody>
          <a:bodyPr/>
          <a:lstStyle/>
          <a:p>
            <a:endParaRPr lang="en-US" altLang="en-US"/>
          </a:p>
        </p:txBody>
      </p:sp>
      <p:graphicFrame>
        <p:nvGraphicFramePr>
          <p:cNvPr id="43013" name="Object 5"/>
          <p:cNvGraphicFramePr>
            <a:graphicFrameLocks noGrp="1" noChangeAspect="1"/>
          </p:cNvGraphicFramePr>
          <p:nvPr>
            <p:ph sz="half" idx="1"/>
          </p:nvPr>
        </p:nvGraphicFramePr>
        <p:xfrm>
          <a:off x="1676400" y="3560763"/>
          <a:ext cx="4267200" cy="3124200"/>
        </p:xfrm>
        <a:graphic>
          <a:graphicData uri="http://schemas.openxmlformats.org/presentationml/2006/ole">
            <mc:AlternateContent xmlns:mc="http://schemas.openxmlformats.org/markup-compatibility/2006">
              <mc:Choice xmlns:v="urn:schemas-microsoft-com:vml" Requires="v">
                <p:oleObj spid="_x0000_s10350" name="Chart" r:id="rId3" imgW="5476935" imgH="4010085" progId="Excel.Chart.8">
                  <p:embed/>
                </p:oleObj>
              </mc:Choice>
              <mc:Fallback>
                <p:oleObj name="Chart" r:id="rId3" imgW="5476935" imgH="4010085" progId="Excel.Chart.8">
                  <p:embed/>
                  <p:pic>
                    <p:nvPicPr>
                      <p:cNvPr id="4301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560763"/>
                        <a:ext cx="4267200" cy="3124200"/>
                      </a:xfrm>
                      <a:prstGeom prst="rect">
                        <a:avLst/>
                      </a:prstGeom>
                    </p:spPr>
                  </p:pic>
                </p:oleObj>
              </mc:Fallback>
            </mc:AlternateContent>
          </a:graphicData>
        </a:graphic>
      </p:graphicFrame>
      <p:graphicFrame>
        <p:nvGraphicFramePr>
          <p:cNvPr id="43100" name="Object 92"/>
          <p:cNvGraphicFramePr>
            <a:graphicFrameLocks noGrp="1" noChangeAspect="1"/>
          </p:cNvGraphicFramePr>
          <p:nvPr>
            <p:ph sz="quarter" idx="2"/>
          </p:nvPr>
        </p:nvGraphicFramePr>
        <p:xfrm>
          <a:off x="6324600" y="152400"/>
          <a:ext cx="4192588" cy="3068638"/>
        </p:xfrm>
        <a:graphic>
          <a:graphicData uri="http://schemas.openxmlformats.org/presentationml/2006/ole">
            <mc:AlternateContent xmlns:mc="http://schemas.openxmlformats.org/markup-compatibility/2006">
              <mc:Choice xmlns:v="urn:schemas-microsoft-com:vml" Requires="v">
                <p:oleObj spid="_x0000_s10351" name="Chart" r:id="rId5" imgW="5476935" imgH="4010085" progId="Excel.Chart.8">
                  <p:embed/>
                </p:oleObj>
              </mc:Choice>
              <mc:Fallback>
                <p:oleObj name="Chart" r:id="rId5" imgW="5476935" imgH="4010085" progId="Excel.Chart.8">
                  <p:embed/>
                  <p:pic>
                    <p:nvPicPr>
                      <p:cNvPr id="43100" name="Object 9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600" y="152400"/>
                        <a:ext cx="4192588" cy="3068638"/>
                      </a:xfrm>
                      <a:prstGeom prst="rect">
                        <a:avLst/>
                      </a:prstGeom>
                    </p:spPr>
                  </p:pic>
                </p:oleObj>
              </mc:Fallback>
            </mc:AlternateContent>
          </a:graphicData>
        </a:graphic>
      </p:graphicFrame>
      <p:pic>
        <p:nvPicPr>
          <p:cNvPr id="43011" name="Picture 3"/>
          <p:cNvPicPr>
            <a:picLocks noGrp="1" noChangeAspect="1" noChangeArrowheads="1"/>
          </p:cNvPicPr>
          <p:nvPr>
            <p:ph type="body" idx="4294967295"/>
          </p:nvPr>
        </p:nvPicPr>
        <p:blipFill>
          <a:blip r:embed="rId7">
            <a:extLst>
              <a:ext uri="{28A0092B-C50C-407E-A947-70E740481C1C}">
                <a14:useLocalDpi xmlns:a14="http://schemas.microsoft.com/office/drawing/2010/main" val="0"/>
              </a:ext>
            </a:extLst>
          </a:blip>
          <a:srcRect/>
          <a:stretch>
            <a:fillRect/>
          </a:stretch>
        </p:blipFill>
        <p:spPr>
          <a:xfrm>
            <a:off x="1676400" y="152401"/>
            <a:ext cx="3657600" cy="3148013"/>
          </a:xfrm>
        </p:spPr>
      </p:pic>
      <p:sp>
        <p:nvSpPr>
          <p:cNvPr id="43057" name="Text Box 49"/>
          <p:cNvSpPr txBox="1">
            <a:spLocks noChangeArrowheads="1"/>
          </p:cNvSpPr>
          <p:nvPr/>
        </p:nvSpPr>
        <p:spPr bwMode="auto">
          <a:xfrm>
            <a:off x="7527925" y="3008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43123" name="Rectangle 115"/>
          <p:cNvSpPr>
            <a:spLocks noChangeArrowheads="1"/>
          </p:cNvSpPr>
          <p:nvPr/>
        </p:nvSpPr>
        <p:spPr bwMode="auto">
          <a:xfrm>
            <a:off x="6705600" y="1219200"/>
            <a:ext cx="1600200" cy="1143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3124" name="Rectangle 116"/>
          <p:cNvSpPr>
            <a:spLocks noChangeArrowheads="1"/>
          </p:cNvSpPr>
          <p:nvPr/>
        </p:nvSpPr>
        <p:spPr bwMode="auto">
          <a:xfrm>
            <a:off x="8382000" y="1219200"/>
            <a:ext cx="1600200" cy="1143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aphicFrame>
        <p:nvGraphicFramePr>
          <p:cNvPr id="43125" name="Object 117"/>
          <p:cNvGraphicFramePr>
            <a:graphicFrameLocks noGrp="1" noChangeAspect="1"/>
          </p:cNvGraphicFramePr>
          <p:nvPr>
            <p:ph sz="quarter" idx="3"/>
          </p:nvPr>
        </p:nvGraphicFramePr>
        <p:xfrm>
          <a:off x="6248400" y="3560763"/>
          <a:ext cx="4268788" cy="3124200"/>
        </p:xfrm>
        <a:graphic>
          <a:graphicData uri="http://schemas.openxmlformats.org/presentationml/2006/ole">
            <mc:AlternateContent xmlns:mc="http://schemas.openxmlformats.org/markup-compatibility/2006">
              <mc:Choice xmlns:v="urn:schemas-microsoft-com:vml" Requires="v">
                <p:oleObj spid="_x0000_s10352" name="Chart" r:id="rId8" imgW="5476935" imgH="4010085" progId="Excel.Chart.8">
                  <p:embed/>
                </p:oleObj>
              </mc:Choice>
              <mc:Fallback>
                <p:oleObj name="Chart" r:id="rId8" imgW="5476935" imgH="4010085" progId="Excel.Chart.8">
                  <p:embed/>
                  <p:pic>
                    <p:nvPicPr>
                      <p:cNvPr id="43125" name="Object 1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8400" y="3560763"/>
                        <a:ext cx="4268788"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129" name="Line 121"/>
          <p:cNvSpPr>
            <a:spLocks noChangeShapeType="1"/>
          </p:cNvSpPr>
          <p:nvPr/>
        </p:nvSpPr>
        <p:spPr bwMode="auto">
          <a:xfrm>
            <a:off x="5562600" y="19050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3130" name="Line 122"/>
          <p:cNvSpPr>
            <a:spLocks noChangeShapeType="1"/>
          </p:cNvSpPr>
          <p:nvPr/>
        </p:nvSpPr>
        <p:spPr bwMode="auto">
          <a:xfrm>
            <a:off x="8305800" y="32766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3131" name="Line 123"/>
          <p:cNvSpPr>
            <a:spLocks noChangeShapeType="1"/>
          </p:cNvSpPr>
          <p:nvPr/>
        </p:nvSpPr>
        <p:spPr bwMode="auto">
          <a:xfrm flipH="1">
            <a:off x="5943600" y="5105400"/>
            <a:ext cx="304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31355046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Histograms</a:t>
            </a:r>
            <a:endParaRPr lang="en-CA" dirty="0"/>
          </a:p>
        </p:txBody>
      </p:sp>
      <p:sp>
        <p:nvSpPr>
          <p:cNvPr id="3" name="Content Placeholder 2"/>
          <p:cNvSpPr>
            <a:spLocks noGrp="1"/>
          </p:cNvSpPr>
          <p:nvPr>
            <p:ph idx="1"/>
          </p:nvPr>
        </p:nvSpPr>
        <p:spPr/>
        <p:txBody>
          <a:bodyPr/>
          <a:lstStyle/>
          <a:p>
            <a:r>
              <a:rPr lang="en-CA" dirty="0" err="1" smtClean="0"/>
              <a:t>Equi</a:t>
            </a:r>
            <a:r>
              <a:rPr lang="en-CA" dirty="0" smtClean="0"/>
              <a:t>-width histograms</a:t>
            </a:r>
          </a:p>
          <a:p>
            <a:pPr lvl="1"/>
            <a:r>
              <a:rPr lang="en-CA" dirty="0" smtClean="0"/>
              <a:t>This is a histogram where the spread of each bucket is the same</a:t>
            </a:r>
          </a:p>
          <a:p>
            <a:r>
              <a:rPr lang="en-US" altLang="en-US" dirty="0" smtClean="0"/>
              <a:t>Spread S and Area A</a:t>
            </a:r>
          </a:p>
          <a:p>
            <a:pPr lvl="1"/>
            <a:r>
              <a:rPr lang="en-US" altLang="en-US" dirty="0" smtClean="0"/>
              <a:t>S</a:t>
            </a:r>
            <a:r>
              <a:rPr lang="en-US" altLang="en-US" baseline="-25000" dirty="0" smtClean="0"/>
              <a:t>i</a:t>
            </a:r>
            <a:r>
              <a:rPr lang="en-US" altLang="en-US" dirty="0" smtClean="0"/>
              <a:t> = V</a:t>
            </a:r>
            <a:r>
              <a:rPr lang="en-US" altLang="en-US" baseline="-25000" dirty="0" smtClean="0"/>
              <a:t>i+1</a:t>
            </a:r>
            <a:r>
              <a:rPr lang="en-US" altLang="en-US" dirty="0" smtClean="0"/>
              <a:t> – V</a:t>
            </a:r>
            <a:r>
              <a:rPr lang="en-US" altLang="en-US" baseline="-25000" dirty="0" smtClean="0"/>
              <a:t>i</a:t>
            </a:r>
          </a:p>
          <a:p>
            <a:pPr lvl="1"/>
            <a:r>
              <a:rPr lang="en-US" altLang="en-US" dirty="0" smtClean="0"/>
              <a:t>A</a:t>
            </a:r>
            <a:r>
              <a:rPr lang="en-US" altLang="en-US" baseline="-25000" dirty="0" smtClean="0"/>
              <a:t>i</a:t>
            </a:r>
            <a:r>
              <a:rPr lang="en-US" altLang="en-US" dirty="0" smtClean="0"/>
              <a:t> = f</a:t>
            </a:r>
            <a:r>
              <a:rPr lang="en-US" altLang="en-US" baseline="-25000" dirty="0" smtClean="0"/>
              <a:t>i</a:t>
            </a:r>
            <a:r>
              <a:rPr lang="en-US" altLang="en-US" dirty="0" smtClean="0"/>
              <a:t> * S</a:t>
            </a:r>
            <a:r>
              <a:rPr lang="en-US" altLang="en-US" baseline="-25000" dirty="0" smtClean="0"/>
              <a:t>i</a:t>
            </a:r>
          </a:p>
          <a:p>
            <a:pPr lvl="1"/>
            <a:r>
              <a:rPr lang="en-US" altLang="en-US" dirty="0" smtClean="0"/>
              <a:t>where V</a:t>
            </a:r>
            <a:r>
              <a:rPr lang="en-US" altLang="en-US" baseline="-25000" dirty="0" smtClean="0"/>
              <a:t>i</a:t>
            </a:r>
            <a:r>
              <a:rPr lang="en-US" altLang="en-US" dirty="0" smtClean="0"/>
              <a:t> is an attribute value f</a:t>
            </a:r>
            <a:r>
              <a:rPr lang="en-US" altLang="en-US" baseline="-25000" dirty="0" smtClean="0"/>
              <a:t>i</a:t>
            </a:r>
            <a:r>
              <a:rPr lang="en-US" altLang="en-US" dirty="0" smtClean="0"/>
              <a:t> is its frequency</a:t>
            </a:r>
          </a:p>
          <a:p>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a:solidFill>
                  <a:srgbClr val="FFFFFF"/>
                </a:solidFill>
                <a:latin typeface="Arial" panose="020B0604020202020204" pitchFamily="34" charset="0"/>
              </a:rPr>
              <a:pPr fontAlgn="base">
                <a:spcBef>
                  <a:spcPct val="0"/>
                </a:spcBef>
                <a:spcAft>
                  <a:spcPct val="0"/>
                </a:spcAft>
              </a:pPr>
              <a:t>16</a:t>
            </a:fld>
            <a:endParaRPr lang="en-US" altLang="en-US">
              <a:solidFill>
                <a:srgbClr val="FFFFFF"/>
              </a:solidFill>
              <a:latin typeface="Arial" panose="020B0604020202020204" pitchFamily="34" charset="0"/>
            </a:endParaRPr>
          </a:p>
        </p:txBody>
      </p:sp>
    </p:spTree>
    <p:extLst>
      <p:ext uri="{BB962C8B-B14F-4D97-AF65-F5344CB8AC3E}">
        <p14:creationId xmlns:p14="http://schemas.microsoft.com/office/powerpoint/2010/main" val="1419056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5"/>
          <p:cNvSpPr>
            <a:spLocks noGrp="1"/>
          </p:cNvSpPr>
          <p:nvPr>
            <p:ph type="sldNum" sz="quarter" idx="12"/>
          </p:nvPr>
        </p:nvSpPr>
        <p:spPr/>
        <p:txBody>
          <a:bodyPr/>
          <a:lstStyle/>
          <a:p>
            <a:fld id="{151C1058-95E2-4F10-9735-E4AF801A96C2}" type="slidenum">
              <a:rPr lang="en-US" altLang="en-US"/>
              <a:pPr/>
              <a:t>17</a:t>
            </a:fld>
            <a:endParaRPr lang="en-US" altLang="en-US"/>
          </a:p>
        </p:txBody>
      </p:sp>
      <p:sp>
        <p:nvSpPr>
          <p:cNvPr id="51202" name="AutoShape 2"/>
          <p:cNvSpPr>
            <a:spLocks noGrp="1" noChangeArrowheads="1"/>
          </p:cNvSpPr>
          <p:nvPr>
            <p:ph type="title"/>
          </p:nvPr>
        </p:nvSpPr>
        <p:spPr/>
        <p:txBody>
          <a:bodyPr/>
          <a:lstStyle/>
          <a:p>
            <a:r>
              <a:rPr lang="en-US" altLang="en-US"/>
              <a:t>Spread S and Area A</a:t>
            </a:r>
          </a:p>
        </p:txBody>
      </p:sp>
      <p:sp>
        <p:nvSpPr>
          <p:cNvPr id="51203" name="Rectangle 3"/>
          <p:cNvSpPr>
            <a:spLocks noGrp="1" noChangeArrowheads="1"/>
          </p:cNvSpPr>
          <p:nvPr>
            <p:ph type="body" idx="1"/>
          </p:nvPr>
        </p:nvSpPr>
        <p:spPr/>
        <p:txBody>
          <a:bodyPr/>
          <a:lstStyle/>
          <a:p>
            <a:endParaRPr lang="en-US" altLang="en-US"/>
          </a:p>
        </p:txBody>
      </p:sp>
      <p:sp>
        <p:nvSpPr>
          <p:cNvPr id="51204" name="Rectangle 4" descr="30%"/>
          <p:cNvSpPr>
            <a:spLocks noChangeArrowheads="1"/>
          </p:cNvSpPr>
          <p:nvPr/>
        </p:nvSpPr>
        <p:spPr bwMode="auto">
          <a:xfrm>
            <a:off x="5451475" y="2971800"/>
            <a:ext cx="2590800" cy="2819400"/>
          </a:xfrm>
          <a:prstGeom prst="rect">
            <a:avLst/>
          </a:prstGeom>
          <a:pattFill prst="pct30">
            <a:fgClr>
              <a:schemeClr val="accent1"/>
            </a:fgClr>
            <a:bgClr>
              <a:schemeClr val="bg1"/>
            </a:bgClr>
          </a:pattFill>
          <a:ln>
            <a:noFill/>
          </a:ln>
          <a:effectLst/>
          <a:extLst>
            <a:ext uri="{91240B29-F687-4F45-9708-019B960494DF}">
              <a14:hiddenLine xmlns:a14="http://schemas.microsoft.com/office/drawing/2010/main" w="3175">
                <a:solidFill>
                  <a:srgbClr val="0033CC"/>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1205" name="Rectangle 5"/>
          <p:cNvSpPr>
            <a:spLocks noChangeArrowheads="1"/>
          </p:cNvSpPr>
          <p:nvPr/>
        </p:nvSpPr>
        <p:spPr bwMode="auto">
          <a:xfrm>
            <a:off x="3625850" y="2906713"/>
            <a:ext cx="76200" cy="29718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1206" name="AutoShape 6"/>
          <p:cNvSpPr>
            <a:spLocks noChangeArrowheads="1"/>
          </p:cNvSpPr>
          <p:nvPr/>
        </p:nvSpPr>
        <p:spPr bwMode="auto">
          <a:xfrm>
            <a:off x="3473450" y="2601913"/>
            <a:ext cx="381000" cy="304800"/>
          </a:xfrm>
          <a:prstGeom prst="triangle">
            <a:avLst>
              <a:gd name="adj" fmla="val 50000"/>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1207" name="Rectangle 7"/>
          <p:cNvSpPr>
            <a:spLocks noChangeArrowheads="1"/>
          </p:cNvSpPr>
          <p:nvPr/>
        </p:nvSpPr>
        <p:spPr bwMode="auto">
          <a:xfrm rot="5400000">
            <a:off x="6487319" y="2936081"/>
            <a:ext cx="76200" cy="5805488"/>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1208" name="AutoShape 8"/>
          <p:cNvSpPr>
            <a:spLocks noChangeArrowheads="1"/>
          </p:cNvSpPr>
          <p:nvPr/>
        </p:nvSpPr>
        <p:spPr bwMode="auto">
          <a:xfrm rot="5400000">
            <a:off x="9378950" y="5688013"/>
            <a:ext cx="381000" cy="304800"/>
          </a:xfrm>
          <a:prstGeom prst="triangle">
            <a:avLst>
              <a:gd name="adj" fmla="val 50000"/>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1209" name="Text Box 9"/>
          <p:cNvSpPr txBox="1">
            <a:spLocks noChangeArrowheads="1"/>
          </p:cNvSpPr>
          <p:nvPr/>
        </p:nvSpPr>
        <p:spPr bwMode="auto">
          <a:xfrm>
            <a:off x="2525713" y="3098800"/>
            <a:ext cx="811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1" hangingPunct="1"/>
            <a:r>
              <a:rPr lang="en-US" altLang="en-US" sz="2400">
                <a:solidFill>
                  <a:srgbClr val="0033CC"/>
                </a:solidFill>
              </a:rPr>
              <a:t>Freq</a:t>
            </a:r>
            <a:endParaRPr lang="en-GB" altLang="en-US" sz="2400">
              <a:solidFill>
                <a:srgbClr val="0033CC"/>
              </a:solidFill>
            </a:endParaRPr>
          </a:p>
        </p:txBody>
      </p:sp>
      <p:sp>
        <p:nvSpPr>
          <p:cNvPr id="51210" name="Text Box 10"/>
          <p:cNvSpPr txBox="1">
            <a:spLocks noChangeArrowheads="1"/>
          </p:cNvSpPr>
          <p:nvPr/>
        </p:nvSpPr>
        <p:spPr bwMode="auto">
          <a:xfrm>
            <a:off x="8194675" y="5867400"/>
            <a:ext cx="96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1" hangingPunct="1"/>
            <a:r>
              <a:rPr lang="en-US" altLang="en-US" sz="2400">
                <a:solidFill>
                  <a:srgbClr val="0033CC"/>
                </a:solidFill>
              </a:rPr>
              <a:t>Value</a:t>
            </a:r>
            <a:endParaRPr lang="en-GB" altLang="en-US" sz="2400">
              <a:solidFill>
                <a:srgbClr val="0033CC"/>
              </a:solidFill>
            </a:endParaRPr>
          </a:p>
        </p:txBody>
      </p:sp>
      <p:sp>
        <p:nvSpPr>
          <p:cNvPr id="51211" name="Line 11"/>
          <p:cNvSpPr>
            <a:spLocks noChangeShapeType="1"/>
          </p:cNvSpPr>
          <p:nvPr/>
        </p:nvSpPr>
        <p:spPr bwMode="auto">
          <a:xfrm flipV="1">
            <a:off x="4235450" y="4202113"/>
            <a:ext cx="0" cy="160020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a:p>
        </p:txBody>
      </p:sp>
      <p:sp>
        <p:nvSpPr>
          <p:cNvPr id="51212" name="Oval 12"/>
          <p:cNvSpPr>
            <a:spLocks noChangeArrowheads="1"/>
          </p:cNvSpPr>
          <p:nvPr/>
        </p:nvSpPr>
        <p:spPr bwMode="auto">
          <a:xfrm>
            <a:off x="4159250" y="4125913"/>
            <a:ext cx="152400" cy="15240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GB" altLang="en-US" sz="2400">
              <a:solidFill>
                <a:schemeClr val="folHlink"/>
              </a:solidFill>
              <a:latin typeface="Times New Roman" panose="02020603050405020304" pitchFamily="18" charset="0"/>
            </a:endParaRPr>
          </a:p>
        </p:txBody>
      </p:sp>
      <p:sp>
        <p:nvSpPr>
          <p:cNvPr id="51213" name="Line 13"/>
          <p:cNvSpPr>
            <a:spLocks noChangeShapeType="1"/>
          </p:cNvSpPr>
          <p:nvPr/>
        </p:nvSpPr>
        <p:spPr bwMode="auto">
          <a:xfrm flipV="1">
            <a:off x="4387850" y="4964113"/>
            <a:ext cx="0" cy="83820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a:p>
        </p:txBody>
      </p:sp>
      <p:sp>
        <p:nvSpPr>
          <p:cNvPr id="51214" name="Oval 14"/>
          <p:cNvSpPr>
            <a:spLocks noChangeArrowheads="1"/>
          </p:cNvSpPr>
          <p:nvPr/>
        </p:nvSpPr>
        <p:spPr bwMode="auto">
          <a:xfrm>
            <a:off x="4311650" y="4887913"/>
            <a:ext cx="152400" cy="15240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GB" altLang="en-US" sz="2400">
              <a:solidFill>
                <a:schemeClr val="folHlink"/>
              </a:solidFill>
              <a:latin typeface="Times New Roman" panose="02020603050405020304" pitchFamily="18" charset="0"/>
            </a:endParaRPr>
          </a:p>
        </p:txBody>
      </p:sp>
      <p:sp>
        <p:nvSpPr>
          <p:cNvPr id="51215" name="Line 15"/>
          <p:cNvSpPr>
            <a:spLocks noChangeShapeType="1"/>
          </p:cNvSpPr>
          <p:nvPr/>
        </p:nvSpPr>
        <p:spPr bwMode="auto">
          <a:xfrm flipV="1">
            <a:off x="4768850" y="4887913"/>
            <a:ext cx="0" cy="91440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a:p>
        </p:txBody>
      </p:sp>
      <p:sp>
        <p:nvSpPr>
          <p:cNvPr id="51216" name="Oval 16"/>
          <p:cNvSpPr>
            <a:spLocks noChangeArrowheads="1"/>
          </p:cNvSpPr>
          <p:nvPr/>
        </p:nvSpPr>
        <p:spPr bwMode="auto">
          <a:xfrm>
            <a:off x="4692650" y="4811713"/>
            <a:ext cx="152400" cy="15240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GB" altLang="en-US" sz="2400">
              <a:solidFill>
                <a:schemeClr val="folHlink"/>
              </a:solidFill>
              <a:latin typeface="Times New Roman" panose="02020603050405020304" pitchFamily="18" charset="0"/>
            </a:endParaRPr>
          </a:p>
        </p:txBody>
      </p:sp>
      <p:sp>
        <p:nvSpPr>
          <p:cNvPr id="51217" name="Line 17"/>
          <p:cNvSpPr>
            <a:spLocks noChangeShapeType="1"/>
          </p:cNvSpPr>
          <p:nvPr/>
        </p:nvSpPr>
        <p:spPr bwMode="auto">
          <a:xfrm flipV="1">
            <a:off x="5454650" y="2982913"/>
            <a:ext cx="0" cy="281940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a:p>
        </p:txBody>
      </p:sp>
      <p:sp>
        <p:nvSpPr>
          <p:cNvPr id="51218" name="Oval 18"/>
          <p:cNvSpPr>
            <a:spLocks noChangeArrowheads="1"/>
          </p:cNvSpPr>
          <p:nvPr/>
        </p:nvSpPr>
        <p:spPr bwMode="auto">
          <a:xfrm>
            <a:off x="5378450" y="2906713"/>
            <a:ext cx="152400" cy="15240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GB" altLang="en-US" sz="2400">
              <a:solidFill>
                <a:schemeClr val="folHlink"/>
              </a:solidFill>
              <a:latin typeface="Times New Roman" panose="02020603050405020304" pitchFamily="18" charset="0"/>
            </a:endParaRPr>
          </a:p>
        </p:txBody>
      </p:sp>
      <p:sp>
        <p:nvSpPr>
          <p:cNvPr id="51219" name="Line 19"/>
          <p:cNvSpPr>
            <a:spLocks noChangeShapeType="1"/>
          </p:cNvSpPr>
          <p:nvPr/>
        </p:nvSpPr>
        <p:spPr bwMode="auto">
          <a:xfrm flipV="1">
            <a:off x="8045450" y="5421313"/>
            <a:ext cx="0" cy="38100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a:p>
        </p:txBody>
      </p:sp>
      <p:sp>
        <p:nvSpPr>
          <p:cNvPr id="51220" name="Oval 20"/>
          <p:cNvSpPr>
            <a:spLocks noChangeArrowheads="1"/>
          </p:cNvSpPr>
          <p:nvPr/>
        </p:nvSpPr>
        <p:spPr bwMode="auto">
          <a:xfrm>
            <a:off x="7969250" y="5345113"/>
            <a:ext cx="152400" cy="15240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GB" altLang="en-US" sz="2400">
              <a:solidFill>
                <a:schemeClr val="folHlink"/>
              </a:solidFill>
              <a:latin typeface="Times New Roman" panose="02020603050405020304" pitchFamily="18" charset="0"/>
            </a:endParaRPr>
          </a:p>
        </p:txBody>
      </p:sp>
      <p:sp>
        <p:nvSpPr>
          <p:cNvPr id="51221" name="Line 21"/>
          <p:cNvSpPr>
            <a:spLocks noChangeShapeType="1"/>
          </p:cNvSpPr>
          <p:nvPr/>
        </p:nvSpPr>
        <p:spPr bwMode="auto">
          <a:xfrm flipV="1">
            <a:off x="8915400" y="4495800"/>
            <a:ext cx="0" cy="129540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a:p>
        </p:txBody>
      </p:sp>
      <p:sp>
        <p:nvSpPr>
          <p:cNvPr id="51222" name="Oval 22"/>
          <p:cNvSpPr>
            <a:spLocks noChangeArrowheads="1"/>
          </p:cNvSpPr>
          <p:nvPr/>
        </p:nvSpPr>
        <p:spPr bwMode="auto">
          <a:xfrm>
            <a:off x="8839200" y="4419600"/>
            <a:ext cx="152400" cy="15240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GB" altLang="en-US" sz="2400">
              <a:solidFill>
                <a:schemeClr val="folHlink"/>
              </a:solidFill>
              <a:latin typeface="Times New Roman" panose="02020603050405020304" pitchFamily="18" charset="0"/>
            </a:endParaRPr>
          </a:p>
        </p:txBody>
      </p:sp>
      <p:sp>
        <p:nvSpPr>
          <p:cNvPr id="51223" name="Line 23"/>
          <p:cNvSpPr>
            <a:spLocks noChangeShapeType="1"/>
          </p:cNvSpPr>
          <p:nvPr/>
        </p:nvSpPr>
        <p:spPr bwMode="auto">
          <a:xfrm flipH="1">
            <a:off x="5454650" y="5573713"/>
            <a:ext cx="2590800" cy="0"/>
          </a:xfrm>
          <a:prstGeom prst="line">
            <a:avLst/>
          </a:prstGeom>
          <a:noFill/>
          <a:ln w="9525">
            <a:solidFill>
              <a:srgbClr val="0033CC"/>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a:p>
        </p:txBody>
      </p:sp>
      <p:sp>
        <p:nvSpPr>
          <p:cNvPr id="51224" name="Text Box 24"/>
          <p:cNvSpPr txBox="1">
            <a:spLocks noChangeArrowheads="1"/>
          </p:cNvSpPr>
          <p:nvPr/>
        </p:nvSpPr>
        <p:spPr bwMode="auto">
          <a:xfrm>
            <a:off x="6143625" y="5091113"/>
            <a:ext cx="116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1" hangingPunct="1"/>
            <a:r>
              <a:rPr lang="en-US" altLang="en-US" sz="2400">
                <a:solidFill>
                  <a:srgbClr val="0033CC"/>
                </a:solidFill>
              </a:rPr>
              <a:t>Spread</a:t>
            </a:r>
            <a:endParaRPr lang="en-GB" altLang="en-US" sz="2400">
              <a:solidFill>
                <a:srgbClr val="0033CC"/>
              </a:solidFill>
            </a:endParaRPr>
          </a:p>
        </p:txBody>
      </p:sp>
      <p:sp>
        <p:nvSpPr>
          <p:cNvPr id="51225" name="Text Box 25"/>
          <p:cNvSpPr txBox="1">
            <a:spLocks noChangeArrowheads="1"/>
          </p:cNvSpPr>
          <p:nvPr/>
        </p:nvSpPr>
        <p:spPr bwMode="auto">
          <a:xfrm>
            <a:off x="7086601" y="3048000"/>
            <a:ext cx="828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1" hangingPunct="1"/>
            <a:r>
              <a:rPr lang="en-US" altLang="en-US" sz="2400">
                <a:solidFill>
                  <a:srgbClr val="0033CC"/>
                </a:solidFill>
              </a:rPr>
              <a:t>Area</a:t>
            </a:r>
            <a:endParaRPr lang="en-GB" altLang="en-US" sz="2400">
              <a:solidFill>
                <a:srgbClr val="0033CC"/>
              </a:solidFill>
            </a:endParaRPr>
          </a:p>
        </p:txBody>
      </p:sp>
    </p:spTree>
    <p:extLst>
      <p:ext uri="{BB962C8B-B14F-4D97-AF65-F5344CB8AC3E}">
        <p14:creationId xmlns:p14="http://schemas.microsoft.com/office/powerpoint/2010/main" val="3233788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122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1224"/>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51204"/>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51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4" grpId="0" autoUpdateAnimBg="0"/>
      <p:bldP spid="5122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Equi</a:t>
            </a:r>
            <a:r>
              <a:rPr lang="en-CA" dirty="0" smtClean="0"/>
              <a:t>-width histograms</a:t>
            </a:r>
            <a:endParaRPr lang="en-CA" dirty="0"/>
          </a:p>
        </p:txBody>
      </p:sp>
      <p:sp>
        <p:nvSpPr>
          <p:cNvPr id="3" name="Content Placeholder 2"/>
          <p:cNvSpPr>
            <a:spLocks noGrp="1"/>
          </p:cNvSpPr>
          <p:nvPr>
            <p:ph idx="1"/>
          </p:nvPr>
        </p:nvSpPr>
        <p:spPr/>
        <p:txBody>
          <a:bodyPr/>
          <a:lstStyle/>
          <a:p>
            <a:r>
              <a:rPr lang="en-CA" sz="2000" dirty="0" smtClean="0"/>
              <a:t>We divide the value axis into buckets of equal ‘width’ (spread equalized)</a:t>
            </a:r>
          </a:p>
          <a:p>
            <a:r>
              <a:rPr lang="en-CA" sz="2000" b="1" dirty="0" smtClean="0"/>
              <a:t>Advantages</a:t>
            </a:r>
          </a:p>
          <a:p>
            <a:pPr lvl="1"/>
            <a:r>
              <a:rPr lang="en-CA" sz="1800" dirty="0" smtClean="0"/>
              <a:t>Natural order of the attribute-values is preserved</a:t>
            </a:r>
          </a:p>
          <a:p>
            <a:r>
              <a:rPr lang="en-CA" sz="2000" dirty="0" smtClean="0"/>
              <a:t>Ex: Tuples x&lt;5 can be easily answered by going from the bucket containing 5 to the beginning</a:t>
            </a:r>
          </a:p>
          <a:p>
            <a:endParaRPr lang="en-CA" sz="2000" dirty="0"/>
          </a:p>
          <a:p>
            <a:r>
              <a:rPr lang="en-CA" sz="2000" b="1" dirty="0" smtClean="0"/>
              <a:t>Disadvantages:</a:t>
            </a:r>
          </a:p>
          <a:p>
            <a:pPr lvl="1"/>
            <a:r>
              <a:rPr lang="en-CA" sz="1600" dirty="0" smtClean="0"/>
              <a:t>We assume uniformity within each bucket</a:t>
            </a:r>
          </a:p>
          <a:p>
            <a:pPr lvl="1"/>
            <a:r>
              <a:rPr lang="en-CA" sz="1600" dirty="0" smtClean="0"/>
              <a:t>High variance. (within one bucket, we could have a high frequency for one value, and low frequency for another value)</a:t>
            </a:r>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a:solidFill>
                  <a:srgbClr val="FFFFFF"/>
                </a:solidFill>
                <a:latin typeface="Arial" panose="020B0604020202020204" pitchFamily="34" charset="0"/>
              </a:rPr>
              <a:pPr fontAlgn="base">
                <a:spcBef>
                  <a:spcPct val="0"/>
                </a:spcBef>
                <a:spcAft>
                  <a:spcPct val="0"/>
                </a:spcAft>
              </a:pPr>
              <a:t>18</a:t>
            </a:fld>
            <a:endParaRPr lang="en-US" altLang="en-US">
              <a:solidFill>
                <a:srgbClr val="FFFFFF"/>
              </a:solidFill>
              <a:latin typeface="Arial" panose="020B0604020202020204" pitchFamily="34" charset="0"/>
            </a:endParaRPr>
          </a:p>
        </p:txBody>
      </p:sp>
    </p:spTree>
    <p:extLst>
      <p:ext uri="{BB962C8B-B14F-4D97-AF65-F5344CB8AC3E}">
        <p14:creationId xmlns:p14="http://schemas.microsoft.com/office/powerpoint/2010/main" val="307284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Equi</a:t>
            </a:r>
            <a:r>
              <a:rPr lang="en-CA" dirty="0" smtClean="0"/>
              <a:t>-depth</a:t>
            </a:r>
            <a:endParaRPr lang="en-CA" dirty="0"/>
          </a:p>
        </p:txBody>
      </p:sp>
      <p:sp>
        <p:nvSpPr>
          <p:cNvPr id="3" name="Content Placeholder 2"/>
          <p:cNvSpPr>
            <a:spLocks noGrp="1"/>
          </p:cNvSpPr>
          <p:nvPr>
            <p:ph idx="1"/>
          </p:nvPr>
        </p:nvSpPr>
        <p:spPr/>
        <p:txBody>
          <a:bodyPr/>
          <a:lstStyle/>
          <a:p>
            <a:r>
              <a:rPr lang="en-CA" dirty="0" smtClean="0"/>
              <a:t>Perhaps instead of equalizing on </a:t>
            </a:r>
            <a:r>
              <a:rPr lang="en-CA" b="1" dirty="0" smtClean="0"/>
              <a:t>range</a:t>
            </a:r>
            <a:r>
              <a:rPr lang="en-CA" dirty="0" smtClean="0"/>
              <a:t> of values, we equalize on </a:t>
            </a:r>
            <a:r>
              <a:rPr lang="en-CA" b="1" dirty="0" smtClean="0"/>
              <a:t>number of tuples </a:t>
            </a:r>
            <a:r>
              <a:rPr lang="en-CA" dirty="0" smtClean="0"/>
              <a:t>within a bucket</a:t>
            </a:r>
            <a:endParaRPr lang="en-CA" b="1" dirty="0" smtClean="0"/>
          </a:p>
          <a:p>
            <a:endParaRPr lang="en-CA" dirty="0"/>
          </a:p>
          <a:p>
            <a:r>
              <a:rPr lang="en-CA" dirty="0" smtClean="0"/>
              <a:t>However, the disadvantages may still be here:</a:t>
            </a:r>
          </a:p>
          <a:p>
            <a:pPr lvl="1"/>
            <a:r>
              <a:rPr lang="en-CA" dirty="0" smtClean="0"/>
              <a:t>Variance are still very high</a:t>
            </a:r>
          </a:p>
          <a:p>
            <a:pPr lvl="1"/>
            <a:r>
              <a:rPr lang="en-CA" dirty="0" smtClean="0"/>
              <a:t>More complex to maintain</a:t>
            </a:r>
          </a:p>
          <a:p>
            <a:pPr lvl="1"/>
            <a:endParaRPr lang="en-CA" dirty="0"/>
          </a:p>
          <a:p>
            <a:r>
              <a:rPr lang="en-CA" dirty="0" smtClean="0"/>
              <a:t>Works well for range queries when the data distribution has low skew</a:t>
            </a:r>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a:solidFill>
                  <a:srgbClr val="FFFFFF"/>
                </a:solidFill>
                <a:latin typeface="Arial" panose="020B0604020202020204" pitchFamily="34" charset="0"/>
              </a:rPr>
              <a:pPr fontAlgn="base">
                <a:spcBef>
                  <a:spcPct val="0"/>
                </a:spcBef>
                <a:spcAft>
                  <a:spcPct val="0"/>
                </a:spcAft>
              </a:pPr>
              <a:t>19</a:t>
            </a:fld>
            <a:endParaRPr lang="en-US" altLang="en-US">
              <a:solidFill>
                <a:srgbClr val="FFFFFF"/>
              </a:solidFill>
              <a:latin typeface="Arial" panose="020B0604020202020204" pitchFamily="34" charset="0"/>
            </a:endParaRPr>
          </a:p>
        </p:txBody>
      </p:sp>
    </p:spTree>
    <p:extLst>
      <p:ext uri="{BB962C8B-B14F-4D97-AF65-F5344CB8AC3E}">
        <p14:creationId xmlns:p14="http://schemas.microsoft.com/office/powerpoint/2010/main" val="1830425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Definition</a:t>
            </a:r>
            <a:endParaRPr lang="en-CA" dirty="0"/>
          </a:p>
        </p:txBody>
      </p:sp>
      <p:sp>
        <p:nvSpPr>
          <p:cNvPr id="3" name="Content Placeholder 2"/>
          <p:cNvSpPr>
            <a:spLocks noGrp="1"/>
          </p:cNvSpPr>
          <p:nvPr>
            <p:ph idx="1"/>
          </p:nvPr>
        </p:nvSpPr>
        <p:spPr/>
        <p:txBody>
          <a:bodyPr/>
          <a:lstStyle/>
          <a:p>
            <a:r>
              <a:rPr lang="en-CA" dirty="0" smtClean="0"/>
              <a:t>What is Cardinality Estimation?</a:t>
            </a:r>
          </a:p>
          <a:p>
            <a:pPr lvl="1"/>
            <a:r>
              <a:rPr lang="en-CA" dirty="0" smtClean="0"/>
              <a:t>Ability to estimate how many rows a query will yield</a:t>
            </a:r>
          </a:p>
          <a:p>
            <a:pPr lvl="1"/>
            <a:endParaRPr lang="en-CA" dirty="0" smtClean="0"/>
          </a:p>
          <a:p>
            <a:r>
              <a:rPr lang="en-CA" dirty="0" smtClean="0"/>
              <a:t>Why is it important?</a:t>
            </a:r>
          </a:p>
          <a:p>
            <a:pPr lvl="1"/>
            <a:r>
              <a:rPr lang="en-CA" dirty="0" smtClean="0"/>
              <a:t>Helpful for estimating queries with a specific plan cost</a:t>
            </a:r>
          </a:p>
          <a:p>
            <a:pPr lvl="1"/>
            <a:r>
              <a:rPr lang="en-CA" dirty="0" smtClean="0"/>
              <a:t>Buffering for an execution phase (e.g. Joins)</a:t>
            </a:r>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a:solidFill>
                  <a:srgbClr val="FFFFFF"/>
                </a:solidFill>
                <a:latin typeface="Arial" panose="020B0604020202020204" pitchFamily="34" charset="0"/>
              </a:rPr>
              <a:pPr fontAlgn="base">
                <a:spcBef>
                  <a:spcPct val="0"/>
                </a:spcBef>
                <a:spcAft>
                  <a:spcPct val="0"/>
                </a:spcAft>
              </a:pPr>
              <a:t>2</a:t>
            </a:fld>
            <a:endParaRPr lang="en-US" altLang="en-US">
              <a:solidFill>
                <a:srgbClr val="FFFFFF"/>
              </a:solidFill>
              <a:latin typeface="Arial" panose="020B0604020202020204" pitchFamily="34" charset="0"/>
            </a:endParaRPr>
          </a:p>
        </p:txBody>
      </p:sp>
    </p:spTree>
    <p:extLst>
      <p:ext uri="{BB962C8B-B14F-4D97-AF65-F5344CB8AC3E}">
        <p14:creationId xmlns:p14="http://schemas.microsoft.com/office/powerpoint/2010/main" val="18908733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 of estimation</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17601" y="2362201"/>
                <a:ext cx="6807199" cy="3724275"/>
              </a:xfrm>
            </p:spPr>
            <p:txBody>
              <a:bodyPr/>
              <a:lstStyle/>
              <a:p>
                <a14:m>
                  <m:oMath xmlns:m="http://schemas.openxmlformats.org/officeDocument/2006/math">
                    <m:sSub>
                      <m:sSubPr>
                        <m:ctrlPr>
                          <a:rPr lang="en-CA" i="1" smtClean="0">
                            <a:latin typeface="Cambria Math" panose="02040503050406030204" pitchFamily="18" charset="0"/>
                            <a:ea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𝜎</m:t>
                        </m:r>
                      </m:e>
                      <m:sub>
                        <m:r>
                          <a:rPr lang="en-CA" b="0" i="1" smtClean="0">
                            <a:latin typeface="Cambria Math" panose="02040503050406030204" pitchFamily="18" charset="0"/>
                            <a:ea typeface="Cambria Math" panose="02040503050406030204" pitchFamily="18" charset="0"/>
                          </a:rPr>
                          <m:t>𝐷𝑒𝑝𝑎𝑟𝑡𝑚𝑒𝑛𝑡</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𝐴𝑔𝑟𝑖𝑐𝑢𝑙𝑡𝑢𝑟𝑒</m:t>
                        </m:r>
                      </m:sub>
                    </m:sSub>
                    <m:r>
                      <a:rPr lang="en-CA" b="0" i="1" smtClean="0">
                        <a:latin typeface="Cambria Math" panose="02040503050406030204" pitchFamily="18" charset="0"/>
                        <a:ea typeface="Cambria Math" panose="02040503050406030204" pitchFamily="18" charset="0"/>
                      </a:rPr>
                      <m:t>𝐸𝑚𝑝𝑙𝑜𝑦𝑒𝑒</m:t>
                    </m:r>
                  </m:oMath>
                </a14:m>
                <a:endParaRPr lang="en-CA" dirty="0" smtClean="0"/>
              </a:p>
              <a:p>
                <a:pPr lvl="1"/>
                <a:r>
                  <a:rPr lang="en-CA" dirty="0" smtClean="0"/>
                  <a:t>1.5</a:t>
                </a:r>
              </a:p>
              <a:p>
                <a:pPr lvl="1"/>
                <a:endParaRPr lang="en-CA" dirty="0"/>
              </a:p>
              <a:p>
                <a14:m>
                  <m:oMath xmlns:m="http://schemas.openxmlformats.org/officeDocument/2006/math">
                    <m:sSub>
                      <m:sSubPr>
                        <m:ctrlPr>
                          <a:rPr lang="en-CA" i="1" smtClean="0">
                            <a:latin typeface="Cambria Math" panose="02040503050406030204" pitchFamily="18" charset="0"/>
                            <a:ea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𝜎</m:t>
                        </m:r>
                      </m:e>
                      <m:sub>
                        <m:r>
                          <a:rPr lang="en-CA" b="0" i="1" smtClean="0">
                            <a:latin typeface="Cambria Math" panose="02040503050406030204" pitchFamily="18" charset="0"/>
                            <a:ea typeface="Cambria Math" panose="02040503050406030204" pitchFamily="18" charset="0"/>
                          </a:rPr>
                          <m:t>𝐷𝑒𝑝𝑎𝑟𝑡𝑚𝑒𝑛𝑡</m:t>
                        </m:r>
                        <m:r>
                          <a:rPr lang="en-CA" b="0" i="1" smtClean="0">
                            <a:latin typeface="Cambria Math" panose="02040503050406030204" pitchFamily="18" charset="0"/>
                            <a:ea typeface="Cambria Math" panose="02040503050406030204" pitchFamily="18" charset="0"/>
                          </a:rPr>
                          <m:t>&gt;</m:t>
                        </m:r>
                        <m:r>
                          <a:rPr lang="en-CA" b="0" i="1" smtClean="0">
                            <a:latin typeface="Cambria Math" panose="02040503050406030204" pitchFamily="18" charset="0"/>
                            <a:ea typeface="Cambria Math" panose="02040503050406030204" pitchFamily="18" charset="0"/>
                          </a:rPr>
                          <m:t>𝐺𝑒𝑛𝑒𝑟𝑎𝑙</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𝑀𝑎𝑛𝑎𝑔𝑒𝑚𝑒𝑛𝑡</m:t>
                        </m:r>
                      </m:sub>
                    </m:sSub>
                    <m:r>
                      <a:rPr lang="en-CA" b="0" i="1" smtClean="0">
                        <a:latin typeface="Cambria Math" panose="02040503050406030204" pitchFamily="18" charset="0"/>
                        <a:ea typeface="Cambria Math" panose="02040503050406030204" pitchFamily="18" charset="0"/>
                      </a:rPr>
                      <m:t>𝐸𝑚𝑝𝑙𝑜𝑦𝑒𝑒</m:t>
                    </m:r>
                  </m:oMath>
                </a14:m>
                <a:endParaRPr lang="en-CA" dirty="0" smtClean="0"/>
              </a:p>
              <a:p>
                <a:pPr lvl="1"/>
                <a:r>
                  <a:rPr lang="en-CA" dirty="0" smtClean="0"/>
                  <a:t>3.5</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17601" y="2362201"/>
                <a:ext cx="6807199" cy="3724275"/>
              </a:xfrm>
              <a:blipFill>
                <a:blip r:embed="rId2"/>
                <a:stretch>
                  <a:fillRect/>
                </a:stretch>
              </a:blipFill>
            </p:spPr>
            <p:txBody>
              <a:bodyPr/>
              <a:lstStyle/>
              <a:p>
                <a:r>
                  <a:rPr lang="en-CA">
                    <a:noFill/>
                  </a:rPr>
                  <a:t> </a:t>
                </a:r>
              </a:p>
            </p:txBody>
          </p:sp>
        </mc:Fallback>
      </mc:AlternateContent>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a:solidFill>
                  <a:srgbClr val="FFFFFF"/>
                </a:solidFill>
                <a:latin typeface="Arial" panose="020B0604020202020204" pitchFamily="34" charset="0"/>
              </a:rPr>
              <a:pPr fontAlgn="base">
                <a:spcBef>
                  <a:spcPct val="0"/>
                </a:spcBef>
                <a:spcAft>
                  <a:spcPct val="0"/>
                </a:spcAft>
              </a:pPr>
              <a:t>20</a:t>
            </a:fld>
            <a:endParaRPr lang="en-US" altLang="en-US">
              <a:solidFill>
                <a:srgbClr val="FFFFFF"/>
              </a:solidFill>
              <a:latin typeface="Arial" panose="020B0604020202020204" pitchFamily="34" charset="0"/>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2650331"/>
            <a:ext cx="3657600" cy="314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8079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Alternative histograms</a:t>
            </a:r>
            <a:endParaRPr lang="en-CA" dirty="0"/>
          </a:p>
        </p:txBody>
      </p:sp>
      <p:sp>
        <p:nvSpPr>
          <p:cNvPr id="3" name="Content Placeholder 2"/>
          <p:cNvSpPr>
            <a:spLocks noGrp="1"/>
          </p:cNvSpPr>
          <p:nvPr>
            <p:ph idx="1"/>
          </p:nvPr>
        </p:nvSpPr>
        <p:spPr/>
        <p:txBody>
          <a:bodyPr/>
          <a:lstStyle/>
          <a:p>
            <a:r>
              <a:rPr lang="en-CA" dirty="0" err="1" smtClean="0"/>
              <a:t>Equi</a:t>
            </a:r>
            <a:r>
              <a:rPr lang="en-CA" dirty="0" smtClean="0"/>
              <a:t>-width</a:t>
            </a:r>
          </a:p>
          <a:p>
            <a:pPr lvl="1"/>
            <a:r>
              <a:rPr lang="en-CA" dirty="0" smtClean="0"/>
              <a:t>Sum of spreads (max </a:t>
            </a:r>
            <a:r>
              <a:rPr lang="en-CA" dirty="0" err="1" smtClean="0"/>
              <a:t>val</a:t>
            </a:r>
            <a:r>
              <a:rPr lang="en-CA" dirty="0" smtClean="0"/>
              <a:t> – min </a:t>
            </a:r>
            <a:r>
              <a:rPr lang="en-CA" dirty="0" err="1" smtClean="0"/>
              <a:t>val</a:t>
            </a:r>
            <a:r>
              <a:rPr lang="en-CA" dirty="0"/>
              <a:t>)</a:t>
            </a:r>
            <a:r>
              <a:rPr lang="en-CA" dirty="0" smtClean="0"/>
              <a:t> are approximately equal</a:t>
            </a:r>
          </a:p>
          <a:p>
            <a:r>
              <a:rPr lang="en-CA" dirty="0" err="1" smtClean="0"/>
              <a:t>Equi</a:t>
            </a:r>
            <a:r>
              <a:rPr lang="en-CA" dirty="0" smtClean="0"/>
              <a:t>-depth</a:t>
            </a:r>
          </a:p>
          <a:p>
            <a:pPr lvl="1"/>
            <a:r>
              <a:rPr lang="en-CA" dirty="0" smtClean="0"/>
              <a:t>Sum of frequencies are equal</a:t>
            </a:r>
          </a:p>
          <a:p>
            <a:r>
              <a:rPr lang="en-CA" dirty="0" smtClean="0"/>
              <a:t>V-Optimal</a:t>
            </a:r>
          </a:p>
          <a:p>
            <a:pPr lvl="1"/>
            <a:r>
              <a:rPr lang="en-CA" dirty="0" smtClean="0"/>
              <a:t>Group sets of </a:t>
            </a:r>
            <a:r>
              <a:rPr lang="en-CA" b="1" dirty="0" smtClean="0"/>
              <a:t>frequencies</a:t>
            </a:r>
            <a:r>
              <a:rPr lang="en-CA" dirty="0" smtClean="0"/>
              <a:t> into buckets, and keep the sum of frequencies approximately equal.</a:t>
            </a:r>
          </a:p>
          <a:p>
            <a:pPr lvl="1"/>
            <a:r>
              <a:rPr lang="en-CA" dirty="0" smtClean="0"/>
              <a:t>Usually the best</a:t>
            </a:r>
          </a:p>
          <a:p>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a:solidFill>
                  <a:srgbClr val="FFFFFF"/>
                </a:solidFill>
                <a:latin typeface="Arial" panose="020B0604020202020204" pitchFamily="34" charset="0"/>
              </a:rPr>
              <a:pPr fontAlgn="base">
                <a:spcBef>
                  <a:spcPct val="0"/>
                </a:spcBef>
                <a:spcAft>
                  <a:spcPct val="0"/>
                </a:spcAft>
              </a:pPr>
              <a:t>21</a:t>
            </a:fld>
            <a:endParaRPr lang="en-US" altLang="en-US">
              <a:solidFill>
                <a:srgbClr val="FFFFFF"/>
              </a:solidFill>
              <a:latin typeface="Arial" panose="020B0604020202020204" pitchFamily="34" charset="0"/>
            </a:endParaRPr>
          </a:p>
        </p:txBody>
      </p:sp>
    </p:spTree>
    <p:extLst>
      <p:ext uri="{BB962C8B-B14F-4D97-AF65-F5344CB8AC3E}">
        <p14:creationId xmlns:p14="http://schemas.microsoft.com/office/powerpoint/2010/main" val="11395222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Bottom Line for Histograms</a:t>
            </a:r>
            <a:endParaRPr lang="en-CA" dirty="0"/>
          </a:p>
        </p:txBody>
      </p:sp>
      <p:sp>
        <p:nvSpPr>
          <p:cNvPr id="3" name="Content Placeholder 2"/>
          <p:cNvSpPr>
            <a:spLocks noGrp="1"/>
          </p:cNvSpPr>
          <p:nvPr>
            <p:ph idx="1"/>
          </p:nvPr>
        </p:nvSpPr>
        <p:spPr/>
        <p:txBody>
          <a:bodyPr/>
          <a:lstStyle/>
          <a:p>
            <a:r>
              <a:rPr lang="en-CA" dirty="0" smtClean="0"/>
              <a:t>As we can see from our examples, these histograms have been relatively well used</a:t>
            </a:r>
          </a:p>
          <a:p>
            <a:r>
              <a:rPr lang="en-CA" dirty="0" smtClean="0"/>
              <a:t>Classically, they are still in use today</a:t>
            </a:r>
          </a:p>
          <a:p>
            <a:endParaRPr lang="en-CA" dirty="0"/>
          </a:p>
          <a:p>
            <a:r>
              <a:rPr lang="en-CA" dirty="0" smtClean="0"/>
              <a:t>Very efficient for estimating cardinality for one-dimensional joins</a:t>
            </a:r>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a:solidFill>
                  <a:srgbClr val="FFFFFF"/>
                </a:solidFill>
                <a:latin typeface="Arial" panose="020B0604020202020204" pitchFamily="34" charset="0"/>
              </a:rPr>
              <a:pPr fontAlgn="base">
                <a:spcBef>
                  <a:spcPct val="0"/>
                </a:spcBef>
                <a:spcAft>
                  <a:spcPct val="0"/>
                </a:spcAft>
              </a:pPr>
              <a:t>22</a:t>
            </a:fld>
            <a:endParaRPr lang="en-US" altLang="en-US">
              <a:solidFill>
                <a:srgbClr val="FFFFFF"/>
              </a:solidFill>
              <a:latin typeface="Arial" panose="020B0604020202020204" pitchFamily="34" charset="0"/>
            </a:endParaRPr>
          </a:p>
        </p:txBody>
      </p:sp>
    </p:spTree>
    <p:extLst>
      <p:ext uri="{BB962C8B-B14F-4D97-AF65-F5344CB8AC3E}">
        <p14:creationId xmlns:p14="http://schemas.microsoft.com/office/powerpoint/2010/main" val="9895363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Scaling to Higher dimensions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smtClean="0"/>
                  <a:t>However, there is a catch.</a:t>
                </a:r>
              </a:p>
              <a:p>
                <a:pPr lvl="1"/>
                <a:r>
                  <a:rPr lang="en-CA" dirty="0" smtClean="0"/>
                  <a:t>In most of our databases these days, we do not just focus on queries of 1 dimension, we focus on &gt;1 dimension</a:t>
                </a:r>
                <a:endParaRPr lang="en-CA" dirty="0"/>
              </a:p>
              <a:p>
                <a:r>
                  <a:rPr lang="en-CA" dirty="0" smtClean="0"/>
                  <a:t>Ex</a:t>
                </a:r>
                <a:r>
                  <a:rPr lang="en-CA" dirty="0"/>
                  <a:t>: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𝜎</m:t>
                        </m:r>
                      </m:e>
                      <m:sub>
                        <m:r>
                          <a:rPr lang="en-CA" i="1">
                            <a:latin typeface="Cambria Math" panose="02040503050406030204" pitchFamily="18" charset="0"/>
                            <a:ea typeface="Cambria Math" panose="02040503050406030204" pitchFamily="18" charset="0"/>
                          </a:rPr>
                          <m:t>𝑠𝑎𝑙𝑎𝑟𝑦</m:t>
                        </m:r>
                        <m:r>
                          <a:rPr lang="en-CA" i="1">
                            <a:latin typeface="Cambria Math" panose="02040503050406030204" pitchFamily="18" charset="0"/>
                            <a:ea typeface="Cambria Math" panose="02040503050406030204" pitchFamily="18" charset="0"/>
                          </a:rPr>
                          <m:t>&gt;70,000 </m:t>
                        </m:r>
                        <m:r>
                          <a:rPr lang="en-CA" b="0" i="1" smtClean="0">
                            <a:latin typeface="Cambria Math" panose="02040503050406030204" pitchFamily="18" charset="0"/>
                            <a:ea typeface="Cambria Math" panose="02040503050406030204" pitchFamily="18" charset="0"/>
                          </a:rPr>
                          <m:t>𝑎𝑛𝑑</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𝑛𝑎𝑚𝑒</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𝐵𝑜𝑏</m:t>
                        </m:r>
                      </m:sub>
                    </m:sSub>
                    <m:r>
                      <a:rPr lang="en-CA" i="1">
                        <a:latin typeface="Cambria Math" panose="02040503050406030204" pitchFamily="18" charset="0"/>
                        <a:ea typeface="Cambria Math" panose="02040503050406030204" pitchFamily="18" charset="0"/>
                      </a:rPr>
                      <m:t>𝐸𝑚𝑝𝑙𝑜𝑦𝑒𝑒</m:t>
                    </m:r>
                  </m:oMath>
                </a14:m>
                <a:endParaRPr lang="en-CA" dirty="0" smtClean="0">
                  <a:ea typeface="Cambria Math" panose="02040503050406030204" pitchFamily="18" charset="0"/>
                </a:endParaRPr>
              </a:p>
              <a:p>
                <a:pPr lvl="1"/>
                <a:r>
                  <a:rPr lang="en-CA" dirty="0" smtClean="0">
                    <a:ea typeface="Cambria Math" panose="02040503050406030204" pitchFamily="18" charset="0"/>
                  </a:rPr>
                  <a:t>Assume:</a:t>
                </a:r>
                <a:endParaRPr lang="en-CA" dirty="0">
                  <a:ea typeface="Cambria Math" panose="02040503050406030204" pitchFamily="18" charset="0"/>
                </a:endParaRPr>
              </a:p>
              <a:p>
                <a:pPr lvl="1"/>
                <a:r>
                  <a:rPr lang="en-CA" dirty="0"/>
                  <a:t>salary &gt; </a:t>
                </a:r>
                <a:r>
                  <a:rPr lang="en-CA" dirty="0" smtClean="0"/>
                  <a:t>70,000 -&gt; 225 </a:t>
                </a:r>
                <a:r>
                  <a:rPr lang="en-CA" dirty="0"/>
                  <a:t>tuples</a:t>
                </a:r>
              </a:p>
              <a:p>
                <a:pPr lvl="1"/>
                <a:r>
                  <a:rPr lang="en-CA" dirty="0"/>
                  <a:t>name = </a:t>
                </a:r>
                <a:r>
                  <a:rPr lang="en-CA" dirty="0" smtClean="0"/>
                  <a:t>Bob -&gt; 100 </a:t>
                </a:r>
                <a:r>
                  <a:rPr lang="en-CA" dirty="0"/>
                  <a:t>tuples</a:t>
                </a:r>
              </a:p>
              <a:p>
                <a:pPr lvl="1"/>
                <a:r>
                  <a:rPr lang="en-CA" dirty="0"/>
                  <a:t>What can we conclude about salary &gt; 70 and </a:t>
                </a:r>
                <a:r>
                  <a:rPr lang="en-CA" dirty="0" smtClean="0"/>
                  <a:t>name=Bob?</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94" t="-1803" r="-1307" b="-1475"/>
                </a:stretch>
              </a:blipFill>
            </p:spPr>
            <p:txBody>
              <a:bodyPr/>
              <a:lstStyle/>
              <a:p>
                <a:r>
                  <a:rPr lang="en-CA">
                    <a:noFill/>
                  </a:rPr>
                  <a:t> </a:t>
                </a:r>
              </a:p>
            </p:txBody>
          </p:sp>
        </mc:Fallback>
      </mc:AlternateContent>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a:solidFill>
                  <a:srgbClr val="FFFFFF"/>
                </a:solidFill>
                <a:latin typeface="Arial" panose="020B0604020202020204" pitchFamily="34" charset="0"/>
              </a:rPr>
              <a:pPr fontAlgn="base">
                <a:spcBef>
                  <a:spcPct val="0"/>
                </a:spcBef>
                <a:spcAft>
                  <a:spcPct val="0"/>
                </a:spcAft>
              </a:pPr>
              <a:t>23</a:t>
            </a:fld>
            <a:endParaRPr lang="en-US" altLang="en-US">
              <a:solidFill>
                <a:srgbClr val="FFFFFF"/>
              </a:solidFill>
              <a:latin typeface="Arial" panose="020B0604020202020204" pitchFamily="34" charset="0"/>
            </a:endParaRPr>
          </a:p>
        </p:txBody>
      </p:sp>
    </p:spTree>
    <p:extLst>
      <p:ext uri="{BB962C8B-B14F-4D97-AF65-F5344CB8AC3E}">
        <p14:creationId xmlns:p14="http://schemas.microsoft.com/office/powerpoint/2010/main" val="7849943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Problems</a:t>
            </a:r>
            <a:endParaRPr lang="en-CA" dirty="0"/>
          </a:p>
        </p:txBody>
      </p:sp>
      <p:sp>
        <p:nvSpPr>
          <p:cNvPr id="3" name="Content Placeholder 2"/>
          <p:cNvSpPr>
            <a:spLocks noGrp="1"/>
          </p:cNvSpPr>
          <p:nvPr>
            <p:ph idx="1"/>
          </p:nvPr>
        </p:nvSpPr>
        <p:spPr/>
        <p:txBody>
          <a:bodyPr/>
          <a:lstStyle/>
          <a:p>
            <a:r>
              <a:rPr lang="en-CA" dirty="0" smtClean="0"/>
              <a:t>From these two sets, the two individual histograms tell us nothing about which ones belong to both!</a:t>
            </a:r>
          </a:p>
          <a:p>
            <a:pPr lvl="1"/>
            <a:r>
              <a:rPr lang="en-CA" dirty="0" smtClean="0"/>
              <a:t>We cannot conclude that every person with salary &gt; 70,000 is Bob!</a:t>
            </a:r>
          </a:p>
          <a:p>
            <a:pPr lvl="1"/>
            <a:r>
              <a:rPr lang="en-CA" dirty="0" smtClean="0"/>
              <a:t>We do not know how many Bob’s have salary &gt; 70,000</a:t>
            </a:r>
          </a:p>
          <a:p>
            <a:r>
              <a:rPr lang="en-CA" dirty="0" smtClean="0"/>
              <a:t>In fact, we can only assume there can only be between 0 and 100 of qualifying tuples.</a:t>
            </a:r>
          </a:p>
          <a:p>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a:solidFill>
                  <a:srgbClr val="FFFFFF"/>
                </a:solidFill>
                <a:latin typeface="Arial" panose="020B0604020202020204" pitchFamily="34" charset="0"/>
              </a:rPr>
              <a:pPr fontAlgn="base">
                <a:spcBef>
                  <a:spcPct val="0"/>
                </a:spcBef>
                <a:spcAft>
                  <a:spcPct val="0"/>
                </a:spcAft>
              </a:pPr>
              <a:t>24</a:t>
            </a:fld>
            <a:endParaRPr lang="en-US" altLang="en-US">
              <a:solidFill>
                <a:srgbClr val="FFFFFF"/>
              </a:solidFill>
              <a:latin typeface="Arial" panose="020B0604020202020204" pitchFamily="34" charset="0"/>
            </a:endParaRPr>
          </a:p>
        </p:txBody>
      </p:sp>
    </p:spTree>
    <p:extLst>
      <p:ext uri="{BB962C8B-B14F-4D97-AF65-F5344CB8AC3E}">
        <p14:creationId xmlns:p14="http://schemas.microsoft.com/office/powerpoint/2010/main" val="1351274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Extending to multi-dimensional Histograms</a:t>
            </a:r>
            <a:endParaRPr lang="en-CA" dirty="0"/>
          </a:p>
        </p:txBody>
      </p:sp>
      <p:sp>
        <p:nvSpPr>
          <p:cNvPr id="3" name="Content Placeholder 2"/>
          <p:cNvSpPr>
            <a:spLocks noGrp="1"/>
          </p:cNvSpPr>
          <p:nvPr>
            <p:ph idx="1"/>
          </p:nvPr>
        </p:nvSpPr>
        <p:spPr/>
        <p:txBody>
          <a:bodyPr/>
          <a:lstStyle/>
          <a:p>
            <a:r>
              <a:rPr lang="en-CA" dirty="0" smtClean="0"/>
              <a:t>One way to tackle this problem is to use multi-dimensional histograms</a:t>
            </a:r>
          </a:p>
          <a:p>
            <a:r>
              <a:rPr lang="en-CA" dirty="0" smtClean="0"/>
              <a:t>Instead of taking a bucket on one value, we can look at a two-dimensional bucket over a graph.</a:t>
            </a:r>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a:solidFill>
                  <a:srgbClr val="FFFFFF"/>
                </a:solidFill>
                <a:latin typeface="Arial" panose="020B0604020202020204" pitchFamily="34" charset="0"/>
              </a:rPr>
              <a:pPr fontAlgn="base">
                <a:spcBef>
                  <a:spcPct val="0"/>
                </a:spcBef>
                <a:spcAft>
                  <a:spcPct val="0"/>
                </a:spcAft>
              </a:pPr>
              <a:t>25</a:t>
            </a:fld>
            <a:endParaRPr lang="en-US" altLang="en-US">
              <a:solidFill>
                <a:srgbClr val="FFFFFF"/>
              </a:solidFill>
              <a:latin typeface="Arial" panose="020B0604020202020204" pitchFamily="34" charset="0"/>
            </a:endParaRPr>
          </a:p>
        </p:txBody>
      </p:sp>
    </p:spTree>
    <p:extLst>
      <p:ext uri="{BB962C8B-B14F-4D97-AF65-F5344CB8AC3E}">
        <p14:creationId xmlns:p14="http://schemas.microsoft.com/office/powerpoint/2010/main" val="13909408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a:solidFill>
                  <a:srgbClr val="FFFFFF"/>
                </a:solidFill>
                <a:latin typeface="Arial" panose="020B0604020202020204" pitchFamily="34" charset="0"/>
              </a:rPr>
              <a:pPr fontAlgn="base">
                <a:spcBef>
                  <a:spcPct val="0"/>
                </a:spcBef>
                <a:spcAft>
                  <a:spcPct val="0"/>
                </a:spcAft>
              </a:pPr>
              <a:t>26</a:t>
            </a:fld>
            <a:endParaRPr lang="en-US" altLang="en-US">
              <a:solidFill>
                <a:srgbClr val="FFFFFF"/>
              </a:solidFill>
              <a:latin typeface="Arial" panose="020B0604020202020204" pitchFamily="34" charset="0"/>
            </a:endParaRPr>
          </a:p>
        </p:txBody>
      </p:sp>
      <p:pic>
        <p:nvPicPr>
          <p:cNvPr id="5" name="Picture 4" descr="C:\nico\sth\figs\s-gauss-dat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7340" y="2904267"/>
            <a:ext cx="2454275" cy="2590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Object 6"/>
          <p:cNvGraphicFramePr>
            <a:graphicFrameLocks noChangeAspect="1"/>
          </p:cNvGraphicFramePr>
          <p:nvPr>
            <p:extLst>
              <p:ext uri="{D42A27DB-BD31-4B8C-83A1-F6EECF244321}">
                <p14:modId xmlns:p14="http://schemas.microsoft.com/office/powerpoint/2010/main" val="4165961542"/>
              </p:ext>
            </p:extLst>
          </p:nvPr>
        </p:nvGraphicFramePr>
        <p:xfrm>
          <a:off x="6627340" y="2904267"/>
          <a:ext cx="2438400" cy="2590800"/>
        </p:xfrm>
        <a:graphic>
          <a:graphicData uri="http://schemas.openxmlformats.org/presentationml/2006/ole">
            <mc:AlternateContent xmlns:mc="http://schemas.openxmlformats.org/markup-compatibility/2006">
              <mc:Choice xmlns:v="urn:schemas-microsoft-com:vml" Requires="v">
                <p:oleObj spid="_x0000_s11298" name="CorelPhotoPaint.Image.8" r:id="rId4" imgW="360000" imgH="18000" progId="CorelPhotoPaint.Image.8">
                  <p:embed/>
                </p:oleObj>
              </mc:Choice>
              <mc:Fallback>
                <p:oleObj name="CorelPhotoPaint.Image.8" r:id="rId4" imgW="360000" imgH="18000" progId="CorelPhotoPaint.Image.8">
                  <p:embed/>
                  <p:pic>
                    <p:nvPicPr>
                      <p:cNvPr id="615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7340" y="2904267"/>
                        <a:ext cx="24384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10"/>
          <p:cNvSpPr txBox="1">
            <a:spLocks noChangeArrowheads="1"/>
          </p:cNvSpPr>
          <p:nvPr/>
        </p:nvSpPr>
        <p:spPr bwMode="auto">
          <a:xfrm>
            <a:off x="3045940" y="5418867"/>
            <a:ext cx="2044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_tradnl" altLang="en-US" sz="2000"/>
              <a:t>Gaussian Data Set</a:t>
            </a:r>
          </a:p>
        </p:txBody>
      </p:sp>
      <p:sp>
        <p:nvSpPr>
          <p:cNvPr id="8" name="Text Box 12"/>
          <p:cNvSpPr txBox="1">
            <a:spLocks noChangeArrowheads="1"/>
          </p:cNvSpPr>
          <p:nvPr/>
        </p:nvSpPr>
        <p:spPr bwMode="auto">
          <a:xfrm>
            <a:off x="6093940" y="5418867"/>
            <a:ext cx="35988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n-US" sz="2000"/>
              <a:t>EquiDepth Histogram</a:t>
            </a:r>
          </a:p>
          <a:p>
            <a:pPr algn="ctr"/>
            <a:r>
              <a:rPr lang="es-ES_tradnl" altLang="en-US" sz="2000"/>
              <a:t>[Muralikrishna and DeWitt 1988]</a:t>
            </a:r>
          </a:p>
        </p:txBody>
      </p:sp>
      <p:grpSp>
        <p:nvGrpSpPr>
          <p:cNvPr id="9" name="Group 16"/>
          <p:cNvGrpSpPr>
            <a:grpSpLocks/>
          </p:cNvGrpSpPr>
          <p:nvPr/>
        </p:nvGrpSpPr>
        <p:grpSpPr bwMode="auto">
          <a:xfrm>
            <a:off x="4417540" y="3920267"/>
            <a:ext cx="3898900" cy="1587500"/>
            <a:chOff x="2160" y="1744"/>
            <a:chExt cx="2456" cy="1000"/>
          </a:xfrm>
        </p:grpSpPr>
        <p:sp>
          <p:nvSpPr>
            <p:cNvPr id="10" name="Rectangle 14"/>
            <p:cNvSpPr>
              <a:spLocks noChangeArrowheads="1"/>
            </p:cNvSpPr>
            <p:nvPr/>
          </p:nvSpPr>
          <p:spPr bwMode="auto">
            <a:xfrm>
              <a:off x="4536" y="1744"/>
              <a:ext cx="80" cy="992"/>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1" name="Rectangle 15"/>
            <p:cNvSpPr>
              <a:spLocks noChangeArrowheads="1"/>
            </p:cNvSpPr>
            <p:nvPr/>
          </p:nvSpPr>
          <p:spPr bwMode="auto">
            <a:xfrm>
              <a:off x="2160" y="1752"/>
              <a:ext cx="80" cy="992"/>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12" name="Group 19"/>
          <p:cNvGrpSpPr>
            <a:grpSpLocks/>
          </p:cNvGrpSpPr>
          <p:nvPr/>
        </p:nvGrpSpPr>
        <p:grpSpPr bwMode="auto">
          <a:xfrm>
            <a:off x="4074640" y="3825017"/>
            <a:ext cx="4140200" cy="146050"/>
            <a:chOff x="1944" y="1684"/>
            <a:chExt cx="2608" cy="92"/>
          </a:xfrm>
        </p:grpSpPr>
        <p:sp>
          <p:nvSpPr>
            <p:cNvPr id="13" name="Rectangle 17"/>
            <p:cNvSpPr>
              <a:spLocks noChangeArrowheads="1"/>
            </p:cNvSpPr>
            <p:nvPr/>
          </p:nvSpPr>
          <p:spPr bwMode="auto">
            <a:xfrm>
              <a:off x="4328" y="1684"/>
              <a:ext cx="224" cy="76"/>
            </a:xfrm>
            <a:prstGeom prst="rect">
              <a:avLst/>
            </a:prstGeom>
            <a:noFill/>
            <a:ln w="2857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4" name="Rectangle 18"/>
            <p:cNvSpPr>
              <a:spLocks noChangeArrowheads="1"/>
            </p:cNvSpPr>
            <p:nvPr/>
          </p:nvSpPr>
          <p:spPr bwMode="auto">
            <a:xfrm>
              <a:off x="1944" y="1700"/>
              <a:ext cx="224" cy="76"/>
            </a:xfrm>
            <a:prstGeom prst="rect">
              <a:avLst/>
            </a:prstGeom>
            <a:noFill/>
            <a:ln w="2857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Tree>
    <p:extLst>
      <p:ext uri="{BB962C8B-B14F-4D97-AF65-F5344CB8AC3E}">
        <p14:creationId xmlns:p14="http://schemas.microsoft.com/office/powerpoint/2010/main" val="109774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dissolv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EquiDepth</a:t>
            </a:r>
            <a:r>
              <a:rPr lang="en-CA" dirty="0" smtClean="0"/>
              <a:t> 2-D histogram</a:t>
            </a:r>
            <a:endParaRPr lang="en-CA" dirty="0"/>
          </a:p>
        </p:txBody>
      </p:sp>
      <p:sp>
        <p:nvSpPr>
          <p:cNvPr id="3" name="Content Placeholder 2"/>
          <p:cNvSpPr>
            <a:spLocks noGrp="1"/>
          </p:cNvSpPr>
          <p:nvPr>
            <p:ph idx="1"/>
          </p:nvPr>
        </p:nvSpPr>
        <p:spPr/>
        <p:txBody>
          <a:bodyPr/>
          <a:lstStyle/>
          <a:p>
            <a:r>
              <a:rPr lang="en-CA" dirty="0" smtClean="0"/>
              <a:t>Similar to Equip-depth 1D histogram</a:t>
            </a:r>
          </a:p>
          <a:p>
            <a:r>
              <a:rPr lang="en-CA" dirty="0" smtClean="0"/>
              <a:t>Each bucket contains approximately the same number of tuples.</a:t>
            </a:r>
          </a:p>
          <a:p>
            <a:endParaRPr lang="en-CA" dirty="0" smtClean="0"/>
          </a:p>
          <a:p>
            <a:r>
              <a:rPr lang="en-CA" dirty="0" smtClean="0"/>
              <a:t>However, other types of 2D histograms also exist, but beyond the scope for now</a:t>
            </a:r>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a:solidFill>
                  <a:srgbClr val="FFFFFF"/>
                </a:solidFill>
                <a:latin typeface="Arial" panose="020B0604020202020204" pitchFamily="34" charset="0"/>
              </a:rPr>
              <a:pPr fontAlgn="base">
                <a:spcBef>
                  <a:spcPct val="0"/>
                </a:spcBef>
                <a:spcAft>
                  <a:spcPct val="0"/>
                </a:spcAft>
              </a:pPr>
              <a:t>27</a:t>
            </a:fld>
            <a:endParaRPr lang="en-US" altLang="en-US">
              <a:solidFill>
                <a:srgbClr val="FFFFFF"/>
              </a:solidFill>
              <a:latin typeface="Arial" panose="020B0604020202020204" pitchFamily="34" charset="0"/>
            </a:endParaRPr>
          </a:p>
        </p:txBody>
      </p:sp>
    </p:spTree>
    <p:extLst>
      <p:ext uri="{BB962C8B-B14F-4D97-AF65-F5344CB8AC3E}">
        <p14:creationId xmlns:p14="http://schemas.microsoft.com/office/powerpoint/2010/main" val="2573388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Problems</a:t>
            </a:r>
            <a:endParaRPr lang="en-CA" dirty="0"/>
          </a:p>
        </p:txBody>
      </p:sp>
      <p:sp>
        <p:nvSpPr>
          <p:cNvPr id="3" name="Content Placeholder 2"/>
          <p:cNvSpPr>
            <a:spLocks noGrp="1"/>
          </p:cNvSpPr>
          <p:nvPr>
            <p:ph idx="1"/>
          </p:nvPr>
        </p:nvSpPr>
        <p:spPr/>
        <p:txBody>
          <a:bodyPr/>
          <a:lstStyle/>
          <a:p>
            <a:r>
              <a:rPr lang="en-CA" dirty="0" smtClean="0"/>
              <a:t>While 2D histograms may work decently for queries over 2 attributes, can this really be scaled towards queries of over more and more attributes?</a:t>
            </a:r>
          </a:p>
          <a:p>
            <a:r>
              <a:rPr lang="en-CA" dirty="0" smtClean="0"/>
              <a:t>The space for something of N-D space would be huge, and not to mention sparse.</a:t>
            </a:r>
          </a:p>
          <a:p>
            <a:endParaRPr lang="en-CA" dirty="0"/>
          </a:p>
          <a:p>
            <a:r>
              <a:rPr lang="en-CA" dirty="0" smtClean="0"/>
              <a:t>Thus, we choose another approach, </a:t>
            </a:r>
            <a:r>
              <a:rPr lang="en-CA" b="1" dirty="0" err="1" smtClean="0"/>
              <a:t>autoencoders</a:t>
            </a:r>
            <a:endParaRPr lang="en-CA" dirty="0" smtClean="0"/>
          </a:p>
          <a:p>
            <a:endParaRPr lang="en-CA" dirty="0"/>
          </a:p>
          <a:p>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a:solidFill>
                  <a:srgbClr val="FFFFFF"/>
                </a:solidFill>
                <a:latin typeface="Arial" panose="020B0604020202020204" pitchFamily="34" charset="0"/>
              </a:rPr>
              <a:pPr fontAlgn="base">
                <a:spcBef>
                  <a:spcPct val="0"/>
                </a:spcBef>
                <a:spcAft>
                  <a:spcPct val="0"/>
                </a:spcAft>
              </a:pPr>
              <a:t>28</a:t>
            </a:fld>
            <a:endParaRPr lang="en-US" altLang="en-US">
              <a:solidFill>
                <a:srgbClr val="FFFFFF"/>
              </a:solidFill>
              <a:latin typeface="Arial" panose="020B0604020202020204" pitchFamily="34" charset="0"/>
            </a:endParaRPr>
          </a:p>
        </p:txBody>
      </p:sp>
    </p:spTree>
    <p:extLst>
      <p:ext uri="{BB962C8B-B14F-4D97-AF65-F5344CB8AC3E}">
        <p14:creationId xmlns:p14="http://schemas.microsoft.com/office/powerpoint/2010/main" val="11032547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Parts of an </a:t>
            </a:r>
            <a:r>
              <a:rPr lang="en-CA" dirty="0" err="1" smtClean="0"/>
              <a:t>Autoencoder</a:t>
            </a:r>
            <a:endParaRPr lang="en-CA" dirty="0"/>
          </a:p>
        </p:txBody>
      </p:sp>
      <p:sp>
        <p:nvSpPr>
          <p:cNvPr id="3" name="Content Placeholder 2"/>
          <p:cNvSpPr>
            <a:spLocks noGrp="1"/>
          </p:cNvSpPr>
          <p:nvPr>
            <p:ph idx="1"/>
          </p:nvPr>
        </p:nvSpPr>
        <p:spPr/>
        <p:txBody>
          <a:bodyPr/>
          <a:lstStyle/>
          <a:p>
            <a:r>
              <a:rPr lang="en-CA" dirty="0" smtClean="0"/>
              <a:t>There are two parts</a:t>
            </a:r>
          </a:p>
          <a:p>
            <a:pPr lvl="1"/>
            <a:r>
              <a:rPr lang="en-CA" dirty="0" smtClean="0"/>
              <a:t>Encoder ( h = f(x) ), which takes an input and compresses it down</a:t>
            </a:r>
          </a:p>
          <a:p>
            <a:pPr lvl="1"/>
            <a:r>
              <a:rPr lang="en-CA" dirty="0" smtClean="0"/>
              <a:t>Decoder ( r = g(h) ), which takes a compressed version and tries to reconstruct.</a:t>
            </a:r>
          </a:p>
          <a:p>
            <a:pPr lvl="1"/>
            <a:endParaRPr lang="en-CA" dirty="0" smtClean="0"/>
          </a:p>
          <a:p>
            <a:r>
              <a:rPr lang="en-CA" dirty="0" smtClean="0"/>
              <a:t>Usually has a bottleneck.</a:t>
            </a:r>
          </a:p>
          <a:p>
            <a:endParaRPr lang="en-CA" dirty="0"/>
          </a:p>
          <a:p>
            <a:r>
              <a:rPr lang="en-CA" dirty="0" smtClean="0"/>
              <a:t>Train using a loss function</a:t>
            </a:r>
          </a:p>
          <a:p>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29</a:t>
            </a:fld>
            <a:endParaRPr lang="en-US" altLang="en-US" smtClean="0">
              <a:solidFill>
                <a:srgbClr val="FFFFFF"/>
              </a:solidFill>
            </a:endParaRPr>
          </a:p>
        </p:txBody>
      </p:sp>
    </p:spTree>
    <p:extLst>
      <p:ext uri="{BB962C8B-B14F-4D97-AF65-F5344CB8AC3E}">
        <p14:creationId xmlns:p14="http://schemas.microsoft.com/office/powerpoint/2010/main" val="1608362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Examples of Cardinality Estimation</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smtClean="0"/>
                  <a:t>Assume we have:</a:t>
                </a:r>
              </a:p>
              <a:p>
                <a:pPr lvl="1"/>
                <a:r>
                  <a:rPr lang="en-CA" dirty="0" smtClean="0"/>
                  <a:t>Employees (</a:t>
                </a:r>
                <a:r>
                  <a:rPr lang="en-CA" b="1" dirty="0" err="1" smtClean="0"/>
                  <a:t>emp_id</a:t>
                </a:r>
                <a:r>
                  <a:rPr lang="en-CA" dirty="0" smtClean="0"/>
                  <a:t>, name, salary)</a:t>
                </a:r>
              </a:p>
              <a:p>
                <a:pPr lvl="1"/>
                <a:r>
                  <a:rPr lang="en-CA" b="1" dirty="0" err="1"/>
                  <a:t>e</a:t>
                </a:r>
                <a:r>
                  <a:rPr lang="en-CA" b="1" dirty="0" err="1" smtClean="0"/>
                  <a:t>mp_id</a:t>
                </a:r>
                <a:r>
                  <a:rPr lang="en-CA" dirty="0" smtClean="0"/>
                  <a:t> ranging from 1 to 1000</a:t>
                </a:r>
              </a:p>
              <a:p>
                <a:pPr lvl="1"/>
                <a:r>
                  <a:rPr lang="en-CA" b="1" dirty="0" err="1"/>
                  <a:t>e</a:t>
                </a:r>
                <a:r>
                  <a:rPr lang="en-CA" b="1" dirty="0" err="1" smtClean="0"/>
                  <a:t>mp_id</a:t>
                </a:r>
                <a:r>
                  <a:rPr lang="en-CA" dirty="0" smtClean="0"/>
                  <a:t> uses the key</a:t>
                </a:r>
              </a:p>
              <a:p>
                <a:pPr lvl="1"/>
                <a:r>
                  <a:rPr lang="en-CA" dirty="0" smtClean="0"/>
                  <a:t>1000 tuples of </a:t>
                </a:r>
                <a:r>
                  <a:rPr lang="en-CA" b="1" dirty="0" err="1" smtClean="0"/>
                  <a:t>emp_id</a:t>
                </a:r>
                <a:endParaRPr lang="en-CA" dirty="0" smtClean="0"/>
              </a:p>
              <a:p>
                <a:pPr lvl="1"/>
                <a:endParaRPr lang="en-CA" dirty="0"/>
              </a:p>
              <a:p>
                <a:pPr lvl="1"/>
                <a:r>
                  <a:rPr lang="en-CA" dirty="0" smtClean="0"/>
                  <a:t>How to estimate a </a:t>
                </a:r>
                <a:r>
                  <a:rPr lang="en-CA" b="1" dirty="0" smtClean="0"/>
                  <a:t>point</a:t>
                </a:r>
                <a:r>
                  <a:rPr lang="en-CA" dirty="0" smtClean="0"/>
                  <a:t> selection? (</a:t>
                </a:r>
                <a14:m>
                  <m:oMath xmlns:m="http://schemas.openxmlformats.org/officeDocument/2006/math">
                    <m:sSub>
                      <m:sSubPr>
                        <m:ctrlPr>
                          <a:rPr lang="en-CA" i="1" smtClean="0">
                            <a:latin typeface="Cambria Math" panose="02040503050406030204" pitchFamily="18" charset="0"/>
                            <a:ea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𝜎</m:t>
                        </m:r>
                      </m:e>
                      <m:sub>
                        <m:r>
                          <a:rPr lang="en-CA" b="0" i="1" smtClean="0">
                            <a:latin typeface="Cambria Math" panose="02040503050406030204" pitchFamily="18" charset="0"/>
                            <a:ea typeface="Cambria Math" panose="02040503050406030204" pitchFamily="18" charset="0"/>
                          </a:rPr>
                          <m:t>𝑒𝑚𝑝</m:t>
                        </m:r>
                        <m:r>
                          <m:rPr>
                            <m:lit/>
                          </m:rPr>
                          <a:rPr lang="en-CA" b="0" i="1" smtClean="0">
                            <a:latin typeface="Cambria Math" panose="02040503050406030204" pitchFamily="18" charset="0"/>
                            <a:ea typeface="Cambria Math" panose="02040503050406030204" pitchFamily="18" charset="0"/>
                          </a:rPr>
                          <m:t>_</m:t>
                        </m:r>
                        <m:r>
                          <a:rPr lang="en-CA" b="0" i="1" smtClean="0">
                            <a:latin typeface="Cambria Math" panose="02040503050406030204" pitchFamily="18" charset="0"/>
                            <a:ea typeface="Cambria Math" panose="02040503050406030204" pitchFamily="18" charset="0"/>
                          </a:rPr>
                          <m:t>𝑖𝑑</m:t>
                        </m:r>
                        <m:r>
                          <a:rPr lang="en-CA" b="0" i="1" smtClean="0">
                            <a:latin typeface="Cambria Math" panose="02040503050406030204" pitchFamily="18" charset="0"/>
                            <a:ea typeface="Cambria Math" panose="02040503050406030204" pitchFamily="18" charset="0"/>
                          </a:rPr>
                          <m:t>=10</m:t>
                        </m:r>
                      </m:sub>
                    </m:sSub>
                    <m:r>
                      <a:rPr lang="en-CA" b="0" i="1" smtClean="0">
                        <a:latin typeface="Cambria Math" panose="02040503050406030204" pitchFamily="18" charset="0"/>
                        <a:ea typeface="Cambria Math" panose="02040503050406030204" pitchFamily="18" charset="0"/>
                      </a:rPr>
                      <m:t>𝐸𝑚𝑝𝑙𝑜𝑦𝑒𝑒</m:t>
                    </m:r>
                  </m:oMath>
                </a14:m>
                <a:r>
                  <a:rPr lang="en-CA" dirty="0"/>
                  <a:t>)</a:t>
                </a:r>
              </a:p>
              <a:p>
                <a:pPr lvl="1"/>
                <a:r>
                  <a:rPr lang="en-CA" dirty="0"/>
                  <a:t>How to estimate a </a:t>
                </a:r>
                <a:r>
                  <a:rPr lang="en-CA" b="1" dirty="0"/>
                  <a:t>range</a:t>
                </a:r>
                <a:r>
                  <a:rPr lang="en-CA" dirty="0"/>
                  <a:t> selection? (</a:t>
                </a:r>
                <a14:m>
                  <m:oMath xmlns:m="http://schemas.openxmlformats.org/officeDocument/2006/math">
                    <m:sSub>
                      <m:sSubPr>
                        <m:ctrlPr>
                          <a:rPr lang="en-CA" i="1" smtClean="0">
                            <a:latin typeface="Cambria Math" panose="02040503050406030204" pitchFamily="18" charset="0"/>
                            <a:ea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𝜎</m:t>
                        </m:r>
                      </m:e>
                      <m:sub>
                        <m:r>
                          <a:rPr lang="en-CA" b="0" i="1" smtClean="0">
                            <a:latin typeface="Cambria Math" panose="02040503050406030204" pitchFamily="18" charset="0"/>
                            <a:ea typeface="Cambria Math" panose="02040503050406030204" pitchFamily="18" charset="0"/>
                          </a:rPr>
                          <m:t>𝑒𝑚𝑝</m:t>
                        </m:r>
                        <m:r>
                          <m:rPr>
                            <m:lit/>
                          </m:rPr>
                          <a:rPr lang="en-CA" b="0" i="1" smtClean="0">
                            <a:latin typeface="Cambria Math" panose="02040503050406030204" pitchFamily="18" charset="0"/>
                            <a:ea typeface="Cambria Math" panose="02040503050406030204" pitchFamily="18" charset="0"/>
                          </a:rPr>
                          <m:t>_</m:t>
                        </m:r>
                        <m:r>
                          <a:rPr lang="en-CA" b="0" i="1" smtClean="0">
                            <a:latin typeface="Cambria Math" panose="02040503050406030204" pitchFamily="18" charset="0"/>
                            <a:ea typeface="Cambria Math" panose="02040503050406030204" pitchFamily="18" charset="0"/>
                          </a:rPr>
                          <m:t>𝑖𝑑</m:t>
                        </m:r>
                        <m:r>
                          <a:rPr lang="en-CA" b="0" i="1" smtClean="0">
                            <a:latin typeface="Cambria Math" panose="02040503050406030204" pitchFamily="18" charset="0"/>
                            <a:ea typeface="Cambria Math" panose="02040503050406030204" pitchFamily="18" charset="0"/>
                          </a:rPr>
                          <m:t>&gt;10</m:t>
                        </m:r>
                      </m:sub>
                    </m:sSub>
                    <m:r>
                      <a:rPr lang="en-CA" b="0" i="1" smtClean="0">
                        <a:latin typeface="Cambria Math" panose="02040503050406030204" pitchFamily="18" charset="0"/>
                        <a:ea typeface="Cambria Math" panose="02040503050406030204" pitchFamily="18" charset="0"/>
                      </a:rPr>
                      <m:t>𝐸𝑚𝑝𝑙𝑜𝑦𝑒𝑒</m:t>
                    </m:r>
                  </m:oMath>
                </a14:m>
                <a:r>
                  <a:rPr lang="en-CA" dirty="0"/>
                  <a:t>)</a:t>
                </a:r>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94" t="-1803" b="-1148"/>
                </a:stretch>
              </a:blipFill>
            </p:spPr>
            <p:txBody>
              <a:bodyPr/>
              <a:lstStyle/>
              <a:p>
                <a:r>
                  <a:rPr lang="en-CA">
                    <a:noFill/>
                  </a:rPr>
                  <a:t> </a:t>
                </a:r>
              </a:p>
            </p:txBody>
          </p:sp>
        </mc:Fallback>
      </mc:AlternateContent>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a:solidFill>
                  <a:srgbClr val="FFFFFF"/>
                </a:solidFill>
                <a:latin typeface="Arial" panose="020B0604020202020204" pitchFamily="34" charset="0"/>
              </a:rPr>
              <a:pPr fontAlgn="base">
                <a:spcBef>
                  <a:spcPct val="0"/>
                </a:spcBef>
                <a:spcAft>
                  <a:spcPct val="0"/>
                </a:spcAft>
              </a:pPr>
              <a:t>3</a:t>
            </a:fld>
            <a:endParaRPr lang="en-US" altLang="en-US">
              <a:solidFill>
                <a:srgbClr val="FFFFFF"/>
              </a:solidFill>
              <a:latin typeface="Arial" panose="020B0604020202020204" pitchFamily="34" charset="0"/>
            </a:endParaRPr>
          </a:p>
        </p:txBody>
      </p:sp>
    </p:spTree>
    <p:extLst>
      <p:ext uri="{BB962C8B-B14F-4D97-AF65-F5344CB8AC3E}">
        <p14:creationId xmlns:p14="http://schemas.microsoft.com/office/powerpoint/2010/main" val="18957142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endParaRPr lang="en-CA"/>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30</a:t>
            </a:fld>
            <a:endParaRPr lang="en-US" altLang="en-US" smtClean="0">
              <a:solidFill>
                <a:srgbClr val="FFFFFF"/>
              </a:solidFill>
            </a:endParaRPr>
          </a:p>
        </p:txBody>
      </p:sp>
      <p:pic>
        <p:nvPicPr>
          <p:cNvPr id="5" name="Picture 2">
            <a:extLst>
              <a:ext uri="{FF2B5EF4-FFF2-40B4-BE49-F238E27FC236}">
                <a16:creationId xmlns:a16="http://schemas.microsoft.com/office/drawing/2014/main" id="{27FE3AFC-043B-4A73-A54C-58E8EF4F0A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9319" y="2365398"/>
            <a:ext cx="4522573" cy="44131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B532A7A-DC37-4787-B558-E1197CE39C50}"/>
              </a:ext>
            </a:extLst>
          </p:cNvPr>
          <p:cNvSpPr txBox="1"/>
          <p:nvPr/>
        </p:nvSpPr>
        <p:spPr>
          <a:xfrm>
            <a:off x="8305800" y="6469390"/>
            <a:ext cx="7772400" cy="261610"/>
          </a:xfrm>
          <a:prstGeom prst="rect">
            <a:avLst/>
          </a:prstGeom>
          <a:noFill/>
        </p:spPr>
        <p:txBody>
          <a:bodyPr wrap="square" rtlCol="0">
            <a:spAutoFit/>
          </a:bodyPr>
          <a:lstStyle/>
          <a:p>
            <a:r>
              <a:rPr lang="en-CA" sz="1100" dirty="0"/>
              <a:t>Image from </a:t>
            </a:r>
            <a:r>
              <a:rPr lang="en-CA" sz="1100" dirty="0">
                <a:hlinkClick r:id="rId3"/>
              </a:rPr>
              <a:t>https://www.jeremyjordan.me/autoencoders/</a:t>
            </a:r>
            <a:r>
              <a:rPr lang="en-CA" sz="1100" dirty="0"/>
              <a:t> </a:t>
            </a:r>
          </a:p>
        </p:txBody>
      </p:sp>
    </p:spTree>
    <p:extLst>
      <p:ext uri="{BB962C8B-B14F-4D97-AF65-F5344CB8AC3E}">
        <p14:creationId xmlns:p14="http://schemas.microsoft.com/office/powerpoint/2010/main" val="23781601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use a bottleneck?</a:t>
            </a:r>
            <a:endParaRPr lang="en-CA" dirty="0"/>
          </a:p>
        </p:txBody>
      </p:sp>
      <p:sp>
        <p:nvSpPr>
          <p:cNvPr id="3" name="Content Placeholder 2"/>
          <p:cNvSpPr>
            <a:spLocks noGrp="1"/>
          </p:cNvSpPr>
          <p:nvPr>
            <p:ph idx="1"/>
          </p:nvPr>
        </p:nvSpPr>
        <p:spPr/>
        <p:txBody>
          <a:bodyPr/>
          <a:lstStyle/>
          <a:p>
            <a:r>
              <a:rPr lang="en-CA" dirty="0" smtClean="0"/>
              <a:t>The bottleneck is important here</a:t>
            </a:r>
          </a:p>
          <a:p>
            <a:pPr lvl="1"/>
            <a:r>
              <a:rPr lang="en-CA" dirty="0" smtClean="0"/>
              <a:t>Formally, the hidden layer should be in a smaller dimension than x.</a:t>
            </a:r>
          </a:p>
          <a:p>
            <a:pPr lvl="1"/>
            <a:endParaRPr lang="en-CA" dirty="0" smtClean="0"/>
          </a:p>
          <a:p>
            <a:r>
              <a:rPr lang="en-CA" dirty="0" smtClean="0"/>
              <a:t>If the dimension of h == dimension of input, then the network could simply learn to memorize the input values.</a:t>
            </a:r>
          </a:p>
          <a:p>
            <a:pPr lvl="1"/>
            <a:r>
              <a:rPr lang="en-CA" dirty="0" smtClean="0"/>
              <a:t>The f(x) can simply just be the identity function</a:t>
            </a:r>
          </a:p>
          <a:p>
            <a:pPr lvl="1"/>
            <a:r>
              <a:rPr lang="en-CA" dirty="0" smtClean="0"/>
              <a:t>Reconstruction can also be the identity function.</a:t>
            </a:r>
          </a:p>
          <a:p>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31</a:t>
            </a:fld>
            <a:endParaRPr lang="en-US" altLang="en-US" smtClean="0">
              <a:solidFill>
                <a:srgbClr val="FFFFFF"/>
              </a:solidFill>
            </a:endParaRPr>
          </a:p>
        </p:txBody>
      </p:sp>
    </p:spTree>
    <p:extLst>
      <p:ext uri="{BB962C8B-B14F-4D97-AF65-F5344CB8AC3E}">
        <p14:creationId xmlns:p14="http://schemas.microsoft.com/office/powerpoint/2010/main" val="28523747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endParaRPr lang="en-CA"/>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32</a:t>
            </a:fld>
            <a:endParaRPr lang="en-US" altLang="en-US" smtClean="0">
              <a:solidFill>
                <a:srgbClr val="FFFFFF"/>
              </a:solidFill>
            </a:endParaRPr>
          </a:p>
        </p:txBody>
      </p:sp>
      <p:pic>
        <p:nvPicPr>
          <p:cNvPr id="5" name="Picture 4">
            <a:extLst>
              <a:ext uri="{FF2B5EF4-FFF2-40B4-BE49-F238E27FC236}">
                <a16:creationId xmlns:a16="http://schemas.microsoft.com/office/drawing/2014/main" id="{7A9206C8-B152-4BA2-8DBA-DA30D1FB66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0445" y="2362201"/>
            <a:ext cx="4563869" cy="43654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B532A7A-DC37-4787-B558-E1197CE39C50}"/>
              </a:ext>
            </a:extLst>
          </p:cNvPr>
          <p:cNvSpPr txBox="1"/>
          <p:nvPr/>
        </p:nvSpPr>
        <p:spPr>
          <a:xfrm>
            <a:off x="8305800" y="6469390"/>
            <a:ext cx="7772400" cy="261610"/>
          </a:xfrm>
          <a:prstGeom prst="rect">
            <a:avLst/>
          </a:prstGeom>
          <a:noFill/>
        </p:spPr>
        <p:txBody>
          <a:bodyPr wrap="square" rtlCol="0">
            <a:spAutoFit/>
          </a:bodyPr>
          <a:lstStyle/>
          <a:p>
            <a:r>
              <a:rPr lang="en-CA" sz="1100" dirty="0"/>
              <a:t>Image from </a:t>
            </a:r>
            <a:r>
              <a:rPr lang="en-CA" sz="1100" dirty="0">
                <a:hlinkClick r:id="rId4"/>
              </a:rPr>
              <a:t>https://www.jeremyjordan.me/autoencoders/</a:t>
            </a:r>
            <a:r>
              <a:rPr lang="en-CA" sz="1100" dirty="0"/>
              <a:t> </a:t>
            </a:r>
          </a:p>
        </p:txBody>
      </p:sp>
    </p:spTree>
    <p:extLst>
      <p:ext uri="{BB962C8B-B14F-4D97-AF65-F5344CB8AC3E}">
        <p14:creationId xmlns:p14="http://schemas.microsoft.com/office/powerpoint/2010/main" val="1922558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Bottleneck</a:t>
            </a:r>
            <a:endParaRPr lang="en-CA" dirty="0"/>
          </a:p>
        </p:txBody>
      </p:sp>
      <p:sp>
        <p:nvSpPr>
          <p:cNvPr id="3" name="Content Placeholder 2"/>
          <p:cNvSpPr>
            <a:spLocks noGrp="1"/>
          </p:cNvSpPr>
          <p:nvPr>
            <p:ph idx="1"/>
          </p:nvPr>
        </p:nvSpPr>
        <p:spPr/>
        <p:txBody>
          <a:bodyPr/>
          <a:lstStyle/>
          <a:p>
            <a:r>
              <a:rPr lang="en-CA" dirty="0" smtClean="0"/>
              <a:t>Constrains the amount of information that flows through the neural network.</a:t>
            </a:r>
          </a:p>
          <a:p>
            <a:r>
              <a:rPr lang="en-CA" dirty="0" smtClean="0"/>
              <a:t>Forces the model to learn a compressed version of the input data.</a:t>
            </a:r>
          </a:p>
          <a:p>
            <a:pPr lvl="1"/>
            <a:r>
              <a:rPr lang="en-CA" dirty="0" smtClean="0"/>
              <a:t>Thus, it can learn the underlying “structure”</a:t>
            </a:r>
          </a:p>
          <a:p>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33</a:t>
            </a:fld>
            <a:endParaRPr lang="en-US" altLang="en-US" smtClean="0">
              <a:solidFill>
                <a:srgbClr val="FFFFFF"/>
              </a:solidFill>
            </a:endParaRPr>
          </a:p>
        </p:txBody>
      </p:sp>
    </p:spTree>
    <p:extLst>
      <p:ext uri="{BB962C8B-B14F-4D97-AF65-F5344CB8AC3E}">
        <p14:creationId xmlns:p14="http://schemas.microsoft.com/office/powerpoint/2010/main" val="12063230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Types of Bottlenecks</a:t>
            </a:r>
            <a:endParaRPr lang="en-CA" dirty="0"/>
          </a:p>
        </p:txBody>
      </p:sp>
      <p:sp>
        <p:nvSpPr>
          <p:cNvPr id="3" name="Content Placeholder 2"/>
          <p:cNvSpPr>
            <a:spLocks noGrp="1"/>
          </p:cNvSpPr>
          <p:nvPr>
            <p:ph idx="1"/>
          </p:nvPr>
        </p:nvSpPr>
        <p:spPr/>
        <p:txBody>
          <a:bodyPr/>
          <a:lstStyle/>
          <a:p>
            <a:r>
              <a:rPr lang="en-CA" dirty="0" smtClean="0"/>
              <a:t>We can use a lower dimension for h.</a:t>
            </a:r>
          </a:p>
          <a:p>
            <a:pPr lvl="1"/>
            <a:r>
              <a:rPr lang="en-CA" dirty="0" smtClean="0"/>
              <a:t>Known as a </a:t>
            </a:r>
            <a:r>
              <a:rPr lang="en-CA" b="1" dirty="0" err="1" smtClean="0"/>
              <a:t>undercomplete</a:t>
            </a:r>
            <a:r>
              <a:rPr lang="en-CA" b="1" dirty="0" smtClean="0"/>
              <a:t> </a:t>
            </a:r>
            <a:r>
              <a:rPr lang="en-CA" b="1" dirty="0" err="1" smtClean="0"/>
              <a:t>autoencoder</a:t>
            </a:r>
            <a:endParaRPr lang="en-CA" dirty="0" smtClean="0"/>
          </a:p>
          <a:p>
            <a:endParaRPr lang="en-CA" dirty="0" smtClean="0"/>
          </a:p>
          <a:p>
            <a:r>
              <a:rPr lang="en-CA" dirty="0" smtClean="0"/>
              <a:t>Can also use a </a:t>
            </a:r>
            <a:r>
              <a:rPr lang="en-CA" b="1" dirty="0" err="1" smtClean="0"/>
              <a:t>denoising</a:t>
            </a:r>
            <a:r>
              <a:rPr lang="en-CA" b="1" dirty="0" smtClean="0"/>
              <a:t> </a:t>
            </a:r>
            <a:r>
              <a:rPr lang="en-CA" b="1" dirty="0" err="1" smtClean="0"/>
              <a:t>autoencoder</a:t>
            </a:r>
            <a:endParaRPr lang="en-CA" b="1" dirty="0" smtClean="0"/>
          </a:p>
          <a:p>
            <a:pPr lvl="1"/>
            <a:r>
              <a:rPr lang="en-CA" dirty="0" smtClean="0"/>
              <a:t>Idea is to have the model learn a “good enough” representation such that any </a:t>
            </a:r>
            <a:r>
              <a:rPr lang="en-CA" b="1" dirty="0" smtClean="0"/>
              <a:t>noise</a:t>
            </a:r>
            <a:r>
              <a:rPr lang="en-CA" dirty="0" smtClean="0"/>
              <a:t> introduced will have no effect</a:t>
            </a:r>
          </a:p>
          <a:p>
            <a:pPr lvl="1"/>
            <a:endParaRPr lang="en-CA" dirty="0" smtClean="0"/>
          </a:p>
          <a:p>
            <a:pPr lvl="1"/>
            <a:r>
              <a:rPr lang="en-CA" dirty="0" smtClean="0"/>
              <a:t>Done by introducing noise to your input, x, say with noise(x), and then comparing the prediction of noise(x) to x</a:t>
            </a:r>
          </a:p>
          <a:p>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34</a:t>
            </a:fld>
            <a:endParaRPr lang="en-US" altLang="en-US" smtClean="0">
              <a:solidFill>
                <a:srgbClr val="FFFFFF"/>
              </a:solidFill>
            </a:endParaRPr>
          </a:p>
        </p:txBody>
      </p:sp>
    </p:spTree>
    <p:extLst>
      <p:ext uri="{BB962C8B-B14F-4D97-AF65-F5344CB8AC3E}">
        <p14:creationId xmlns:p14="http://schemas.microsoft.com/office/powerpoint/2010/main" val="42034773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endParaRPr lang="en-CA"/>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35</a:t>
            </a:fld>
            <a:endParaRPr lang="en-US" altLang="en-US" smtClean="0">
              <a:solidFill>
                <a:srgbClr val="FFFFFF"/>
              </a:solidFill>
            </a:endParaRPr>
          </a:p>
        </p:txBody>
      </p:sp>
      <p:pic>
        <p:nvPicPr>
          <p:cNvPr id="5" name="Picture 2">
            <a:extLst>
              <a:ext uri="{FF2B5EF4-FFF2-40B4-BE49-F238E27FC236}">
                <a16:creationId xmlns:a16="http://schemas.microsoft.com/office/drawing/2014/main" id="{58983A3D-CED8-4F0A-ABAF-5B53E5B5DC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1408" y="2354844"/>
            <a:ext cx="8875584" cy="4376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2334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Loss Function</a:t>
            </a:r>
            <a:endParaRPr lang="en-CA" dirty="0"/>
          </a:p>
        </p:txBody>
      </p:sp>
      <p:sp>
        <p:nvSpPr>
          <p:cNvPr id="3" name="Content Placeholder 2"/>
          <p:cNvSpPr>
            <a:spLocks noGrp="1"/>
          </p:cNvSpPr>
          <p:nvPr>
            <p:ph idx="1"/>
          </p:nvPr>
        </p:nvSpPr>
        <p:spPr>
          <a:xfrm>
            <a:off x="1117601" y="2362201"/>
            <a:ext cx="10257367" cy="3724275"/>
          </a:xfrm>
        </p:spPr>
        <p:txBody>
          <a:bodyPr/>
          <a:lstStyle/>
          <a:p>
            <a:r>
              <a:rPr lang="en-CA" dirty="0" smtClean="0"/>
              <a:t>Train using cross entropy loss function</a:t>
            </a:r>
          </a:p>
          <a:p>
            <a:endParaRPr lang="en-CA" dirty="0"/>
          </a:p>
          <a:p>
            <a:endParaRPr lang="en-CA" dirty="0" smtClean="0"/>
          </a:p>
          <a:p>
            <a:endParaRPr lang="en-CA" dirty="0"/>
          </a:p>
          <a:p>
            <a:endParaRPr lang="en-CA" dirty="0" smtClean="0"/>
          </a:p>
          <a:p>
            <a:pPr lvl="1"/>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36</a:t>
            </a:fld>
            <a:endParaRPr lang="en-US" altLang="en-US" smtClean="0">
              <a:solidFill>
                <a:srgbClr val="FFFFFF"/>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182" y="2830136"/>
            <a:ext cx="9610035" cy="1394202"/>
          </a:xfrm>
          <a:prstGeom prst="rect">
            <a:avLst/>
          </a:prstGeom>
        </p:spPr>
      </p:pic>
    </p:spTree>
    <p:extLst>
      <p:ext uri="{BB962C8B-B14F-4D97-AF65-F5344CB8AC3E}">
        <p14:creationId xmlns:p14="http://schemas.microsoft.com/office/powerpoint/2010/main" val="38359919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Problems with </a:t>
            </a:r>
            <a:r>
              <a:rPr lang="en-CA" dirty="0" err="1" smtClean="0"/>
              <a:t>autoencoders</a:t>
            </a:r>
            <a:endParaRPr lang="en-CA" dirty="0"/>
          </a:p>
        </p:txBody>
      </p:sp>
      <p:sp>
        <p:nvSpPr>
          <p:cNvPr id="3" name="Content Placeholder 2"/>
          <p:cNvSpPr>
            <a:spLocks noGrp="1"/>
          </p:cNvSpPr>
          <p:nvPr>
            <p:ph idx="1"/>
          </p:nvPr>
        </p:nvSpPr>
        <p:spPr/>
        <p:txBody>
          <a:bodyPr/>
          <a:lstStyle/>
          <a:p>
            <a:r>
              <a:rPr lang="en-CA" dirty="0" smtClean="0"/>
              <a:t>We cannot get a probability estimation of the distribution of data.</a:t>
            </a:r>
          </a:p>
          <a:p>
            <a:endParaRPr lang="en-CA" dirty="0" smtClean="0"/>
          </a:p>
          <a:p>
            <a:r>
              <a:rPr lang="en-CA" dirty="0" smtClean="0"/>
              <a:t>Instead, only a reconstruction or “prediction” of the sample data.</a:t>
            </a:r>
          </a:p>
          <a:p>
            <a:endParaRPr lang="en-CA" dirty="0" smtClean="0"/>
          </a:p>
          <a:p>
            <a:r>
              <a:rPr lang="en-CA" dirty="0" smtClean="0"/>
              <a:t>Note that if we could get a probability distribution, we can easily model any dataset with an </a:t>
            </a:r>
            <a:r>
              <a:rPr lang="en-CA" dirty="0" err="1" smtClean="0"/>
              <a:t>autoencoder</a:t>
            </a:r>
            <a:r>
              <a:rPr lang="en-CA" dirty="0" smtClean="0"/>
              <a:t>.</a:t>
            </a:r>
          </a:p>
          <a:p>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37</a:t>
            </a:fld>
            <a:endParaRPr lang="en-US" altLang="en-US" smtClean="0">
              <a:solidFill>
                <a:srgbClr val="FFFFFF"/>
              </a:solidFill>
            </a:endParaRPr>
          </a:p>
        </p:txBody>
      </p:sp>
    </p:spTree>
    <p:extLst>
      <p:ext uri="{BB962C8B-B14F-4D97-AF65-F5344CB8AC3E}">
        <p14:creationId xmlns:p14="http://schemas.microsoft.com/office/powerpoint/2010/main" val="33501658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Modifying </a:t>
            </a:r>
            <a:r>
              <a:rPr lang="en-CA" dirty="0" err="1" smtClean="0"/>
              <a:t>Autoencoders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smtClean="0"/>
                  <a:t>Let’s start with the product rule from probability:</a:t>
                </a:r>
                <a:endParaRPr lang="en-CA" dirty="0"/>
              </a:p>
              <a:p>
                <a14:m>
                  <m:oMath xmlns:m="http://schemas.openxmlformats.org/officeDocument/2006/math">
                    <m:r>
                      <a:rPr lang="en-CA" b="0" i="1" smtClean="0">
                        <a:latin typeface="Cambria Math" panose="02040503050406030204" pitchFamily="18" charset="0"/>
                      </a:rPr>
                      <m:t>𝑃</m:t>
                    </m:r>
                    <m:d>
                      <m:dPr>
                        <m:ctrlPr>
                          <a:rPr lang="en-CA" b="0" i="1" smtClean="0">
                            <a:latin typeface="Cambria Math" panose="02040503050406030204" pitchFamily="18" charset="0"/>
                          </a:rPr>
                        </m:ctrlPr>
                      </m:dPr>
                      <m:e>
                        <m:r>
                          <a:rPr lang="en-CA" b="0" i="1" smtClean="0">
                            <a:latin typeface="Cambria Math" panose="02040503050406030204" pitchFamily="18" charset="0"/>
                          </a:rPr>
                          <m:t>𝐴</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𝐵</m:t>
                        </m:r>
                      </m:e>
                    </m:d>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𝑃</m:t>
                    </m:r>
                    <m:d>
                      <m:dPr>
                        <m:endChr m:val="|"/>
                        <m:ctrlPr>
                          <a:rPr lang="en-CA" b="0" i="1" smtClean="0">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𝐴</m:t>
                        </m:r>
                        <m:r>
                          <a:rPr lang="en-CA" b="0" i="1" smtClean="0">
                            <a:latin typeface="Cambria Math" panose="02040503050406030204" pitchFamily="18" charset="0"/>
                            <a:ea typeface="Cambria Math" panose="02040503050406030204" pitchFamily="18" charset="0"/>
                          </a:rPr>
                          <m:t> </m:t>
                        </m:r>
                      </m:e>
                    </m:d>
                    <m:r>
                      <a:rPr lang="en-CA" b="0" i="1" smtClean="0">
                        <a:latin typeface="Cambria Math" panose="02040503050406030204" pitchFamily="18" charset="0"/>
                        <a:ea typeface="Cambria Math" panose="02040503050406030204" pitchFamily="18" charset="0"/>
                      </a:rPr>
                      <m:t>𝐵</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𝑃</m:t>
                    </m:r>
                    <m:d>
                      <m:dPr>
                        <m:ctrlPr>
                          <a:rPr lang="en-CA" b="0" i="1" smtClean="0">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𝐵</m:t>
                        </m:r>
                      </m:e>
                    </m:d>
                  </m:oMath>
                </a14:m>
                <a:endParaRPr lang="en-CA" b="0" dirty="0">
                  <a:ea typeface="Cambria Math" panose="02040503050406030204" pitchFamily="18" charset="0"/>
                </a:endParaRPr>
              </a:p>
              <a:p>
                <a:r>
                  <a:rPr lang="en-CA" dirty="0"/>
                  <a:t>Expanding a bit further, we can decompose the probability of an input </a:t>
                </a:r>
                <a:r>
                  <a:rPr lang="en-CA" dirty="0" smtClean="0"/>
                  <a:t>vector x </a:t>
                </a:r>
                <a:r>
                  <a:rPr lang="en-CA" dirty="0"/>
                  <a:t>as:</a:t>
                </a:r>
              </a:p>
              <a:p>
                <a14:m>
                  <m:oMath xmlns:m="http://schemas.openxmlformats.org/officeDocument/2006/math">
                    <m:r>
                      <a:rPr lang="en-CA" b="0" i="1" smtClean="0">
                        <a:latin typeface="Cambria Math" panose="02040503050406030204" pitchFamily="18" charset="0"/>
                      </a:rPr>
                      <m:t>𝑝</m:t>
                    </m:r>
                    <m:d>
                      <m:dPr>
                        <m:ctrlPr>
                          <a:rPr lang="en-CA" b="0" i="1" smtClean="0">
                            <a:latin typeface="Cambria Math" panose="02040503050406030204" pitchFamily="18" charset="0"/>
                          </a:rPr>
                        </m:ctrlPr>
                      </m:dPr>
                      <m:e>
                        <m:r>
                          <a:rPr lang="en-CA" b="0" i="1" smtClean="0">
                            <a:latin typeface="Cambria Math" panose="02040503050406030204" pitchFamily="18" charset="0"/>
                          </a:rPr>
                          <m:t>𝑋</m:t>
                        </m:r>
                      </m:e>
                    </m:d>
                    <m:r>
                      <a:rPr lang="en-CA" b="0" i="1" smtClean="0">
                        <a:latin typeface="Cambria Math" panose="02040503050406030204" pitchFamily="18" charset="0"/>
                      </a:rPr>
                      <m:t>= </m:t>
                    </m:r>
                    <m:nary>
                      <m:naryPr>
                        <m:chr m:val="∏"/>
                        <m:ctrlPr>
                          <a:rPr lang="en-CA" b="0" i="1" smtClean="0">
                            <a:latin typeface="Cambria Math" panose="02040503050406030204" pitchFamily="18" charset="0"/>
                          </a:rPr>
                        </m:ctrlPr>
                      </m:naryPr>
                      <m:sub>
                        <m:r>
                          <m:rPr>
                            <m:brk m:alnAt="23"/>
                          </m:rPr>
                          <a:rPr lang="en-CA" b="0" i="1" smtClean="0">
                            <a:latin typeface="Cambria Math" panose="02040503050406030204" pitchFamily="18" charset="0"/>
                          </a:rPr>
                          <m:t>𝑖</m:t>
                        </m:r>
                        <m:r>
                          <a:rPr lang="en-CA" b="0" i="1" smtClean="0">
                            <a:latin typeface="Cambria Math" panose="02040503050406030204" pitchFamily="18" charset="0"/>
                          </a:rPr>
                          <m:t>=1</m:t>
                        </m:r>
                      </m:sub>
                      <m:sup>
                        <m:r>
                          <a:rPr lang="en-CA" b="0" i="1" smtClean="0">
                            <a:latin typeface="Cambria Math" panose="02040503050406030204" pitchFamily="18" charset="0"/>
                          </a:rPr>
                          <m:t>𝐷</m:t>
                        </m:r>
                      </m:sup>
                      <m:e>
                        <m:r>
                          <a:rPr lang="en-CA" b="0" i="1" smtClean="0">
                            <a:latin typeface="Cambria Math" panose="02040503050406030204" pitchFamily="18" charset="0"/>
                          </a:rPr>
                          <m:t>𝑝</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&lt;</m:t>
                            </m:r>
                            <m:r>
                              <a:rPr lang="en-CA" b="0" i="1" smtClean="0">
                                <a:latin typeface="Cambria Math" panose="02040503050406030204" pitchFamily="18" charset="0"/>
                              </a:rPr>
                              <m:t>𝑖</m:t>
                            </m:r>
                          </m:sub>
                        </m:sSub>
                        <m:r>
                          <a:rPr lang="en-CA" b="0" i="1" smtClean="0">
                            <a:latin typeface="Cambria Math" panose="02040503050406030204" pitchFamily="18" charset="0"/>
                          </a:rPr>
                          <m:t>)</m:t>
                        </m:r>
                      </m:e>
                    </m:nary>
                  </m:oMath>
                </a14:m>
                <a:endParaRPr lang="en-CA" dirty="0" smtClean="0"/>
              </a:p>
              <a:p>
                <a:pPr lvl="1"/>
                <a:r>
                  <a:rPr lang="en-CA" dirty="0" smtClean="0"/>
                  <a:t>Known as </a:t>
                </a:r>
                <a:r>
                  <a:rPr lang="en-CA" b="1" dirty="0" smtClean="0"/>
                  <a:t>autoregressive property</a:t>
                </a:r>
                <a:endParaRPr lang="en-CA" dirty="0"/>
              </a:p>
              <a:p>
                <a:r>
                  <a:rPr lang="en-CA" dirty="0"/>
                  <a:t>Where X is the expected input vector, while </a:t>
                </a:r>
                <a:r>
                  <a:rPr lang="en-CA" dirty="0" err="1"/>
                  <a:t>x_i</a:t>
                </a:r>
                <a:r>
                  <a:rPr lang="en-CA" dirty="0"/>
                  <a:t> is the </a:t>
                </a:r>
                <a:r>
                  <a:rPr lang="en-CA" dirty="0" err="1"/>
                  <a:t>i-th</a:t>
                </a:r>
                <a:r>
                  <a:rPr lang="en-CA" dirty="0"/>
                  <a:t> component of X.</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594" t="-1803" r="-357" b="-8852"/>
                </a:stretch>
              </a:blipFill>
            </p:spPr>
            <p:txBody>
              <a:bodyPr/>
              <a:lstStyle/>
              <a:p>
                <a:r>
                  <a:rPr lang="en-CA">
                    <a:noFill/>
                  </a:rPr>
                  <a:t> </a:t>
                </a:r>
              </a:p>
            </p:txBody>
          </p:sp>
        </mc:Fallback>
      </mc:AlternateContent>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38</a:t>
            </a:fld>
            <a:endParaRPr lang="en-US" altLang="en-US" smtClean="0">
              <a:solidFill>
                <a:srgbClr val="FFFFFF"/>
              </a:solidFill>
            </a:endParaRPr>
          </a:p>
        </p:txBody>
      </p:sp>
    </p:spTree>
    <p:extLst>
      <p:ext uri="{BB962C8B-B14F-4D97-AF65-F5344CB8AC3E}">
        <p14:creationId xmlns:p14="http://schemas.microsoft.com/office/powerpoint/2010/main" val="36594254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Modifying </a:t>
            </a:r>
            <a:r>
              <a:rPr lang="en-CA" dirty="0" err="1" smtClean="0"/>
              <a:t>Autoencoders</a:t>
            </a:r>
            <a:endParaRPr lang="en-CA" dirty="0"/>
          </a:p>
        </p:txBody>
      </p:sp>
      <p:sp>
        <p:nvSpPr>
          <p:cNvPr id="3" name="Content Placeholder 2"/>
          <p:cNvSpPr>
            <a:spLocks noGrp="1"/>
          </p:cNvSpPr>
          <p:nvPr>
            <p:ph idx="1"/>
          </p:nvPr>
        </p:nvSpPr>
        <p:spPr/>
        <p:txBody>
          <a:bodyPr/>
          <a:lstStyle/>
          <a:p>
            <a:r>
              <a:rPr lang="en-CA" dirty="0" smtClean="0"/>
              <a:t>In a fully connected </a:t>
            </a:r>
            <a:r>
              <a:rPr lang="en-CA" dirty="0" err="1" smtClean="0"/>
              <a:t>autoencoder</a:t>
            </a:r>
            <a:r>
              <a:rPr lang="en-CA" dirty="0" smtClean="0"/>
              <a:t>, the inputs to each layer relies on </a:t>
            </a:r>
            <a:r>
              <a:rPr lang="en-CA" b="1" dirty="0" smtClean="0"/>
              <a:t>every</a:t>
            </a:r>
            <a:r>
              <a:rPr lang="en-CA" dirty="0" smtClean="0"/>
              <a:t> input of the previous layer IE, </a:t>
            </a:r>
            <a:r>
              <a:rPr lang="en-CA" dirty="0" err="1" smtClean="0"/>
              <a:t>x_i</a:t>
            </a:r>
            <a:r>
              <a:rPr lang="en-CA" dirty="0" smtClean="0"/>
              <a:t> depends on 1 - D</a:t>
            </a:r>
          </a:p>
          <a:p>
            <a:r>
              <a:rPr lang="en-CA" dirty="0" smtClean="0"/>
              <a:t>The Product rule tells us that the probability of any specific </a:t>
            </a:r>
            <a:r>
              <a:rPr lang="en-CA" dirty="0" err="1" smtClean="0"/>
              <a:t>x_i</a:t>
            </a:r>
            <a:r>
              <a:rPr lang="en-CA" dirty="0" smtClean="0"/>
              <a:t> depends on j &lt; </a:t>
            </a:r>
            <a:r>
              <a:rPr lang="en-CA" dirty="0" err="1" smtClean="0"/>
              <a:t>i</a:t>
            </a:r>
            <a:r>
              <a:rPr lang="en-CA" dirty="0" smtClean="0"/>
              <a:t>.</a:t>
            </a:r>
          </a:p>
          <a:p>
            <a:endParaRPr lang="en-CA" dirty="0"/>
          </a:p>
          <a:p>
            <a:r>
              <a:rPr lang="en-CA" dirty="0" smtClean="0"/>
              <a:t>What if we could make the probability distribution created in an </a:t>
            </a:r>
            <a:r>
              <a:rPr lang="en-CA" dirty="0" err="1" smtClean="0"/>
              <a:t>autoencoder</a:t>
            </a:r>
            <a:r>
              <a:rPr lang="en-CA" dirty="0" smtClean="0"/>
              <a:t> reflect the autoregressive property by introducing </a:t>
            </a:r>
            <a:r>
              <a:rPr lang="en-CA" b="1" dirty="0" smtClean="0"/>
              <a:t>masks</a:t>
            </a:r>
            <a:r>
              <a:rPr lang="en-CA" dirty="0" smtClean="0"/>
              <a:t>.</a:t>
            </a:r>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39</a:t>
            </a:fld>
            <a:endParaRPr lang="en-US" altLang="en-US" smtClean="0">
              <a:solidFill>
                <a:srgbClr val="FFFFFF"/>
              </a:solidFill>
            </a:endParaRPr>
          </a:p>
        </p:txBody>
      </p:sp>
    </p:spTree>
    <p:extLst>
      <p:ext uri="{BB962C8B-B14F-4D97-AF65-F5344CB8AC3E}">
        <p14:creationId xmlns:p14="http://schemas.microsoft.com/office/powerpoint/2010/main" val="3623703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Naïve approach</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smtClean="0"/>
                  <a:t>We assume </a:t>
                </a:r>
                <a:r>
                  <a:rPr lang="en-CA" b="1" dirty="0" smtClean="0"/>
                  <a:t>uniformity </a:t>
                </a:r>
                <a:r>
                  <a:rPr lang="en-CA" dirty="0" smtClean="0"/>
                  <a:t>in the data</a:t>
                </a:r>
              </a:p>
              <a:p>
                <a:r>
                  <a:rPr lang="en-CA" dirty="0" smtClean="0"/>
                  <a:t>For selection, we have 1 particular instance, out of 1000</a:t>
                </a:r>
              </a:p>
              <a:p>
                <a:pPr lvl="1"/>
                <a:r>
                  <a:rPr lang="en-CA" dirty="0" smtClean="0"/>
                  <a:t>This gives us a “selectivity” of </a:t>
                </a:r>
                <a14:m>
                  <m:oMath xmlns:m="http://schemas.openxmlformats.org/officeDocument/2006/math">
                    <m:f>
                      <m:fPr>
                        <m:ctrlPr>
                          <a:rPr lang="en-CA"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1000</m:t>
                        </m:r>
                      </m:den>
                    </m:f>
                  </m:oMath>
                </a14:m>
                <a:endParaRPr lang="en-CA" dirty="0"/>
              </a:p>
              <a:p>
                <a:endParaRPr lang="en-CA" dirty="0"/>
              </a:p>
              <a:p>
                <a:r>
                  <a:rPr lang="en-CA" dirty="0"/>
                  <a:t>For range, we can have 10 to 1000 of our employees</a:t>
                </a:r>
              </a:p>
              <a:p>
                <a:pPr lvl="1"/>
                <a:r>
                  <a:rPr lang="en-CA" dirty="0"/>
                  <a:t>This gives us a “selectivity” of </a:t>
                </a:r>
                <a14:m>
                  <m:oMath xmlns:m="http://schemas.openxmlformats.org/officeDocument/2006/math">
                    <m:f>
                      <m:fPr>
                        <m:ctrlPr>
                          <a:rPr lang="en-CA" i="1" smtClean="0">
                            <a:latin typeface="Cambria Math" panose="02040503050406030204" pitchFamily="18" charset="0"/>
                          </a:rPr>
                        </m:ctrlPr>
                      </m:fPr>
                      <m:num>
                        <m:r>
                          <a:rPr lang="en-CA" b="0" i="1" smtClean="0">
                            <a:latin typeface="Cambria Math" panose="02040503050406030204" pitchFamily="18" charset="0"/>
                          </a:rPr>
                          <m:t>1000−10</m:t>
                        </m:r>
                      </m:num>
                      <m:den>
                        <m:r>
                          <a:rPr lang="en-CA" b="0" i="1" smtClean="0">
                            <a:latin typeface="Cambria Math" panose="02040503050406030204" pitchFamily="18" charset="0"/>
                          </a:rPr>
                          <m:t>1000</m:t>
                        </m:r>
                      </m:den>
                    </m:f>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990</m:t>
                        </m:r>
                      </m:num>
                      <m:den>
                        <m:r>
                          <a:rPr lang="en-CA" b="0" i="1" smtClean="0">
                            <a:latin typeface="Cambria Math" panose="02040503050406030204" pitchFamily="18" charset="0"/>
                          </a:rPr>
                          <m:t>1000</m:t>
                        </m:r>
                      </m:den>
                    </m:f>
                  </m:oMath>
                </a14:m>
                <a:endParaRPr lang="en-CA" dirty="0"/>
              </a:p>
              <a:p>
                <a:pPr lvl="1"/>
                <a:r>
                  <a:rPr lang="en-CA" dirty="0"/>
                  <a:t>We can generalize this to be </a:t>
                </a:r>
                <a14:m>
                  <m:oMath xmlns:m="http://schemas.openxmlformats.org/officeDocument/2006/math">
                    <m:f>
                      <m:fPr>
                        <m:ctrlPr>
                          <a:rPr lang="en-CA" i="1" smtClean="0">
                            <a:latin typeface="Cambria Math" panose="02040503050406030204" pitchFamily="18" charset="0"/>
                          </a:rPr>
                        </m:ctrlPr>
                      </m:fPr>
                      <m:num>
                        <m:r>
                          <a:rPr lang="en-CA" b="0" i="1" smtClean="0">
                            <a:latin typeface="Cambria Math" panose="02040503050406030204" pitchFamily="18" charset="0"/>
                          </a:rPr>
                          <m:t>𝑟𝑎𝑛𝑔𝑒</m:t>
                        </m:r>
                        <m:r>
                          <a:rPr lang="en-CA" b="0" i="1" smtClean="0">
                            <a:latin typeface="Cambria Math" panose="02040503050406030204" pitchFamily="18" charset="0"/>
                          </a:rPr>
                          <m:t> −</m:t>
                        </m:r>
                        <m:r>
                          <a:rPr lang="en-CA" b="0" i="1" smtClean="0">
                            <a:latin typeface="Cambria Math" panose="02040503050406030204" pitchFamily="18" charset="0"/>
                          </a:rPr>
                          <m:t>𝑣𝑎𝑙𝑢𝑒</m:t>
                        </m:r>
                      </m:num>
                      <m:den>
                        <m:r>
                          <a:rPr lang="en-CA" b="0" i="1" smtClean="0">
                            <a:latin typeface="Cambria Math" panose="02040503050406030204" pitchFamily="18" charset="0"/>
                          </a:rPr>
                          <m:t>𝑟𝑎𝑛𝑔𝑒</m:t>
                        </m:r>
                      </m:den>
                    </m:f>
                  </m:oMath>
                </a14:m>
                <a:endParaRPr lang="en-CA" dirty="0"/>
              </a:p>
              <a:p>
                <a:pPr lvl="1"/>
                <a:r>
                  <a:rPr lang="en-CA" dirty="0"/>
                  <a:t>Where range is the maximum value – minimum value</a:t>
                </a:r>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94" t="-1803" b="-22623"/>
                </a:stretch>
              </a:blipFill>
            </p:spPr>
            <p:txBody>
              <a:bodyPr/>
              <a:lstStyle/>
              <a:p>
                <a:r>
                  <a:rPr lang="en-CA">
                    <a:noFill/>
                  </a:rPr>
                  <a:t> </a:t>
                </a:r>
              </a:p>
            </p:txBody>
          </p:sp>
        </mc:Fallback>
      </mc:AlternateContent>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a:solidFill>
                  <a:srgbClr val="FFFFFF"/>
                </a:solidFill>
                <a:latin typeface="Arial" panose="020B0604020202020204" pitchFamily="34" charset="0"/>
              </a:rPr>
              <a:pPr fontAlgn="base">
                <a:spcBef>
                  <a:spcPct val="0"/>
                </a:spcBef>
                <a:spcAft>
                  <a:spcPct val="0"/>
                </a:spcAft>
              </a:pPr>
              <a:t>4</a:t>
            </a:fld>
            <a:endParaRPr lang="en-US" altLang="en-US">
              <a:solidFill>
                <a:srgbClr val="FFFFFF"/>
              </a:solidFill>
              <a:latin typeface="Arial" panose="020B0604020202020204" pitchFamily="34" charset="0"/>
            </a:endParaRPr>
          </a:p>
        </p:txBody>
      </p:sp>
    </p:spTree>
    <p:extLst>
      <p:ext uri="{BB962C8B-B14F-4D97-AF65-F5344CB8AC3E}">
        <p14:creationId xmlns:p14="http://schemas.microsoft.com/office/powerpoint/2010/main" val="19594839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endParaRPr lang="en-CA"/>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40</a:t>
            </a:fld>
            <a:endParaRPr lang="en-US" altLang="en-US" smtClean="0">
              <a:solidFill>
                <a:srgbClr val="FFFFFF"/>
              </a:solidFill>
            </a:endParaRPr>
          </a:p>
        </p:txBody>
      </p:sp>
      <p:pic>
        <p:nvPicPr>
          <p:cNvPr id="5" name="Picture 4">
            <a:extLst>
              <a:ext uri="{FF2B5EF4-FFF2-40B4-BE49-F238E27FC236}">
                <a16:creationId xmlns:a16="http://schemas.microsoft.com/office/drawing/2014/main" id="{7A9206C8-B152-4BA2-8DBA-DA30D1FB66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0445" y="2362201"/>
            <a:ext cx="4563869" cy="43654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B532A7A-DC37-4787-B558-E1197CE39C50}"/>
              </a:ext>
            </a:extLst>
          </p:cNvPr>
          <p:cNvSpPr txBox="1"/>
          <p:nvPr/>
        </p:nvSpPr>
        <p:spPr>
          <a:xfrm>
            <a:off x="8305800" y="6469390"/>
            <a:ext cx="7772400" cy="261610"/>
          </a:xfrm>
          <a:prstGeom prst="rect">
            <a:avLst/>
          </a:prstGeom>
          <a:noFill/>
        </p:spPr>
        <p:txBody>
          <a:bodyPr wrap="square" rtlCol="0">
            <a:spAutoFit/>
          </a:bodyPr>
          <a:lstStyle/>
          <a:p>
            <a:r>
              <a:rPr lang="en-CA" sz="1100" dirty="0"/>
              <a:t>Image from </a:t>
            </a:r>
            <a:r>
              <a:rPr lang="en-CA" sz="1100" dirty="0">
                <a:hlinkClick r:id="rId4"/>
              </a:rPr>
              <a:t>https://www.jeremyjordan.me/autoencoders/</a:t>
            </a:r>
            <a:r>
              <a:rPr lang="en-CA" sz="1100" dirty="0"/>
              <a:t> </a:t>
            </a:r>
          </a:p>
        </p:txBody>
      </p:sp>
    </p:spTree>
    <p:extLst>
      <p:ext uri="{BB962C8B-B14F-4D97-AF65-F5344CB8AC3E}">
        <p14:creationId xmlns:p14="http://schemas.microsoft.com/office/powerpoint/2010/main" val="42944752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Modifying </a:t>
            </a:r>
            <a:r>
              <a:rPr lang="en-CA" dirty="0" err="1" smtClean="0"/>
              <a:t>Autoencoders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smtClean="0"/>
                  <a:t>We can then remove dependencies of output </a:t>
                </a:r>
                <a14:m>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sub>
                        </m:sSub>
                      </m:e>
                    </m:acc>
                  </m:oMath>
                </a14:m>
                <a:r>
                  <a:rPr lang="en-CA" dirty="0" smtClean="0"/>
                  <a:t> on any input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𝑘</m:t>
                        </m:r>
                      </m:sub>
                    </m:sSub>
                  </m:oMath>
                </a14:m>
                <a:r>
                  <a:rPr lang="en-CA" dirty="0" smtClean="0"/>
                  <a:t> where k &gt;= </a:t>
                </a:r>
                <a:r>
                  <a:rPr lang="en-CA" dirty="0" err="1" smtClean="0"/>
                  <a:t>i</a:t>
                </a:r>
                <a:r>
                  <a:rPr lang="en-CA" dirty="0" smtClean="0"/>
                  <a:t>.</a:t>
                </a:r>
              </a:p>
              <a:p>
                <a:r>
                  <a:rPr lang="en-CA" dirty="0" smtClean="0"/>
                  <a:t>Done by removing edges along all paths from input coordinate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𝑘</m:t>
                        </m:r>
                      </m:sub>
                    </m:sSub>
                  </m:oMath>
                </a14:m>
                <a:r>
                  <a:rPr lang="en-CA" dirty="0" smtClean="0"/>
                  <a:t>to output coordinate </a:t>
                </a:r>
                <a14:m>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sub>
                        </m:sSub>
                      </m:e>
                    </m:acc>
                  </m:oMath>
                </a14:m>
                <a:endParaRPr lang="en-CA" dirty="0" smtClean="0"/>
              </a:p>
              <a:p>
                <a:pPr lvl="1"/>
                <a:r>
                  <a:rPr lang="en-CA" dirty="0" smtClean="0"/>
                  <a:t>We can “cut” edges by multiplying the weight matrices of the </a:t>
                </a:r>
                <a:r>
                  <a:rPr lang="en-CA" dirty="0" err="1" smtClean="0"/>
                  <a:t>autoencoder</a:t>
                </a:r>
                <a:r>
                  <a:rPr lang="en-CA" dirty="0" smtClean="0"/>
                  <a:t> neural network elementwise by binary masking matrices </a:t>
                </a:r>
                <a14:m>
                  <m:oMath xmlns:m="http://schemas.openxmlformats.org/officeDocument/2006/math">
                    <m:sSup>
                      <m:sSupPr>
                        <m:ctrlPr>
                          <a:rPr lang="en-CA" b="0" i="1" smtClean="0">
                            <a:latin typeface="Cambria Math" panose="02040503050406030204" pitchFamily="18" charset="0"/>
                          </a:rPr>
                        </m:ctrlPr>
                      </m:sSupPr>
                      <m:e>
                        <m:r>
                          <a:rPr lang="en-CA" b="0" i="1" smtClean="0">
                            <a:latin typeface="Cambria Math" panose="02040503050406030204" pitchFamily="18" charset="0"/>
                          </a:rPr>
                          <m:t>𝑀</m:t>
                        </m:r>
                      </m:e>
                      <m:sup>
                        <m:r>
                          <a:rPr lang="en-CA" b="0" i="1" smtClean="0">
                            <a:latin typeface="Cambria Math" panose="02040503050406030204" pitchFamily="18" charset="0"/>
                          </a:rPr>
                          <m:t>𝑊</m:t>
                        </m:r>
                      </m:sup>
                    </m:sSup>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94" t="-1803" r="-119"/>
                </a:stretch>
              </a:blipFill>
            </p:spPr>
            <p:txBody>
              <a:bodyPr/>
              <a:lstStyle/>
              <a:p>
                <a:r>
                  <a:rPr lang="en-CA">
                    <a:noFill/>
                  </a:rPr>
                  <a:t> </a:t>
                </a:r>
              </a:p>
            </p:txBody>
          </p:sp>
        </mc:Fallback>
      </mc:AlternateContent>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41</a:t>
            </a:fld>
            <a:endParaRPr lang="en-US" altLang="en-US" smtClean="0">
              <a:solidFill>
                <a:srgbClr val="FFFFFF"/>
              </a:solidFill>
            </a:endParaRPr>
          </a:p>
        </p:txBody>
      </p:sp>
    </p:spTree>
    <p:extLst>
      <p:ext uri="{BB962C8B-B14F-4D97-AF65-F5344CB8AC3E}">
        <p14:creationId xmlns:p14="http://schemas.microsoft.com/office/powerpoint/2010/main" val="36227202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MADE</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smtClean="0"/>
                  <a:t>For input:</a:t>
                </a:r>
              </a:p>
              <a:p>
                <a:pPr lvl="1"/>
                <a14:m>
                  <m:oMath xmlns:m="http://schemas.openxmlformats.org/officeDocument/2006/math">
                    <m:sSup>
                      <m:sSupPr>
                        <m:ctrlPr>
                          <a:rPr lang="en-CA" b="0" i="1" smtClean="0">
                            <a:latin typeface="Cambria Math" panose="02040503050406030204" pitchFamily="18" charset="0"/>
                          </a:rPr>
                        </m:ctrlPr>
                      </m:sSupPr>
                      <m:e>
                        <m:r>
                          <a:rPr lang="en-CA" b="0" i="1" smtClean="0">
                            <a:latin typeface="Cambria Math" panose="02040503050406030204" pitchFamily="18" charset="0"/>
                          </a:rPr>
                          <m:t>𝑚</m:t>
                        </m:r>
                      </m:e>
                      <m:sup>
                        <m:r>
                          <a:rPr lang="en-CA" b="0" i="1" smtClean="0">
                            <a:latin typeface="Cambria Math" panose="02040503050406030204" pitchFamily="18" charset="0"/>
                          </a:rPr>
                          <m:t>𝑙</m:t>
                        </m:r>
                      </m:sup>
                    </m:sSup>
                    <m:r>
                      <a:rPr lang="en-CA" b="0" i="1" smtClean="0">
                        <a:latin typeface="Cambria Math" panose="02040503050406030204" pitchFamily="18" charset="0"/>
                      </a:rPr>
                      <m:t>(</m:t>
                    </m:r>
                    <m:r>
                      <a:rPr lang="en-CA" b="0" i="1" smtClean="0">
                        <a:latin typeface="Cambria Math" panose="02040503050406030204" pitchFamily="18" charset="0"/>
                      </a:rPr>
                      <m:t>𝑘</m:t>
                    </m:r>
                    <m:r>
                      <a:rPr lang="en-CA" b="0" i="1" smtClean="0">
                        <a:latin typeface="Cambria Math" panose="02040503050406030204" pitchFamily="18" charset="0"/>
                      </a:rPr>
                      <m:t>)</m:t>
                    </m:r>
                  </m:oMath>
                </a14:m>
                <a:r>
                  <a:rPr lang="en-CA" dirty="0" smtClean="0"/>
                  <a:t> is index assigned to hidden node </a:t>
                </a:r>
                <a:r>
                  <a:rPr lang="en-CA" i="1" dirty="0" smtClean="0"/>
                  <a:t>k</a:t>
                </a:r>
                <a:r>
                  <a:rPr lang="en-CA" dirty="0" smtClean="0"/>
                  <a:t> in layer </a:t>
                </a:r>
                <a:r>
                  <a:rPr lang="en-CA" i="1" dirty="0" smtClean="0"/>
                  <a:t>l</a:t>
                </a:r>
              </a:p>
              <a:p>
                <a:pPr lvl="1"/>
                <a:endParaRPr lang="en-CA" i="1" dirty="0"/>
              </a:p>
              <a:p>
                <a:endParaRPr lang="en-CA" dirty="0" smtClean="0"/>
              </a:p>
              <a:p>
                <a:endParaRPr lang="en-CA" dirty="0" smtClean="0"/>
              </a:p>
              <a:p>
                <a:r>
                  <a:rPr lang="en-CA" dirty="0" smtClean="0"/>
                  <a:t>For output:</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94" t="-1803"/>
                </a:stretch>
              </a:blipFill>
            </p:spPr>
            <p:txBody>
              <a:bodyPr/>
              <a:lstStyle/>
              <a:p>
                <a:r>
                  <a:rPr lang="en-CA">
                    <a:noFill/>
                  </a:rPr>
                  <a:t> </a:t>
                </a:r>
              </a:p>
            </p:txBody>
          </p:sp>
        </mc:Fallback>
      </mc:AlternateContent>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42</a:t>
            </a:fld>
            <a:endParaRPr lang="en-US" altLang="en-US" smtClean="0">
              <a:solidFill>
                <a:srgbClr val="FFFFFF"/>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9572" y="3326243"/>
            <a:ext cx="5067727" cy="127675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9572" y="5483654"/>
            <a:ext cx="3573303" cy="1060023"/>
          </a:xfrm>
          <a:prstGeom prst="rect">
            <a:avLst/>
          </a:prstGeom>
        </p:spPr>
      </p:pic>
    </p:spTree>
    <p:extLst>
      <p:ext uri="{BB962C8B-B14F-4D97-AF65-F5344CB8AC3E}">
        <p14:creationId xmlns:p14="http://schemas.microsoft.com/office/powerpoint/2010/main" val="31002697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2758" y="2311400"/>
            <a:ext cx="6112884" cy="3930650"/>
          </a:xfrm>
        </p:spPr>
      </p:pic>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43</a:t>
            </a:fld>
            <a:endParaRPr lang="en-US" altLang="en-US" smtClean="0">
              <a:solidFill>
                <a:srgbClr val="FFFFFF"/>
              </a:solidFill>
            </a:endParaRPr>
          </a:p>
        </p:txBody>
      </p:sp>
    </p:spTree>
    <p:extLst>
      <p:ext uri="{BB962C8B-B14F-4D97-AF65-F5344CB8AC3E}">
        <p14:creationId xmlns:p14="http://schemas.microsoft.com/office/powerpoint/2010/main" val="3362194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MADE</a:t>
            </a:r>
            <a:endParaRPr lang="en-CA" dirty="0"/>
          </a:p>
        </p:txBody>
      </p:sp>
      <p:sp>
        <p:nvSpPr>
          <p:cNvPr id="3" name="Content Placeholder 2"/>
          <p:cNvSpPr>
            <a:spLocks noGrp="1"/>
          </p:cNvSpPr>
          <p:nvPr>
            <p:ph idx="1"/>
          </p:nvPr>
        </p:nvSpPr>
        <p:spPr/>
        <p:txBody>
          <a:bodyPr/>
          <a:lstStyle/>
          <a:p>
            <a:r>
              <a:rPr lang="en-CA" dirty="0" smtClean="0"/>
              <a:t>This creation of an </a:t>
            </a:r>
            <a:r>
              <a:rPr lang="en-CA" dirty="0" err="1" smtClean="0"/>
              <a:t>autoencoder</a:t>
            </a:r>
            <a:r>
              <a:rPr lang="en-CA" dirty="0" smtClean="0"/>
              <a:t> allows us to estimate a valid probability distribution</a:t>
            </a:r>
          </a:p>
          <a:p>
            <a:r>
              <a:rPr lang="en-CA" dirty="0" smtClean="0"/>
              <a:t>Can even be used to train </a:t>
            </a:r>
            <a:r>
              <a:rPr lang="en-CA" b="1" dirty="0" smtClean="0"/>
              <a:t>multiple</a:t>
            </a:r>
            <a:r>
              <a:rPr lang="en-CA" dirty="0" smtClean="0"/>
              <a:t> models, regardless of ordering</a:t>
            </a:r>
          </a:p>
          <a:p>
            <a:pPr lvl="1"/>
            <a:r>
              <a:rPr lang="en-CA" dirty="0" smtClean="0"/>
              <a:t>A “forest” of models, to help us predict a probability distribution</a:t>
            </a:r>
          </a:p>
          <a:p>
            <a:pPr marL="0" indent="0">
              <a:buNone/>
            </a:pPr>
            <a:endParaRPr lang="en-CA" dirty="0"/>
          </a:p>
          <a:p>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44</a:t>
            </a:fld>
            <a:endParaRPr lang="en-US" altLang="en-US" smtClean="0">
              <a:solidFill>
                <a:srgbClr val="FFFFFF"/>
              </a:solidFill>
            </a:endParaRPr>
          </a:p>
        </p:txBody>
      </p:sp>
    </p:spTree>
    <p:extLst>
      <p:ext uri="{BB962C8B-B14F-4D97-AF65-F5344CB8AC3E}">
        <p14:creationId xmlns:p14="http://schemas.microsoft.com/office/powerpoint/2010/main" val="12884726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Multi-attribute Selectivity Estimation</a:t>
            </a:r>
            <a:endParaRPr lang="en-CA" dirty="0"/>
          </a:p>
        </p:txBody>
      </p:sp>
      <p:sp>
        <p:nvSpPr>
          <p:cNvPr id="3" name="Content Placeholder 2"/>
          <p:cNvSpPr>
            <a:spLocks noGrp="1"/>
          </p:cNvSpPr>
          <p:nvPr>
            <p:ph idx="1"/>
          </p:nvPr>
        </p:nvSpPr>
        <p:spPr/>
        <p:txBody>
          <a:bodyPr/>
          <a:lstStyle/>
          <a:p>
            <a:r>
              <a:rPr lang="en-CA" dirty="0" smtClean="0"/>
              <a:t>So how can we gain high accuracy through a lightweight model for our dataset?</a:t>
            </a:r>
          </a:p>
          <a:p>
            <a:pPr lvl="1"/>
            <a:r>
              <a:rPr lang="en-CA" dirty="0" smtClean="0"/>
              <a:t>Multidimensional histograms are space prohibitive</a:t>
            </a:r>
          </a:p>
          <a:p>
            <a:pPr lvl="1"/>
            <a:r>
              <a:rPr lang="en-CA" dirty="0" smtClean="0"/>
              <a:t>Simplifying assumptions on the data (value independence) is not accurate.</a:t>
            </a:r>
          </a:p>
          <a:p>
            <a:r>
              <a:rPr lang="en-CA" dirty="0" smtClean="0"/>
              <a:t>Idea: Use deep learning to learn the underlying distribution, then use them to predict</a:t>
            </a:r>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45</a:t>
            </a:fld>
            <a:endParaRPr lang="en-US" altLang="en-US" smtClean="0">
              <a:solidFill>
                <a:srgbClr val="FFFFFF"/>
              </a:solidFill>
            </a:endParaRPr>
          </a:p>
        </p:txBody>
      </p:sp>
    </p:spTree>
    <p:extLst>
      <p:ext uri="{BB962C8B-B14F-4D97-AF65-F5344CB8AC3E}">
        <p14:creationId xmlns:p14="http://schemas.microsoft.com/office/powerpoint/2010/main" val="35650330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Two Approaches</a:t>
            </a:r>
            <a:endParaRPr lang="en-CA" dirty="0"/>
          </a:p>
        </p:txBody>
      </p:sp>
      <p:sp>
        <p:nvSpPr>
          <p:cNvPr id="3" name="Content Placeholder 2"/>
          <p:cNvSpPr>
            <a:spLocks noGrp="1"/>
          </p:cNvSpPr>
          <p:nvPr>
            <p:ph idx="1"/>
          </p:nvPr>
        </p:nvSpPr>
        <p:spPr/>
        <p:txBody>
          <a:bodyPr/>
          <a:lstStyle/>
          <a:p>
            <a:r>
              <a:rPr lang="en-CA" dirty="0" smtClean="0"/>
              <a:t>One is unsupervised learning</a:t>
            </a:r>
          </a:p>
          <a:p>
            <a:pPr lvl="1"/>
            <a:r>
              <a:rPr lang="en-CA" dirty="0" smtClean="0"/>
              <a:t>We can use MADE in order to learn the data function</a:t>
            </a:r>
          </a:p>
          <a:p>
            <a:pPr lvl="1"/>
            <a:endParaRPr lang="en-CA" dirty="0"/>
          </a:p>
          <a:p>
            <a:r>
              <a:rPr lang="en-CA" dirty="0" smtClean="0"/>
              <a:t>Other is supervised learning</a:t>
            </a:r>
          </a:p>
          <a:p>
            <a:pPr lvl="1"/>
            <a:r>
              <a:rPr lang="en-CA" dirty="0" smtClean="0"/>
              <a:t>Use a neural network in order to learn the data function from training data.</a:t>
            </a:r>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46</a:t>
            </a:fld>
            <a:endParaRPr lang="en-US" altLang="en-US" smtClean="0">
              <a:solidFill>
                <a:srgbClr val="FFFFFF"/>
              </a:solidFill>
            </a:endParaRPr>
          </a:p>
        </p:txBody>
      </p:sp>
    </p:spTree>
    <p:extLst>
      <p:ext uri="{BB962C8B-B14F-4D97-AF65-F5344CB8AC3E}">
        <p14:creationId xmlns:p14="http://schemas.microsoft.com/office/powerpoint/2010/main" val="33868821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Encodings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smtClean="0"/>
                  <a:t>Before going further, let’s talk about how to encode our data.</a:t>
                </a:r>
              </a:p>
              <a:p>
                <a:r>
                  <a:rPr lang="en-CA" dirty="0" smtClean="0"/>
                  <a:t>Instead of one-hot encoding, we use a binary encoding</a:t>
                </a:r>
              </a:p>
              <a:p>
                <a:r>
                  <a:rPr lang="en-CA" dirty="0" smtClean="0"/>
                  <a:t>Changes our storage size to </a:t>
                </a:r>
                <a14:m>
                  <m:oMath xmlns:m="http://schemas.openxmlformats.org/officeDocument/2006/math">
                    <m:nary>
                      <m:naryPr>
                        <m:chr m:val="∑"/>
                        <m:ctrlPr>
                          <a:rPr lang="en-CA" i="1" smtClean="0">
                            <a:latin typeface="Cambria Math" panose="02040503050406030204" pitchFamily="18" charset="0"/>
                          </a:rPr>
                        </m:ctrlPr>
                      </m:naryPr>
                      <m:sub>
                        <m:r>
                          <m:rPr>
                            <m:brk m:alnAt="23"/>
                          </m:rPr>
                          <a:rPr lang="en-CA" b="0" i="1" smtClean="0">
                            <a:latin typeface="Cambria Math" panose="02040503050406030204" pitchFamily="18" charset="0"/>
                          </a:rPr>
                          <m:t>𝑖</m:t>
                        </m:r>
                        <m:r>
                          <a:rPr lang="en-CA" b="0" i="1" smtClean="0">
                            <a:latin typeface="Cambria Math" panose="02040503050406030204" pitchFamily="18" charset="0"/>
                          </a:rPr>
                          <m:t>=1</m:t>
                        </m:r>
                      </m:sub>
                      <m:sup>
                        <m:r>
                          <a:rPr lang="en-CA" b="0" i="1" smtClean="0">
                            <a:latin typeface="Cambria Math" panose="02040503050406030204" pitchFamily="18" charset="0"/>
                          </a:rPr>
                          <m:t>𝑚</m:t>
                        </m:r>
                      </m:sup>
                      <m:e>
                        <m:func>
                          <m:funcPr>
                            <m:ctrlPr>
                              <a:rPr lang="en-CA" i="1" smtClean="0">
                                <a:latin typeface="Cambria Math" panose="02040503050406030204" pitchFamily="18" charset="0"/>
                              </a:rPr>
                            </m:ctrlPr>
                          </m:funcPr>
                          <m:fName>
                            <m:sSub>
                              <m:sSubPr>
                                <m:ctrlPr>
                                  <a:rPr lang="en-CA" i="1" smtClean="0">
                                    <a:latin typeface="Cambria Math" panose="02040503050406030204" pitchFamily="18" charset="0"/>
                                  </a:rPr>
                                </m:ctrlPr>
                              </m:sSubPr>
                              <m:e>
                                <m:r>
                                  <m:rPr>
                                    <m:sty m:val="p"/>
                                  </m:rPr>
                                  <a:rPr lang="en-CA" i="0" smtClean="0">
                                    <a:latin typeface="Cambria Math" panose="02040503050406030204" pitchFamily="18" charset="0"/>
                                  </a:rPr>
                                  <m:t>log</m:t>
                                </m:r>
                              </m:e>
                              <m:sub>
                                <m:r>
                                  <a:rPr lang="en-CA" b="0" i="1" smtClean="0">
                                    <a:latin typeface="Cambria Math" panose="02040503050406030204" pitchFamily="18" charset="0"/>
                                  </a:rPr>
                                  <m:t>2</m:t>
                                </m:r>
                              </m:sub>
                            </m:sSub>
                          </m:fName>
                          <m:e>
                            <m:r>
                              <a:rPr lang="en-CA" b="0" i="1" smtClean="0">
                                <a:latin typeface="Cambria Math" panose="02040503050406030204" pitchFamily="18" charset="0"/>
                              </a:rPr>
                              <m:t>|</m:t>
                            </m:r>
                            <m:r>
                              <a:rPr lang="en-CA" b="0" i="1" smtClean="0">
                                <a:latin typeface="Cambria Math" panose="02040503050406030204" pitchFamily="18" charset="0"/>
                              </a:rPr>
                              <m:t>𝐷𝑜𝑚</m:t>
                            </m:r>
                            <m:d>
                              <m:dPr>
                                <m:ctrlPr>
                                  <a:rPr lang="en-CA" b="0" i="1" smtClean="0">
                                    <a:latin typeface="Cambria Math" panose="02040503050406030204" pitchFamily="18" charset="0"/>
                                  </a:rPr>
                                </m:ctrlPr>
                              </m:d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𝐴</m:t>
                                    </m:r>
                                  </m:e>
                                  <m:sub>
                                    <m:r>
                                      <a:rPr lang="en-CA" b="0" i="1" smtClean="0">
                                        <a:latin typeface="Cambria Math" panose="02040503050406030204" pitchFamily="18" charset="0"/>
                                      </a:rPr>
                                      <m:t>𝑖</m:t>
                                    </m:r>
                                  </m:sub>
                                </m:sSub>
                              </m:e>
                            </m:d>
                            <m:r>
                              <a:rPr lang="en-CA" b="0" i="1" smtClean="0">
                                <a:latin typeface="Cambria Math" panose="02040503050406030204" pitchFamily="18" charset="0"/>
                              </a:rPr>
                              <m:t>|</m:t>
                            </m:r>
                          </m:e>
                        </m:func>
                      </m:e>
                    </m:nary>
                  </m:oMath>
                </a14:m>
                <a:endParaRPr lang="en-CA" dirty="0" smtClean="0"/>
              </a:p>
              <a:p>
                <a:pPr lvl="1"/>
                <a:r>
                  <a:rPr lang="en-CA" dirty="0" smtClean="0"/>
                  <a:t>Where m is the number of attributes</a:t>
                </a:r>
              </a:p>
              <a:p>
                <a:pPr lvl="1"/>
                <a:r>
                  <a:rPr lang="en-CA" dirty="0" smtClean="0"/>
                  <a:t>Dom(</a:t>
                </a:r>
                <a:r>
                  <a:rPr lang="en-CA" dirty="0" err="1" smtClean="0"/>
                  <a:t>A_i</a:t>
                </a:r>
                <a:r>
                  <a:rPr lang="en-CA" dirty="0" smtClean="0"/>
                  <a:t>) is the cardinality of domain for attribute </a:t>
                </a:r>
                <a:r>
                  <a:rPr lang="en-CA" dirty="0" err="1" smtClean="0"/>
                  <a:t>A_i</a:t>
                </a:r>
                <a:endParaRPr lang="en-CA" dirty="0" smtClean="0"/>
              </a:p>
              <a:p>
                <a:r>
                  <a:rPr lang="en-CA" dirty="0" smtClean="0"/>
                  <a:t>Concatenate them altogether for the “query”</a:t>
                </a:r>
              </a:p>
              <a:p>
                <a:r>
                  <a:rPr lang="en-CA" dirty="0" smtClean="0"/>
                  <a:t>Yields </a:t>
                </a:r>
                <a:r>
                  <a:rPr lang="en-CA" b="1" dirty="0" smtClean="0"/>
                  <a:t>better estimates </a:t>
                </a:r>
                <a:r>
                  <a:rPr lang="en-CA" dirty="0" smtClean="0"/>
                  <a:t>and </a:t>
                </a:r>
                <a:r>
                  <a:rPr lang="en-CA" b="1" dirty="0" smtClean="0"/>
                  <a:t>faster training</a:t>
                </a:r>
                <a:endParaRPr lang="en-CA"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594" t="-1803"/>
                </a:stretch>
              </a:blipFill>
            </p:spPr>
            <p:txBody>
              <a:bodyPr/>
              <a:lstStyle/>
              <a:p>
                <a:r>
                  <a:rPr lang="en-CA">
                    <a:noFill/>
                  </a:rPr>
                  <a:t> </a:t>
                </a:r>
              </a:p>
            </p:txBody>
          </p:sp>
        </mc:Fallback>
      </mc:AlternateContent>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47</a:t>
            </a:fld>
            <a:endParaRPr lang="en-US" altLang="en-US" smtClean="0">
              <a:solidFill>
                <a:srgbClr val="FFFFFF"/>
              </a:solidFill>
            </a:endParaRPr>
          </a:p>
        </p:txBody>
      </p:sp>
    </p:spTree>
    <p:extLst>
      <p:ext uri="{BB962C8B-B14F-4D97-AF65-F5344CB8AC3E}">
        <p14:creationId xmlns:p14="http://schemas.microsoft.com/office/powerpoint/2010/main" val="25768989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r>
              <a:rPr lang="en-CA" dirty="0" smtClean="0"/>
              <a:t>Let Dom(</a:t>
            </a:r>
            <a:r>
              <a:rPr lang="en-CA" dirty="0" err="1" smtClean="0"/>
              <a:t>A_j</a:t>
            </a:r>
            <a:r>
              <a:rPr lang="en-CA" dirty="0" smtClean="0"/>
              <a:t>) = [0,1,2,3]</a:t>
            </a:r>
          </a:p>
          <a:p>
            <a:r>
              <a:rPr lang="en-CA" dirty="0" smtClean="0"/>
              <a:t>One hot encoding: </a:t>
            </a:r>
          </a:p>
          <a:p>
            <a:pPr lvl="1"/>
            <a:r>
              <a:rPr lang="en-CA" dirty="0" smtClean="0"/>
              <a:t>1000, 0100, 0010, 0001</a:t>
            </a:r>
          </a:p>
          <a:p>
            <a:r>
              <a:rPr lang="en-CA" dirty="0" smtClean="0"/>
              <a:t>Binary encoding: </a:t>
            </a:r>
          </a:p>
          <a:p>
            <a:pPr lvl="1"/>
            <a:r>
              <a:rPr lang="en-CA" dirty="0" smtClean="0"/>
              <a:t>00, 01, 10, 11</a:t>
            </a:r>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48</a:t>
            </a:fld>
            <a:endParaRPr lang="en-US" altLang="en-US" smtClean="0">
              <a:solidFill>
                <a:srgbClr val="FFFFFF"/>
              </a:solidFill>
            </a:endParaRPr>
          </a:p>
        </p:txBody>
      </p:sp>
    </p:spTree>
    <p:extLst>
      <p:ext uri="{BB962C8B-B14F-4D97-AF65-F5344CB8AC3E}">
        <p14:creationId xmlns:p14="http://schemas.microsoft.com/office/powerpoint/2010/main" val="196601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Point and Range Queries</a:t>
            </a:r>
            <a:endParaRPr lang="en-CA" dirty="0"/>
          </a:p>
        </p:txBody>
      </p:sp>
      <p:sp>
        <p:nvSpPr>
          <p:cNvPr id="3" name="Content Placeholder 2"/>
          <p:cNvSpPr>
            <a:spLocks noGrp="1"/>
          </p:cNvSpPr>
          <p:nvPr>
            <p:ph idx="1"/>
          </p:nvPr>
        </p:nvSpPr>
        <p:spPr>
          <a:xfrm>
            <a:off x="1117601" y="2362201"/>
            <a:ext cx="10257367" cy="4152013"/>
          </a:xfrm>
        </p:spPr>
        <p:txBody>
          <a:bodyPr/>
          <a:lstStyle/>
          <a:p>
            <a:r>
              <a:rPr lang="en-CA" dirty="0" smtClean="0"/>
              <a:t>We can now use MADE in order to estimate the probabilities</a:t>
            </a:r>
          </a:p>
          <a:p>
            <a:pPr lvl="1"/>
            <a:r>
              <a:rPr lang="en-CA" dirty="0" smtClean="0"/>
              <a:t>When having A</a:t>
            </a:r>
            <a:r>
              <a:rPr lang="en-CA" baseline="-25000" dirty="0" smtClean="0"/>
              <a:t>i</a:t>
            </a:r>
            <a:r>
              <a:rPr lang="en-CA" dirty="0" smtClean="0"/>
              <a:t> = </a:t>
            </a:r>
            <a:r>
              <a:rPr lang="en-CA" dirty="0" err="1" smtClean="0"/>
              <a:t>a</a:t>
            </a:r>
            <a:r>
              <a:rPr lang="en-CA" baseline="-25000" dirty="0" err="1" smtClean="0"/>
              <a:t>i</a:t>
            </a:r>
            <a:r>
              <a:rPr lang="en-CA" dirty="0" smtClean="0"/>
              <a:t> , encode into a query, and feed into model.</a:t>
            </a:r>
            <a:endParaRPr lang="en-CA" dirty="0"/>
          </a:p>
          <a:p>
            <a:r>
              <a:rPr lang="en-CA" dirty="0" smtClean="0"/>
              <a:t>Range queries are harder though.</a:t>
            </a:r>
          </a:p>
          <a:p>
            <a:pPr lvl="1"/>
            <a:r>
              <a:rPr lang="en-CA" dirty="0" smtClean="0"/>
              <a:t>Note that a range is </a:t>
            </a:r>
            <a:r>
              <a:rPr lang="en-CA" dirty="0" err="1" smtClean="0"/>
              <a:t>lb</a:t>
            </a:r>
            <a:r>
              <a:rPr lang="en-CA" baseline="-25000" dirty="0" err="1" smtClean="0"/>
              <a:t>i</a:t>
            </a:r>
            <a:r>
              <a:rPr lang="en-CA" dirty="0"/>
              <a:t> </a:t>
            </a:r>
            <a:r>
              <a:rPr lang="en-CA" dirty="0" smtClean="0"/>
              <a:t>&lt;= A</a:t>
            </a:r>
            <a:r>
              <a:rPr lang="en-CA" baseline="-25000" dirty="0" smtClean="0"/>
              <a:t>i</a:t>
            </a:r>
            <a:r>
              <a:rPr lang="en-CA" dirty="0" smtClean="0"/>
              <a:t> &lt;= </a:t>
            </a:r>
            <a:r>
              <a:rPr lang="en-CA" dirty="0" err="1" smtClean="0"/>
              <a:t>ub</a:t>
            </a:r>
            <a:r>
              <a:rPr lang="en-CA" baseline="-25000" dirty="0" err="1" smtClean="0"/>
              <a:t>i</a:t>
            </a:r>
            <a:r>
              <a:rPr lang="en-CA" dirty="0" smtClean="0"/>
              <a:t> (A</a:t>
            </a:r>
            <a:r>
              <a:rPr lang="en-CA" baseline="-25000" dirty="0" smtClean="0"/>
              <a:t>i</a:t>
            </a:r>
            <a:r>
              <a:rPr lang="en-CA" dirty="0" smtClean="0"/>
              <a:t> ranges from lower bound to upper)</a:t>
            </a:r>
          </a:p>
          <a:p>
            <a:pPr lvl="1"/>
            <a:r>
              <a:rPr lang="en-CA" dirty="0" smtClean="0"/>
              <a:t>A point query is equivalent to </a:t>
            </a:r>
            <a:r>
              <a:rPr lang="en-CA" dirty="0" err="1" smtClean="0"/>
              <a:t>a</a:t>
            </a:r>
            <a:r>
              <a:rPr lang="en-CA" baseline="-25000" dirty="0" err="1" smtClean="0"/>
              <a:t>i</a:t>
            </a:r>
            <a:r>
              <a:rPr lang="en-CA" dirty="0" smtClean="0"/>
              <a:t> </a:t>
            </a:r>
            <a:r>
              <a:rPr lang="en-CA" dirty="0"/>
              <a:t>&lt;= A</a:t>
            </a:r>
            <a:r>
              <a:rPr lang="en-CA" baseline="-25000" dirty="0"/>
              <a:t>i</a:t>
            </a:r>
            <a:r>
              <a:rPr lang="en-CA" dirty="0"/>
              <a:t> &lt;= </a:t>
            </a:r>
            <a:r>
              <a:rPr lang="en-CA" dirty="0" err="1" smtClean="0"/>
              <a:t>a</a:t>
            </a:r>
            <a:r>
              <a:rPr lang="en-CA" baseline="-25000" dirty="0" err="1" smtClean="0"/>
              <a:t>i</a:t>
            </a:r>
            <a:r>
              <a:rPr lang="en-CA" baseline="-25000" dirty="0" smtClean="0"/>
              <a:t> </a:t>
            </a:r>
            <a:r>
              <a:rPr lang="en-CA" dirty="0" smtClean="0"/>
              <a:t>(A</a:t>
            </a:r>
            <a:r>
              <a:rPr lang="en-CA" baseline="-25000" dirty="0" smtClean="0"/>
              <a:t>i</a:t>
            </a:r>
            <a:r>
              <a:rPr lang="en-CA" dirty="0" smtClean="0"/>
              <a:t> ranges from </a:t>
            </a:r>
            <a:r>
              <a:rPr lang="en-CA" dirty="0" err="1" smtClean="0"/>
              <a:t>a</a:t>
            </a:r>
            <a:r>
              <a:rPr lang="en-CA" baseline="-25000" dirty="0" err="1" smtClean="0"/>
              <a:t>i</a:t>
            </a:r>
            <a:r>
              <a:rPr lang="en-CA" dirty="0" smtClean="0"/>
              <a:t> to </a:t>
            </a:r>
            <a:r>
              <a:rPr lang="en-CA" dirty="0" err="1" smtClean="0"/>
              <a:t>a</a:t>
            </a:r>
            <a:r>
              <a:rPr lang="en-CA" baseline="-25000" dirty="0" err="1" smtClean="0"/>
              <a:t>i</a:t>
            </a:r>
            <a:r>
              <a:rPr lang="en-CA" dirty="0" smtClean="0"/>
              <a:t>)</a:t>
            </a:r>
          </a:p>
          <a:p>
            <a:pPr lvl="1"/>
            <a:r>
              <a:rPr lang="en-CA" dirty="0" smtClean="0"/>
              <a:t>If unspecified, then say min(A</a:t>
            </a:r>
            <a:r>
              <a:rPr lang="en-CA" baseline="-25000" dirty="0" smtClean="0"/>
              <a:t>i</a:t>
            </a:r>
            <a:r>
              <a:rPr lang="en-CA" dirty="0" smtClean="0"/>
              <a:t>) &lt;= A</a:t>
            </a:r>
            <a:r>
              <a:rPr lang="en-CA" baseline="-25000" dirty="0" smtClean="0"/>
              <a:t>i</a:t>
            </a:r>
            <a:r>
              <a:rPr lang="en-CA" dirty="0" smtClean="0"/>
              <a:t> &lt;= max(A</a:t>
            </a:r>
            <a:r>
              <a:rPr lang="en-CA" baseline="-25000" dirty="0" smtClean="0"/>
              <a:t>i</a:t>
            </a:r>
            <a:r>
              <a:rPr lang="en-CA" dirty="0" smtClean="0"/>
              <a:t>) (Ai can take all values over its domain)</a:t>
            </a:r>
            <a:endParaRPr lang="en-CA" dirty="0"/>
          </a:p>
          <a:p>
            <a:pPr lvl="1"/>
            <a:endParaRPr lang="en-CA" dirty="0" smtClean="0"/>
          </a:p>
          <a:p>
            <a:pPr lvl="1"/>
            <a:endParaRPr lang="en-CA" baseline="-25000" dirty="0" smtClean="0"/>
          </a:p>
          <a:p>
            <a:pPr lvl="1"/>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49</a:t>
            </a:fld>
            <a:endParaRPr lang="en-US" altLang="en-US" smtClean="0">
              <a:solidFill>
                <a:srgbClr val="FFFFFF"/>
              </a:solidFill>
            </a:endParaRPr>
          </a:p>
        </p:txBody>
      </p:sp>
    </p:spTree>
    <p:extLst>
      <p:ext uri="{BB962C8B-B14F-4D97-AF65-F5344CB8AC3E}">
        <p14:creationId xmlns:p14="http://schemas.microsoft.com/office/powerpoint/2010/main" val="3534154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smtClean="0"/>
                  <a:t>Our datasets are rarely, if ever, uniform in distribution</a:t>
                </a:r>
              </a:p>
              <a:p>
                <a:r>
                  <a:rPr lang="en-CA" dirty="0"/>
                  <a:t>Maybe it works for </a:t>
                </a:r>
                <a:r>
                  <a:rPr lang="en-CA" b="1" dirty="0"/>
                  <a:t>keys</a:t>
                </a:r>
                <a:r>
                  <a:rPr lang="en-CA" dirty="0"/>
                  <a:t>, but not other attributes.</a:t>
                </a:r>
              </a:p>
              <a:p>
                <a:endParaRPr lang="en-CA" dirty="0"/>
              </a:p>
              <a:p>
                <a:r>
                  <a:rPr lang="en-CA" dirty="0"/>
                  <a:t>Ex: </a:t>
                </a:r>
                <a14:m>
                  <m:oMath xmlns:m="http://schemas.openxmlformats.org/officeDocument/2006/math">
                    <m:sSub>
                      <m:sSubPr>
                        <m:ctrlPr>
                          <a:rPr lang="en-CA" i="1" smtClean="0">
                            <a:latin typeface="Cambria Math" panose="02040503050406030204" pitchFamily="18" charset="0"/>
                            <a:ea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𝜎</m:t>
                        </m:r>
                      </m:e>
                      <m:sub>
                        <m:r>
                          <a:rPr lang="en-CA" b="0" i="1" smtClean="0">
                            <a:latin typeface="Cambria Math" panose="02040503050406030204" pitchFamily="18" charset="0"/>
                            <a:ea typeface="Cambria Math" panose="02040503050406030204" pitchFamily="18" charset="0"/>
                          </a:rPr>
                          <m:t>𝑠𝑎𝑙𝑎𝑟𝑦</m:t>
                        </m:r>
                        <m:r>
                          <a:rPr lang="en-CA" b="0" i="1" smtClean="0">
                            <a:latin typeface="Cambria Math" panose="02040503050406030204" pitchFamily="18" charset="0"/>
                            <a:ea typeface="Cambria Math" panose="02040503050406030204" pitchFamily="18" charset="0"/>
                          </a:rPr>
                          <m:t>=50,000</m:t>
                        </m:r>
                      </m:sub>
                    </m:sSub>
                    <m:r>
                      <a:rPr lang="en-CA" b="0" i="1" smtClean="0">
                        <a:latin typeface="Cambria Math" panose="02040503050406030204" pitchFamily="18" charset="0"/>
                        <a:ea typeface="Cambria Math" panose="02040503050406030204" pitchFamily="18" charset="0"/>
                      </a:rPr>
                      <m:t>𝐸𝑚𝑝𝑙𝑜𝑦𝑒𝑒</m:t>
                    </m:r>
                  </m:oMath>
                </a14:m>
                <a:endParaRPr lang="en-CA" b="0" dirty="0">
                  <a:ea typeface="Cambria Math" panose="02040503050406030204" pitchFamily="18" charset="0"/>
                </a:endParaRPr>
              </a:p>
              <a:p>
                <a:pPr lvl="1"/>
                <a:r>
                  <a:rPr lang="en-CA" dirty="0"/>
                  <a:t>There might be multiple people with 50,000</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94" t="-1803"/>
                </a:stretch>
              </a:blipFill>
            </p:spPr>
            <p:txBody>
              <a:bodyPr/>
              <a:lstStyle/>
              <a:p>
                <a:r>
                  <a:rPr lang="en-CA">
                    <a:noFill/>
                  </a:rPr>
                  <a:t> </a:t>
                </a:r>
              </a:p>
            </p:txBody>
          </p:sp>
        </mc:Fallback>
      </mc:AlternateContent>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a:solidFill>
                  <a:srgbClr val="FFFFFF"/>
                </a:solidFill>
                <a:latin typeface="Arial" panose="020B0604020202020204" pitchFamily="34" charset="0"/>
              </a:rPr>
              <a:pPr fontAlgn="base">
                <a:spcBef>
                  <a:spcPct val="0"/>
                </a:spcBef>
                <a:spcAft>
                  <a:spcPct val="0"/>
                </a:spcAft>
              </a:pPr>
              <a:t>5</a:t>
            </a:fld>
            <a:endParaRPr lang="en-US" altLang="en-US">
              <a:solidFill>
                <a:srgbClr val="FFFFFF"/>
              </a:solidFill>
              <a:latin typeface="Arial" panose="020B0604020202020204" pitchFamily="34" charset="0"/>
            </a:endParaRPr>
          </a:p>
        </p:txBody>
      </p:sp>
    </p:spTree>
    <p:extLst>
      <p:ext uri="{BB962C8B-B14F-4D97-AF65-F5344CB8AC3E}">
        <p14:creationId xmlns:p14="http://schemas.microsoft.com/office/powerpoint/2010/main" val="33606434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Range Queries</a:t>
            </a:r>
            <a:endParaRPr lang="en-CA" dirty="0"/>
          </a:p>
        </p:txBody>
      </p:sp>
      <p:sp>
        <p:nvSpPr>
          <p:cNvPr id="3" name="Content Placeholder 2"/>
          <p:cNvSpPr>
            <a:spLocks noGrp="1"/>
          </p:cNvSpPr>
          <p:nvPr>
            <p:ph idx="1"/>
          </p:nvPr>
        </p:nvSpPr>
        <p:spPr/>
        <p:txBody>
          <a:bodyPr/>
          <a:lstStyle/>
          <a:p>
            <a:r>
              <a:rPr lang="en-CA" dirty="0" smtClean="0"/>
              <a:t>Can do exhaustive enumeration</a:t>
            </a:r>
          </a:p>
          <a:p>
            <a:pPr lvl="1"/>
            <a:r>
              <a:rPr lang="en-CA" dirty="0" smtClean="0"/>
              <a:t>For each possible point query in range, evaluate them</a:t>
            </a:r>
          </a:p>
          <a:p>
            <a:r>
              <a:rPr lang="en-CA" dirty="0" smtClean="0"/>
              <a:t>Can do uniform sampling</a:t>
            </a:r>
          </a:p>
          <a:p>
            <a:pPr lvl="1"/>
            <a:r>
              <a:rPr lang="en-CA" dirty="0" smtClean="0"/>
              <a:t>For each range, uniformly sample, getting values for each range</a:t>
            </a:r>
          </a:p>
          <a:p>
            <a:pPr lvl="1"/>
            <a:r>
              <a:rPr lang="en-CA" dirty="0" smtClean="0"/>
              <a:t>Estimate selectivity for one value</a:t>
            </a:r>
          </a:p>
          <a:p>
            <a:pPr lvl="1"/>
            <a:r>
              <a:rPr lang="en-CA" dirty="0" smtClean="0"/>
              <a:t>Repeat and normalize</a:t>
            </a:r>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50</a:t>
            </a:fld>
            <a:endParaRPr lang="en-US" altLang="en-US" smtClean="0">
              <a:solidFill>
                <a:srgbClr val="FFFFFF"/>
              </a:solidFill>
            </a:endParaRPr>
          </a:p>
        </p:txBody>
      </p:sp>
    </p:spTree>
    <p:extLst>
      <p:ext uri="{BB962C8B-B14F-4D97-AF65-F5344CB8AC3E}">
        <p14:creationId xmlns:p14="http://schemas.microsoft.com/office/powerpoint/2010/main" val="23118979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Adaptive Importance Sampling</a:t>
            </a:r>
            <a:endParaRPr lang="en-CA" dirty="0"/>
          </a:p>
        </p:txBody>
      </p:sp>
      <p:sp>
        <p:nvSpPr>
          <p:cNvPr id="3" name="Content Placeholder 2"/>
          <p:cNvSpPr>
            <a:spLocks noGrp="1"/>
          </p:cNvSpPr>
          <p:nvPr>
            <p:ph idx="1"/>
          </p:nvPr>
        </p:nvSpPr>
        <p:spPr>
          <a:xfrm>
            <a:off x="1117601" y="2362201"/>
            <a:ext cx="10257367" cy="4187455"/>
          </a:xfrm>
        </p:spPr>
        <p:txBody>
          <a:bodyPr/>
          <a:lstStyle/>
          <a:p>
            <a:r>
              <a:rPr lang="en-CA" dirty="0" smtClean="0"/>
              <a:t>Uniform has its problems, since the dimensions may grow large</a:t>
            </a:r>
          </a:p>
          <a:p>
            <a:r>
              <a:rPr lang="en-CA" dirty="0" smtClean="0"/>
              <a:t>Attributes that should appear more, should be weighed more</a:t>
            </a:r>
          </a:p>
          <a:p>
            <a:pPr lvl="1"/>
            <a:r>
              <a:rPr lang="en-CA" dirty="0" smtClean="0"/>
              <a:t>Start with uniform sampling</a:t>
            </a:r>
          </a:p>
          <a:p>
            <a:pPr lvl="1"/>
            <a:r>
              <a:rPr lang="en-CA" dirty="0" smtClean="0"/>
              <a:t>With future stages, generate samples using histograms with a distribution estimate</a:t>
            </a:r>
          </a:p>
          <a:p>
            <a:pPr lvl="1"/>
            <a:r>
              <a:rPr lang="en-CA" dirty="0" smtClean="0"/>
              <a:t>Ex: query x</a:t>
            </a:r>
            <a:r>
              <a:rPr lang="en-CA" baseline="-25000" dirty="0" smtClean="0"/>
              <a:t>1</a:t>
            </a:r>
            <a:r>
              <a:rPr lang="en-CA" dirty="0" smtClean="0"/>
              <a:t> = a</a:t>
            </a:r>
            <a:r>
              <a:rPr lang="en-CA" baseline="-25000" dirty="0" smtClean="0"/>
              <a:t>1</a:t>
            </a:r>
            <a:r>
              <a:rPr lang="en-CA" dirty="0" smtClean="0"/>
              <a:t>, x</a:t>
            </a:r>
            <a:r>
              <a:rPr lang="en-CA" baseline="-25000" dirty="0" smtClean="0"/>
              <a:t>2</a:t>
            </a:r>
            <a:r>
              <a:rPr lang="en-CA" dirty="0" smtClean="0"/>
              <a:t> =a</a:t>
            </a:r>
            <a:r>
              <a:rPr lang="en-CA" baseline="-25000" dirty="0" smtClean="0"/>
              <a:t>2</a:t>
            </a:r>
            <a:r>
              <a:rPr lang="en-CA" dirty="0" smtClean="0"/>
              <a:t>, x</a:t>
            </a:r>
            <a:r>
              <a:rPr lang="en-CA" baseline="-25000" dirty="0" smtClean="0"/>
              <a:t>3</a:t>
            </a:r>
            <a:r>
              <a:rPr lang="en-CA" dirty="0" smtClean="0"/>
              <a:t> = a</a:t>
            </a:r>
            <a:r>
              <a:rPr lang="en-CA" baseline="-25000" dirty="0" smtClean="0"/>
              <a:t>3</a:t>
            </a:r>
            <a:r>
              <a:rPr lang="en-CA" dirty="0" smtClean="0"/>
              <a:t> will be selected based on the histogram estimation of a</a:t>
            </a:r>
            <a:r>
              <a:rPr lang="en-CA" baseline="-25000" dirty="0" smtClean="0"/>
              <a:t>1</a:t>
            </a:r>
          </a:p>
          <a:p>
            <a:pPr lvl="1"/>
            <a:r>
              <a:rPr lang="en-CA" dirty="0" smtClean="0"/>
              <a:t>If a</a:t>
            </a:r>
            <a:r>
              <a:rPr lang="en-CA" baseline="-25000" dirty="0" smtClean="0"/>
              <a:t>1</a:t>
            </a:r>
            <a:r>
              <a:rPr lang="en-CA" dirty="0" smtClean="0"/>
              <a:t> occurs more often, this will be reflected in the histogram</a:t>
            </a:r>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51</a:t>
            </a:fld>
            <a:endParaRPr lang="en-US" altLang="en-US" smtClean="0">
              <a:solidFill>
                <a:srgbClr val="FFFFFF"/>
              </a:solidFill>
            </a:endParaRPr>
          </a:p>
        </p:txBody>
      </p:sp>
    </p:spTree>
    <p:extLst>
      <p:ext uri="{BB962C8B-B14F-4D97-AF65-F5344CB8AC3E}">
        <p14:creationId xmlns:p14="http://schemas.microsoft.com/office/powerpoint/2010/main" val="1147347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Further optimizations</a:t>
            </a:r>
            <a:endParaRPr lang="en-CA" dirty="0"/>
          </a:p>
        </p:txBody>
      </p:sp>
      <p:sp>
        <p:nvSpPr>
          <p:cNvPr id="3" name="Content Placeholder 2"/>
          <p:cNvSpPr>
            <a:spLocks noGrp="1"/>
          </p:cNvSpPr>
          <p:nvPr>
            <p:ph idx="1"/>
          </p:nvPr>
        </p:nvSpPr>
        <p:spPr/>
        <p:txBody>
          <a:bodyPr/>
          <a:lstStyle/>
          <a:p>
            <a:r>
              <a:rPr lang="en-CA" dirty="0" smtClean="0"/>
              <a:t>We can choose different attribute orders</a:t>
            </a:r>
          </a:p>
          <a:p>
            <a:pPr lvl="1"/>
            <a:r>
              <a:rPr lang="en-CA" dirty="0" smtClean="0"/>
              <a:t>Permuting multiple models can be helpful for average case</a:t>
            </a:r>
          </a:p>
          <a:p>
            <a:r>
              <a:rPr lang="en-CA" dirty="0" smtClean="0"/>
              <a:t>We do not have to “retrain” a new model on new data, just initialize a new model with the same weights as before and update from there (</a:t>
            </a:r>
            <a:r>
              <a:rPr lang="en-CA" b="1" dirty="0" smtClean="0"/>
              <a:t>incremental learning</a:t>
            </a:r>
            <a:r>
              <a:rPr lang="en-CA" dirty="0" smtClean="0"/>
              <a:t>)</a:t>
            </a:r>
          </a:p>
          <a:p>
            <a:pPr lvl="1"/>
            <a:r>
              <a:rPr lang="en-CA" dirty="0" smtClean="0"/>
              <a:t>Avoid “catastrophic forgetting”</a:t>
            </a:r>
          </a:p>
          <a:p>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52</a:t>
            </a:fld>
            <a:endParaRPr lang="en-US" altLang="en-US" smtClean="0">
              <a:solidFill>
                <a:srgbClr val="FFFFFF"/>
              </a:solidFill>
            </a:endParaRPr>
          </a:p>
        </p:txBody>
      </p:sp>
    </p:spTree>
    <p:extLst>
      <p:ext uri="{BB962C8B-B14F-4D97-AF65-F5344CB8AC3E}">
        <p14:creationId xmlns:p14="http://schemas.microsoft.com/office/powerpoint/2010/main" val="11586714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Supervised Learning</a:t>
            </a:r>
            <a:endParaRPr lang="en-CA" dirty="0"/>
          </a:p>
        </p:txBody>
      </p:sp>
      <p:sp>
        <p:nvSpPr>
          <p:cNvPr id="3" name="Content Placeholder 2"/>
          <p:cNvSpPr>
            <a:spLocks noGrp="1"/>
          </p:cNvSpPr>
          <p:nvPr>
            <p:ph idx="1"/>
          </p:nvPr>
        </p:nvSpPr>
        <p:spPr/>
        <p:txBody>
          <a:bodyPr/>
          <a:lstStyle/>
          <a:p>
            <a:r>
              <a:rPr lang="en-CA" dirty="0" smtClean="0"/>
              <a:t>Want to build a model that accepts an </a:t>
            </a:r>
            <a:r>
              <a:rPr lang="en-CA" b="1" dirty="0" smtClean="0"/>
              <a:t>arbitrary </a:t>
            </a:r>
            <a:r>
              <a:rPr lang="en-CA" dirty="0" smtClean="0"/>
              <a:t>query as input and output selectivity</a:t>
            </a:r>
          </a:p>
          <a:p>
            <a:pPr lvl="1"/>
            <a:r>
              <a:rPr lang="en-CA" dirty="0" smtClean="0"/>
              <a:t>Model can learn appropriate weights for features, then use those features to estimate</a:t>
            </a:r>
          </a:p>
          <a:p>
            <a:pPr lvl="1"/>
            <a:r>
              <a:rPr lang="en-CA" dirty="0" smtClean="0"/>
              <a:t>Weights can be learned from past queries and </a:t>
            </a:r>
            <a:r>
              <a:rPr lang="en-CA" b="1" dirty="0" smtClean="0"/>
              <a:t>true selectivity</a:t>
            </a:r>
          </a:p>
          <a:p>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53</a:t>
            </a:fld>
            <a:endParaRPr lang="en-US" altLang="en-US" smtClean="0">
              <a:solidFill>
                <a:srgbClr val="FFFFFF"/>
              </a:solidFill>
            </a:endParaRPr>
          </a:p>
        </p:txBody>
      </p:sp>
    </p:spTree>
    <p:extLst>
      <p:ext uri="{BB962C8B-B14F-4D97-AF65-F5344CB8AC3E}">
        <p14:creationId xmlns:p14="http://schemas.microsoft.com/office/powerpoint/2010/main" val="40900788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Encoding … Again</a:t>
            </a:r>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54</a:t>
            </a:fld>
            <a:endParaRPr lang="en-US" altLang="en-US" smtClean="0">
              <a:solidFill>
                <a:srgbClr val="FFFFFF"/>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smtClean="0"/>
                  <a:t>Training set</a:t>
                </a:r>
              </a:p>
              <a:p>
                <a:pPr lvl="1"/>
                <a:r>
                  <a:rPr lang="en-CA" dirty="0" smtClean="0"/>
                  <a:t>{(q</a:t>
                </a:r>
                <a:r>
                  <a:rPr lang="en-CA" baseline="-25000" dirty="0" smtClean="0"/>
                  <a:t>1</a:t>
                </a:r>
                <a:r>
                  <a:rPr lang="en-CA" dirty="0" smtClean="0"/>
                  <a:t>,s</a:t>
                </a:r>
                <a:r>
                  <a:rPr lang="en-CA" baseline="-25000" dirty="0" smtClean="0"/>
                  <a:t>1</a:t>
                </a:r>
                <a:r>
                  <a:rPr lang="en-CA" dirty="0" smtClean="0"/>
                  <a:t>), … }</a:t>
                </a:r>
              </a:p>
              <a:p>
                <a:pPr lvl="1"/>
                <a:r>
                  <a:rPr lang="en-CA" dirty="0" smtClean="0"/>
                  <a:t>Every query q can be represented as list (A</a:t>
                </a:r>
                <a:r>
                  <a:rPr lang="en-CA" baseline="-25000" dirty="0" smtClean="0"/>
                  <a:t>i</a:t>
                </a:r>
                <a:r>
                  <a:rPr lang="en-CA" dirty="0" smtClean="0"/>
                  <a:t>, v</a:t>
                </a:r>
                <a:r>
                  <a:rPr lang="en-CA" baseline="-25000" dirty="0" smtClean="0"/>
                  <a:t>i</a:t>
                </a:r>
                <a:r>
                  <a:rPr lang="en-CA" dirty="0" smtClean="0"/>
                  <a:t>) where v</a:t>
                </a:r>
                <a:r>
                  <a:rPr lang="en-CA" baseline="-25000" dirty="0" smtClean="0"/>
                  <a:t>i</a:t>
                </a:r>
                <a:r>
                  <a:rPr lang="en-CA" dirty="0" smtClean="0"/>
                  <a:t> </a:t>
                </a:r>
                <a14:m>
                  <m:oMath xmlns:m="http://schemas.openxmlformats.org/officeDocument/2006/math">
                    <m:r>
                      <a:rPr lang="en-CA" i="1" smtClean="0">
                        <a:latin typeface="Cambria Math" panose="02040503050406030204" pitchFamily="18" charset="0"/>
                        <a:ea typeface="Cambria Math" panose="02040503050406030204" pitchFamily="18" charset="0"/>
                      </a:rPr>
                      <m:t>∈</m:t>
                    </m:r>
                  </m:oMath>
                </a14:m>
                <a:r>
                  <a:rPr lang="en-CA" dirty="0" smtClean="0"/>
                  <a:t> Dom{A</a:t>
                </a:r>
                <a:r>
                  <a:rPr lang="en-CA" baseline="-25000" dirty="0" smtClean="0"/>
                  <a:t>i</a:t>
                </a:r>
                <a:r>
                  <a:rPr lang="en-CA" dirty="0" smtClean="0"/>
                  <a:t>} and {*}, where * means A</a:t>
                </a:r>
                <a:r>
                  <a:rPr lang="en-CA" baseline="-25000" dirty="0" smtClean="0"/>
                  <a:t>i</a:t>
                </a:r>
                <a:r>
                  <a:rPr lang="en-CA" dirty="0" smtClean="0"/>
                  <a:t> is unspecified</a:t>
                </a:r>
              </a:p>
              <a:p>
                <a:pPr lvl="1"/>
                <a:r>
                  <a:rPr lang="en-CA" dirty="0" err="1" smtClean="0"/>
                  <a:t>s</a:t>
                </a:r>
                <a:r>
                  <a:rPr lang="en-CA" baseline="-25000" dirty="0" err="1" smtClean="0"/>
                  <a:t>i</a:t>
                </a:r>
                <a:r>
                  <a:rPr lang="en-CA" dirty="0" smtClean="0"/>
                  <a:t> is the selectivity of q</a:t>
                </a:r>
                <a:r>
                  <a:rPr lang="en-CA" baseline="-25000" dirty="0" smtClean="0"/>
                  <a:t>i</a:t>
                </a:r>
                <a:r>
                  <a:rPr lang="en-CA"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94" t="-1803"/>
                </a:stretch>
              </a:blipFill>
            </p:spPr>
            <p:txBody>
              <a:bodyPr/>
              <a:lstStyle/>
              <a:p>
                <a:r>
                  <a:rPr lang="en-CA">
                    <a:noFill/>
                  </a:rPr>
                  <a:t> </a:t>
                </a:r>
              </a:p>
            </p:txBody>
          </p:sp>
        </mc:Fallback>
      </mc:AlternateContent>
    </p:spTree>
    <p:extLst>
      <p:ext uri="{BB962C8B-B14F-4D97-AF65-F5344CB8AC3E}">
        <p14:creationId xmlns:p14="http://schemas.microsoft.com/office/powerpoint/2010/main" val="34453564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r>
              <a:rPr lang="en-CA" dirty="0" smtClean="0"/>
              <a:t>({A1 = 0, A2 = 1}, 0.3)</a:t>
            </a:r>
          </a:p>
          <a:p>
            <a:pPr lvl="1"/>
            <a:r>
              <a:rPr lang="en-CA" dirty="0" smtClean="0"/>
              <a:t>Means A1 = 0 AND A2 = 1, and this query has a selectivity of 0.3</a:t>
            </a:r>
          </a:p>
          <a:p>
            <a:r>
              <a:rPr lang="en-CA" dirty="0" smtClean="0"/>
              <a:t>({A1 = *, A2 = 1}, 0.1)</a:t>
            </a:r>
          </a:p>
          <a:p>
            <a:pPr lvl="1"/>
            <a:r>
              <a:rPr lang="en-CA" dirty="0" smtClean="0"/>
              <a:t>Means A1 = anything AND A2 = 1 has a selectivity of 0.2</a:t>
            </a:r>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55</a:t>
            </a:fld>
            <a:endParaRPr lang="en-US" altLang="en-US" smtClean="0">
              <a:solidFill>
                <a:srgbClr val="FFFFFF"/>
              </a:solidFill>
            </a:endParaRPr>
          </a:p>
        </p:txBody>
      </p:sp>
    </p:spTree>
    <p:extLst>
      <p:ext uri="{BB962C8B-B14F-4D97-AF65-F5344CB8AC3E}">
        <p14:creationId xmlns:p14="http://schemas.microsoft.com/office/powerpoint/2010/main" val="388995979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Encoding Queries</a:t>
            </a:r>
            <a:endParaRPr lang="en-CA" dirty="0"/>
          </a:p>
        </p:txBody>
      </p:sp>
      <p:sp>
        <p:nvSpPr>
          <p:cNvPr id="3" name="Content Placeholder 2"/>
          <p:cNvSpPr>
            <a:spLocks noGrp="1"/>
          </p:cNvSpPr>
          <p:nvPr>
            <p:ph idx="1"/>
          </p:nvPr>
        </p:nvSpPr>
        <p:spPr/>
        <p:txBody>
          <a:bodyPr/>
          <a:lstStyle/>
          <a:p>
            <a:r>
              <a:rPr lang="en-CA" dirty="0" smtClean="0"/>
              <a:t>For query values, we have one-hot encoding of length |Dom(A</a:t>
            </a:r>
            <a:r>
              <a:rPr lang="en-CA" baseline="-25000" dirty="0" smtClean="0"/>
              <a:t>i</a:t>
            </a:r>
            <a:r>
              <a:rPr lang="en-CA" dirty="0" smtClean="0"/>
              <a:t>)| + 1</a:t>
            </a:r>
          </a:p>
          <a:p>
            <a:r>
              <a:rPr lang="en-CA" dirty="0" smtClean="0"/>
              <a:t>Given m attributes, we simply concatenate all m of them in a row for our one-hot encoding vector</a:t>
            </a:r>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56</a:t>
            </a:fld>
            <a:endParaRPr lang="en-US" altLang="en-US" smtClean="0">
              <a:solidFill>
                <a:srgbClr val="FFFFFF"/>
              </a:solidFill>
            </a:endParaRPr>
          </a:p>
        </p:txBody>
      </p:sp>
    </p:spTree>
    <p:extLst>
      <p:ext uri="{BB962C8B-B14F-4D97-AF65-F5344CB8AC3E}">
        <p14:creationId xmlns:p14="http://schemas.microsoft.com/office/powerpoint/2010/main" val="33007177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r>
              <a:rPr lang="en-CA" dirty="0" smtClean="0"/>
              <a:t>Dom(A</a:t>
            </a:r>
            <a:r>
              <a:rPr lang="en-CA" baseline="-25000" dirty="0" smtClean="0"/>
              <a:t>1</a:t>
            </a:r>
            <a:r>
              <a:rPr lang="en-CA" dirty="0" smtClean="0"/>
              <a:t>) = [1,2,3,4]</a:t>
            </a:r>
          </a:p>
          <a:p>
            <a:r>
              <a:rPr lang="en-CA" dirty="0" smtClean="0"/>
              <a:t>Dom(A</a:t>
            </a:r>
            <a:r>
              <a:rPr lang="en-CA" baseline="-25000" dirty="0" smtClean="0"/>
              <a:t>2</a:t>
            </a:r>
            <a:r>
              <a:rPr lang="en-CA" dirty="0" smtClean="0"/>
              <a:t>) = [1,2,3]</a:t>
            </a:r>
          </a:p>
          <a:p>
            <a:r>
              <a:rPr lang="en-CA" dirty="0" smtClean="0"/>
              <a:t>Query is A</a:t>
            </a:r>
            <a:r>
              <a:rPr lang="en-CA" baseline="-25000" dirty="0" smtClean="0"/>
              <a:t>1</a:t>
            </a:r>
            <a:r>
              <a:rPr lang="en-CA" dirty="0" smtClean="0"/>
              <a:t> = 1 AND A</a:t>
            </a:r>
            <a:r>
              <a:rPr lang="en-CA" baseline="-25000" dirty="0" smtClean="0"/>
              <a:t>2</a:t>
            </a:r>
            <a:r>
              <a:rPr lang="en-CA" dirty="0" smtClean="0"/>
              <a:t> = 3</a:t>
            </a:r>
          </a:p>
          <a:p>
            <a:r>
              <a:rPr lang="en-CA" dirty="0" smtClean="0"/>
              <a:t>One hot encoding would be:</a:t>
            </a:r>
          </a:p>
          <a:p>
            <a:pPr lvl="1"/>
            <a:r>
              <a:rPr lang="en-CA" dirty="0" smtClean="0">
                <a:solidFill>
                  <a:srgbClr val="FF0000"/>
                </a:solidFill>
              </a:rPr>
              <a:t>10000</a:t>
            </a:r>
            <a:r>
              <a:rPr lang="en-CA" dirty="0" smtClean="0">
                <a:solidFill>
                  <a:schemeClr val="tx1">
                    <a:lumMod val="40000"/>
                    <a:lumOff val="60000"/>
                  </a:schemeClr>
                </a:solidFill>
              </a:rPr>
              <a:t>0010</a:t>
            </a:r>
          </a:p>
          <a:p>
            <a:pPr lvl="1"/>
            <a:r>
              <a:rPr lang="en-CA" dirty="0" smtClean="0">
                <a:solidFill>
                  <a:srgbClr val="C00000"/>
                </a:solidFill>
              </a:rPr>
              <a:t>Red </a:t>
            </a:r>
            <a:r>
              <a:rPr lang="en-CA" dirty="0" smtClean="0"/>
              <a:t>is A</a:t>
            </a:r>
            <a:r>
              <a:rPr lang="en-CA" baseline="-25000" dirty="0" smtClean="0"/>
              <a:t>1</a:t>
            </a:r>
          </a:p>
          <a:p>
            <a:pPr lvl="1"/>
            <a:r>
              <a:rPr lang="en-CA" dirty="0" smtClean="0">
                <a:solidFill>
                  <a:schemeClr val="tx1">
                    <a:lumMod val="40000"/>
                    <a:lumOff val="60000"/>
                  </a:schemeClr>
                </a:solidFill>
              </a:rPr>
              <a:t>Blue </a:t>
            </a:r>
            <a:r>
              <a:rPr lang="en-CA" dirty="0" smtClean="0"/>
              <a:t>is A</a:t>
            </a:r>
            <a:r>
              <a:rPr lang="en-CA" baseline="-25000" dirty="0" smtClean="0"/>
              <a:t>2</a:t>
            </a:r>
            <a:endParaRPr lang="en-CA" baseline="-25000"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57</a:t>
            </a:fld>
            <a:endParaRPr lang="en-US" altLang="en-US" smtClean="0">
              <a:solidFill>
                <a:srgbClr val="FFFFFF"/>
              </a:solidFill>
            </a:endParaRPr>
          </a:p>
        </p:txBody>
      </p:sp>
    </p:spTree>
    <p:extLst>
      <p:ext uri="{BB962C8B-B14F-4D97-AF65-F5344CB8AC3E}">
        <p14:creationId xmlns:p14="http://schemas.microsoft.com/office/powerpoint/2010/main" val="15621325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Encoding Selectivity</a:t>
            </a:r>
            <a:endParaRPr lang="en-CA" dirty="0"/>
          </a:p>
        </p:txBody>
      </p:sp>
      <p:sp>
        <p:nvSpPr>
          <p:cNvPr id="3" name="Content Placeholder 2"/>
          <p:cNvSpPr>
            <a:spLocks noGrp="1"/>
          </p:cNvSpPr>
          <p:nvPr>
            <p:ph idx="1"/>
          </p:nvPr>
        </p:nvSpPr>
        <p:spPr/>
        <p:txBody>
          <a:bodyPr/>
          <a:lstStyle/>
          <a:p>
            <a:r>
              <a:rPr lang="en-CA" dirty="0" smtClean="0"/>
              <a:t>We can encode selectivity by doing an absolute log value, then normalize back to [0,1] range</a:t>
            </a:r>
          </a:p>
          <a:p>
            <a:r>
              <a:rPr lang="en-CA" dirty="0" smtClean="0"/>
              <a:t>Example:</a:t>
            </a:r>
          </a:p>
          <a:p>
            <a:pPr lvl="1"/>
            <a:r>
              <a:rPr lang="en-CA" dirty="0" smtClean="0"/>
              <a:t>Selectivity is [0.1, 0.01, 0.002]</a:t>
            </a:r>
          </a:p>
          <a:p>
            <a:pPr lvl="1"/>
            <a:r>
              <a:rPr lang="en-CA" dirty="0" smtClean="0"/>
              <a:t>Apply log transformation to get [1,2,3]</a:t>
            </a:r>
          </a:p>
          <a:p>
            <a:pPr lvl="1"/>
            <a:r>
              <a:rPr lang="en-CA" dirty="0" smtClean="0"/>
              <a:t>Applying normalization (value – minimum) / (maximum – minimum)</a:t>
            </a:r>
          </a:p>
          <a:p>
            <a:pPr lvl="1"/>
            <a:r>
              <a:rPr lang="en-CA" dirty="0" smtClean="0"/>
              <a:t>[0.0, 0.5, 1.0]</a:t>
            </a:r>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58</a:t>
            </a:fld>
            <a:endParaRPr lang="en-US" altLang="en-US" smtClean="0">
              <a:solidFill>
                <a:srgbClr val="FFFFFF"/>
              </a:solidFill>
            </a:endParaRPr>
          </a:p>
        </p:txBody>
      </p:sp>
    </p:spTree>
    <p:extLst>
      <p:ext uri="{BB962C8B-B14F-4D97-AF65-F5344CB8AC3E}">
        <p14:creationId xmlns:p14="http://schemas.microsoft.com/office/powerpoint/2010/main" val="6045925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Training and Inference</a:t>
            </a:r>
            <a:endParaRPr lang="en-CA" dirty="0"/>
          </a:p>
        </p:txBody>
      </p:sp>
      <p:sp>
        <p:nvSpPr>
          <p:cNvPr id="3" name="Content Placeholder 2"/>
          <p:cNvSpPr>
            <a:spLocks noGrp="1"/>
          </p:cNvSpPr>
          <p:nvPr>
            <p:ph idx="1"/>
          </p:nvPr>
        </p:nvSpPr>
        <p:spPr/>
        <p:txBody>
          <a:bodyPr/>
          <a:lstStyle/>
          <a:p>
            <a:r>
              <a:rPr lang="en-CA" dirty="0" smtClean="0"/>
              <a:t>Train on min Q-error</a:t>
            </a:r>
          </a:p>
          <a:p>
            <a:pPr lvl="1"/>
            <a:r>
              <a:rPr lang="en-CA" dirty="0" smtClean="0"/>
              <a:t>&lt;Insert equation here&gt;</a:t>
            </a:r>
          </a:p>
          <a:p>
            <a:r>
              <a:rPr lang="en-CA" dirty="0" smtClean="0"/>
              <a:t>When given a new query:</a:t>
            </a:r>
          </a:p>
          <a:p>
            <a:pPr lvl="1"/>
            <a:r>
              <a:rPr lang="en-CA" dirty="0" smtClean="0"/>
              <a:t>Convert to one-hot encoding, feed it to the model</a:t>
            </a:r>
          </a:p>
          <a:p>
            <a:pPr lvl="1"/>
            <a:r>
              <a:rPr lang="en-CA" dirty="0" smtClean="0"/>
              <a:t>Apply reverse transformations</a:t>
            </a:r>
          </a:p>
          <a:p>
            <a:pPr lvl="1"/>
            <a:r>
              <a:rPr lang="en-CA" dirty="0" smtClean="0"/>
              <a:t>Get output that represents actual selectivity</a:t>
            </a:r>
          </a:p>
          <a:p>
            <a:pPr lvl="1"/>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59</a:t>
            </a:fld>
            <a:endParaRPr lang="en-US" altLang="en-US" smtClean="0">
              <a:solidFill>
                <a:srgbClr val="FFFFFF"/>
              </a:solidFill>
            </a:endParaRPr>
          </a:p>
        </p:txBody>
      </p:sp>
    </p:spTree>
    <p:extLst>
      <p:ext uri="{BB962C8B-B14F-4D97-AF65-F5344CB8AC3E}">
        <p14:creationId xmlns:p14="http://schemas.microsoft.com/office/powerpoint/2010/main" val="4260921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are the current solutions to this?</a:t>
            </a:r>
            <a:endParaRPr lang="en-CA" dirty="0"/>
          </a:p>
        </p:txBody>
      </p:sp>
      <p:sp>
        <p:nvSpPr>
          <p:cNvPr id="3" name="Content Placeholder 2"/>
          <p:cNvSpPr>
            <a:spLocks noGrp="1"/>
          </p:cNvSpPr>
          <p:nvPr>
            <p:ph idx="1"/>
          </p:nvPr>
        </p:nvSpPr>
        <p:spPr/>
        <p:txBody>
          <a:bodyPr/>
          <a:lstStyle/>
          <a:p>
            <a:r>
              <a:rPr lang="en-CA" dirty="0" smtClean="0"/>
              <a:t>There are two main solutions:</a:t>
            </a:r>
          </a:p>
          <a:p>
            <a:pPr lvl="1"/>
            <a:r>
              <a:rPr lang="en-CA" dirty="0" smtClean="0"/>
              <a:t>Histograms</a:t>
            </a:r>
          </a:p>
          <a:p>
            <a:pPr lvl="2"/>
            <a:r>
              <a:rPr lang="en-CA" dirty="0" smtClean="0"/>
              <a:t>Find a statistical estimation of the dataset at hand</a:t>
            </a:r>
          </a:p>
          <a:p>
            <a:pPr lvl="1"/>
            <a:r>
              <a:rPr lang="en-CA" dirty="0" smtClean="0"/>
              <a:t>Random sampling</a:t>
            </a:r>
          </a:p>
          <a:p>
            <a:pPr lvl="2"/>
            <a:r>
              <a:rPr lang="en-CA" dirty="0" smtClean="0"/>
              <a:t>Take a small sample size of your dataset, run the query, then extrapolate the results</a:t>
            </a:r>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a:solidFill>
                  <a:srgbClr val="FFFFFF"/>
                </a:solidFill>
                <a:latin typeface="Arial" panose="020B0604020202020204" pitchFamily="34" charset="0"/>
              </a:rPr>
              <a:pPr fontAlgn="base">
                <a:spcBef>
                  <a:spcPct val="0"/>
                </a:spcBef>
                <a:spcAft>
                  <a:spcPct val="0"/>
                </a:spcAft>
              </a:pPr>
              <a:t>6</a:t>
            </a:fld>
            <a:endParaRPr lang="en-US" altLang="en-US">
              <a:solidFill>
                <a:srgbClr val="FFFFFF"/>
              </a:solidFill>
              <a:latin typeface="Arial" panose="020B0604020202020204" pitchFamily="34" charset="0"/>
            </a:endParaRPr>
          </a:p>
        </p:txBody>
      </p:sp>
    </p:spTree>
    <p:extLst>
      <p:ext uri="{BB962C8B-B14F-4D97-AF65-F5344CB8AC3E}">
        <p14:creationId xmlns:p14="http://schemas.microsoft.com/office/powerpoint/2010/main" val="15685540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Generating Training Data</a:t>
            </a:r>
            <a:endParaRPr lang="en-CA" dirty="0"/>
          </a:p>
        </p:txBody>
      </p:sp>
      <p:sp>
        <p:nvSpPr>
          <p:cNvPr id="3" name="Content Placeholder 2"/>
          <p:cNvSpPr>
            <a:spLocks noGrp="1"/>
          </p:cNvSpPr>
          <p:nvPr>
            <p:ph idx="1"/>
          </p:nvPr>
        </p:nvSpPr>
        <p:spPr/>
        <p:txBody>
          <a:bodyPr/>
          <a:lstStyle/>
          <a:p>
            <a:r>
              <a:rPr lang="en-CA" dirty="0" smtClean="0"/>
              <a:t>With no queries available:</a:t>
            </a:r>
          </a:p>
          <a:p>
            <a:pPr lvl="1"/>
            <a:r>
              <a:rPr lang="en-CA" dirty="0" smtClean="0"/>
              <a:t>Choose number of predicates k, from 2 to m, where m is the number of attributes</a:t>
            </a:r>
          </a:p>
          <a:p>
            <a:pPr lvl="1"/>
            <a:r>
              <a:rPr lang="en-CA" dirty="0" smtClean="0"/>
              <a:t>Then choose k attributes uniformly at random from set of attributes</a:t>
            </a:r>
          </a:p>
          <a:p>
            <a:pPr lvl="1"/>
            <a:r>
              <a:rPr lang="en-CA" dirty="0" smtClean="0"/>
              <a:t>Choose random tuple t from the relationship</a:t>
            </a:r>
          </a:p>
          <a:p>
            <a:pPr lvl="1"/>
            <a:r>
              <a:rPr lang="en-CA" dirty="0" smtClean="0"/>
              <a:t>Create a query where the k attributes chosen are the same as the tuple chosen.</a:t>
            </a:r>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60</a:t>
            </a:fld>
            <a:endParaRPr lang="en-US" altLang="en-US" smtClean="0">
              <a:solidFill>
                <a:srgbClr val="FFFFFF"/>
              </a:solidFill>
            </a:endParaRPr>
          </a:p>
        </p:txBody>
      </p:sp>
    </p:spTree>
    <p:extLst>
      <p:ext uri="{BB962C8B-B14F-4D97-AF65-F5344CB8AC3E}">
        <p14:creationId xmlns:p14="http://schemas.microsoft.com/office/powerpoint/2010/main" val="15229045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Generating Training Data</a:t>
            </a:r>
            <a:endParaRPr lang="en-CA" dirty="0"/>
          </a:p>
        </p:txBody>
      </p:sp>
      <p:sp>
        <p:nvSpPr>
          <p:cNvPr id="3" name="Content Placeholder 2"/>
          <p:cNvSpPr>
            <a:spLocks noGrp="1"/>
          </p:cNvSpPr>
          <p:nvPr>
            <p:ph idx="1"/>
          </p:nvPr>
        </p:nvSpPr>
        <p:spPr/>
        <p:txBody>
          <a:bodyPr/>
          <a:lstStyle/>
          <a:p>
            <a:r>
              <a:rPr lang="en-CA" dirty="0" smtClean="0"/>
              <a:t>When a query workload is available</a:t>
            </a:r>
          </a:p>
          <a:p>
            <a:pPr lvl="1"/>
            <a:r>
              <a:rPr lang="en-CA" dirty="0" smtClean="0"/>
              <a:t>We want to augment</a:t>
            </a:r>
          </a:p>
          <a:p>
            <a:pPr lvl="1"/>
            <a:r>
              <a:rPr lang="en-CA" dirty="0" smtClean="0"/>
              <a:t>Idea is that we sample more of the “popular” queries</a:t>
            </a:r>
          </a:p>
          <a:p>
            <a:pPr lvl="2"/>
            <a:r>
              <a:rPr lang="en-CA" dirty="0" smtClean="0"/>
              <a:t>IE if A1 was chosen 100 times, and A2 was chosen 50 times in the query set, we want to select them more</a:t>
            </a:r>
          </a:p>
          <a:p>
            <a:pPr lvl="1"/>
            <a:r>
              <a:rPr lang="en-CA" dirty="0" smtClean="0"/>
              <a:t>Then, we tell the model that accuracy for the original query workload should be high as possible.</a:t>
            </a:r>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61</a:t>
            </a:fld>
            <a:endParaRPr lang="en-US" altLang="en-US" smtClean="0">
              <a:solidFill>
                <a:srgbClr val="FFFFFF"/>
              </a:solidFill>
            </a:endParaRPr>
          </a:p>
        </p:txBody>
      </p:sp>
    </p:spTree>
    <p:extLst>
      <p:ext uri="{BB962C8B-B14F-4D97-AF65-F5344CB8AC3E}">
        <p14:creationId xmlns:p14="http://schemas.microsoft.com/office/powerpoint/2010/main" val="18982975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Encoding Range Queries</a:t>
            </a:r>
            <a:endParaRPr lang="en-CA" dirty="0"/>
          </a:p>
        </p:txBody>
      </p:sp>
      <p:sp>
        <p:nvSpPr>
          <p:cNvPr id="3" name="Content Placeholder 2"/>
          <p:cNvSpPr>
            <a:spLocks noGrp="1"/>
          </p:cNvSpPr>
          <p:nvPr>
            <p:ph idx="1"/>
          </p:nvPr>
        </p:nvSpPr>
        <p:spPr/>
        <p:txBody>
          <a:bodyPr/>
          <a:lstStyle/>
          <a:p>
            <a:r>
              <a:rPr lang="en-CA" dirty="0" smtClean="0"/>
              <a:t>Note that a range query is easy to encode.</a:t>
            </a:r>
          </a:p>
          <a:p>
            <a:r>
              <a:rPr lang="en-CA" dirty="0" smtClean="0"/>
              <a:t>We just use the one-hot encode the specified range.</a:t>
            </a:r>
          </a:p>
          <a:p>
            <a:r>
              <a:rPr lang="en-CA" dirty="0" smtClean="0"/>
              <a:t>Ex: A</a:t>
            </a:r>
            <a:r>
              <a:rPr lang="en-CA" baseline="-25000" dirty="0" smtClean="0"/>
              <a:t>1</a:t>
            </a:r>
            <a:r>
              <a:rPr lang="en-CA" dirty="0" smtClean="0"/>
              <a:t> = [1,2,3,4,5]</a:t>
            </a:r>
          </a:p>
          <a:p>
            <a:pPr lvl="1"/>
            <a:r>
              <a:rPr lang="en-CA" dirty="0" smtClean="0"/>
              <a:t>2 &lt;= A</a:t>
            </a:r>
            <a:r>
              <a:rPr lang="en-CA" baseline="-25000" dirty="0" smtClean="0"/>
              <a:t>1</a:t>
            </a:r>
            <a:r>
              <a:rPr lang="en-CA" dirty="0" smtClean="0"/>
              <a:t> &lt;= 5 becomes</a:t>
            </a:r>
          </a:p>
          <a:p>
            <a:pPr lvl="1"/>
            <a:r>
              <a:rPr lang="en-CA" dirty="0" smtClean="0"/>
              <a:t>011110</a:t>
            </a:r>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62</a:t>
            </a:fld>
            <a:endParaRPr lang="en-US" altLang="en-US" smtClean="0">
              <a:solidFill>
                <a:srgbClr val="FFFFFF"/>
              </a:solidFill>
            </a:endParaRPr>
          </a:p>
        </p:txBody>
      </p:sp>
    </p:spTree>
    <p:extLst>
      <p:ext uri="{BB962C8B-B14F-4D97-AF65-F5344CB8AC3E}">
        <p14:creationId xmlns:p14="http://schemas.microsoft.com/office/powerpoint/2010/main" val="16445974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Other Considerations</a:t>
            </a:r>
            <a:endParaRPr lang="en-CA" dirty="0"/>
          </a:p>
        </p:txBody>
      </p:sp>
      <p:sp>
        <p:nvSpPr>
          <p:cNvPr id="3" name="Content Placeholder 2"/>
          <p:cNvSpPr>
            <a:spLocks noGrp="1"/>
          </p:cNvSpPr>
          <p:nvPr>
            <p:ph idx="1"/>
          </p:nvPr>
        </p:nvSpPr>
        <p:spPr/>
        <p:txBody>
          <a:bodyPr/>
          <a:lstStyle/>
          <a:p>
            <a:r>
              <a:rPr lang="en-CA" dirty="0" smtClean="0"/>
              <a:t>As incremental data comes in, just retrain on the dataset with updated </a:t>
            </a:r>
            <a:r>
              <a:rPr lang="en-CA" dirty="0" err="1" smtClean="0"/>
              <a:t>selectivities</a:t>
            </a:r>
            <a:endParaRPr lang="en-CA" dirty="0" smtClean="0"/>
          </a:p>
          <a:p>
            <a:pPr lvl="1"/>
            <a:r>
              <a:rPr lang="en-CA" dirty="0" smtClean="0"/>
              <a:t>Again, try to avoid forgetting</a:t>
            </a:r>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63</a:t>
            </a:fld>
            <a:endParaRPr lang="en-US" altLang="en-US" smtClean="0">
              <a:solidFill>
                <a:srgbClr val="FFFFFF"/>
              </a:solidFill>
            </a:endParaRPr>
          </a:p>
        </p:txBody>
      </p:sp>
    </p:spTree>
    <p:extLst>
      <p:ext uri="{BB962C8B-B14F-4D97-AF65-F5344CB8AC3E}">
        <p14:creationId xmlns:p14="http://schemas.microsoft.com/office/powerpoint/2010/main" val="24487566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Results</a:t>
            </a:r>
            <a:endParaRPr lang="en-CA" dirty="0"/>
          </a:p>
        </p:txBody>
      </p:sp>
      <p:sp>
        <p:nvSpPr>
          <p:cNvPr id="3" name="Content Placeholder 2"/>
          <p:cNvSpPr>
            <a:spLocks noGrp="1"/>
          </p:cNvSpPr>
          <p:nvPr>
            <p:ph idx="1"/>
          </p:nvPr>
        </p:nvSpPr>
        <p:spPr/>
        <p:txBody>
          <a:bodyPr/>
          <a:lstStyle/>
          <a:p>
            <a:r>
              <a:rPr lang="en-CA" dirty="0" smtClean="0"/>
              <a:t>Conducted on both IMDB and Census</a:t>
            </a:r>
          </a:p>
          <a:p>
            <a:r>
              <a:rPr lang="en-CA" dirty="0" smtClean="0"/>
              <a:t>Using q-error, unsupervised and supervised are vastly accurate.</a:t>
            </a:r>
          </a:p>
          <a:p>
            <a:pPr lvl="1"/>
            <a:r>
              <a:rPr lang="en-CA" dirty="0" smtClean="0"/>
              <a:t>Linear regression and support vector regression are baseline worse.</a:t>
            </a:r>
          </a:p>
          <a:p>
            <a:pPr lvl="1"/>
            <a:r>
              <a:rPr lang="en-CA" dirty="0" smtClean="0"/>
              <a:t>Wavelets and histograms provide performance comparable, but allocated more resources</a:t>
            </a:r>
          </a:p>
          <a:p>
            <a:pPr lvl="1"/>
            <a:r>
              <a:rPr lang="en-CA" dirty="0" smtClean="0"/>
              <a:t>Bayesian nets are similar in final output, but still both supervised and unsupervised are superior in time and accuracy.</a:t>
            </a:r>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64</a:t>
            </a:fld>
            <a:endParaRPr lang="en-US" altLang="en-US" smtClean="0">
              <a:solidFill>
                <a:srgbClr val="FFFFFF"/>
              </a:solidFill>
            </a:endParaRPr>
          </a:p>
        </p:txBody>
      </p:sp>
    </p:spTree>
    <p:extLst>
      <p:ext uri="{BB962C8B-B14F-4D97-AF65-F5344CB8AC3E}">
        <p14:creationId xmlns:p14="http://schemas.microsoft.com/office/powerpoint/2010/main" val="68500255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6000" y="1522630"/>
            <a:ext cx="11096252" cy="3960787"/>
          </a:xfrm>
        </p:spPr>
      </p:pic>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65</a:t>
            </a:fld>
            <a:endParaRPr lang="en-US" altLang="en-US" smtClean="0">
              <a:solidFill>
                <a:srgbClr val="FFFFFF"/>
              </a:solidFill>
            </a:endParaRPr>
          </a:p>
        </p:txBody>
      </p:sp>
    </p:spTree>
    <p:extLst>
      <p:ext uri="{BB962C8B-B14F-4D97-AF65-F5344CB8AC3E}">
        <p14:creationId xmlns:p14="http://schemas.microsoft.com/office/powerpoint/2010/main" val="338371371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Results</a:t>
            </a:r>
            <a:endParaRPr lang="en-CA" dirty="0"/>
          </a:p>
        </p:txBody>
      </p:sp>
      <p:sp>
        <p:nvSpPr>
          <p:cNvPr id="3" name="Content Placeholder 2"/>
          <p:cNvSpPr>
            <a:spLocks noGrp="1"/>
          </p:cNvSpPr>
          <p:nvPr>
            <p:ph idx="1"/>
          </p:nvPr>
        </p:nvSpPr>
        <p:spPr/>
        <p:txBody>
          <a:bodyPr/>
          <a:lstStyle/>
          <a:p>
            <a:r>
              <a:rPr lang="en-CA" dirty="0" smtClean="0"/>
              <a:t>Training was faster than Bayesian nets</a:t>
            </a:r>
          </a:p>
          <a:p>
            <a:pPr lvl="1"/>
            <a:r>
              <a:rPr lang="en-CA" dirty="0" smtClean="0"/>
              <a:t>1 minute on Census vs 16 minutes for BN on census</a:t>
            </a:r>
          </a:p>
          <a:p>
            <a:pPr lvl="1"/>
            <a:r>
              <a:rPr lang="en-CA" dirty="0" smtClean="0"/>
              <a:t>12 minutes vs 516 minutes for IMDB</a:t>
            </a:r>
          </a:p>
          <a:p>
            <a:r>
              <a:rPr lang="en-CA" dirty="0" smtClean="0"/>
              <a:t>We next consider 4 areas of performance</a:t>
            </a:r>
          </a:p>
          <a:p>
            <a:pPr lvl="1"/>
            <a:r>
              <a:rPr lang="en-CA" dirty="0" smtClean="0"/>
              <a:t># predicates in query</a:t>
            </a:r>
          </a:p>
          <a:p>
            <a:pPr lvl="1"/>
            <a:r>
              <a:rPr lang="en-CA" dirty="0" smtClean="0"/>
              <a:t>Varying query selectivity</a:t>
            </a:r>
          </a:p>
          <a:p>
            <a:pPr lvl="1"/>
            <a:r>
              <a:rPr lang="en-CA" dirty="0" smtClean="0"/>
              <a:t>Attribute Correlation</a:t>
            </a:r>
          </a:p>
          <a:p>
            <a:pPr lvl="1"/>
            <a:r>
              <a:rPr lang="en-CA" dirty="0" smtClean="0"/>
              <a:t>Range queries</a:t>
            </a:r>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66</a:t>
            </a:fld>
            <a:endParaRPr lang="en-US" altLang="en-US" smtClean="0">
              <a:solidFill>
                <a:srgbClr val="FFFFFF"/>
              </a:solidFill>
            </a:endParaRPr>
          </a:p>
        </p:txBody>
      </p:sp>
    </p:spTree>
    <p:extLst>
      <p:ext uri="{BB962C8B-B14F-4D97-AF65-F5344CB8AC3E}">
        <p14:creationId xmlns:p14="http://schemas.microsoft.com/office/powerpoint/2010/main" val="26647093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Results</a:t>
            </a:r>
            <a:endParaRPr lang="en-CA" dirty="0"/>
          </a:p>
        </p:txBody>
      </p:sp>
      <p:sp>
        <p:nvSpPr>
          <p:cNvPr id="3" name="Content Placeholder 2"/>
          <p:cNvSpPr>
            <a:spLocks noGrp="1"/>
          </p:cNvSpPr>
          <p:nvPr>
            <p:ph idx="1"/>
          </p:nvPr>
        </p:nvSpPr>
        <p:spPr/>
        <p:txBody>
          <a:bodyPr/>
          <a:lstStyle/>
          <a:p>
            <a:r>
              <a:rPr lang="en-CA" dirty="0" smtClean="0"/>
              <a:t># of predicates in query:</a:t>
            </a:r>
          </a:p>
          <a:p>
            <a:pPr lvl="1"/>
            <a:r>
              <a:rPr lang="en-CA" dirty="0" smtClean="0"/>
              <a:t>Good for low number of predicates</a:t>
            </a:r>
          </a:p>
          <a:p>
            <a:pPr lvl="1"/>
            <a:r>
              <a:rPr lang="en-CA" dirty="0" smtClean="0"/>
              <a:t>Still relatively close in accuracy as number of predicates increase beyond 7</a:t>
            </a:r>
          </a:p>
          <a:p>
            <a:r>
              <a:rPr lang="en-CA" dirty="0" smtClean="0"/>
              <a:t>Query selectivity</a:t>
            </a:r>
          </a:p>
          <a:p>
            <a:pPr lvl="1"/>
            <a:r>
              <a:rPr lang="en-CA" dirty="0" smtClean="0"/>
              <a:t>When </a:t>
            </a:r>
            <a:r>
              <a:rPr lang="en-CA" dirty="0" err="1" smtClean="0"/>
              <a:t>selectivities</a:t>
            </a:r>
            <a:r>
              <a:rPr lang="en-CA" dirty="0" smtClean="0"/>
              <a:t> are low or very low, method is able to provide excellent estimates that are off by a factor of at most 2</a:t>
            </a:r>
          </a:p>
          <a:p>
            <a:pPr lvl="1"/>
            <a:endParaRPr lang="en-CA" dirty="0" smtClean="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67</a:t>
            </a:fld>
            <a:endParaRPr lang="en-US" altLang="en-US" smtClean="0">
              <a:solidFill>
                <a:srgbClr val="FFFFFF"/>
              </a:solidFill>
            </a:endParaRPr>
          </a:p>
        </p:txBody>
      </p:sp>
    </p:spTree>
    <p:extLst>
      <p:ext uri="{BB962C8B-B14F-4D97-AF65-F5344CB8AC3E}">
        <p14:creationId xmlns:p14="http://schemas.microsoft.com/office/powerpoint/2010/main" val="209722906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8413" y="762000"/>
            <a:ext cx="7868681" cy="5191286"/>
          </a:xfrm>
        </p:spPr>
      </p:pic>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68</a:t>
            </a:fld>
            <a:endParaRPr lang="en-US" altLang="en-US" smtClean="0">
              <a:solidFill>
                <a:srgbClr val="FFFFFF"/>
              </a:solidFill>
            </a:endParaRPr>
          </a:p>
        </p:txBody>
      </p:sp>
    </p:spTree>
    <p:extLst>
      <p:ext uri="{BB962C8B-B14F-4D97-AF65-F5344CB8AC3E}">
        <p14:creationId xmlns:p14="http://schemas.microsoft.com/office/powerpoint/2010/main" val="72967005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Results</a:t>
            </a:r>
            <a:endParaRPr lang="en-CA" dirty="0"/>
          </a:p>
        </p:txBody>
      </p:sp>
      <p:sp>
        <p:nvSpPr>
          <p:cNvPr id="3" name="Content Placeholder 2"/>
          <p:cNvSpPr>
            <a:spLocks noGrp="1"/>
          </p:cNvSpPr>
          <p:nvPr>
            <p:ph idx="1"/>
          </p:nvPr>
        </p:nvSpPr>
        <p:spPr/>
        <p:txBody>
          <a:bodyPr/>
          <a:lstStyle/>
          <a:p>
            <a:r>
              <a:rPr lang="en-CA" dirty="0" smtClean="0"/>
              <a:t>Attribute Correlation</a:t>
            </a:r>
          </a:p>
          <a:p>
            <a:pPr lvl="1"/>
            <a:r>
              <a:rPr lang="en-CA" dirty="0" smtClean="0"/>
              <a:t>Small entropy means a lot of correlation</a:t>
            </a:r>
          </a:p>
          <a:p>
            <a:pPr lvl="1"/>
            <a:r>
              <a:rPr lang="en-CA" dirty="0" smtClean="0"/>
              <a:t>Models were able to learn</a:t>
            </a:r>
          </a:p>
          <a:p>
            <a:r>
              <a:rPr lang="en-CA" dirty="0" smtClean="0"/>
              <a:t>Range queries</a:t>
            </a:r>
          </a:p>
          <a:p>
            <a:pPr lvl="1"/>
            <a:r>
              <a:rPr lang="en-CA" dirty="0" smtClean="0"/>
              <a:t>Very close to actual selectivity</a:t>
            </a:r>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69</a:t>
            </a:fld>
            <a:endParaRPr lang="en-US" altLang="en-US" smtClean="0">
              <a:solidFill>
                <a:srgbClr val="FFFFFF"/>
              </a:solidFill>
            </a:endParaRPr>
          </a:p>
        </p:txBody>
      </p:sp>
    </p:spTree>
    <p:extLst>
      <p:ext uri="{BB962C8B-B14F-4D97-AF65-F5344CB8AC3E}">
        <p14:creationId xmlns:p14="http://schemas.microsoft.com/office/powerpoint/2010/main" val="3486503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are the current solutions to this?</a:t>
            </a:r>
            <a:endParaRPr lang="en-CA" dirty="0"/>
          </a:p>
        </p:txBody>
      </p:sp>
      <p:sp>
        <p:nvSpPr>
          <p:cNvPr id="3" name="Content Placeholder 2"/>
          <p:cNvSpPr>
            <a:spLocks noGrp="1"/>
          </p:cNvSpPr>
          <p:nvPr>
            <p:ph idx="1"/>
          </p:nvPr>
        </p:nvSpPr>
        <p:spPr/>
        <p:txBody>
          <a:bodyPr/>
          <a:lstStyle/>
          <a:p>
            <a:r>
              <a:rPr lang="en-CA" dirty="0" smtClean="0"/>
              <a:t>There are two main solutions:</a:t>
            </a:r>
          </a:p>
          <a:p>
            <a:pPr lvl="1"/>
            <a:r>
              <a:rPr lang="en-CA" dirty="0" smtClean="0"/>
              <a:t>Histograms</a:t>
            </a:r>
          </a:p>
          <a:p>
            <a:pPr lvl="2"/>
            <a:r>
              <a:rPr lang="en-CA" dirty="0" smtClean="0"/>
              <a:t>Find a statistical estimation of the dataset at hand</a:t>
            </a:r>
          </a:p>
          <a:p>
            <a:pPr lvl="1"/>
            <a:r>
              <a:rPr lang="en-CA" dirty="0" smtClean="0">
                <a:solidFill>
                  <a:schemeClr val="accent3">
                    <a:lumMod val="65000"/>
                  </a:schemeClr>
                </a:solidFill>
              </a:rPr>
              <a:t>Random sampling</a:t>
            </a:r>
          </a:p>
          <a:p>
            <a:pPr lvl="2"/>
            <a:r>
              <a:rPr lang="en-CA" dirty="0" smtClean="0">
                <a:solidFill>
                  <a:schemeClr val="accent3">
                    <a:lumMod val="65000"/>
                  </a:schemeClr>
                </a:solidFill>
              </a:rPr>
              <a:t>Take a small sample size of your dataset, run the query, then extrapolate the results</a:t>
            </a:r>
            <a:endParaRPr lang="en-CA" dirty="0">
              <a:solidFill>
                <a:schemeClr val="accent3">
                  <a:lumMod val="65000"/>
                </a:schemeClr>
              </a:solidFill>
            </a:endParaRPr>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a:solidFill>
                  <a:srgbClr val="FFFFFF"/>
                </a:solidFill>
                <a:latin typeface="Arial" panose="020B0604020202020204" pitchFamily="34" charset="0"/>
              </a:rPr>
              <a:pPr fontAlgn="base">
                <a:spcBef>
                  <a:spcPct val="0"/>
                </a:spcBef>
                <a:spcAft>
                  <a:spcPct val="0"/>
                </a:spcAft>
              </a:pPr>
              <a:t>7</a:t>
            </a:fld>
            <a:endParaRPr lang="en-US" altLang="en-US">
              <a:solidFill>
                <a:srgbClr val="FFFFFF"/>
              </a:solidFill>
              <a:latin typeface="Arial" panose="020B0604020202020204" pitchFamily="34" charset="0"/>
            </a:endParaRPr>
          </a:p>
        </p:txBody>
      </p:sp>
    </p:spTree>
    <p:extLst>
      <p:ext uri="{BB962C8B-B14F-4D97-AF65-F5344CB8AC3E}">
        <p14:creationId xmlns:p14="http://schemas.microsoft.com/office/powerpoint/2010/main" val="10611663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6000" y="762000"/>
            <a:ext cx="4671878" cy="5883538"/>
          </a:xfrm>
        </p:spPr>
      </p:pic>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70</a:t>
            </a:fld>
            <a:endParaRPr lang="en-US" altLang="en-US" smtClean="0">
              <a:solidFill>
                <a:srgbClr val="FFFFFF"/>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9200" y="762000"/>
            <a:ext cx="5283200" cy="6068204"/>
          </a:xfrm>
          <a:prstGeom prst="rect">
            <a:avLst/>
          </a:prstGeom>
        </p:spPr>
      </p:pic>
    </p:spTree>
    <p:extLst>
      <p:ext uri="{BB962C8B-B14F-4D97-AF65-F5344CB8AC3E}">
        <p14:creationId xmlns:p14="http://schemas.microsoft.com/office/powerpoint/2010/main" val="140762979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Estimating Join Cardinality</a:t>
            </a:r>
            <a:endParaRPr lang="en-CA" dirty="0"/>
          </a:p>
        </p:txBody>
      </p:sp>
      <p:sp>
        <p:nvSpPr>
          <p:cNvPr id="3" name="Content Placeholder 2"/>
          <p:cNvSpPr>
            <a:spLocks noGrp="1"/>
          </p:cNvSpPr>
          <p:nvPr>
            <p:ph idx="1"/>
          </p:nvPr>
        </p:nvSpPr>
        <p:spPr/>
        <p:txBody>
          <a:bodyPr/>
          <a:lstStyle/>
          <a:p>
            <a:r>
              <a:rPr lang="en-CA" dirty="0" smtClean="0"/>
              <a:t>Now, we move onto the problem of estimating join cardinalities</a:t>
            </a:r>
          </a:p>
          <a:p>
            <a:r>
              <a:rPr lang="en-CA" dirty="0" smtClean="0"/>
              <a:t>Consider:</a:t>
            </a:r>
          </a:p>
          <a:p>
            <a:r>
              <a:rPr lang="en-CA" b="1" dirty="0" smtClean="0"/>
              <a:t>SELECT </a:t>
            </a:r>
            <a:r>
              <a:rPr lang="en-CA" dirty="0" smtClean="0"/>
              <a:t>attribute list</a:t>
            </a:r>
          </a:p>
          <a:p>
            <a:r>
              <a:rPr lang="en-CA" b="1" dirty="0" smtClean="0"/>
              <a:t>FROM </a:t>
            </a:r>
            <a:r>
              <a:rPr lang="en-CA" dirty="0" smtClean="0"/>
              <a:t>relation list</a:t>
            </a:r>
          </a:p>
          <a:p>
            <a:r>
              <a:rPr lang="en-CA" b="1" dirty="0" smtClean="0"/>
              <a:t>WHERE </a:t>
            </a:r>
            <a:r>
              <a:rPr lang="en-CA" dirty="0" smtClean="0"/>
              <a:t>term1 and …and term k</a:t>
            </a:r>
            <a:endParaRPr lang="en-CA" b="1"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71</a:t>
            </a:fld>
            <a:endParaRPr lang="en-US" altLang="en-US" smtClean="0">
              <a:solidFill>
                <a:srgbClr val="FFFFFF"/>
              </a:solidFill>
            </a:endParaRPr>
          </a:p>
        </p:txBody>
      </p:sp>
    </p:spTree>
    <p:extLst>
      <p:ext uri="{BB962C8B-B14F-4D97-AF65-F5344CB8AC3E}">
        <p14:creationId xmlns:p14="http://schemas.microsoft.com/office/powerpoint/2010/main" val="10205088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Join Cardinality</a:t>
            </a:r>
            <a:endParaRPr lang="en-CA" dirty="0"/>
          </a:p>
        </p:txBody>
      </p:sp>
      <p:sp>
        <p:nvSpPr>
          <p:cNvPr id="3" name="Content Placeholder 2"/>
          <p:cNvSpPr>
            <a:spLocks noGrp="1"/>
          </p:cNvSpPr>
          <p:nvPr>
            <p:ph idx="1"/>
          </p:nvPr>
        </p:nvSpPr>
        <p:spPr/>
        <p:txBody>
          <a:bodyPr/>
          <a:lstStyle/>
          <a:p>
            <a:r>
              <a:rPr lang="en-CA" dirty="0" smtClean="0"/>
              <a:t>Max # of tuples is product of the cardinalities of relations in the FROM clause</a:t>
            </a:r>
          </a:p>
          <a:p>
            <a:r>
              <a:rPr lang="en-CA" dirty="0" smtClean="0"/>
              <a:t>|R1| * |R2| * …</a:t>
            </a:r>
          </a:p>
          <a:p>
            <a:r>
              <a:rPr lang="en-CA" dirty="0" smtClean="0"/>
              <a:t>The </a:t>
            </a:r>
            <a:r>
              <a:rPr lang="en-CA" b="1" dirty="0" smtClean="0"/>
              <a:t>reduction factor(RF) </a:t>
            </a:r>
            <a:r>
              <a:rPr lang="en-CA" dirty="0" smtClean="0"/>
              <a:t>associated with each term reflects impact of the term in reducing result size</a:t>
            </a:r>
          </a:p>
          <a:p>
            <a:r>
              <a:rPr lang="en-CA" b="1" dirty="0" smtClean="0"/>
              <a:t>Result cardinality = Max # tuples * product of all RF</a:t>
            </a:r>
            <a:endParaRPr lang="en-CA" b="1"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72</a:t>
            </a:fld>
            <a:endParaRPr lang="en-US" altLang="en-US" smtClean="0">
              <a:solidFill>
                <a:srgbClr val="FFFFFF"/>
              </a:solidFill>
            </a:endParaRPr>
          </a:p>
        </p:txBody>
      </p:sp>
    </p:spTree>
    <p:extLst>
      <p:ext uri="{BB962C8B-B14F-4D97-AF65-F5344CB8AC3E}">
        <p14:creationId xmlns:p14="http://schemas.microsoft.com/office/powerpoint/2010/main" val="19864572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Uniformity</a:t>
            </a:r>
            <a:endParaRPr lang="en-CA" dirty="0"/>
          </a:p>
        </p:txBody>
      </p:sp>
      <p:sp>
        <p:nvSpPr>
          <p:cNvPr id="3" name="Content Placeholder 2"/>
          <p:cNvSpPr>
            <a:spLocks noGrp="1"/>
          </p:cNvSpPr>
          <p:nvPr>
            <p:ph idx="1"/>
          </p:nvPr>
        </p:nvSpPr>
        <p:spPr/>
        <p:txBody>
          <a:bodyPr/>
          <a:lstStyle/>
          <a:p>
            <a:r>
              <a:rPr lang="en-CA" dirty="0" smtClean="0"/>
              <a:t>Assuming uniformity</a:t>
            </a:r>
          </a:p>
          <a:p>
            <a:r>
              <a:rPr lang="en-CA" dirty="0" smtClean="0"/>
              <a:t>Term </a:t>
            </a:r>
            <a:r>
              <a:rPr lang="en-CA" i="1" dirty="0" smtClean="0"/>
              <a:t>col = </a:t>
            </a:r>
            <a:r>
              <a:rPr lang="en-CA" i="1" dirty="0" err="1" smtClean="0"/>
              <a:t>val</a:t>
            </a:r>
            <a:r>
              <a:rPr lang="en-CA" i="1" dirty="0" smtClean="0"/>
              <a:t> </a:t>
            </a:r>
            <a:r>
              <a:rPr lang="en-CA" dirty="0" smtClean="0"/>
              <a:t>with index</a:t>
            </a:r>
            <a:endParaRPr lang="en-CA" b="1" i="1" dirty="0" smtClean="0"/>
          </a:p>
          <a:p>
            <a:pPr lvl="1"/>
            <a:r>
              <a:rPr lang="en-CA" b="1" i="1" dirty="0" smtClean="0"/>
              <a:t>RF = 1/</a:t>
            </a:r>
            <a:r>
              <a:rPr lang="en-CA" b="1" i="1" dirty="0" err="1" smtClean="0"/>
              <a:t>Nkeys</a:t>
            </a:r>
            <a:r>
              <a:rPr lang="en-CA" b="1" i="1" dirty="0" smtClean="0"/>
              <a:t>(I)</a:t>
            </a:r>
          </a:p>
          <a:p>
            <a:r>
              <a:rPr lang="en-CA" dirty="0" smtClean="0"/>
              <a:t>Term </a:t>
            </a:r>
            <a:r>
              <a:rPr lang="en-CA" i="1" dirty="0" smtClean="0"/>
              <a:t>col1 = col2</a:t>
            </a:r>
            <a:endParaRPr lang="en-CA" dirty="0" smtClean="0"/>
          </a:p>
          <a:p>
            <a:pPr lvl="1"/>
            <a:r>
              <a:rPr lang="en-CA" b="1" i="1" dirty="0" smtClean="0"/>
              <a:t>RF = 1/MAX(</a:t>
            </a:r>
            <a:r>
              <a:rPr lang="en-CA" b="1" i="1" dirty="0" err="1" smtClean="0"/>
              <a:t>Nkeys</a:t>
            </a:r>
            <a:r>
              <a:rPr lang="en-CA" b="1" i="1" dirty="0" smtClean="0"/>
              <a:t>(I1), </a:t>
            </a:r>
            <a:r>
              <a:rPr lang="en-CA" b="1" i="1" dirty="0" err="1" smtClean="0"/>
              <a:t>Nkeys</a:t>
            </a:r>
            <a:r>
              <a:rPr lang="en-CA" b="1" i="1" dirty="0" smtClean="0"/>
              <a:t>(I2))</a:t>
            </a:r>
          </a:p>
          <a:p>
            <a:r>
              <a:rPr lang="en-CA" dirty="0" smtClean="0"/>
              <a:t>Term </a:t>
            </a:r>
            <a:r>
              <a:rPr lang="en-CA" i="1" dirty="0" smtClean="0"/>
              <a:t>col&gt;value</a:t>
            </a:r>
            <a:endParaRPr lang="en-CA" dirty="0" smtClean="0"/>
          </a:p>
          <a:p>
            <a:pPr lvl="1"/>
            <a:r>
              <a:rPr lang="en-CA" b="1" i="1" dirty="0" smtClean="0"/>
              <a:t>RF = (High(I) – value) / (High(I) – Low(I))</a:t>
            </a:r>
          </a:p>
          <a:p>
            <a:pPr lvl="1"/>
            <a:endParaRPr lang="en-CA" b="1" i="1" dirty="0"/>
          </a:p>
          <a:p>
            <a:r>
              <a:rPr lang="en-CA" i="1" dirty="0" smtClean="0"/>
              <a:t>If missing indexes, assume 1/10</a:t>
            </a:r>
            <a:endParaRPr lang="en-CA" i="1"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73</a:t>
            </a:fld>
            <a:endParaRPr lang="en-US" altLang="en-US" smtClean="0">
              <a:solidFill>
                <a:srgbClr val="FFFFFF"/>
              </a:solidFill>
            </a:endParaRPr>
          </a:p>
        </p:txBody>
      </p:sp>
    </p:spTree>
    <p:extLst>
      <p:ext uri="{BB962C8B-B14F-4D97-AF65-F5344CB8AC3E}">
        <p14:creationId xmlns:p14="http://schemas.microsoft.com/office/powerpoint/2010/main" val="10803934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Problems</a:t>
            </a:r>
            <a:endParaRPr lang="en-CA" dirty="0"/>
          </a:p>
        </p:txBody>
      </p:sp>
      <p:sp>
        <p:nvSpPr>
          <p:cNvPr id="3" name="Content Placeholder 2"/>
          <p:cNvSpPr>
            <a:spLocks noGrp="1"/>
          </p:cNvSpPr>
          <p:nvPr>
            <p:ph idx="1"/>
          </p:nvPr>
        </p:nvSpPr>
        <p:spPr/>
        <p:txBody>
          <a:bodyPr/>
          <a:lstStyle/>
          <a:p>
            <a:r>
              <a:rPr lang="en-CA" dirty="0" smtClean="0"/>
              <a:t>As discussed before, the real world rarely ever has uniformly distributed data</a:t>
            </a:r>
          </a:p>
          <a:p>
            <a:r>
              <a:rPr lang="en-CA" dirty="0" smtClean="0"/>
              <a:t>Furthermore the 1/10 is an </a:t>
            </a:r>
            <a:r>
              <a:rPr lang="en-CA" b="1" dirty="0" smtClean="0"/>
              <a:t>arbitrary choice.</a:t>
            </a:r>
            <a:r>
              <a:rPr lang="en-CA" dirty="0" smtClean="0"/>
              <a:t> Without any information, we choose to guess</a:t>
            </a:r>
          </a:p>
          <a:p>
            <a:r>
              <a:rPr lang="en-CA" dirty="0" smtClean="0"/>
              <a:t>Histograms can help here to give us information, but suffer from disadvantages discussed above</a:t>
            </a:r>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74</a:t>
            </a:fld>
            <a:endParaRPr lang="en-US" altLang="en-US" smtClean="0">
              <a:solidFill>
                <a:srgbClr val="FFFFFF"/>
              </a:solidFill>
            </a:endParaRPr>
          </a:p>
        </p:txBody>
      </p:sp>
    </p:spTree>
    <p:extLst>
      <p:ext uri="{BB962C8B-B14F-4D97-AF65-F5344CB8AC3E}">
        <p14:creationId xmlns:p14="http://schemas.microsoft.com/office/powerpoint/2010/main" val="18383758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Learned Cardinalities and Correlated Joins</a:t>
            </a:r>
            <a:endParaRPr lang="en-CA" dirty="0"/>
          </a:p>
        </p:txBody>
      </p:sp>
      <p:sp>
        <p:nvSpPr>
          <p:cNvPr id="3" name="Content Placeholder 2"/>
          <p:cNvSpPr>
            <a:spLocks noGrp="1"/>
          </p:cNvSpPr>
          <p:nvPr>
            <p:ph idx="1"/>
          </p:nvPr>
        </p:nvSpPr>
        <p:spPr/>
        <p:txBody>
          <a:bodyPr/>
          <a:lstStyle/>
          <a:p>
            <a:r>
              <a:rPr lang="en-CA" dirty="0" smtClean="0"/>
              <a:t>The subject of the final paper is to learn these cardinalities for joins</a:t>
            </a:r>
          </a:p>
          <a:p>
            <a:r>
              <a:rPr lang="en-CA" dirty="0" smtClean="0"/>
              <a:t>Consider the query:</a:t>
            </a:r>
          </a:p>
          <a:p>
            <a:r>
              <a:rPr lang="en-CA" dirty="0" smtClean="0"/>
              <a:t>SELECT * from </a:t>
            </a:r>
            <a:r>
              <a:rPr lang="en-CA" dirty="0" err="1" smtClean="0"/>
              <a:t>emp</a:t>
            </a:r>
            <a:r>
              <a:rPr lang="en-CA" dirty="0" smtClean="0"/>
              <a:t>, </a:t>
            </a:r>
            <a:r>
              <a:rPr lang="en-CA" dirty="0" err="1" smtClean="0"/>
              <a:t>sal</a:t>
            </a:r>
            <a:endParaRPr lang="en-CA" dirty="0" smtClean="0"/>
          </a:p>
          <a:p>
            <a:r>
              <a:rPr lang="en-CA" dirty="0" smtClean="0"/>
              <a:t>WHERE </a:t>
            </a:r>
            <a:r>
              <a:rPr lang="en-CA" dirty="0" err="1" smtClean="0"/>
              <a:t>emp.position</a:t>
            </a:r>
            <a:r>
              <a:rPr lang="en-CA" dirty="0" smtClean="0"/>
              <a:t> = ‘Manager 1’</a:t>
            </a:r>
          </a:p>
          <a:p>
            <a:r>
              <a:rPr lang="en-CA" dirty="0" smtClean="0"/>
              <a:t>AND </a:t>
            </a:r>
            <a:r>
              <a:rPr lang="en-CA" dirty="0" err="1" smtClean="0"/>
              <a:t>sal.salary</a:t>
            </a:r>
            <a:r>
              <a:rPr lang="en-CA" dirty="0" smtClean="0"/>
              <a:t> &gt; 100,000</a:t>
            </a:r>
            <a:endParaRPr lang="en-CA" dirty="0"/>
          </a:p>
          <a:p>
            <a:pPr lvl="1"/>
            <a:r>
              <a:rPr lang="en-CA" dirty="0" smtClean="0"/>
              <a:t>Current techniques would estimate to be: 1/MAX( card(</a:t>
            </a:r>
            <a:r>
              <a:rPr lang="en-CA" dirty="0" err="1" smtClean="0"/>
              <a:t>emp.position</a:t>
            </a:r>
            <a:r>
              <a:rPr lang="en-CA" dirty="0" smtClean="0"/>
              <a:t> = Manager 1’), card(</a:t>
            </a:r>
            <a:r>
              <a:rPr lang="en-CA" dirty="0" err="1" smtClean="0"/>
              <a:t>sal.salary</a:t>
            </a:r>
            <a:r>
              <a:rPr lang="en-CA" dirty="0" smtClean="0"/>
              <a:t> &gt; 100,000) )</a:t>
            </a:r>
          </a:p>
          <a:p>
            <a:pPr lvl="1"/>
            <a:r>
              <a:rPr lang="en-CA" dirty="0" smtClean="0"/>
              <a:t>Assumed to be independent</a:t>
            </a:r>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75</a:t>
            </a:fld>
            <a:endParaRPr lang="en-US" altLang="en-US" smtClean="0">
              <a:solidFill>
                <a:srgbClr val="FFFFFF"/>
              </a:solidFill>
            </a:endParaRPr>
          </a:p>
        </p:txBody>
      </p:sp>
    </p:spTree>
    <p:extLst>
      <p:ext uri="{BB962C8B-B14F-4D97-AF65-F5344CB8AC3E}">
        <p14:creationId xmlns:p14="http://schemas.microsoft.com/office/powerpoint/2010/main" val="31611762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Learned Cardinalities</a:t>
            </a:r>
            <a:endParaRPr lang="en-CA" dirty="0"/>
          </a:p>
        </p:txBody>
      </p:sp>
      <p:sp>
        <p:nvSpPr>
          <p:cNvPr id="3" name="Content Placeholder 2"/>
          <p:cNvSpPr>
            <a:spLocks noGrp="1"/>
          </p:cNvSpPr>
          <p:nvPr>
            <p:ph idx="1"/>
          </p:nvPr>
        </p:nvSpPr>
        <p:spPr/>
        <p:txBody>
          <a:bodyPr/>
          <a:lstStyle/>
          <a:p>
            <a:r>
              <a:rPr lang="en-CA" dirty="0" smtClean="0"/>
              <a:t>Use supervised learning to learn from a query set</a:t>
            </a:r>
          </a:p>
          <a:p>
            <a:r>
              <a:rPr lang="en-CA" dirty="0" smtClean="0"/>
              <a:t>Use that query set in order to predict join cardinalities</a:t>
            </a:r>
          </a:p>
          <a:p>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76</a:t>
            </a:fld>
            <a:endParaRPr lang="en-US" altLang="en-US" smtClean="0">
              <a:solidFill>
                <a:srgbClr val="FFFFFF"/>
              </a:solidFill>
            </a:endParaRPr>
          </a:p>
        </p:txBody>
      </p:sp>
    </p:spTree>
    <p:extLst>
      <p:ext uri="{BB962C8B-B14F-4D97-AF65-F5344CB8AC3E}">
        <p14:creationId xmlns:p14="http://schemas.microsoft.com/office/powerpoint/2010/main" val="19989029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Encodings … Again</a:t>
            </a:r>
            <a:endParaRPr lang="en-CA" dirty="0"/>
          </a:p>
        </p:txBody>
      </p:sp>
      <p:sp>
        <p:nvSpPr>
          <p:cNvPr id="3" name="Content Placeholder 2"/>
          <p:cNvSpPr>
            <a:spLocks noGrp="1"/>
          </p:cNvSpPr>
          <p:nvPr>
            <p:ph idx="1"/>
          </p:nvPr>
        </p:nvSpPr>
        <p:spPr/>
        <p:txBody>
          <a:bodyPr/>
          <a:lstStyle/>
          <a:p>
            <a:r>
              <a:rPr lang="en-CA" dirty="0" smtClean="0"/>
              <a:t>They consider every query q to be a set of Tables, Joins, and Predicates</a:t>
            </a:r>
          </a:p>
          <a:p>
            <a:r>
              <a:rPr lang="en-CA" dirty="0" smtClean="0"/>
              <a:t>A table is a one-hot vector</a:t>
            </a:r>
          </a:p>
          <a:p>
            <a:r>
              <a:rPr lang="en-CA" dirty="0" smtClean="0"/>
              <a:t>Joins is also a one-hot vector</a:t>
            </a:r>
          </a:p>
          <a:p>
            <a:r>
              <a:rPr lang="en-CA" dirty="0" smtClean="0"/>
              <a:t>Predicates are of the form (col, op, </a:t>
            </a:r>
            <a:r>
              <a:rPr lang="en-CA" dirty="0" err="1" smtClean="0"/>
              <a:t>val</a:t>
            </a:r>
            <a:r>
              <a:rPr lang="en-CA" dirty="0" smtClean="0"/>
              <a:t>)</a:t>
            </a:r>
          </a:p>
          <a:p>
            <a:pPr lvl="1"/>
            <a:r>
              <a:rPr lang="en-CA" dirty="0" smtClean="0"/>
              <a:t>Col and op is a one hot encoding, with </a:t>
            </a:r>
            <a:r>
              <a:rPr lang="en-CA" dirty="0" err="1" smtClean="0"/>
              <a:t>val</a:t>
            </a:r>
            <a:r>
              <a:rPr lang="en-CA" dirty="0" smtClean="0"/>
              <a:t> is between 0 and 1, normalized using the min and max values of the respective column</a:t>
            </a:r>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77</a:t>
            </a:fld>
            <a:endParaRPr lang="en-US" altLang="en-US" smtClean="0">
              <a:solidFill>
                <a:srgbClr val="FFFFFF"/>
              </a:solidFill>
            </a:endParaRPr>
          </a:p>
        </p:txBody>
      </p:sp>
    </p:spTree>
    <p:extLst>
      <p:ext uri="{BB962C8B-B14F-4D97-AF65-F5344CB8AC3E}">
        <p14:creationId xmlns:p14="http://schemas.microsoft.com/office/powerpoint/2010/main" val="27907594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Architecture</a:t>
            </a:r>
            <a:endParaRPr lang="en-CA" dirty="0"/>
          </a:p>
        </p:txBody>
      </p:sp>
      <p:sp>
        <p:nvSpPr>
          <p:cNvPr id="3" name="Content Placeholder 2"/>
          <p:cNvSpPr>
            <a:spLocks noGrp="1"/>
          </p:cNvSpPr>
          <p:nvPr>
            <p:ph idx="1"/>
          </p:nvPr>
        </p:nvSpPr>
        <p:spPr/>
        <p:txBody>
          <a:bodyPr/>
          <a:lstStyle/>
          <a:p>
            <a:r>
              <a:rPr lang="en-CA" dirty="0" smtClean="0"/>
              <a:t>There are multiple sets (table, join, predicate) for each query.</a:t>
            </a:r>
          </a:p>
          <a:p>
            <a:r>
              <a:rPr lang="en-CA" dirty="0" smtClean="0"/>
              <a:t>We learn a set-specific, per-element neural network</a:t>
            </a:r>
          </a:p>
          <a:p>
            <a:pPr lvl="1"/>
            <a:r>
              <a:rPr lang="en-CA" dirty="0" smtClean="0"/>
              <a:t>Final representation for set is then given by the average</a:t>
            </a:r>
          </a:p>
          <a:p>
            <a:r>
              <a:rPr lang="en-CA" dirty="0" smtClean="0"/>
              <a:t>Then, we feed everything into one main cardinality prediction</a:t>
            </a:r>
          </a:p>
          <a:p>
            <a:endParaRPr lang="en-CA" dirty="0"/>
          </a:p>
          <a:p>
            <a:r>
              <a:rPr lang="en-CA" dirty="0" smtClean="0"/>
              <a:t>Essentially, learn the cardinalities based on queries performed to then be able to predict the queries</a:t>
            </a:r>
          </a:p>
          <a:p>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78</a:t>
            </a:fld>
            <a:endParaRPr lang="en-US" altLang="en-US" smtClean="0">
              <a:solidFill>
                <a:srgbClr val="FFFFFF"/>
              </a:solidFill>
            </a:endParaRPr>
          </a:p>
        </p:txBody>
      </p:sp>
    </p:spTree>
    <p:extLst>
      <p:ext uri="{BB962C8B-B14F-4D97-AF65-F5344CB8AC3E}">
        <p14:creationId xmlns:p14="http://schemas.microsoft.com/office/powerpoint/2010/main" val="41824970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Training Data</a:t>
            </a:r>
            <a:endParaRPr lang="en-CA" dirty="0"/>
          </a:p>
        </p:txBody>
      </p:sp>
      <p:sp>
        <p:nvSpPr>
          <p:cNvPr id="3" name="Content Placeholder 2"/>
          <p:cNvSpPr>
            <a:spLocks noGrp="1"/>
          </p:cNvSpPr>
          <p:nvPr>
            <p:ph idx="1"/>
          </p:nvPr>
        </p:nvSpPr>
        <p:spPr/>
        <p:txBody>
          <a:bodyPr/>
          <a:lstStyle/>
          <a:p>
            <a:r>
              <a:rPr lang="en-CA" dirty="0"/>
              <a:t>Used a query generator</a:t>
            </a:r>
          </a:p>
          <a:p>
            <a:pPr lvl="1"/>
            <a:r>
              <a:rPr lang="en-CA" dirty="0"/>
              <a:t>Uniformly draws number of joins between 0 and 2</a:t>
            </a:r>
          </a:p>
          <a:p>
            <a:pPr lvl="1"/>
            <a:r>
              <a:rPr lang="en-CA" dirty="0"/>
              <a:t>Then uniformly selects a new table that can join with current set of tables</a:t>
            </a:r>
          </a:p>
          <a:p>
            <a:pPr lvl="1"/>
            <a:r>
              <a:rPr lang="en-CA" dirty="0"/>
              <a:t>Then uniformly draws the number of predicates</a:t>
            </a:r>
          </a:p>
          <a:p>
            <a:pPr lvl="1"/>
            <a:r>
              <a:rPr lang="en-CA" dirty="0"/>
              <a:t>For each predicate, uniformly draw the predicate type (=, &lt;, or &gt;)</a:t>
            </a:r>
          </a:p>
          <a:p>
            <a:pPr lvl="1"/>
            <a:r>
              <a:rPr lang="en-CA" dirty="0"/>
              <a:t>Select a literal from the corresponding column</a:t>
            </a:r>
          </a:p>
          <a:p>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79</a:t>
            </a:fld>
            <a:endParaRPr lang="en-US" altLang="en-US" smtClean="0">
              <a:solidFill>
                <a:srgbClr val="FFFFFF"/>
              </a:solidFill>
            </a:endParaRPr>
          </a:p>
        </p:txBody>
      </p:sp>
    </p:spTree>
    <p:extLst>
      <p:ext uri="{BB962C8B-B14F-4D97-AF65-F5344CB8AC3E}">
        <p14:creationId xmlns:p14="http://schemas.microsoft.com/office/powerpoint/2010/main" val="619035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Motivation</a:t>
            </a:r>
            <a:endParaRPr lang="en-CA" dirty="0"/>
          </a:p>
        </p:txBody>
      </p:sp>
      <p:sp>
        <p:nvSpPr>
          <p:cNvPr id="3" name="Content Placeholder 2"/>
          <p:cNvSpPr>
            <a:spLocks noGrp="1"/>
          </p:cNvSpPr>
          <p:nvPr>
            <p:ph idx="1"/>
          </p:nvPr>
        </p:nvSpPr>
        <p:spPr/>
        <p:txBody>
          <a:bodyPr/>
          <a:lstStyle/>
          <a:p>
            <a:r>
              <a:rPr lang="en-CA" dirty="0" smtClean="0"/>
              <a:t>So why histograms?</a:t>
            </a:r>
          </a:p>
          <a:p>
            <a:pPr lvl="1"/>
            <a:r>
              <a:rPr lang="en-CA" dirty="0" smtClean="0"/>
              <a:t>Again, size estimates are needed for costs of access plans</a:t>
            </a:r>
          </a:p>
          <a:p>
            <a:pPr lvl="1"/>
            <a:endParaRPr lang="en-CA" dirty="0"/>
          </a:p>
          <a:p>
            <a:r>
              <a:rPr lang="en-CA" dirty="0" smtClean="0"/>
              <a:t>What are some features we should expect?</a:t>
            </a:r>
          </a:p>
          <a:p>
            <a:pPr lvl="1"/>
            <a:r>
              <a:rPr lang="en-CA" dirty="0" smtClean="0"/>
              <a:t>Should produce estimates with small errors</a:t>
            </a:r>
          </a:p>
          <a:p>
            <a:pPr lvl="1"/>
            <a:r>
              <a:rPr lang="en-CA" dirty="0" smtClean="0"/>
              <a:t>Inexpensive to build, use and maintain</a:t>
            </a:r>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a:solidFill>
                  <a:srgbClr val="FFFFFF"/>
                </a:solidFill>
                <a:latin typeface="Arial" panose="020B0604020202020204" pitchFamily="34" charset="0"/>
              </a:rPr>
              <a:pPr fontAlgn="base">
                <a:spcBef>
                  <a:spcPct val="0"/>
                </a:spcBef>
                <a:spcAft>
                  <a:spcPct val="0"/>
                </a:spcAft>
              </a:pPr>
              <a:t>8</a:t>
            </a:fld>
            <a:endParaRPr lang="en-US" altLang="en-US">
              <a:solidFill>
                <a:srgbClr val="FFFFFF"/>
              </a:solidFill>
              <a:latin typeface="Arial" panose="020B0604020202020204" pitchFamily="34" charset="0"/>
            </a:endParaRPr>
          </a:p>
        </p:txBody>
      </p:sp>
    </p:spTree>
    <p:extLst>
      <p:ext uri="{BB962C8B-B14F-4D97-AF65-F5344CB8AC3E}">
        <p14:creationId xmlns:p14="http://schemas.microsoft.com/office/powerpoint/2010/main" val="287368955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Results</a:t>
            </a:r>
            <a:endParaRPr lang="en-CA" dirty="0"/>
          </a:p>
        </p:txBody>
      </p:sp>
      <p:sp>
        <p:nvSpPr>
          <p:cNvPr id="3" name="Content Placeholder 2"/>
          <p:cNvSpPr>
            <a:spLocks noGrp="1"/>
          </p:cNvSpPr>
          <p:nvPr>
            <p:ph idx="1"/>
          </p:nvPr>
        </p:nvSpPr>
        <p:spPr/>
        <p:txBody>
          <a:bodyPr/>
          <a:lstStyle/>
          <a:p>
            <a:r>
              <a:rPr lang="en-CA" dirty="0" smtClean="0"/>
              <a:t>Out-performed both </a:t>
            </a:r>
            <a:r>
              <a:rPr lang="en-CA" dirty="0" err="1" smtClean="0"/>
              <a:t>POSTGres</a:t>
            </a:r>
            <a:r>
              <a:rPr lang="en-CA" dirty="0" smtClean="0"/>
              <a:t> and Random sampling</a:t>
            </a:r>
          </a:p>
          <a:p>
            <a:r>
              <a:rPr lang="en-CA" dirty="0" smtClean="0"/>
              <a:t>Index-based join Sampling performed similar to this way, but uses more space</a:t>
            </a:r>
          </a:p>
          <a:p>
            <a:pPr marL="0" indent="0">
              <a:buNone/>
            </a:pPr>
            <a:r>
              <a:rPr lang="en-CA" dirty="0" smtClean="0"/>
              <a:t> </a:t>
            </a:r>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80</a:t>
            </a:fld>
            <a:endParaRPr lang="en-US" altLang="en-US" smtClean="0">
              <a:solidFill>
                <a:srgbClr val="FFFFFF"/>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9458" y="3571338"/>
            <a:ext cx="6415510" cy="3286662"/>
          </a:xfrm>
          <a:prstGeom prst="rect">
            <a:avLst/>
          </a:prstGeom>
        </p:spPr>
      </p:pic>
    </p:spTree>
    <p:extLst>
      <p:ext uri="{BB962C8B-B14F-4D97-AF65-F5344CB8AC3E}">
        <p14:creationId xmlns:p14="http://schemas.microsoft.com/office/powerpoint/2010/main" val="7565600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Conclusion</a:t>
            </a:r>
            <a:endParaRPr lang="en-CA" dirty="0"/>
          </a:p>
        </p:txBody>
      </p:sp>
      <p:sp>
        <p:nvSpPr>
          <p:cNvPr id="3" name="Content Placeholder 2"/>
          <p:cNvSpPr>
            <a:spLocks noGrp="1"/>
          </p:cNvSpPr>
          <p:nvPr>
            <p:ph idx="1"/>
          </p:nvPr>
        </p:nvSpPr>
        <p:spPr/>
        <p:txBody>
          <a:bodyPr/>
          <a:lstStyle/>
          <a:p>
            <a:r>
              <a:rPr lang="en-CA" dirty="0" smtClean="0"/>
              <a:t>Deep learning can estimate cardinalities well</a:t>
            </a:r>
          </a:p>
          <a:p>
            <a:r>
              <a:rPr lang="en-CA" dirty="0" smtClean="0"/>
              <a:t>Beats out current ideas</a:t>
            </a:r>
          </a:p>
          <a:p>
            <a:r>
              <a:rPr lang="en-CA" dirty="0" smtClean="0"/>
              <a:t>But is it robust enough?</a:t>
            </a:r>
            <a:endParaRPr lang="en-CA"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1A9BC2ED-05C4-489B-AB3A-6BCDD3FC9A10}" type="slidenum">
              <a:rPr lang="en-US" altLang="en-US" smtClean="0">
                <a:solidFill>
                  <a:srgbClr val="FFFFFF"/>
                </a:solidFill>
              </a:rPr>
              <a:pPr fontAlgn="base">
                <a:spcBef>
                  <a:spcPct val="0"/>
                </a:spcBef>
                <a:spcAft>
                  <a:spcPct val="0"/>
                </a:spcAft>
              </a:pPr>
              <a:t>81</a:t>
            </a:fld>
            <a:endParaRPr lang="en-US" altLang="en-US" smtClean="0">
              <a:solidFill>
                <a:srgbClr val="FFFFFF"/>
              </a:solidFill>
            </a:endParaRPr>
          </a:p>
        </p:txBody>
      </p:sp>
    </p:spTree>
    <p:extLst>
      <p:ext uri="{BB962C8B-B14F-4D97-AF65-F5344CB8AC3E}">
        <p14:creationId xmlns:p14="http://schemas.microsoft.com/office/powerpoint/2010/main" val="32334674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References</a:t>
            </a:r>
          </a:p>
        </p:txBody>
      </p:sp>
      <p:sp>
        <p:nvSpPr>
          <p:cNvPr id="3" name="Content Placeholder 2"/>
          <p:cNvSpPr>
            <a:spLocks noGrp="1"/>
          </p:cNvSpPr>
          <p:nvPr>
            <p:ph idx="1"/>
          </p:nvPr>
        </p:nvSpPr>
        <p:spPr/>
        <p:txBody>
          <a:bodyPr/>
          <a:lstStyle/>
          <a:p>
            <a:r>
              <a:rPr lang="en-CA" dirty="0">
                <a:hlinkClick r:id="rId2"/>
              </a:rPr>
              <a:t>https://www.jeremyjordan.me/autoencoders/</a:t>
            </a:r>
            <a:endParaRPr lang="en-CA" dirty="0"/>
          </a:p>
          <a:p>
            <a:r>
              <a:rPr lang="en-CA" dirty="0">
                <a:hlinkClick r:id="rId3"/>
              </a:rPr>
              <a:t>http://bjlkeng.github.io/posts/autoregressive-autoencoders/</a:t>
            </a:r>
            <a:endParaRPr lang="en-CA" dirty="0"/>
          </a:p>
          <a:p>
            <a:r>
              <a:rPr lang="en-CA" dirty="0">
                <a:hlinkClick r:id="rId4"/>
              </a:rPr>
              <a:t>http://www.deeplearningbook.org/contents/autoencoders.html</a:t>
            </a:r>
            <a:endParaRPr lang="en-CA" dirty="0"/>
          </a:p>
        </p:txBody>
      </p:sp>
    </p:spTree>
    <p:extLst>
      <p:ext uri="{BB962C8B-B14F-4D97-AF65-F5344CB8AC3E}">
        <p14:creationId xmlns:p14="http://schemas.microsoft.com/office/powerpoint/2010/main" val="1732623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AD9421E7-174F-403B-B477-1195BA32903F}" type="slidenum">
              <a:rPr lang="en-US" altLang="en-US"/>
              <a:pPr/>
              <a:t>9</a:t>
            </a:fld>
            <a:endParaRPr lang="en-US" altLang="en-US"/>
          </a:p>
        </p:txBody>
      </p:sp>
      <p:sp>
        <p:nvSpPr>
          <p:cNvPr id="27650" name="AutoShape 2"/>
          <p:cNvSpPr>
            <a:spLocks noGrp="1" noChangeArrowheads="1"/>
          </p:cNvSpPr>
          <p:nvPr>
            <p:ph type="title"/>
          </p:nvPr>
        </p:nvSpPr>
        <p:spPr/>
        <p:txBody>
          <a:bodyPr/>
          <a:lstStyle/>
          <a:p>
            <a:r>
              <a:rPr lang="en-US" altLang="en-US"/>
              <a:t>Data Distribution</a:t>
            </a:r>
          </a:p>
        </p:txBody>
      </p:sp>
      <p:sp>
        <p:nvSpPr>
          <p:cNvPr id="27651" name="Rectangle 3"/>
          <p:cNvSpPr>
            <a:spLocks noGrp="1" noChangeArrowheads="1"/>
          </p:cNvSpPr>
          <p:nvPr>
            <p:ph type="body" sz="half" idx="1"/>
          </p:nvPr>
        </p:nvSpPr>
        <p:spPr/>
        <p:txBody>
          <a:bodyPr/>
          <a:lstStyle/>
          <a:p>
            <a:r>
              <a:rPr lang="en-US" altLang="en-US" sz="2400" dirty="0"/>
              <a:t>Histograms </a:t>
            </a:r>
            <a:r>
              <a:rPr lang="en-US" altLang="en-US" sz="2400" dirty="0" smtClean="0"/>
              <a:t>are </a:t>
            </a:r>
            <a:r>
              <a:rPr lang="en-US" altLang="en-US" sz="2400" dirty="0"/>
              <a:t>approximations of data distribution</a:t>
            </a:r>
          </a:p>
          <a:p>
            <a:r>
              <a:rPr lang="en-US" altLang="en-US" sz="2400" dirty="0"/>
              <a:t>Data distribution is a set of </a:t>
            </a:r>
            <a:r>
              <a:rPr lang="en-US" altLang="en-US" sz="2400" dirty="0">
                <a:solidFill>
                  <a:schemeClr val="folHlink"/>
                </a:solidFill>
              </a:rPr>
              <a:t>(attribute value, frequency)</a:t>
            </a:r>
            <a:r>
              <a:rPr lang="en-US" altLang="en-US" sz="2400" dirty="0"/>
              <a:t> pairs</a:t>
            </a:r>
          </a:p>
        </p:txBody>
      </p:sp>
      <p:pic>
        <p:nvPicPr>
          <p:cNvPr id="27661" name="Picture 1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743200" y="3810000"/>
            <a:ext cx="2647950" cy="2700338"/>
          </a:xfrm>
          <a:noFill/>
          <a:ln/>
        </p:spPr>
      </p:pic>
      <p:pic>
        <p:nvPicPr>
          <p:cNvPr id="27672"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4343400"/>
            <a:ext cx="2819400" cy="200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2555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1090</TotalTime>
  <Words>3619</Words>
  <Application>Microsoft Office PowerPoint</Application>
  <PresentationFormat>Widescreen</PresentationFormat>
  <Paragraphs>577</Paragraphs>
  <Slides>82</Slides>
  <Notes>23</Notes>
  <HiddenSlides>0</HiddenSlides>
  <MMClips>0</MMClips>
  <ScaleCrop>false</ScaleCrop>
  <HeadingPairs>
    <vt:vector size="8" baseType="variant">
      <vt:variant>
        <vt:lpstr>Fonts Used</vt:lpstr>
      </vt:variant>
      <vt:variant>
        <vt:i4>6</vt:i4>
      </vt:variant>
      <vt:variant>
        <vt:lpstr>Theme</vt:lpstr>
      </vt:variant>
      <vt:variant>
        <vt:i4>5</vt:i4>
      </vt:variant>
      <vt:variant>
        <vt:lpstr>Embedded OLE Servers</vt:lpstr>
      </vt:variant>
      <vt:variant>
        <vt:i4>2</vt:i4>
      </vt:variant>
      <vt:variant>
        <vt:lpstr>Slide Titles</vt:lpstr>
      </vt:variant>
      <vt:variant>
        <vt:i4>82</vt:i4>
      </vt:variant>
    </vt:vector>
  </HeadingPairs>
  <TitlesOfParts>
    <vt:vector size="95" baseType="lpstr">
      <vt:lpstr>Arial</vt:lpstr>
      <vt:lpstr>Calibri</vt:lpstr>
      <vt:lpstr>Calibri Light</vt:lpstr>
      <vt:lpstr>Cambria Math</vt:lpstr>
      <vt:lpstr>Times New Roman</vt:lpstr>
      <vt:lpstr>Wingdings</vt:lpstr>
      <vt:lpstr>Office Theme</vt:lpstr>
      <vt:lpstr>Capsules</vt:lpstr>
      <vt:lpstr>1_Capsules</vt:lpstr>
      <vt:lpstr>2_Capsules</vt:lpstr>
      <vt:lpstr>3_Capsules</vt:lpstr>
      <vt:lpstr>Chart</vt:lpstr>
      <vt:lpstr>CorelPhotoPaint.Image.8</vt:lpstr>
      <vt:lpstr>Cardinality Estimation</vt:lpstr>
      <vt:lpstr>Definition</vt:lpstr>
      <vt:lpstr>Examples of Cardinality Estimation</vt:lpstr>
      <vt:lpstr>Naïve approach</vt:lpstr>
      <vt:lpstr>Problems?</vt:lpstr>
      <vt:lpstr>What are the current solutions to this?</vt:lpstr>
      <vt:lpstr>What are the current solutions to this?</vt:lpstr>
      <vt:lpstr>Motivation</vt:lpstr>
      <vt:lpstr>Data Distribution</vt:lpstr>
      <vt:lpstr>Data Distribution – More examples</vt:lpstr>
      <vt:lpstr>Data Distribution</vt:lpstr>
      <vt:lpstr>Problems</vt:lpstr>
      <vt:lpstr>From Data Distribution to Histogram</vt:lpstr>
      <vt:lpstr>From Data Distribution to Histogram</vt:lpstr>
      <vt:lpstr>PowerPoint Presentation</vt:lpstr>
      <vt:lpstr>Histograms</vt:lpstr>
      <vt:lpstr>Spread S and Area A</vt:lpstr>
      <vt:lpstr>Equi-width histograms</vt:lpstr>
      <vt:lpstr>Equi-depth</vt:lpstr>
      <vt:lpstr>Example of estimation</vt:lpstr>
      <vt:lpstr>Alternative histograms</vt:lpstr>
      <vt:lpstr>Bottom Line for Histograms</vt:lpstr>
      <vt:lpstr>Scaling to Higher dimensions</vt:lpstr>
      <vt:lpstr>Problems</vt:lpstr>
      <vt:lpstr>Extending to multi-dimensional Histograms</vt:lpstr>
      <vt:lpstr>Example</vt:lpstr>
      <vt:lpstr>EquiDepth 2-D histogram</vt:lpstr>
      <vt:lpstr>Problems</vt:lpstr>
      <vt:lpstr>Parts of an Autoencoder</vt:lpstr>
      <vt:lpstr>Example</vt:lpstr>
      <vt:lpstr>Why use a bottleneck?</vt:lpstr>
      <vt:lpstr>Example</vt:lpstr>
      <vt:lpstr>Bottleneck</vt:lpstr>
      <vt:lpstr>Types of Bottlenecks</vt:lpstr>
      <vt:lpstr>Example</vt:lpstr>
      <vt:lpstr>Loss Function</vt:lpstr>
      <vt:lpstr>Problems with autoencoders</vt:lpstr>
      <vt:lpstr>Modifying Autoencoders</vt:lpstr>
      <vt:lpstr>Modifying Autoencoders</vt:lpstr>
      <vt:lpstr>Example</vt:lpstr>
      <vt:lpstr>Modifying Autoencoders</vt:lpstr>
      <vt:lpstr>MADE</vt:lpstr>
      <vt:lpstr>Example</vt:lpstr>
      <vt:lpstr>MADE</vt:lpstr>
      <vt:lpstr>Multi-attribute Selectivity Estimation</vt:lpstr>
      <vt:lpstr>Two Approaches</vt:lpstr>
      <vt:lpstr>Encodings</vt:lpstr>
      <vt:lpstr>Example</vt:lpstr>
      <vt:lpstr>Point and Range Queries</vt:lpstr>
      <vt:lpstr>Range Queries</vt:lpstr>
      <vt:lpstr>Adaptive Importance Sampling</vt:lpstr>
      <vt:lpstr>Further optimizations</vt:lpstr>
      <vt:lpstr>Supervised Learning</vt:lpstr>
      <vt:lpstr>Encoding … Again</vt:lpstr>
      <vt:lpstr>Example</vt:lpstr>
      <vt:lpstr>Encoding Queries</vt:lpstr>
      <vt:lpstr>Example</vt:lpstr>
      <vt:lpstr>Encoding Selectivity</vt:lpstr>
      <vt:lpstr>Training and Inference</vt:lpstr>
      <vt:lpstr>Generating Training Data</vt:lpstr>
      <vt:lpstr>Generating Training Data</vt:lpstr>
      <vt:lpstr>Encoding Range Queries</vt:lpstr>
      <vt:lpstr>Other Considerations</vt:lpstr>
      <vt:lpstr>Results</vt:lpstr>
      <vt:lpstr>PowerPoint Presentation</vt:lpstr>
      <vt:lpstr>Results</vt:lpstr>
      <vt:lpstr>Results</vt:lpstr>
      <vt:lpstr>PowerPoint Presentation</vt:lpstr>
      <vt:lpstr>Results</vt:lpstr>
      <vt:lpstr>PowerPoint Presentation</vt:lpstr>
      <vt:lpstr>Estimating Join Cardinality</vt:lpstr>
      <vt:lpstr>Join Cardinality</vt:lpstr>
      <vt:lpstr>Uniformity</vt:lpstr>
      <vt:lpstr>Problems</vt:lpstr>
      <vt:lpstr>Learned Cardinalities and Correlated Joins</vt:lpstr>
      <vt:lpstr>Learned Cardinalities</vt:lpstr>
      <vt:lpstr>Encodings … Again</vt:lpstr>
      <vt:lpstr>Architecture</vt:lpstr>
      <vt:lpstr>Training Data</vt:lpstr>
      <vt:lpstr>Results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Cardinality Estimation</dc:title>
  <dc:creator>George Wu</dc:creator>
  <cp:lastModifiedBy>George Wu</cp:lastModifiedBy>
  <cp:revision>89</cp:revision>
  <dcterms:created xsi:type="dcterms:W3CDTF">2019-10-02T02:08:43Z</dcterms:created>
  <dcterms:modified xsi:type="dcterms:W3CDTF">2019-10-06T05:18:35Z</dcterms:modified>
</cp:coreProperties>
</file>