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D8012-36D1-8C4C-B399-0EF061C7675E}" v="9" dt="2018-05-07T17:09:1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6429" autoAdjust="0"/>
  </p:normalViewPr>
  <p:slideViewPr>
    <p:cSldViewPr snapToGrid="0" showGuides="1">
      <p:cViewPr varScale="1">
        <p:scale>
          <a:sx n="82" d="100"/>
          <a:sy n="82" d="100"/>
        </p:scale>
        <p:origin x="296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G" userId="cf004e1828682de5" providerId="LiveId" clId="{5F3D8012-36D1-8C4C-B399-0EF061C7675E}"/>
    <pc:docChg chg="undo modSld sldOrd">
      <pc:chgData name="Frank G" userId="cf004e1828682de5" providerId="LiveId" clId="{5F3D8012-36D1-8C4C-B399-0EF061C7675E}" dt="2018-05-07T17:09:15.220" v="8" actId="20577"/>
      <pc:docMkLst>
        <pc:docMk/>
      </pc:docMkLst>
      <pc:sldChg chg="ord">
        <pc:chgData name="Frank G" userId="cf004e1828682de5" providerId="LiveId" clId="{5F3D8012-36D1-8C4C-B399-0EF061C7675E}" dt="2018-05-07T14:23:57.899" v="0" actId="6549"/>
        <pc:sldMkLst>
          <pc:docMk/>
          <pc:sldMk cId="1535445181" sldId="261"/>
        </pc:sldMkLst>
      </pc:sldChg>
      <pc:sldChg chg="modSp">
        <pc:chgData name="Frank G" userId="cf004e1828682de5" providerId="LiveId" clId="{5F3D8012-36D1-8C4C-B399-0EF061C7675E}" dt="2018-05-07T17:09:15.220" v="8" actId="20577"/>
        <pc:sldMkLst>
          <pc:docMk/>
          <pc:sldMk cId="2503647843" sldId="263"/>
        </pc:sldMkLst>
        <pc:spChg chg="mod">
          <ac:chgData name="Frank G" userId="cf004e1828682de5" providerId="LiveId" clId="{5F3D8012-36D1-8C4C-B399-0EF061C7675E}" dt="2018-05-07T17:09:15.220" v="8" actId="20577"/>
          <ac:spMkLst>
            <pc:docMk/>
            <pc:sldMk cId="2503647843" sldId="263"/>
            <ac:spMk id="11" creationId="{1AD03E78-A253-4A89-AFB3-A1DDD14CF23D}"/>
          </ac:spMkLst>
        </pc:spChg>
      </pc:sldChg>
      <pc:sldChg chg="modSp">
        <pc:chgData name="Frank G" userId="cf004e1828682de5" providerId="LiveId" clId="{5F3D8012-36D1-8C4C-B399-0EF061C7675E}" dt="2018-05-07T14:26:48.398" v="7" actId="6549"/>
        <pc:sldMkLst>
          <pc:docMk/>
          <pc:sldMk cId="951159901" sldId="264"/>
        </pc:sldMkLst>
        <pc:spChg chg="mod">
          <ac:chgData name="Frank G" userId="cf004e1828682de5" providerId="LiveId" clId="{5F3D8012-36D1-8C4C-B399-0EF061C7675E}" dt="2018-05-07T14:26:48.398" v="7" actId="6549"/>
          <ac:spMkLst>
            <pc:docMk/>
            <pc:sldMk cId="951159901" sldId="264"/>
            <ac:spMk id="11" creationId="{1AD03E78-A253-4A89-AFB3-A1DDD14CF2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D6747-042F-4957-9442-A032A9BBCB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7DEDB6-0029-4AAA-B508-DEB0AA6D9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4146-265A-404D-BED6-BBB8252C243C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19B5F-60A8-4D03-8274-140F1E9E3A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B2012-5929-425E-B0D8-7BF91B4611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D3102-1C9B-4F7B-845D-EC8942E3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37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2ED8-DC27-499B-9FDF-66D95DB7B88C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6C13A-8342-4A1F-8CA5-0D5AD880D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74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4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9493E-7BA5-4FF6-812B-017F6AC9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AE768D-90A2-4296-B991-A2E0713DE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99F1A-9330-4A54-AF86-6D18540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2BAE-8D35-4F31-8D5B-AB70DB549013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CCF31-39EE-415F-B43C-CCC59E59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FFDEC-9325-4B15-865F-BF0A1904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D00E3-E8D2-4786-91AD-DBF60AA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65A1A6-9C50-45C5-AF12-1F34C220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D944A-80EE-455D-9408-EA1B4BE7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B2E-1B86-4426-8594-24B46948A387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E203B-247F-45E2-9F67-9A57C37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E4E5B2-3146-40F6-BD1D-9947F0E8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7BF913-14E1-4FD9-AE53-DBBC5E5A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D5C3E-AB81-4D52-A888-21AEFA31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545AF-F66F-4E17-AD87-26F9249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DB4F-F10B-4886-948F-6DB24738CF95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C72A3-01A9-4C0C-AE9B-398B9AC5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7AA32-652C-4A48-9BCD-D26FE691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0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BCF24-C526-48F0-B222-F1A87C22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1D737-2A63-45B0-AFF7-085C0B9C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920D9-DD4E-4D68-8115-4E0D15D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E586-F9A7-4293-8C1D-ADC6C1DB7029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2ABB3-CAF2-467B-A60F-CB911770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8B078-074E-400B-BD4F-7ED7F49C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E57DE-4708-4A42-9D2E-484394ED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A1C0D-3938-4B8C-937D-19F6CE1E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1FF7C-3D39-4644-8A2C-D1E4292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325-B980-409E-8FBE-EAC326C8CDB7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D08C6-3C49-4645-9D70-6E7C2FC3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16B75-5F0C-4E7B-B7A8-D7B329D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DF353-58AD-4CBA-B25F-11265F7B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77D8A-0BEA-49D5-ACDB-E7D44F4B0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E1E8EE-83D6-443F-A3AA-1155C580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A067B0-F11E-4516-BFFD-ECA958F1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E685-F6F5-472E-8FCB-15A7C99D002D}" type="datetime1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B2295-CDB7-420A-B653-392529F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FFB30-F316-4606-AE0C-1E6F1F75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3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E94CF-203B-438B-B37D-9FC6450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4C009-5206-4A01-8DF7-1C483A52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06B0CE-C800-4868-8C2E-38C48B34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A2BADC-408B-45B4-A2AD-18FCE66F9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919B46-FBD6-470B-9B8D-572F281B2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B7E168-F6A9-43CC-999A-EB937CF5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6AD7-5030-4D23-B43B-E478F2CE1EAC}" type="datetime1">
              <a:rPr lang="de-DE" smtClean="0"/>
              <a:t>07.05.18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6F02A8-61F5-4252-AC34-5FCB9716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0D1B2E-769E-4C7D-AF4A-F04A3F8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8BE90-DDA5-4F5F-9D04-A588DF27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1A2524-B230-4962-8B6B-DC80631E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46DD-F48D-4284-9CDA-570AB782EFF2}" type="datetime1">
              <a:rPr lang="de-DE" smtClean="0"/>
              <a:t>07.05.18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AB816-732E-4C71-BFC6-929E4273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524F9-7976-4B73-86A0-4D31C109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8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70A2E2-3E8E-4524-B17D-88DAF79B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B6E-A26E-4BA6-B6B1-B90332C9B260}" type="datetime1">
              <a:rPr lang="de-DE" smtClean="0"/>
              <a:t>07.05.18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2CE3AA-092B-4B8B-AAF0-42F1E2C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9A4F1-D19A-4CA4-BA61-F1D599BA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1B8E4-8AA8-4F1B-BA11-02F66A1D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36E2-A227-413C-B1A4-DB4309C1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180F7B-92B4-4AF0-AA26-DFB50B0F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C8AF6-D9AE-4E77-A37C-BF95367F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16E8-CBA1-49AF-ABDC-F5937F5B0220}" type="datetime1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34D8F-4CB0-4324-B4E0-B8446FE0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CE266-A49B-4E3F-BE25-6A24DE78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8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7A5A-AB10-4F97-9154-C3EE932A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0EF2D6-00AF-465F-B6D4-4FE7DDB63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2D50D1-84A7-4379-AB71-5879E97D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BA556-BAF1-49DB-A7D6-064D572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574-FDEE-4D81-92EC-C58DEDB90E83}" type="datetime1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3F779-5E24-4B5B-B935-35C44000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886275-FB3E-4164-806F-18836D2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D1A72E-15E4-477D-B66F-B3528C76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651855-2631-4EA0-93EC-F0F8B21C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F16AE-9F54-4E12-9E2F-0334F230D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42EA-079C-4D86-B669-373B8AA29829}" type="datetime1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E6D6FE-9FA5-4C04-87ED-69B776C8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Frank Christian Geyer, Deniz Mardin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CC234-4474-49A0-96D6-E830B21E3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49F3-C995-4044-B366-0F5305A47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0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345F0E7-BE7A-4016-B75F-054BBE4BF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058F407E-FB63-4CD6-ADEF-4A4908645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4A253B1E-BB67-45EE-98AE-3EE3BEE3D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66C6BB8C-CFD0-4D48-A436-AC24422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47-6A65-4581-9E42-46BFDF3062BA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Allgemeiner Ablauf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9B5A7-BF1D-49CA-BCF8-7B23F318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Eine </a:t>
            </a:r>
            <a:r>
              <a:rPr lang="en-US" sz="2000" dirty="0" err="1">
                <a:solidFill>
                  <a:schemeClr val="bg1"/>
                </a:solidFill>
              </a:rPr>
              <a:t>Organisation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Drei</a:t>
            </a:r>
            <a:r>
              <a:rPr lang="en-US" sz="2000" dirty="0">
                <a:solidFill>
                  <a:schemeClr val="bg1"/>
                </a:solidFill>
              </a:rPr>
              <a:t> Peers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Ein </a:t>
            </a:r>
            <a:r>
              <a:rPr lang="en-US" sz="2000" dirty="0" err="1">
                <a:solidFill>
                  <a:schemeClr val="bg1"/>
                </a:solidFill>
              </a:rPr>
              <a:t>Orderer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Diverse SDKs: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ReST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(optional Java)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6DA7E1-F350-4BE1-BB2A-2A745929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-5892"/>
            <a:ext cx="7541092" cy="686389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7040545" y="6083276"/>
            <a:ext cx="555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Quelle:https</a:t>
            </a:r>
            <a:r>
              <a:rPr lang="de-DE" sz="1400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9F051-DFC9-473C-9EB2-163943C0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41B6-D299-4FCA-A52E-7C457804C7D4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B2BF0-DBAE-4C1A-971A-ADB6DBEB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481686-BBFE-4982-BE38-8EF0098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8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Technologien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9B5A7-BF1D-49CA-BCF8-7B23F318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9417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Hyperledger Fabric </a:t>
            </a:r>
            <a:r>
              <a:rPr lang="en-US" sz="1800" dirty="0" err="1">
                <a:solidFill>
                  <a:schemeClr val="bg1"/>
                </a:solidFill>
              </a:rPr>
              <a:t>als</a:t>
            </a:r>
            <a:r>
              <a:rPr lang="en-US" sz="1800" dirty="0">
                <a:solidFill>
                  <a:schemeClr val="bg1"/>
                </a:solidFill>
              </a:rPr>
              <a:t> Blockchain</a:t>
            </a:r>
          </a:p>
          <a:p>
            <a:r>
              <a:rPr lang="en-US" sz="1800" dirty="0">
                <a:solidFill>
                  <a:schemeClr val="bg1"/>
                </a:solidFill>
              </a:rPr>
              <a:t>Go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den </a:t>
            </a:r>
            <a:r>
              <a:rPr lang="en-US" sz="1800" dirty="0" err="1">
                <a:solidFill>
                  <a:schemeClr val="bg1"/>
                </a:solidFill>
              </a:rPr>
              <a:t>Chaincode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Docker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die Simulation der </a:t>
            </a:r>
            <a:r>
              <a:rPr lang="en-US" sz="1800" dirty="0" err="1">
                <a:solidFill>
                  <a:schemeClr val="bg1"/>
                </a:solidFill>
              </a:rPr>
              <a:t>Testumgebung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CouchDB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einfachen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Zugriff</a:t>
            </a:r>
            <a:r>
              <a:rPr lang="en-US" sz="1800" dirty="0">
                <a:solidFill>
                  <a:schemeClr val="bg1"/>
                </a:solidFill>
              </a:rPr>
              <a:t> auf den World State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Node.js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die </a:t>
            </a:r>
            <a:r>
              <a:rPr lang="en-US" sz="1800" dirty="0" err="1">
                <a:solidFill>
                  <a:schemeClr val="bg1"/>
                </a:solidFill>
              </a:rPr>
              <a:t>Schnittstellen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Bash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automatisierten</a:t>
            </a:r>
            <a:r>
              <a:rPr lang="en-US" sz="1800" dirty="0">
                <a:solidFill>
                  <a:schemeClr val="bg1"/>
                </a:solidFill>
              </a:rPr>
              <a:t> Aufbau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gRPC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für</a:t>
            </a:r>
            <a:r>
              <a:rPr lang="en-US" sz="1800" dirty="0">
                <a:solidFill>
                  <a:schemeClr val="bg1"/>
                </a:solidFill>
              </a:rPr>
              <a:t> die </a:t>
            </a:r>
            <a:r>
              <a:rPr lang="en-US" sz="1800" dirty="0" err="1">
                <a:solidFill>
                  <a:schemeClr val="bg1"/>
                </a:solidFill>
              </a:rPr>
              <a:t>Kommunikation</a:t>
            </a:r>
            <a:r>
              <a:rPr lang="en-US" sz="1800" dirty="0">
                <a:solidFill>
                  <a:schemeClr val="bg1"/>
                </a:solidFill>
              </a:rPr>
              <a:t> des </a:t>
            </a:r>
            <a:r>
              <a:rPr lang="en-US" sz="1800" dirty="0" err="1">
                <a:solidFill>
                  <a:schemeClr val="bg1"/>
                </a:solidFill>
              </a:rPr>
              <a:t>Netzwerks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5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0"/>
            <a:ext cx="7545196" cy="6858000"/>
          </a:xfrm>
          <a:prstGeom prst="rect">
            <a:avLst/>
          </a:prstGeom>
        </p:spPr>
      </p:pic>
      <p:sp>
        <p:nvSpPr>
          <p:cNvPr id="6" name="AutoShape 2" descr="Bildergebnis für hyperledger fabric">
            <a:extLst>
              <a:ext uri="{FF2B5EF4-FFF2-40B4-BE49-F238E27FC236}">
                <a16:creationId xmlns:a16="http://schemas.microsoft.com/office/drawing/2014/main" id="{FE33FADF-A006-4F62-8284-DF95D455C6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84549" cy="1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8CBD834-17D6-495D-A55F-1BFAD199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38" y="561148"/>
            <a:ext cx="2857500" cy="25241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A627D10-6224-41C6-9876-1E9FEB32B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10" y="2867706"/>
            <a:ext cx="6803873" cy="146283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388DFED-661E-489E-AD15-EA5A4C2FE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76" y="262168"/>
            <a:ext cx="3631379" cy="87153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4C76E6D-BD52-423D-9223-685E405CF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06" y="5236102"/>
            <a:ext cx="2336702" cy="142538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ED67DF-00DC-4DF3-AD0A-F8807A28F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05" y="4471574"/>
            <a:ext cx="2381250" cy="10001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6169542-A034-4D72-AAB0-5F28A9CBE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92" y="1183802"/>
            <a:ext cx="2147037" cy="1710920"/>
          </a:xfrm>
          <a:prstGeom prst="rect">
            <a:avLst/>
          </a:prstGeom>
        </p:spPr>
      </p:pic>
      <p:pic>
        <p:nvPicPr>
          <p:cNvPr id="28" name="Grafik 27" descr="Ein Bild, das Objekt, Uhr enthält.&#10;&#10;Mit sehr hoher Zuverlässigkeit generierte Beschreibung">
            <a:extLst>
              <a:ext uri="{FF2B5EF4-FFF2-40B4-BE49-F238E27FC236}">
                <a16:creationId xmlns:a16="http://schemas.microsoft.com/office/drawing/2014/main" id="{BD04E3A2-2104-4F82-81CC-DAD45786D19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91" y="4340741"/>
            <a:ext cx="1663469" cy="931957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7A0C8609-9269-40A6-9821-F11B5B3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7D1-B960-47E6-ACC0-0C0D079D8960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DC6EE0E7-D4BD-42F9-A592-D78242A7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6981CB2B-2FC6-48F7-A8CD-B63E47B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4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Chaincode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SmartContract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9B5A7-BF1D-49CA-BCF8-7B23F318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Geschrieben</a:t>
            </a:r>
            <a:r>
              <a:rPr lang="en-US" sz="2000" dirty="0">
                <a:solidFill>
                  <a:schemeClr val="bg1"/>
                </a:solidFill>
              </a:rPr>
              <a:t> in Go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 auf </a:t>
            </a:r>
            <a:r>
              <a:rPr lang="en-US" sz="2000" dirty="0" err="1">
                <a:solidFill>
                  <a:schemeClr val="bg1"/>
                </a:solidFill>
              </a:rPr>
              <a:t>allen</a:t>
            </a:r>
            <a:r>
              <a:rPr lang="en-US" sz="2000" dirty="0">
                <a:solidFill>
                  <a:schemeClr val="bg1"/>
                </a:solidFill>
              </a:rPr>
              <a:t> Peers </a:t>
            </a:r>
            <a:r>
              <a:rPr lang="en-US" sz="2000" dirty="0" err="1">
                <a:solidFill>
                  <a:schemeClr val="bg1"/>
                </a:solidFill>
              </a:rPr>
              <a:t>ausgeführt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JSON-Format =&gt; </a:t>
            </a:r>
            <a:r>
              <a:rPr lang="en-US" sz="2000" dirty="0" err="1">
                <a:solidFill>
                  <a:schemeClr val="bg1"/>
                </a:solidFill>
              </a:rPr>
              <a:t>erlaubt</a:t>
            </a:r>
            <a:r>
              <a:rPr lang="en-US" sz="2000" dirty="0">
                <a:solidFill>
                  <a:schemeClr val="bg1"/>
                </a:solidFill>
              </a:rPr>
              <a:t> Rich Queries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Effiziente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Suche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Composite Keys </a:t>
            </a:r>
            <a:r>
              <a:rPr lang="en-US" sz="2000" dirty="0" err="1">
                <a:solidFill>
                  <a:schemeClr val="bg1"/>
                </a:solidFill>
              </a:rPr>
              <a:t>möglich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6702250" y="6484512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Quelle:https</a:t>
            </a:r>
            <a:r>
              <a:rPr lang="de-DE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04" y="0"/>
            <a:ext cx="754519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5EEC3B-7620-4F25-B696-0F19CF9B5D0B}"/>
              </a:ext>
            </a:extLst>
          </p:cNvPr>
          <p:cNvSpPr txBox="1"/>
          <p:nvPr/>
        </p:nvSpPr>
        <p:spPr>
          <a:xfrm>
            <a:off x="4933741" y="1034980"/>
            <a:ext cx="6913266" cy="544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C66FB0-CCD7-4FED-B23C-5DC0EF8D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70" y="643467"/>
            <a:ext cx="727500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*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SimpleChaincode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getOffer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shim.ChaincodeStubInterface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pb.Response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offerIdAsString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shim.Error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Incorrect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de-DE" altLang="de-DE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stub.GetState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offerIdAsString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DE" altLang="de-DE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offerIdAsString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"}"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shim.Error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valAsbytes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offerIdAsString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"}"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shim.Error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jsonResp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shim.Success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EBDE2-24E8-4DCA-B91D-12B88847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22B0-7F58-411E-A908-E5F64C530D4F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0D501FC-EAE7-4B0A-A1B2-A892CAF3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7359F13-381A-40A4-8B12-58246CE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Skriptausschnitt für den Aufbau des Testnetzes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9B5A7-BF1D-49CA-BCF8-7B23F318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Geschrieben</a:t>
            </a:r>
            <a:r>
              <a:rPr lang="en-US" sz="2000" dirty="0">
                <a:solidFill>
                  <a:schemeClr val="bg1"/>
                </a:solidFill>
              </a:rPr>
              <a:t> in Bash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Testsystem</a:t>
            </a:r>
            <a:r>
              <a:rPr lang="en-US" sz="2000" dirty="0">
                <a:solidFill>
                  <a:schemeClr val="bg1"/>
                </a:solidFill>
              </a:rPr>
              <a:t> Ubuntu 16.04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Nutzung</a:t>
            </a:r>
            <a:r>
              <a:rPr lang="en-US" sz="2000" dirty="0">
                <a:solidFill>
                  <a:schemeClr val="bg1"/>
                </a:solidFill>
              </a:rPr>
              <a:t> von Docker-</a:t>
            </a:r>
            <a:r>
              <a:rPr lang="en-US" sz="2000" dirty="0" err="1">
                <a:solidFill>
                  <a:schemeClr val="bg1"/>
                </a:solidFill>
              </a:rPr>
              <a:t>Containern</a:t>
            </a:r>
            <a:r>
              <a:rPr lang="en-US" sz="2000" dirty="0">
                <a:solidFill>
                  <a:schemeClr val="bg1"/>
                </a:solidFill>
              </a:rPr>
              <a:t> modular </a:t>
            </a:r>
            <a:r>
              <a:rPr lang="en-US" sz="2000" dirty="0" err="1">
                <a:solidFill>
                  <a:schemeClr val="bg1"/>
                </a:solidFill>
              </a:rPr>
              <a:t>ausbaubar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Komplette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Steuerung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Netzes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Skript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prinzipiell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möglich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6702250" y="6484512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Quelle:https</a:t>
            </a:r>
            <a:r>
              <a:rPr lang="de-DE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04" y="0"/>
            <a:ext cx="754519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5EEC3B-7620-4F25-B696-0F19CF9B5D0B}"/>
              </a:ext>
            </a:extLst>
          </p:cNvPr>
          <p:cNvSpPr txBox="1"/>
          <p:nvPr/>
        </p:nvSpPr>
        <p:spPr>
          <a:xfrm>
            <a:off x="4933741" y="1034980"/>
            <a:ext cx="6913266" cy="544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4FADB9-7961-4D99-A48D-22E8BF68D815}"/>
              </a:ext>
            </a:extLst>
          </p:cNvPr>
          <p:cNvSpPr txBox="1"/>
          <p:nvPr/>
        </p:nvSpPr>
        <p:spPr>
          <a:xfrm>
            <a:off x="6702250" y="3778198"/>
            <a:ext cx="41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F4252F-0504-423A-997A-FE1F1827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71" y="636985"/>
            <a:ext cx="7369805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createAndJoinTheChannelForAllPeers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setRequiredPeerInfos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bookandblock.com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7051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-o orderer.bookandblock.com:7050 -c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{CHANNEL_NAME} -f ./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channel-artifacts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{CHANNEL_NAME}.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--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cafile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gopath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ordererOrg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/bandb.com/.../tlsca.bandb.com-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cert.pem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finish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30s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portNumber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peer0.org1.bookandblock.com peer1.org1.bookandblock.com peer2.org1.bookandblock.com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setRequiredPeerInfos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{i} band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portNumber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"CORE_PEER_ADDRESS=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{i}.org1.bookandblock.com:7051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bookchannel.block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 /bin/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update -o orderer.bookandblock.com:7050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{CHANNEL_NAME} -f ./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channel-artifacts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OrgBookAndBlockanchors.tx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tls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cafile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gopath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crypto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ordererOrg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/bandb.com/.../tlsca.bandb.com-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cert.pem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6DDDAFC-2466-4010-8CB5-9F200950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AEB8-2234-4907-987F-4F20C62B3F8A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B9E3A1D-DCD3-4D8B-A6A4-84F074B1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85D81A9-691D-4E40-8BB4-8CF9B344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Aktueller Stand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CDD63F9-6B66-4081-8191-1CB3E4D2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075361"/>
            <a:ext cx="3298092" cy="3083716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6702250" y="6484512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Quelle:https</a:t>
            </a:r>
            <a:r>
              <a:rPr lang="de-DE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04" y="0"/>
            <a:ext cx="754519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5EEC3B-7620-4F25-B696-0F19CF9B5D0B}"/>
              </a:ext>
            </a:extLst>
          </p:cNvPr>
          <p:cNvSpPr txBox="1"/>
          <p:nvPr/>
        </p:nvSpPr>
        <p:spPr>
          <a:xfrm>
            <a:off x="4933741" y="1034980"/>
            <a:ext cx="6913266" cy="544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4FADB9-7961-4D99-A48D-22E8BF68D815}"/>
              </a:ext>
            </a:extLst>
          </p:cNvPr>
          <p:cNvSpPr txBox="1"/>
          <p:nvPr/>
        </p:nvSpPr>
        <p:spPr>
          <a:xfrm>
            <a:off x="6702250" y="3778198"/>
            <a:ext cx="41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F847FD1-2F9A-42B9-92DA-DB29251DF7A5}"/>
              </a:ext>
            </a:extLst>
          </p:cNvPr>
          <p:cNvSpPr txBox="1">
            <a:spLocks/>
          </p:cNvSpPr>
          <p:nvPr/>
        </p:nvSpPr>
        <p:spPr>
          <a:xfrm>
            <a:off x="5020263" y="643466"/>
            <a:ext cx="6826744" cy="565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Hyperledger Fabric </a:t>
            </a:r>
            <a:r>
              <a:rPr lang="en-US" sz="2400" dirty="0" err="1">
                <a:solidFill>
                  <a:schemeClr val="bg1"/>
                </a:solidFill>
              </a:rPr>
              <a:t>funktionsfähig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Angebot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anlegen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Vermieter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Angebote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anzeigen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Historie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Angebotes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anzeigen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Angebot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löschen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Angebote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über</a:t>
            </a:r>
            <a:r>
              <a:rPr lang="en-US" dirty="0">
                <a:solidFill>
                  <a:schemeClr val="bg1"/>
                </a:solidFill>
              </a:rPr>
              <a:t> Public Key </a:t>
            </a:r>
            <a:r>
              <a:rPr lang="en-US" dirty="0" err="1">
                <a:solidFill>
                  <a:schemeClr val="bg1"/>
                </a:solidFill>
              </a:rPr>
              <a:t>finden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Hyperledger Fabric CA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en-US" dirty="0" err="1">
                <a:solidFill>
                  <a:schemeClr val="bg1"/>
                </a:solidFill>
              </a:rPr>
              <a:t>anlegen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Zertifikate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verwalten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ReST-Schnittstelle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37AF091-97B9-4CAE-85D0-BDD65A9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8C1-19EC-408F-A025-38407745E189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7D2518-8649-4548-8F26-219249E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A200CE8-3D2B-4DE8-9E7F-5BC13130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Möglicher Ausblick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6702250" y="6484512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Quelle:https</a:t>
            </a:r>
            <a:r>
              <a:rPr lang="de-DE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04" y="0"/>
            <a:ext cx="7545196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64FADB9-7961-4D99-A48D-22E8BF68D815}"/>
              </a:ext>
            </a:extLst>
          </p:cNvPr>
          <p:cNvSpPr txBox="1"/>
          <p:nvPr/>
        </p:nvSpPr>
        <p:spPr>
          <a:xfrm>
            <a:off x="6702250" y="3778198"/>
            <a:ext cx="41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AD03E78-A253-4A89-AFB3-A1DDD14CF23D}"/>
              </a:ext>
            </a:extLst>
          </p:cNvPr>
          <p:cNvSpPr txBox="1">
            <a:spLocks/>
          </p:cNvSpPr>
          <p:nvPr/>
        </p:nvSpPr>
        <p:spPr>
          <a:xfrm>
            <a:off x="5020263" y="643466"/>
            <a:ext cx="6826744" cy="565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Mögliche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Erweiterung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Angebote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transferieren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Angebot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mieten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den </a:t>
            </a:r>
            <a:r>
              <a:rPr lang="en-US" sz="2000" dirty="0" err="1">
                <a:solidFill>
                  <a:schemeClr val="bg1"/>
                </a:solidFill>
              </a:rPr>
              <a:t>Mieter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Optimierung</a:t>
            </a:r>
            <a:r>
              <a:rPr lang="en-US" sz="2000" dirty="0">
                <a:solidFill>
                  <a:schemeClr val="bg1"/>
                </a:solidFill>
              </a:rPr>
              <a:t> von Hyperledger auf Basis von Apache </a:t>
            </a:r>
            <a:r>
              <a:rPr lang="en-US" sz="2000" dirty="0" err="1">
                <a:solidFill>
                  <a:schemeClr val="bg1"/>
                </a:solidFill>
              </a:rPr>
              <a:t>ZooKeeper</a:t>
            </a:r>
            <a:r>
              <a:rPr lang="en-US" sz="2000" dirty="0">
                <a:solidFill>
                  <a:schemeClr val="bg1"/>
                </a:solidFill>
              </a:rPr>
              <a:t> und Apache Kafka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Nutzung</a:t>
            </a:r>
            <a:r>
              <a:rPr lang="en-US" sz="2000" dirty="0">
                <a:solidFill>
                  <a:schemeClr val="bg1"/>
                </a:solidFill>
              </a:rPr>
              <a:t> von ABAC (Attribute-Based-Access-</a:t>
            </a:r>
            <a:r>
              <a:rPr lang="en-US" sz="2000" dirty="0" err="1">
                <a:solidFill>
                  <a:schemeClr val="bg1"/>
                </a:solidFill>
              </a:rPr>
              <a:t>Controll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für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Nutzerberechtigungen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Abgrenzung</a:t>
            </a:r>
            <a:r>
              <a:rPr lang="en-US" sz="2400" dirty="0">
                <a:solidFill>
                  <a:schemeClr val="bg1"/>
                </a:solidFill>
              </a:rPr>
              <a:t>, was </a:t>
            </a:r>
            <a:r>
              <a:rPr lang="en-US" sz="2400" dirty="0" err="1">
                <a:solidFill>
                  <a:schemeClr val="bg1"/>
                </a:solidFill>
              </a:rPr>
              <a:t>nicht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gemacht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wird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Lasttests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Analyse</a:t>
            </a:r>
            <a:r>
              <a:rPr lang="en-US" sz="2000" dirty="0">
                <a:solidFill>
                  <a:schemeClr val="bg1"/>
                </a:solidFill>
              </a:rPr>
              <a:t> und </a:t>
            </a:r>
            <a:r>
              <a:rPr lang="en-US" sz="2000" dirty="0" err="1">
                <a:solidFill>
                  <a:schemeClr val="bg1"/>
                </a:solidFill>
              </a:rPr>
              <a:t>Abdeckung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sicherheitskritischer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Szenarien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5BDDD9-B621-415C-88A7-8F56555A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02BE43E-5CE2-405E-8723-E5EDA5FB4DFF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85C20BA-A296-4359-BC28-22C998A8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FE31955-7CC1-4D92-8491-9404E18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B84C06CA-D486-459C-AE09-A92E45D3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075361"/>
            <a:ext cx="3298092" cy="30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628880-141A-41F9-8C84-BDCD0334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Kritiken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9B5A7-BF1D-49CA-BCF8-7B23F318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D52244-0524-467D-94BB-EBCDD24BAAC2}"/>
              </a:ext>
            </a:extLst>
          </p:cNvPr>
          <p:cNvSpPr txBox="1"/>
          <p:nvPr/>
        </p:nvSpPr>
        <p:spPr>
          <a:xfrm>
            <a:off x="6702250" y="6484512"/>
            <a:ext cx="57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Quelle:https</a:t>
            </a:r>
            <a:r>
              <a:rPr lang="de-DE" dirty="0">
                <a:solidFill>
                  <a:schemeClr val="bg1"/>
                </a:solidFill>
              </a:rPr>
              <a:t>://www.youtube.com/watch?v=2_RgCfjunEU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3F4C31-1FD8-4AE7-87B9-E678E625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56" y="0"/>
            <a:ext cx="7545196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64FADB9-7961-4D99-A48D-22E8BF68D815}"/>
              </a:ext>
            </a:extLst>
          </p:cNvPr>
          <p:cNvSpPr txBox="1"/>
          <p:nvPr/>
        </p:nvSpPr>
        <p:spPr>
          <a:xfrm>
            <a:off x="6702250" y="3778198"/>
            <a:ext cx="41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AD03E78-A253-4A89-AFB3-A1DDD14CF23D}"/>
              </a:ext>
            </a:extLst>
          </p:cNvPr>
          <p:cNvSpPr txBox="1">
            <a:spLocks/>
          </p:cNvSpPr>
          <p:nvPr/>
        </p:nvSpPr>
        <p:spPr>
          <a:xfrm>
            <a:off x="5020263" y="643466"/>
            <a:ext cx="6826744" cy="565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Negativ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Dokumentation</a:t>
            </a:r>
            <a:r>
              <a:rPr lang="en-US" sz="2000" dirty="0">
                <a:solidFill>
                  <a:schemeClr val="bg1"/>
                </a:solidFill>
              </a:rPr>
              <a:t> von Hyperledger </a:t>
            </a:r>
            <a:r>
              <a:rPr lang="en-US" sz="2000" dirty="0" err="1">
                <a:solidFill>
                  <a:schemeClr val="bg1"/>
                </a:solidFill>
              </a:rPr>
              <a:t>nicht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ausgereift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Immer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noch</a:t>
            </a:r>
            <a:r>
              <a:rPr lang="en-US" sz="2000" dirty="0">
                <a:solidFill>
                  <a:schemeClr val="bg1"/>
                </a:solidFill>
              </a:rPr>
              <a:t> in der </a:t>
            </a:r>
            <a:r>
              <a:rPr lang="en-US" sz="2000" dirty="0" err="1">
                <a:solidFill>
                  <a:schemeClr val="bg1"/>
                </a:solidFill>
              </a:rPr>
              <a:t>Entwicklung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Viele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externe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Abhängigkeiten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Keine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präzisen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Fehlermeldungen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Sehr </a:t>
            </a:r>
            <a:r>
              <a:rPr lang="en-US" sz="2000" dirty="0" err="1">
                <a:solidFill>
                  <a:schemeClr val="bg1"/>
                </a:solidFill>
              </a:rPr>
              <a:t>hoher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Abstraktionsgrad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Positiv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Sehr modular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Docker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Viele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reale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Anwendungsfälle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Sehr </a:t>
            </a:r>
            <a:r>
              <a:rPr lang="en-US" sz="2000" dirty="0" err="1">
                <a:solidFill>
                  <a:schemeClr val="bg1"/>
                </a:solidFill>
              </a:rPr>
              <a:t>hohe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Leistungsfähigkeit</a:t>
            </a:r>
            <a:r>
              <a:rPr lang="en-US" sz="2000" dirty="0">
                <a:solidFill>
                  <a:schemeClr val="bg1"/>
                </a:solidFill>
              </a:rPr>
              <a:t> der Blockchain </a:t>
            </a:r>
            <a:r>
              <a:rPr lang="en-US" sz="2000" dirty="0" err="1">
                <a:solidFill>
                  <a:schemeClr val="bg1"/>
                </a:solidFill>
              </a:rPr>
              <a:t>erreichbar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4EB63-EDDB-4741-B50E-89B77F84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D980-068E-4ECC-80E7-FAEA8F4A9740}" type="datetime1">
              <a:rPr lang="de-DE" smtClean="0">
                <a:solidFill>
                  <a:schemeClr val="bg1"/>
                </a:solidFill>
              </a:rPr>
              <a:t>07.05.18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0BA9DF-06A3-43BD-9AF1-07F63E33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Frank Christian Geyer, Deniz </a:t>
            </a:r>
            <a:r>
              <a:rPr lang="en-US" dirty="0" err="1">
                <a:solidFill>
                  <a:schemeClr val="bg1"/>
                </a:solidFill>
              </a:rPr>
              <a:t>Mardin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C3090D6-A01A-4856-A3DE-541529B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F3-C995-4044-B366-0F5305A47629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Inhaltsplatzhalter 14">
            <a:extLst>
              <a:ext uri="{FF2B5EF4-FFF2-40B4-BE49-F238E27FC236}">
                <a16:creationId xmlns:a16="http://schemas.microsoft.com/office/drawing/2014/main" id="{B5D796B5-0D91-4793-9D10-1BC15CDA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075361"/>
            <a:ext cx="3298092" cy="30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Breitbild</PresentationFormat>
  <Paragraphs>102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PowerPoint-Präsentation</vt:lpstr>
      <vt:lpstr>Allgemeiner Ablauf</vt:lpstr>
      <vt:lpstr>Technologien</vt:lpstr>
      <vt:lpstr>Chaincode (SmartContract)</vt:lpstr>
      <vt:lpstr>Skriptausschnitt für den Aufbau des Testnetzes</vt:lpstr>
      <vt:lpstr>Aktueller Stand</vt:lpstr>
      <vt:lpstr>Möglicher Ausblick</vt:lpstr>
      <vt:lpstr>Kritiken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Deniz M</dc:creator>
  <cp:lastModifiedBy>Frank G</cp:lastModifiedBy>
  <cp:revision>39</cp:revision>
  <dcterms:created xsi:type="dcterms:W3CDTF">2018-05-07T11:31:22Z</dcterms:created>
  <dcterms:modified xsi:type="dcterms:W3CDTF">2018-05-07T17:09:25Z</dcterms:modified>
</cp:coreProperties>
</file>