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7" r:id="rId2"/>
    <p:sldId id="256" r:id="rId3"/>
    <p:sldId id="258" r:id="rId4"/>
    <p:sldId id="260" r:id="rId5"/>
    <p:sldId id="278" r:id="rId6"/>
    <p:sldId id="281" r:id="rId7"/>
    <p:sldId id="284" r:id="rId8"/>
    <p:sldId id="287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480AF1-DEA6-4F85-9471-F8C0548AEF53}">
          <p14:sldIdLst>
            <p14:sldId id="257"/>
            <p14:sldId id="256"/>
            <p14:sldId id="258"/>
          </p14:sldIdLst>
        </p14:section>
        <p14:section name="Body" id="{D58CE174-FF50-49A0-8887-036BAECD76E4}">
          <p14:sldIdLst>
            <p14:sldId id="260"/>
            <p14:sldId id="278"/>
            <p14:sldId id="281"/>
            <p14:sldId id="284"/>
            <p14:sldId id="287"/>
          </p14:sldIdLst>
        </p14:section>
        <p14:section name="Conclusion" id="{3CAFE909-6C87-4F4B-9EB6-87E1994282D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7D171-18B7-468F-B64D-A3D6B50B3C15}" v="21" dt="2023-10-20T20:24:0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84" autoAdjust="0"/>
  </p:normalViewPr>
  <p:slideViewPr>
    <p:cSldViewPr snapToGrid="0">
      <p:cViewPr varScale="1">
        <p:scale>
          <a:sx n="108" d="100"/>
          <a:sy n="108" d="100"/>
        </p:scale>
        <p:origin x="6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F3C46-6ED0-491C-8B43-3B7409D70B4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5C56-C8D4-4C74-AF48-B5414D68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Hello everyone! I'm delighted to be here today to talk about WinUI, accessibility and bringing it to the web. Let's dive into the world of WinUI, which plays a crucial role in app development, and explore how accessibility is a fundamental aspect of creating inclusive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typical accessibility challenges include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Keyboard Accessibility. Ensuring that all functionality and interactive elements can be accessed and operated using a keyboard alone, without relying on mouse or touch input.</a:t>
            </a:r>
          </a:p>
          <a:p>
            <a:pPr marL="171450" indent="-171450">
              <a:buFontTx/>
              <a:buChar char="-"/>
            </a:pPr>
            <a:r>
              <a:rPr lang="en-US" dirty="0"/>
              <a:t>Screen reader compatibility – making sure that screen readers can accurately interpret and convey the content and functionality of the app to users that are blind or have visual impairments.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 contrast and color accessibility – providing sufficient color contrast between text and background elements to ensure readability and avoiding relying solely on color to convey important information.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Semantic markup – in web applications, use proper HTML markup and semantic elements to enhance the structure and meaning of the content allowing assistive technologies to navigate and understand the web app effectively.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Focus management – ensuring the focus indicator is clearly visible and appropriately styled, allowing users who rely on keyboard navigation to understand their current position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Non-text Content Accessibility – providing alt text for images, captions for video, transcripts for audio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Accessibility – making form fields accessible, including proper labeling, error messages, clear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Dynamic Content and ARIA – handling dynamic content updates and interactions appropriately, using ARIA (Accessible Rich Internet Applications) attributes and roles to provide accessible information to assistive technologies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Hello everyone! I'm delighted to be here today to talk about WinUI, accessibility and bringing it to the web. Let's dive into the world of WinUI, which plays a crucial role in app development, and explore how accessibility is a fundamental aspect of creating inclusive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7C8796D-D15A-FAB2-AEEB-42B6CFE03D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B1F52-9EAE-E6A3-1CC9-F2D6F45D7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111" r="41777"/>
          <a:stretch/>
        </p:blipFill>
        <p:spPr>
          <a:xfrm>
            <a:off x="2991634" y="7471960"/>
            <a:ext cx="2086253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47388-EF42-A5D8-550E-596C599A0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898" r="62456"/>
          <a:stretch/>
        </p:blipFill>
        <p:spPr>
          <a:xfrm>
            <a:off x="230678" y="7478678"/>
            <a:ext cx="2760956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7E3C5-862D-E877-26EA-FBA27D99E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3757" r="17894"/>
          <a:stretch/>
        </p:blipFill>
        <p:spPr>
          <a:xfrm>
            <a:off x="5137070" y="7485398"/>
            <a:ext cx="2237174" cy="120812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239266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83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70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46000">
                      <a:schemeClr val="accent5">
                        <a:lumMod val="95000"/>
                        <a:lumOff val="5000"/>
                      </a:schemeClr>
                    </a:gs>
                    <a:gs pos="100000">
                      <a:schemeClr val="accent5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322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6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FCC72-FB1D-E813-CB2B-051BD36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F451-E753-5868-9C70-5D30B8E94056}"/>
              </a:ext>
            </a:extLst>
          </p:cNvPr>
          <p:cNvSpPr txBox="1"/>
          <p:nvPr userDrawn="1"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40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98B90AF-523B-7E64-B2CF-858AC27B5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7EBC46-F852-B955-B5AA-AE3990236459}"/>
              </a:ext>
            </a:extLst>
          </p:cNvPr>
          <p:cNvGrpSpPr/>
          <p:nvPr userDrawn="1"/>
        </p:nvGrpSpPr>
        <p:grpSpPr>
          <a:xfrm>
            <a:off x="0" y="5649879"/>
            <a:ext cx="12192000" cy="1208121"/>
            <a:chOff x="0" y="5649879"/>
            <a:chExt cx="12192000" cy="12081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1ED3C0-6F91-309E-BD13-49F8A20AB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54" r="-8854"/>
            <a:stretch/>
          </p:blipFill>
          <p:spPr>
            <a:xfrm>
              <a:off x="0" y="5649879"/>
              <a:ext cx="12192000" cy="1208121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96B05-99CA-582F-48E7-0D5EA8AA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0187" y="5700679"/>
              <a:ext cx="2505425" cy="111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0444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067333" cy="2387600"/>
          </a:xfrm>
        </p:spPr>
        <p:txBody>
          <a:bodyPr anchor="b"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067333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10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 userDrawn="1"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D2FF36-B7E0-7C0A-2BEA-81C3A8B9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741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61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 userDrawn="1"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FCC72-FB1D-E813-CB2B-051BD36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51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D97699B-8919-B1F6-A02D-EF2A56601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B1F52-9EAE-E6A3-1CC9-F2D6F45D7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111" r="41777"/>
          <a:stretch/>
        </p:blipFill>
        <p:spPr>
          <a:xfrm>
            <a:off x="2991634" y="7471960"/>
            <a:ext cx="2086253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47388-EF42-A5D8-550E-596C599A0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898" r="62456"/>
          <a:stretch/>
        </p:blipFill>
        <p:spPr>
          <a:xfrm>
            <a:off x="230678" y="7478678"/>
            <a:ext cx="2760956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7E3C5-862D-E877-26EA-FBA27D99E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3757" r="17894"/>
          <a:stretch/>
        </p:blipFill>
        <p:spPr>
          <a:xfrm>
            <a:off x="5137070" y="7485398"/>
            <a:ext cx="2237174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27BA4C-DEBF-426B-E83D-27F124751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2787" b="5594"/>
          <a:stretch/>
        </p:blipFill>
        <p:spPr>
          <a:xfrm>
            <a:off x="0" y="1877627"/>
            <a:ext cx="12192000" cy="4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07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067333" cy="2387600"/>
          </a:xfrm>
        </p:spPr>
        <p:txBody>
          <a:bodyPr anchor="b"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067333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7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5882" kern="1200" dirty="0">
                <a:gradFill flip="none" rotWithShape="1">
                  <a:gsLst>
                    <a:gs pos="33000">
                      <a:schemeClr val="tx1"/>
                    </a:gs>
                    <a:gs pos="20000">
                      <a:schemeClr val="accent2">
                        <a:lumMod val="95000"/>
                        <a:lumOff val="5000"/>
                      </a:schemeClr>
                    </a:gs>
                    <a:gs pos="47000">
                      <a:schemeClr val="accent2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7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2E29-3FD9-49B8-E389-0A7050B0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50248-3348-C590-0A42-2036A0540B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07782-2CD5-3548-DBF4-55825249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AD962-3843-1473-3D46-88965D051A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3DBF5B-E8EA-C454-F250-FFA361486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gradFill flip="none" rotWithShape="1">
                  <a:gsLst>
                    <a:gs pos="26000">
                      <a:schemeClr val="tx1"/>
                    </a:gs>
                    <a:gs pos="7000">
                      <a:schemeClr val="accent2">
                        <a:lumMod val="95000"/>
                        <a:lumOff val="5000"/>
                      </a:schemeClr>
                    </a:gs>
                    <a:gs pos="45000">
                      <a:schemeClr val="accent2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3AE00-2F54-C5CF-838D-5593B0293C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78134"/>
            <a:ext cx="10515600" cy="701731"/>
          </a:xfrm>
          <a:effectLst/>
        </p:spPr>
        <p:txBody>
          <a:bodyPr>
            <a:sp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callout text</a:t>
            </a:r>
          </a:p>
        </p:txBody>
      </p:sp>
    </p:spTree>
    <p:extLst>
      <p:ext uri="{BB962C8B-B14F-4D97-AF65-F5344CB8AC3E}">
        <p14:creationId xmlns:p14="http://schemas.microsoft.com/office/powerpoint/2010/main" val="111224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D2FF36-B7E0-7C0A-2BEA-81C3A8B9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74062-4C5F-05A1-1132-214F425652E5}"/>
              </a:ext>
            </a:extLst>
          </p:cNvPr>
          <p:cNvSpPr txBox="1"/>
          <p:nvPr userDrawn="1"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3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60510-0231-37F2-DCB5-CB11FE8D4B7F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4" r:id="rId15"/>
    <p:sldLayoutId id="2147483670" r:id="rId16"/>
    <p:sldLayoutId id="2147483672" r:id="rId17"/>
    <p:sldLayoutId id="2147483669" r:id="rId18"/>
    <p:sldLayoutId id="2147483673" r:id="rId19"/>
  </p:sldLayoutIdLst>
  <p:transition>
    <p:fade/>
  </p:transition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kiauno-sr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bit.ly/winui-wca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winui-wcag" TargetMode="External"/><Relationship Id="rId2" Type="http://schemas.openxmlformats.org/officeDocument/2006/relationships/hyperlink" Target="http://bit.ly/skiauno-src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winui-wc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SkiaSharp" TargetMode="External"/><Relationship Id="rId2" Type="http://schemas.openxmlformats.org/officeDocument/2006/relationships/hyperlink" Target="https://platform.uno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bit.ly/winui-wcag" TargetMode="External"/><Relationship Id="rId4" Type="http://schemas.openxmlformats.org/officeDocument/2006/relationships/hyperlink" Target="http://bit.ly/skiauno-s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7AEA5-498B-8AC7-B295-88834155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12192528" cy="68582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96A63-2C48-A1FC-879F-4FE695B7057B}"/>
              </a:ext>
            </a:extLst>
          </p:cNvPr>
          <p:cNvSpPr/>
          <p:nvPr/>
        </p:nvSpPr>
        <p:spPr>
          <a:xfrm>
            <a:off x="9214338" y="5845908"/>
            <a:ext cx="2407139" cy="836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A63F7-F398-B496-218D-2EA82436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01" y="5727950"/>
            <a:ext cx="1768199" cy="73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117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2C19E53-F0AE-95A2-20D6-A232D3223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Daren May</a:t>
            </a:r>
          </a:p>
          <a:p>
            <a:r>
              <a:rPr lang="en-US" dirty="0"/>
              <a:t>Director, Development</a:t>
            </a:r>
          </a:p>
          <a:p>
            <a:r>
              <a:rPr lang="en-US" dirty="0"/>
              <a:t>Kahua</a:t>
            </a:r>
          </a:p>
          <a:p>
            <a:r>
              <a:rPr lang="en-US" dirty="0"/>
              <a:t>@darenmay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1E701-4435-2F8C-6564-8785A844FAD8}"/>
              </a:ext>
            </a:extLst>
          </p:cNvPr>
          <p:cNvSpPr txBox="1"/>
          <p:nvPr/>
        </p:nvSpPr>
        <p:spPr>
          <a:xfrm>
            <a:off x="838201" y="393700"/>
            <a:ext cx="10511970" cy="157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defTabSz="914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defRPr>
            </a:lvl1pPr>
            <a:lvl2pPr marL="457112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marL="91422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marL="137133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449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285561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marL="2742674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marL="319978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marL="365689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4300" dirty="0">
                <a:solidFill>
                  <a:srgbClr val="D91F2E"/>
                </a:solidFill>
              </a:rPr>
              <a:t>We are hiring! </a:t>
            </a:r>
          </a:p>
          <a:p>
            <a:r>
              <a:rPr lang="en-US" dirty="0">
                <a:solidFill>
                  <a:srgbClr val="D91F2E"/>
                </a:solidFill>
              </a:rPr>
              <a:t>https://www.kahua.com/about/careers/</a:t>
            </a:r>
          </a:p>
        </p:txBody>
      </p:sp>
    </p:spTree>
    <p:extLst>
      <p:ext uri="{BB962C8B-B14F-4D97-AF65-F5344CB8AC3E}">
        <p14:creationId xmlns:p14="http://schemas.microsoft.com/office/powerpoint/2010/main" val="37745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5CDF-4DD3-3F8B-BCC7-70D91C5D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11153774" cy="2387600"/>
          </a:xfrm>
        </p:spPr>
        <p:txBody>
          <a:bodyPr/>
          <a:lstStyle/>
          <a:p>
            <a:r>
              <a:rPr lang="en-US" dirty="0"/>
              <a:t>High-performance graphics on the Web with </a:t>
            </a:r>
            <a:r>
              <a:rPr lang="en-US" dirty="0" err="1"/>
              <a:t>SkiaSharp</a:t>
            </a:r>
            <a:r>
              <a:rPr lang="en-US" dirty="0"/>
              <a:t> and Uno.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2EF19-4AC0-0F91-6997-8D5605368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Daren May</a:t>
            </a:r>
          </a:p>
          <a:p>
            <a:r>
              <a:rPr lang="en-US" dirty="0"/>
              <a:t>Director, Development</a:t>
            </a:r>
          </a:p>
          <a:p>
            <a:r>
              <a:rPr lang="en-US" dirty="0"/>
              <a:t>Kahua</a:t>
            </a:r>
          </a:p>
          <a:p>
            <a:r>
              <a:rPr lang="en-US" dirty="0"/>
              <a:t>@darenmay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E6CF1-ADC8-E245-0BD6-F89C1013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692150"/>
            <a:ext cx="285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44740-2330-3A63-D830-31DA98A397FF}"/>
              </a:ext>
            </a:extLst>
          </p:cNvPr>
          <p:cNvSpPr txBox="1"/>
          <p:nvPr/>
        </p:nvSpPr>
        <p:spPr>
          <a:xfrm>
            <a:off x="793750" y="5499100"/>
            <a:ext cx="10511970" cy="157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defTabSz="914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defRPr>
            </a:lvl1pPr>
            <a:lvl2pPr marL="457112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marL="91422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marL="137133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449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285561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marL="2742674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marL="319978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marL="365689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4300" dirty="0">
                <a:solidFill>
                  <a:srgbClr val="D91F2E"/>
                </a:solidFill>
              </a:rPr>
              <a:t>We are hiring! Speak to Colin or Me!</a:t>
            </a:r>
          </a:p>
          <a:p>
            <a:r>
              <a:rPr lang="en-US" dirty="0">
                <a:solidFill>
                  <a:srgbClr val="D91F2E"/>
                </a:solidFill>
              </a:rPr>
              <a:t>https://www.kahua.com/about/careers/</a:t>
            </a:r>
          </a:p>
        </p:txBody>
      </p:sp>
    </p:spTree>
    <p:extLst>
      <p:ext uri="{BB962C8B-B14F-4D97-AF65-F5344CB8AC3E}">
        <p14:creationId xmlns:p14="http://schemas.microsoft.com/office/powerpoint/2010/main" val="2268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WinUI?</a:t>
            </a:r>
          </a:p>
          <a:p>
            <a:r>
              <a:rPr lang="en-US" dirty="0"/>
              <a:t>What is Uno?</a:t>
            </a:r>
          </a:p>
          <a:p>
            <a:r>
              <a:rPr lang="en-US" dirty="0"/>
              <a:t>What is </a:t>
            </a:r>
            <a:r>
              <a:rPr lang="en-US" dirty="0" err="1"/>
              <a:t>SkiaSharp</a:t>
            </a:r>
            <a:r>
              <a:rPr lang="en-US" dirty="0"/>
              <a:t>?</a:t>
            </a:r>
          </a:p>
          <a:p>
            <a:r>
              <a:rPr lang="en-US" dirty="0"/>
              <a:t>Draw a Pie Chart with </a:t>
            </a:r>
            <a:r>
              <a:rPr lang="en-US" dirty="0" err="1"/>
              <a:t>SkiaSharp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A5409-E8E8-1A67-2F8E-0117F7818243}"/>
              </a:ext>
            </a:extLst>
          </p:cNvPr>
          <p:cNvSpPr txBox="1"/>
          <p:nvPr/>
        </p:nvSpPr>
        <p:spPr>
          <a:xfrm>
            <a:off x="838200" y="5402798"/>
            <a:ext cx="9383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rPr>
              <a:t>Source code available at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http://bit.ly/skiauno-src</a:t>
            </a:r>
            <a:r>
              <a:rPr lang="en-US" sz="2800" dirty="0"/>
              <a:t> </a:t>
            </a:r>
            <a:endParaRPr lang="en-US" sz="2800" dirty="0">
              <a:hlinkClick r:id="rId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AE7E1-CA95-B254-4058-72C9324F8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986" y="3844167"/>
            <a:ext cx="2346806" cy="23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0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WinUI?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WinUI 3 is a native UI framework that ships with the Windows App SDK.</a:t>
            </a:r>
          </a:p>
          <a:p>
            <a:r>
              <a:rPr lang="en-US" dirty="0"/>
              <a:t>It provides a new unified set of APIs and tools that can be used to develop desktop apps on Windows 11 (as well as downwards to Windows 10, version 1809).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completely decoupled from the Windows OS and provides consistent, intuitive, and accessible experiences using the latest user interface (UI) patterns.</a:t>
            </a:r>
          </a:p>
          <a:p>
            <a:r>
              <a:rPr lang="en-US" dirty="0"/>
              <a:t>The latest way to build Windows Desktop applications.</a:t>
            </a:r>
          </a:p>
          <a:p>
            <a:endParaRPr lang="en-US" dirty="0"/>
          </a:p>
        </p:txBody>
      </p:sp>
      <p:pic>
        <p:nvPicPr>
          <p:cNvPr id="1030" name="Picture 6" descr="WinUI logo">
            <a:extLst>
              <a:ext uri="{FF2B5EF4-FFF2-40B4-BE49-F238E27FC236}">
                <a16:creationId xmlns:a16="http://schemas.microsoft.com/office/drawing/2014/main" id="{A1A389BE-4E0C-2686-2CD1-F058DEFD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64" y="230190"/>
            <a:ext cx="150726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Uno Platform?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 Platform is a cross-platform app development framework.</a:t>
            </a:r>
          </a:p>
          <a:p>
            <a:r>
              <a:rPr lang="en-US" dirty="0"/>
              <a:t>It enables developers to create native applications for multiple platforms using a single codebase.</a:t>
            </a:r>
          </a:p>
          <a:p>
            <a:r>
              <a:rPr lang="en-US" dirty="0"/>
              <a:t>Uno Platform supports Windows, iOS, Android, WebAssembly, Linux, WPF, and macOS.</a:t>
            </a:r>
          </a:p>
        </p:txBody>
      </p:sp>
    </p:spTree>
    <p:extLst>
      <p:ext uri="{BB962C8B-B14F-4D97-AF65-F5344CB8AC3E}">
        <p14:creationId xmlns:p14="http://schemas.microsoft.com/office/powerpoint/2010/main" val="387471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099-19F9-5EF5-600A-CF262291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SkiaSharp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A1B-18C2-8137-43AB-DA00B4C7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SkiaSharp</a:t>
            </a:r>
            <a:r>
              <a:rPr lang="en-US" dirty="0"/>
              <a:t> is a cross-platform 2D graphics library for .NET.</a:t>
            </a:r>
          </a:p>
          <a:p>
            <a:r>
              <a:rPr lang="en-US" dirty="0"/>
              <a:t>Powered by the open-source </a:t>
            </a:r>
            <a:r>
              <a:rPr lang="en-US" dirty="0" err="1"/>
              <a:t>Skia</a:t>
            </a:r>
            <a:r>
              <a:rPr lang="en-US" dirty="0"/>
              <a:t> graphics engine that is used extensively in Google products</a:t>
            </a:r>
          </a:p>
          <a:p>
            <a:r>
              <a:rPr lang="en-US" dirty="0"/>
              <a:t>Can be used to create rich visual interfaces and graphics-intensive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0295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25C34CF-5918-68B3-79D8-F439980D9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Pie Chart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9E668-1501-FE6B-13FA-A0C9FD7F2394}"/>
              </a:ext>
            </a:extLst>
          </p:cNvPr>
          <p:cNvSpPr txBox="1"/>
          <p:nvPr/>
        </p:nvSpPr>
        <p:spPr>
          <a:xfrm>
            <a:off x="838200" y="5402798"/>
            <a:ext cx="9383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rPr>
              <a:t>Source code available at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http://bit.ly/skiauno-src</a:t>
            </a:r>
            <a:r>
              <a:rPr lang="en-US" sz="2800" dirty="0"/>
              <a:t> </a:t>
            </a:r>
            <a:endParaRPr lang="en-US" sz="2800" dirty="0">
              <a:hlinkClick r:id="rId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0088B-0987-A37C-3293-8383DFE6A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986" y="3844167"/>
            <a:ext cx="2346806" cy="23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Uno Platform Project</a:t>
            </a:r>
          </a:p>
          <a:p>
            <a:r>
              <a:rPr lang="en-US" dirty="0"/>
              <a:t>Add </a:t>
            </a:r>
            <a:r>
              <a:rPr lang="en-US" dirty="0" err="1"/>
              <a:t>SkiaSharp</a:t>
            </a:r>
            <a:r>
              <a:rPr lang="en-US" dirty="0"/>
              <a:t>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Draw a Pie Chart with </a:t>
            </a:r>
            <a:r>
              <a:rPr lang="en-US" dirty="0" err="1"/>
              <a:t>SkiaSharp</a:t>
            </a:r>
            <a:endParaRPr lang="en-US" dirty="0"/>
          </a:p>
          <a:p>
            <a:r>
              <a:rPr lang="en-US" dirty="0"/>
              <a:t>Animate the Pie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A5409-E8E8-1A67-2F8E-0117F7818243}"/>
              </a:ext>
            </a:extLst>
          </p:cNvPr>
          <p:cNvSpPr txBox="1"/>
          <p:nvPr/>
        </p:nvSpPr>
        <p:spPr>
          <a:xfrm>
            <a:off x="838200" y="5402798"/>
            <a:ext cx="9383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rPr>
              <a:t>Source code available at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https://bit.ly/winui-src</a:t>
            </a:r>
          </a:p>
        </p:txBody>
      </p:sp>
    </p:spTree>
    <p:extLst>
      <p:ext uri="{BB962C8B-B14F-4D97-AF65-F5344CB8AC3E}">
        <p14:creationId xmlns:p14="http://schemas.microsoft.com/office/powerpoint/2010/main" val="61918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D7711-9CD8-D003-36EF-31BD20F73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Session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Consider Uno Platform</a:t>
            </a:r>
          </a:p>
          <a:p>
            <a:r>
              <a:rPr lang="en-US" dirty="0"/>
              <a:t>Consider </a:t>
            </a:r>
            <a:r>
              <a:rPr lang="en-US" dirty="0" err="1"/>
              <a:t>SkiaSharp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B202-2E61-0922-CFD3-8A669D11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48446" y="1694345"/>
            <a:ext cx="5183188" cy="823912"/>
          </a:xfrm>
        </p:spPr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BC9D-E337-03B7-8390-DFAB8142E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48447" y="2505075"/>
            <a:ext cx="6506941" cy="368458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https://platform.uno</a:t>
            </a:r>
            <a:endParaRPr lang="en-US" dirty="0"/>
          </a:p>
          <a:p>
            <a:r>
              <a:rPr lang="en-US" dirty="0">
                <a:hlinkClick r:id="rId3"/>
              </a:rPr>
              <a:t>https://github.com/mono/SkiaSharp</a:t>
            </a:r>
            <a:endParaRPr lang="en-US" dirty="0"/>
          </a:p>
          <a:p>
            <a:pPr marL="0" indent="0">
              <a:buNone/>
            </a:pPr>
            <a:endParaRPr lang="en-US" sz="2400" dirty="0"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2700000" scaled="1"/>
                <a:tileRect/>
              </a:gra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F5572-DBD9-069B-65E6-60402714AC62}"/>
              </a:ext>
            </a:extLst>
          </p:cNvPr>
          <p:cNvSpPr txBox="1"/>
          <p:nvPr/>
        </p:nvSpPr>
        <p:spPr>
          <a:xfrm>
            <a:off x="838200" y="5402798"/>
            <a:ext cx="9383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rPr>
              <a:t>Source code available at</a:t>
            </a:r>
            <a:r>
              <a:rPr lang="en-US" sz="2800" dirty="0"/>
              <a:t>: </a:t>
            </a:r>
            <a:r>
              <a:rPr lang="en-US" sz="2800" dirty="0">
                <a:hlinkClick r:id="rId4"/>
              </a:rPr>
              <a:t>http://bit.ly/skiauno-src</a:t>
            </a:r>
            <a:r>
              <a:rPr lang="en-US" sz="2800" dirty="0"/>
              <a:t> </a:t>
            </a:r>
            <a:endParaRPr lang="en-US" sz="2800" dirty="0">
              <a:hlinkClick r:id="rId5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9E74B-2CEB-2A9C-52BA-4BFD7A203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986" y="3844167"/>
            <a:ext cx="2346806" cy="23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070"/>
      </p:ext>
    </p:extLst>
  </p:cSld>
  <p:clrMapOvr>
    <a:masterClrMapping/>
  </p:clrMapOvr>
</p:sld>
</file>

<file path=ppt/theme/theme1.xml><?xml version="1.0" encoding="utf-8"?>
<a:theme xmlns:a="http://schemas.openxmlformats.org/drawingml/2006/main" name="202210 Denver Dev Day -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10 Denver Dev Day - Template" id="{9925F673-3A33-4DD4-A0AF-87FFCC24DBE2}" vid="{CE8079CA-9009-45B6-8E7B-FB964F104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202210 Denver Dev Day - Template</Template>
  <TotalTime>539</TotalTime>
  <Words>684</Words>
  <Application>Microsoft Office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</vt:lpstr>
      <vt:lpstr>Segoe UI Light</vt:lpstr>
      <vt:lpstr>202210 Denver Dev Day - Template</vt:lpstr>
      <vt:lpstr>PowerPoint Presentation</vt:lpstr>
      <vt:lpstr>High-performance graphics on the Web with SkiaSharp and Uno.</vt:lpstr>
      <vt:lpstr>Session Agenda</vt:lpstr>
      <vt:lpstr>What is WinUI?</vt:lpstr>
      <vt:lpstr>What is the Uno Platform?</vt:lpstr>
      <vt:lpstr>What is SkiaSharp?</vt:lpstr>
      <vt:lpstr>PowerPoint Presentation</vt:lpstr>
      <vt:lpstr>Demo Outline</vt:lpstr>
      <vt:lpstr>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Note</dc:title>
  <dc:creator>Jerry @Home</dc:creator>
  <cp:lastModifiedBy>Daren May</cp:lastModifiedBy>
  <cp:revision>6</cp:revision>
  <dcterms:created xsi:type="dcterms:W3CDTF">2022-09-28T15:41:26Z</dcterms:created>
  <dcterms:modified xsi:type="dcterms:W3CDTF">2023-10-26T15:38:55Z</dcterms:modified>
</cp:coreProperties>
</file>