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3"/>
  </p:notesMasterIdLst>
  <p:sldIdLst>
    <p:sldId id="257" r:id="rId2"/>
    <p:sldId id="256" r:id="rId3"/>
    <p:sldId id="258" r:id="rId4"/>
    <p:sldId id="260" r:id="rId5"/>
    <p:sldId id="278" r:id="rId6"/>
    <p:sldId id="281" r:id="rId7"/>
    <p:sldId id="286" r:id="rId8"/>
    <p:sldId id="284" r:id="rId9"/>
    <p:sldId id="287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4480AF1-DEA6-4F85-9471-F8C0548AEF53}">
          <p14:sldIdLst>
            <p14:sldId id="257"/>
            <p14:sldId id="256"/>
            <p14:sldId id="258"/>
          </p14:sldIdLst>
        </p14:section>
        <p14:section name="Body" id="{D58CE174-FF50-49A0-8887-036BAECD76E4}">
          <p14:sldIdLst>
            <p14:sldId id="260"/>
            <p14:sldId id="278"/>
            <p14:sldId id="281"/>
            <p14:sldId id="286"/>
            <p14:sldId id="284"/>
            <p14:sldId id="287"/>
          </p14:sldIdLst>
        </p14:section>
        <p14:section name="Conclusion" id="{3CAFE909-6C87-4F4B-9EB6-87E1994282D4}">
          <p14:sldIdLst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1F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57D171-18B7-468F-B64D-A3D6B50B3C15}" v="21" dt="2023-10-20T20:24:07.5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284" autoAdjust="0"/>
  </p:normalViewPr>
  <p:slideViewPr>
    <p:cSldViewPr snapToGrid="0">
      <p:cViewPr varScale="1">
        <p:scale>
          <a:sx n="108" d="100"/>
          <a:sy n="108" d="100"/>
        </p:scale>
        <p:origin x="62" y="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F3C46-6ED0-491C-8B43-3B7409D70B45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795C56-C8D4-4C74-AF48-B5414D68F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23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Hello everyone! I'm delighted to be here today to talk about WinUI, accessibility and bringing it to the web. Let's dive into the world of WinUI, which plays a crucial role in app development, and explore how accessibility is a fundamental aspect of creating inclusive software.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95C56-C8D4-4C74-AF48-B5414D68FC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51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of the typical accessibility challenges include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Keyboard Accessibility. Ensuring that all functionality and interactive elements can be accessed and operated using a keyboard alone, without relying on mouse or touch input.</a:t>
            </a:r>
          </a:p>
          <a:p>
            <a:pPr marL="171450" indent="-171450">
              <a:buFontTx/>
              <a:buChar char="-"/>
            </a:pPr>
            <a:r>
              <a:rPr lang="en-US" dirty="0"/>
              <a:t>Screen reader compatibility – making sure that screen readers can accurately interpret and convey the content and functionality of the app to users that are blind or have visual impairments.</a:t>
            </a:r>
          </a:p>
          <a:p>
            <a:pPr marL="171450" indent="-171450">
              <a:buFontTx/>
              <a:buChar char="-"/>
            </a:pPr>
            <a:r>
              <a:rPr lang="en-US" dirty="0"/>
              <a:t>Visual contrast and color accessibility – providing sufficient color contrast between text and background elements to ensure readability and avoiding relying solely on color to convey important information.</a:t>
            </a:r>
          </a:p>
          <a:p>
            <a:pPr marL="171450" indent="-171450">
              <a:buFontTx/>
              <a:buChar char="-"/>
            </a:pPr>
            <a:r>
              <a:rPr lang="en-US" dirty="0"/>
              <a:t>Semantic markup – in web applications, use proper HTML markup and semantic elements to enhance the structure and meaning of the content allowing assistive technologies to navigate and understand the web app effectively.</a:t>
            </a:r>
          </a:p>
          <a:p>
            <a:pPr marL="171450" indent="-171450">
              <a:buFontTx/>
              <a:buChar char="-"/>
            </a:pPr>
            <a:r>
              <a:rPr lang="en-US" dirty="0"/>
              <a:t>Focus management – ensuring the focus indicator is clearly visible and appropriately styled, allowing users who rely on keyboard navigation to understand their current position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Non-text Content Accessibility – providing alt text for images, captions for video, transcripts for audio</a:t>
            </a:r>
          </a:p>
          <a:p>
            <a:pPr marL="171450" indent="-171450">
              <a:buFontTx/>
              <a:buChar char="-"/>
            </a:pPr>
            <a:r>
              <a:rPr lang="en-US" dirty="0"/>
              <a:t>Form Accessibility – making form fields accessible, including proper labeling, error messages, clear instructions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Dynamic Content and ARIA – handling dynamic content updates and interactions appropriately, using ARIA (Accessible Rich Internet Applications) attributes and roles to provide accessible information to assistive technologies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95C56-C8D4-4C74-AF48-B5414D68FC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26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Hello everyone! I'm delighted to be here today to talk about WinUI, accessibility and bringing it to the web. Let's dive into the world of WinUI, which plays a crucial role in app development, and explore how accessibility is a fundamental aspect of creating inclusive software.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95C56-C8D4-4C74-AF48-B5414D68FC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78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07C8796D-D15A-FAB2-AEEB-42B6CFE03D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BB1F52-9EAE-E6A3-1CC9-F2D6F45D73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1111" r="41777"/>
          <a:stretch/>
        </p:blipFill>
        <p:spPr>
          <a:xfrm>
            <a:off x="2991634" y="7471960"/>
            <a:ext cx="2086253" cy="1208121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847388-EF42-A5D8-550E-596C599A07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4898" r="62456"/>
          <a:stretch/>
        </p:blipFill>
        <p:spPr>
          <a:xfrm>
            <a:off x="230678" y="7478678"/>
            <a:ext cx="2760956" cy="1208121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127E3C5-862D-E877-26EA-FBA27D99EF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63757" r="17894"/>
          <a:stretch/>
        </p:blipFill>
        <p:spPr>
          <a:xfrm>
            <a:off x="5137070" y="7485398"/>
            <a:ext cx="2237174" cy="1208121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32392661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22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gradFill flip="none" rotWithShape="1">
                  <a:gsLst>
                    <a:gs pos="24000">
                      <a:schemeClr val="tx1"/>
                    </a:gs>
                    <a:gs pos="0">
                      <a:schemeClr val="accent5">
                        <a:lumMod val="95000"/>
                        <a:lumOff val="5000"/>
                      </a:schemeClr>
                    </a:gs>
                    <a:gs pos="39000">
                      <a:schemeClr val="accent5"/>
                    </a:gs>
                  </a:gsLst>
                  <a:lin ang="2700000" scaled="1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1832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6706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22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gradFill flip="none" rotWithShape="1">
                  <a:gsLst>
                    <a:gs pos="0">
                      <a:schemeClr val="accent5">
                        <a:lumMod val="40000"/>
                        <a:lumOff val="60000"/>
                      </a:schemeClr>
                    </a:gs>
                    <a:gs pos="46000">
                      <a:schemeClr val="accent5">
                        <a:lumMod val="95000"/>
                        <a:lumOff val="5000"/>
                      </a:schemeClr>
                    </a:gs>
                    <a:gs pos="100000">
                      <a:schemeClr val="accent5">
                        <a:lumMod val="60000"/>
                      </a:schemeClr>
                    </a:gs>
                  </a:gsLst>
                  <a:lin ang="2700000" scaled="1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03228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4363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75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F4447C3-0033-B97B-B80D-F66983BEE40F}"/>
              </a:ext>
            </a:extLst>
          </p:cNvPr>
          <p:cNvSpPr txBox="1"/>
          <p:nvPr/>
        </p:nvSpPr>
        <p:spPr>
          <a:xfrm>
            <a:off x="618639" y="2321004"/>
            <a:ext cx="11335657" cy="221599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sz="13800" b="1" cap="none" spc="0">
                <a:ln w="12700">
                  <a:noFill/>
                  <a:prstDash val="solid"/>
                </a:ln>
                <a:gradFill>
                  <a:gsLst>
                    <a:gs pos="24000">
                      <a:schemeClr val="tx1"/>
                    </a:gs>
                    <a:gs pos="0">
                      <a:schemeClr val="accent5">
                        <a:lumMod val="95000"/>
                        <a:lumOff val="5000"/>
                      </a:schemeClr>
                    </a:gs>
                    <a:gs pos="39000">
                      <a:schemeClr val="accent5"/>
                    </a:gs>
                  </a:gsLst>
                  <a:lin ang="2700000" scaled="1"/>
                </a:gradFill>
                <a:effectLst/>
              </a:rPr>
              <a:t>Thank you</a:t>
            </a:r>
            <a:endParaRPr lang="en-US" sz="13800">
              <a:ln>
                <a:noFill/>
              </a:ln>
              <a:gradFill>
                <a:gsLst>
                  <a:gs pos="24000">
                    <a:schemeClr val="tx1"/>
                  </a:gs>
                  <a:gs pos="0">
                    <a:schemeClr val="accent5">
                      <a:lumMod val="95000"/>
                      <a:lumOff val="5000"/>
                    </a:schemeClr>
                  </a:gs>
                  <a:gs pos="39000">
                    <a:schemeClr val="accent5"/>
                  </a:gs>
                </a:gsLst>
                <a:lin ang="2700000" scaled="1"/>
              </a:gradFill>
              <a:effectLst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D0FCC72-FB1D-E813-CB2B-051BD3661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4536995"/>
            <a:ext cx="10511970" cy="1655762"/>
          </a:xfrm>
          <a:noFill/>
        </p:spPr>
        <p:txBody>
          <a:bodyPr>
            <a:normAutofit/>
          </a:bodyPr>
          <a:lstStyle>
            <a:lvl1pPr marL="0" indent="0" algn="l" defTabSz="91422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>
                <a:gradFill flip="none" rotWithShape="1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46000">
                      <a:schemeClr val="accent2">
                        <a:lumMod val="95000"/>
                        <a:lumOff val="5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2700000" scaled="1"/>
                  <a:tileRect/>
                </a:gradFill>
                <a:latin typeface="+mn-lt"/>
                <a:ea typeface="+mn-ea"/>
                <a:cs typeface="+mn-cs"/>
              </a:defRPr>
            </a:lvl1pPr>
            <a:lvl2pPr marL="457112" indent="0" algn="ctr">
              <a:buNone/>
              <a:defRPr sz="2000"/>
            </a:lvl2pPr>
            <a:lvl3pPr marL="914225" indent="0" algn="ctr">
              <a:buNone/>
              <a:defRPr sz="1800"/>
            </a:lvl3pPr>
            <a:lvl4pPr marL="1371337" indent="0" algn="ctr">
              <a:buNone/>
              <a:defRPr sz="1600"/>
            </a:lvl4pPr>
            <a:lvl5pPr marL="1828449" indent="0" algn="ctr">
              <a:buNone/>
              <a:defRPr sz="1600"/>
            </a:lvl5pPr>
            <a:lvl6pPr marL="2285561" indent="0" algn="ctr">
              <a:buNone/>
              <a:defRPr sz="1600"/>
            </a:lvl6pPr>
            <a:lvl7pPr marL="2742674" indent="0" algn="ctr">
              <a:buNone/>
              <a:defRPr sz="1600"/>
            </a:lvl7pPr>
            <a:lvl8pPr marL="3199785" indent="0" algn="ctr">
              <a:buNone/>
              <a:defRPr sz="1600"/>
            </a:lvl8pPr>
            <a:lvl9pPr marL="3656897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CEF451-E753-5868-9C70-5D30B8E94056}"/>
              </a:ext>
            </a:extLst>
          </p:cNvPr>
          <p:cNvSpPr txBox="1"/>
          <p:nvPr userDrawn="1"/>
        </p:nvSpPr>
        <p:spPr>
          <a:xfrm>
            <a:off x="618639" y="2321004"/>
            <a:ext cx="11335657" cy="221599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sz="13800" b="1" cap="none" spc="0">
                <a:ln w="12700">
                  <a:noFill/>
                  <a:prstDash val="solid"/>
                </a:ln>
                <a:gradFill>
                  <a:gsLst>
                    <a:gs pos="24000">
                      <a:schemeClr val="tx1"/>
                    </a:gs>
                    <a:gs pos="0">
                      <a:schemeClr val="accent5">
                        <a:lumMod val="95000"/>
                        <a:lumOff val="5000"/>
                      </a:schemeClr>
                    </a:gs>
                    <a:gs pos="39000">
                      <a:schemeClr val="accent5"/>
                    </a:gs>
                  </a:gsLst>
                  <a:lin ang="2700000" scaled="1"/>
                </a:gradFill>
                <a:effectLst/>
              </a:rPr>
              <a:t>Thank you</a:t>
            </a:r>
            <a:endParaRPr lang="en-US" sz="13800">
              <a:ln>
                <a:noFill/>
              </a:ln>
              <a:gradFill>
                <a:gsLst>
                  <a:gs pos="24000">
                    <a:schemeClr val="tx1"/>
                  </a:gs>
                  <a:gs pos="0">
                    <a:schemeClr val="accent5">
                      <a:lumMod val="95000"/>
                      <a:lumOff val="5000"/>
                    </a:schemeClr>
                  </a:gs>
                  <a:gs pos="39000">
                    <a:schemeClr val="accent5"/>
                  </a:gs>
                </a:gsLst>
                <a:lin ang="2700000" scaled="1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06409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C98B90AF-523B-7E64-B2CF-858AC27B57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67EBC46-F852-B955-B5AA-AE3990236459}"/>
              </a:ext>
            </a:extLst>
          </p:cNvPr>
          <p:cNvGrpSpPr/>
          <p:nvPr userDrawn="1"/>
        </p:nvGrpSpPr>
        <p:grpSpPr>
          <a:xfrm>
            <a:off x="0" y="5649879"/>
            <a:ext cx="12192000" cy="1208121"/>
            <a:chOff x="0" y="5649879"/>
            <a:chExt cx="12192000" cy="120812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E1ED3C0-6F91-309E-BD13-49F8A20AB2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854" r="-8854"/>
            <a:stretch/>
          </p:blipFill>
          <p:spPr>
            <a:xfrm>
              <a:off x="0" y="5649879"/>
              <a:ext cx="12192000" cy="1208121"/>
            </a:xfrm>
            <a:prstGeom prst="rect">
              <a:avLst/>
            </a:prstGeom>
            <a:solidFill>
              <a:schemeClr val="tx1"/>
            </a:solidFill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9C96B05-99CA-582F-48E7-0D5EA8AA2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50187" y="5700679"/>
              <a:ext cx="2505425" cy="11145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204446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1122363"/>
            <a:ext cx="5067333" cy="2387600"/>
          </a:xfrm>
        </p:spPr>
        <p:txBody>
          <a:bodyPr anchor="b">
            <a:normAutofit/>
          </a:bodyPr>
          <a:lstStyle>
            <a:lvl1pPr algn="l" defTabSz="91422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gradFill flip="none" rotWithShape="1">
                  <a:gsLst>
                    <a:gs pos="24000">
                      <a:schemeClr val="tx1"/>
                    </a:gs>
                    <a:gs pos="0">
                      <a:schemeClr val="accent5">
                        <a:lumMod val="95000"/>
                        <a:lumOff val="5000"/>
                      </a:schemeClr>
                    </a:gs>
                    <a:gs pos="39000">
                      <a:schemeClr val="accent5"/>
                    </a:gs>
                  </a:gsLst>
                  <a:lin ang="2700000" scaled="1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3602038"/>
            <a:ext cx="5067333" cy="1655762"/>
          </a:xfrm>
          <a:noFill/>
        </p:spPr>
        <p:txBody>
          <a:bodyPr>
            <a:normAutofit/>
          </a:bodyPr>
          <a:lstStyle>
            <a:lvl1pPr marL="0" indent="0" algn="l" defTabSz="91422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>
                <a:gradFill flip="none" rotWithShape="1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46000">
                      <a:schemeClr val="accent2">
                        <a:lumMod val="95000"/>
                        <a:lumOff val="5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2700000" scaled="1"/>
                  <a:tileRect/>
                </a:gradFill>
                <a:latin typeface="+mn-lt"/>
                <a:ea typeface="+mn-ea"/>
                <a:cs typeface="+mn-cs"/>
              </a:defRPr>
            </a:lvl1pPr>
            <a:lvl2pPr marL="457112" indent="0" algn="ctr">
              <a:buNone/>
              <a:defRPr sz="2000"/>
            </a:lvl2pPr>
            <a:lvl3pPr marL="914225" indent="0" algn="ctr">
              <a:buNone/>
              <a:defRPr sz="1800"/>
            </a:lvl3pPr>
            <a:lvl4pPr marL="1371337" indent="0" algn="ctr">
              <a:buNone/>
              <a:defRPr sz="1600"/>
            </a:lvl4pPr>
            <a:lvl5pPr marL="1828449" indent="0" algn="ctr">
              <a:buNone/>
              <a:defRPr sz="1600"/>
            </a:lvl5pPr>
            <a:lvl6pPr marL="2285561" indent="0" algn="ctr">
              <a:buNone/>
              <a:defRPr sz="1600"/>
            </a:lvl6pPr>
            <a:lvl7pPr marL="2742674" indent="0" algn="ctr">
              <a:buNone/>
              <a:defRPr sz="1600"/>
            </a:lvl7pPr>
            <a:lvl8pPr marL="3199785" indent="0" algn="ctr">
              <a:buNone/>
              <a:defRPr sz="1600"/>
            </a:lvl8pPr>
            <a:lvl9pPr marL="3656897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39101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"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75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F4447C3-0033-B97B-B80D-F66983BEE40F}"/>
              </a:ext>
            </a:extLst>
          </p:cNvPr>
          <p:cNvSpPr txBox="1"/>
          <p:nvPr userDrawn="1"/>
        </p:nvSpPr>
        <p:spPr>
          <a:xfrm>
            <a:off x="653143" y="2321004"/>
            <a:ext cx="11335657" cy="221599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sz="13800" b="1" cap="none" spc="0">
                <a:ln w="12700">
                  <a:noFill/>
                  <a:prstDash val="solid"/>
                </a:ln>
                <a:gradFill>
                  <a:gsLst>
                    <a:gs pos="24000">
                      <a:schemeClr val="tx1"/>
                    </a:gs>
                    <a:gs pos="0">
                      <a:schemeClr val="accent5">
                        <a:lumMod val="95000"/>
                        <a:lumOff val="5000"/>
                      </a:schemeClr>
                    </a:gs>
                    <a:gs pos="39000">
                      <a:schemeClr val="accent5"/>
                    </a:gs>
                  </a:gsLst>
                  <a:lin ang="2700000" scaled="1"/>
                </a:gradFill>
                <a:effectLst/>
              </a:rPr>
              <a:t>Demo</a:t>
            </a:r>
            <a:endParaRPr lang="en-US" sz="13800">
              <a:ln>
                <a:noFill/>
              </a:ln>
              <a:gradFill>
                <a:gsLst>
                  <a:gs pos="24000">
                    <a:schemeClr val="tx1"/>
                  </a:gs>
                  <a:gs pos="0">
                    <a:schemeClr val="accent5">
                      <a:lumMod val="95000"/>
                      <a:lumOff val="5000"/>
                    </a:schemeClr>
                  </a:gs>
                  <a:gs pos="39000">
                    <a:schemeClr val="accent5"/>
                  </a:gs>
                </a:gsLst>
                <a:lin ang="2700000" scaled="1"/>
              </a:gradFill>
              <a:effectLst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0D2FF36-B7E0-7C0A-2BEA-81C3A8B9F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4536995"/>
            <a:ext cx="10511970" cy="1655762"/>
          </a:xfrm>
          <a:noFill/>
        </p:spPr>
        <p:txBody>
          <a:bodyPr>
            <a:normAutofit/>
          </a:bodyPr>
          <a:lstStyle>
            <a:lvl1pPr marL="0" indent="0" algn="l" defTabSz="91422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>
                <a:gradFill flip="none" rotWithShape="1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46000">
                      <a:schemeClr val="accent2">
                        <a:lumMod val="95000"/>
                        <a:lumOff val="5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2700000" scaled="1"/>
                  <a:tileRect/>
                </a:gradFill>
                <a:latin typeface="+mn-lt"/>
                <a:ea typeface="+mn-ea"/>
                <a:cs typeface="+mn-cs"/>
              </a:defRPr>
            </a:lvl1pPr>
            <a:lvl2pPr marL="457112" indent="0" algn="ctr">
              <a:buNone/>
              <a:defRPr sz="2000"/>
            </a:lvl2pPr>
            <a:lvl3pPr marL="914225" indent="0" algn="ctr">
              <a:buNone/>
              <a:defRPr sz="1800"/>
            </a:lvl3pPr>
            <a:lvl4pPr marL="1371337" indent="0" algn="ctr">
              <a:buNone/>
              <a:defRPr sz="1600"/>
            </a:lvl4pPr>
            <a:lvl5pPr marL="1828449" indent="0" algn="ctr">
              <a:buNone/>
              <a:defRPr sz="1600"/>
            </a:lvl5pPr>
            <a:lvl6pPr marL="2285561" indent="0" algn="ctr">
              <a:buNone/>
              <a:defRPr sz="1600"/>
            </a:lvl6pPr>
            <a:lvl7pPr marL="2742674" indent="0" algn="ctr">
              <a:buNone/>
              <a:defRPr sz="1600"/>
            </a:lvl7pPr>
            <a:lvl8pPr marL="3199785" indent="0" algn="ctr">
              <a:buNone/>
              <a:defRPr sz="1600"/>
            </a:lvl8pPr>
            <a:lvl9pPr marL="3656897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517416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74612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"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75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F4447C3-0033-B97B-B80D-F66983BEE40F}"/>
              </a:ext>
            </a:extLst>
          </p:cNvPr>
          <p:cNvSpPr txBox="1"/>
          <p:nvPr userDrawn="1"/>
        </p:nvSpPr>
        <p:spPr>
          <a:xfrm>
            <a:off x="618639" y="2321004"/>
            <a:ext cx="11335657" cy="221599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sz="13800" b="1" cap="none" spc="0">
                <a:ln w="12700">
                  <a:noFill/>
                  <a:prstDash val="solid"/>
                </a:ln>
                <a:gradFill>
                  <a:gsLst>
                    <a:gs pos="24000">
                      <a:schemeClr val="tx1"/>
                    </a:gs>
                    <a:gs pos="0">
                      <a:schemeClr val="accent5">
                        <a:lumMod val="95000"/>
                        <a:lumOff val="5000"/>
                      </a:schemeClr>
                    </a:gs>
                    <a:gs pos="39000">
                      <a:schemeClr val="accent5"/>
                    </a:gs>
                  </a:gsLst>
                  <a:lin ang="2700000" scaled="1"/>
                </a:gradFill>
                <a:effectLst/>
              </a:rPr>
              <a:t>Thank you</a:t>
            </a:r>
            <a:endParaRPr lang="en-US" sz="13800">
              <a:ln>
                <a:noFill/>
              </a:ln>
              <a:gradFill>
                <a:gsLst>
                  <a:gs pos="24000">
                    <a:schemeClr val="tx1"/>
                  </a:gs>
                  <a:gs pos="0">
                    <a:schemeClr val="accent5">
                      <a:lumMod val="95000"/>
                      <a:lumOff val="5000"/>
                    </a:schemeClr>
                  </a:gs>
                  <a:gs pos="39000">
                    <a:schemeClr val="accent5"/>
                  </a:gs>
                </a:gsLst>
                <a:lin ang="2700000" scaled="1"/>
              </a:gradFill>
              <a:effectLst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D0FCC72-FB1D-E813-CB2B-051BD3661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4536995"/>
            <a:ext cx="10511970" cy="1655762"/>
          </a:xfrm>
          <a:noFill/>
        </p:spPr>
        <p:txBody>
          <a:bodyPr>
            <a:normAutofit/>
          </a:bodyPr>
          <a:lstStyle>
            <a:lvl1pPr marL="0" indent="0" algn="l" defTabSz="91422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>
                <a:gradFill flip="none" rotWithShape="1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46000">
                      <a:schemeClr val="accent2">
                        <a:lumMod val="95000"/>
                        <a:lumOff val="5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2700000" scaled="1"/>
                  <a:tileRect/>
                </a:gradFill>
                <a:latin typeface="+mn-lt"/>
                <a:ea typeface="+mn-ea"/>
                <a:cs typeface="+mn-cs"/>
              </a:defRPr>
            </a:lvl1pPr>
            <a:lvl2pPr marL="457112" indent="0" algn="ctr">
              <a:buNone/>
              <a:defRPr sz="2000"/>
            </a:lvl2pPr>
            <a:lvl3pPr marL="914225" indent="0" algn="ctr">
              <a:buNone/>
              <a:defRPr sz="1800"/>
            </a:lvl3pPr>
            <a:lvl4pPr marL="1371337" indent="0" algn="ctr">
              <a:buNone/>
              <a:defRPr sz="1600"/>
            </a:lvl4pPr>
            <a:lvl5pPr marL="1828449" indent="0" algn="ctr">
              <a:buNone/>
              <a:defRPr sz="1600"/>
            </a:lvl5pPr>
            <a:lvl6pPr marL="2285561" indent="0" algn="ctr">
              <a:buNone/>
              <a:defRPr sz="1600"/>
            </a:lvl6pPr>
            <a:lvl7pPr marL="2742674" indent="0" algn="ctr">
              <a:buNone/>
              <a:defRPr sz="1600"/>
            </a:lvl7pPr>
            <a:lvl8pPr marL="3199785" indent="0" algn="ctr">
              <a:buNone/>
              <a:defRPr sz="1600"/>
            </a:lvl8pPr>
            <a:lvl9pPr marL="3656897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45111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ons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D97699B-8919-B1F6-A02D-EF2A566010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BB1F52-9EAE-E6A3-1CC9-F2D6F45D73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1111" r="41777"/>
          <a:stretch/>
        </p:blipFill>
        <p:spPr>
          <a:xfrm>
            <a:off x="2991634" y="7471960"/>
            <a:ext cx="2086253" cy="1208121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847388-EF42-A5D8-550E-596C599A07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4898" r="62456"/>
          <a:stretch/>
        </p:blipFill>
        <p:spPr>
          <a:xfrm>
            <a:off x="230678" y="7478678"/>
            <a:ext cx="2760956" cy="1208121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127E3C5-862D-E877-26EA-FBA27D99EF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63757" r="17894"/>
          <a:stretch/>
        </p:blipFill>
        <p:spPr>
          <a:xfrm>
            <a:off x="5137070" y="7485398"/>
            <a:ext cx="2237174" cy="1208121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27BA4C-DEBF-426B-E83D-27F124751B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2787" b="5594"/>
          <a:stretch/>
        </p:blipFill>
        <p:spPr>
          <a:xfrm>
            <a:off x="0" y="1877627"/>
            <a:ext cx="12192000" cy="498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96079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1122363"/>
            <a:ext cx="5067333" cy="2387600"/>
          </a:xfrm>
        </p:spPr>
        <p:txBody>
          <a:bodyPr anchor="b">
            <a:normAutofit/>
          </a:bodyPr>
          <a:lstStyle>
            <a:lvl1pPr algn="l" defTabSz="91422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gradFill flip="none" rotWithShape="1">
                  <a:gsLst>
                    <a:gs pos="24000">
                      <a:schemeClr val="tx1"/>
                    </a:gs>
                    <a:gs pos="0">
                      <a:schemeClr val="accent5">
                        <a:lumMod val="95000"/>
                        <a:lumOff val="5000"/>
                      </a:schemeClr>
                    </a:gs>
                    <a:gs pos="39000">
                      <a:schemeClr val="accent5"/>
                    </a:gs>
                  </a:gsLst>
                  <a:lin ang="2700000" scaled="1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3602038"/>
            <a:ext cx="5067333" cy="1655762"/>
          </a:xfrm>
          <a:noFill/>
        </p:spPr>
        <p:txBody>
          <a:bodyPr>
            <a:normAutofit/>
          </a:bodyPr>
          <a:lstStyle>
            <a:lvl1pPr marL="0" indent="0" algn="l" defTabSz="91422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>
                <a:gradFill flip="none" rotWithShape="1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46000">
                      <a:schemeClr val="accent2">
                        <a:lumMod val="95000"/>
                        <a:lumOff val="5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2700000" scaled="1"/>
                  <a:tileRect/>
                </a:gradFill>
                <a:latin typeface="+mn-lt"/>
                <a:ea typeface="+mn-ea"/>
                <a:cs typeface="+mn-cs"/>
              </a:defRPr>
            </a:lvl1pPr>
            <a:lvl2pPr marL="457112" indent="0" algn="ctr">
              <a:buNone/>
              <a:defRPr sz="2000"/>
            </a:lvl2pPr>
            <a:lvl3pPr marL="914225" indent="0" algn="ctr">
              <a:buNone/>
              <a:defRPr sz="1800"/>
            </a:lvl3pPr>
            <a:lvl4pPr marL="1371337" indent="0" algn="ctr">
              <a:buNone/>
              <a:defRPr sz="1600"/>
            </a:lvl4pPr>
            <a:lvl5pPr marL="1828449" indent="0" algn="ctr">
              <a:buNone/>
              <a:defRPr sz="1600"/>
            </a:lvl5pPr>
            <a:lvl6pPr marL="2285561" indent="0" algn="ctr">
              <a:buNone/>
              <a:defRPr sz="1600"/>
            </a:lvl6pPr>
            <a:lvl7pPr marL="2742674" indent="0" algn="ctr">
              <a:buNone/>
              <a:defRPr sz="1600"/>
            </a:lvl7pPr>
            <a:lvl8pPr marL="3199785" indent="0" algn="ctr">
              <a:buNone/>
              <a:defRPr sz="1600"/>
            </a:lvl8pPr>
            <a:lvl9pPr marL="3656897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9378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5882" kern="1200" dirty="0">
                <a:gradFill flip="none" rotWithShape="1">
                  <a:gsLst>
                    <a:gs pos="33000">
                      <a:schemeClr val="tx1"/>
                    </a:gs>
                    <a:gs pos="20000">
                      <a:schemeClr val="accent2">
                        <a:lumMod val="95000"/>
                        <a:lumOff val="5000"/>
                      </a:schemeClr>
                    </a:gs>
                    <a:gs pos="47000">
                      <a:schemeClr val="accent2"/>
                    </a:gs>
                  </a:gsLst>
                  <a:lin ang="2700000" scaled="1"/>
                  <a:tileRect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22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3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4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5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6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7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8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9747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6E2E29-3FD9-49B8-E389-0A7050B085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22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gradFill flip="none" rotWithShape="1">
                  <a:gsLst>
                    <a:gs pos="24000">
                      <a:schemeClr val="tx1"/>
                    </a:gs>
                    <a:gs pos="0">
                      <a:schemeClr val="accent5">
                        <a:lumMod val="95000"/>
                        <a:lumOff val="5000"/>
                      </a:schemeClr>
                    </a:gs>
                    <a:gs pos="39000">
                      <a:schemeClr val="accent5"/>
                    </a:gs>
                  </a:gsLst>
                  <a:lin ang="2700000" scaled="1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75000"/>
            </a:schemeClr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250248-3348-C590-0A42-2036A0540B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512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207782-2CD5-3548-DBF4-558252493E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22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gradFill flip="none" rotWithShape="1">
                  <a:gsLst>
                    <a:gs pos="24000">
                      <a:schemeClr val="tx1"/>
                    </a:gs>
                    <a:gs pos="0">
                      <a:schemeClr val="accent5">
                        <a:lumMod val="95000"/>
                        <a:lumOff val="5000"/>
                      </a:schemeClr>
                    </a:gs>
                    <a:gs pos="39000">
                      <a:schemeClr val="accent5"/>
                    </a:gs>
                  </a:gsLst>
                  <a:lin ang="2700000" scaled="1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solidFill>
            <a:schemeClr val="bg1">
              <a:alpha val="75000"/>
            </a:schemeClr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solidFill>
            <a:schemeClr val="bg1">
              <a:alpha val="75000"/>
            </a:schemeClr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DAD962-3843-1473-3D46-88965D051A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112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33DBF5B-E8EA-C454-F250-FFA3614860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>
            <a:normAutofit/>
          </a:bodyPr>
          <a:lstStyle>
            <a:lvl1pPr algn="l" defTabSz="91422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gradFill flip="none" rotWithShape="1">
                  <a:gsLst>
                    <a:gs pos="24000">
                      <a:schemeClr val="tx1"/>
                    </a:gs>
                    <a:gs pos="0">
                      <a:schemeClr val="accent5">
                        <a:lumMod val="95000"/>
                        <a:lumOff val="5000"/>
                      </a:schemeClr>
                    </a:gs>
                    <a:gs pos="39000">
                      <a:schemeClr val="accent5"/>
                    </a:gs>
                  </a:gsLst>
                  <a:lin ang="2700000" scaled="1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kern="1200" dirty="0" smtClean="0">
                <a:gradFill flip="none" rotWithShape="1">
                  <a:gsLst>
                    <a:gs pos="26000">
                      <a:schemeClr val="tx1"/>
                    </a:gs>
                    <a:gs pos="7000">
                      <a:schemeClr val="accent2">
                        <a:lumMod val="95000"/>
                        <a:lumOff val="5000"/>
                      </a:schemeClr>
                    </a:gs>
                    <a:gs pos="45000">
                      <a:schemeClr val="accent2"/>
                    </a:gs>
                  </a:gsLst>
                  <a:lin ang="2700000" scaled="1"/>
                  <a:tileRect/>
                </a:gradFill>
                <a:latin typeface="+mn-lt"/>
                <a:ea typeface="+mn-ea"/>
                <a:cs typeface="+mn-cs"/>
              </a:defRPr>
            </a:lvl1pPr>
            <a:lvl2pPr marL="457112" indent="0">
              <a:buNone/>
              <a:defRPr sz="2000" b="1"/>
            </a:lvl2pPr>
            <a:lvl3pPr marL="914225" indent="0">
              <a:buNone/>
              <a:defRPr sz="1800" b="1"/>
            </a:lvl3pPr>
            <a:lvl4pPr marL="1371337" indent="0">
              <a:buNone/>
              <a:defRPr sz="1600" b="1"/>
            </a:lvl4pPr>
            <a:lvl5pPr marL="1828449" indent="0">
              <a:buNone/>
              <a:defRPr sz="1600" b="1"/>
            </a:lvl5pPr>
            <a:lvl6pPr marL="2285561" indent="0">
              <a:buNone/>
              <a:defRPr sz="1600" b="1"/>
            </a:lvl6pPr>
            <a:lvl7pPr marL="2742674" indent="0">
              <a:buNone/>
              <a:defRPr sz="1600" b="1"/>
            </a:lvl7pPr>
            <a:lvl8pPr marL="3199785" indent="0">
              <a:buNone/>
              <a:defRPr sz="1600" b="1"/>
            </a:lvl8pPr>
            <a:lvl9pPr marL="365689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solidFill>
            <a:schemeClr val="bg1">
              <a:alpha val="75000"/>
            </a:schemeClr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kern="1200" dirty="0" smtClean="0">
                <a:gradFill flip="none" rotWithShape="1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46000">
                      <a:schemeClr val="accent2">
                        <a:lumMod val="95000"/>
                        <a:lumOff val="5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2700000" scaled="1"/>
                  <a:tileRect/>
                </a:gradFill>
                <a:latin typeface="+mn-lt"/>
                <a:ea typeface="+mn-ea"/>
                <a:cs typeface="+mn-cs"/>
              </a:defRPr>
            </a:lvl1pPr>
            <a:lvl2pPr marL="457112" indent="0">
              <a:buNone/>
              <a:defRPr sz="2000" b="1"/>
            </a:lvl2pPr>
            <a:lvl3pPr marL="914225" indent="0">
              <a:buNone/>
              <a:defRPr sz="1800" b="1"/>
            </a:lvl3pPr>
            <a:lvl4pPr marL="1371337" indent="0">
              <a:buNone/>
              <a:defRPr sz="1600" b="1"/>
            </a:lvl4pPr>
            <a:lvl5pPr marL="1828449" indent="0">
              <a:buNone/>
              <a:defRPr sz="1600" b="1"/>
            </a:lvl5pPr>
            <a:lvl6pPr marL="2285561" indent="0">
              <a:buNone/>
              <a:defRPr sz="1600" b="1"/>
            </a:lvl6pPr>
            <a:lvl7pPr marL="2742674" indent="0">
              <a:buNone/>
              <a:defRPr sz="1600" b="1"/>
            </a:lvl7pPr>
            <a:lvl8pPr marL="3199785" indent="0">
              <a:buNone/>
              <a:defRPr sz="1600" b="1"/>
            </a:lvl8pPr>
            <a:lvl9pPr marL="365689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solidFill>
            <a:schemeClr val="bg1">
              <a:alpha val="75000"/>
            </a:schemeClr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93AE00-2F54-C5CF-838D-5593B0293C9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05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allout"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078134"/>
            <a:ext cx="10515600" cy="701731"/>
          </a:xfrm>
          <a:effectLst/>
        </p:spPr>
        <p:txBody>
          <a:bodyPr>
            <a:spAutoFit/>
          </a:bodyPr>
          <a:lstStyle>
            <a:lvl1pPr algn="l" defTabSz="91422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gradFill flip="none" rotWithShape="1">
                  <a:gsLst>
                    <a:gs pos="24000">
                      <a:schemeClr val="tx1"/>
                    </a:gs>
                    <a:gs pos="0">
                      <a:schemeClr val="accent5">
                        <a:lumMod val="95000"/>
                        <a:lumOff val="5000"/>
                      </a:schemeClr>
                    </a:gs>
                    <a:gs pos="39000">
                      <a:schemeClr val="accent5"/>
                    </a:gs>
                  </a:gsLst>
                  <a:lin ang="2700000" scaled="1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callout text</a:t>
            </a:r>
          </a:p>
        </p:txBody>
      </p:sp>
    </p:spTree>
    <p:extLst>
      <p:ext uri="{BB962C8B-B14F-4D97-AF65-F5344CB8AC3E}">
        <p14:creationId xmlns:p14="http://schemas.microsoft.com/office/powerpoint/2010/main" val="1112249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75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F4447C3-0033-B97B-B80D-F66983BEE40F}"/>
              </a:ext>
            </a:extLst>
          </p:cNvPr>
          <p:cNvSpPr txBox="1"/>
          <p:nvPr/>
        </p:nvSpPr>
        <p:spPr>
          <a:xfrm>
            <a:off x="653143" y="2321004"/>
            <a:ext cx="11335657" cy="221599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sz="13800" b="1" cap="none" spc="0">
                <a:ln w="12700">
                  <a:noFill/>
                  <a:prstDash val="solid"/>
                </a:ln>
                <a:gradFill>
                  <a:gsLst>
                    <a:gs pos="24000">
                      <a:schemeClr val="tx1"/>
                    </a:gs>
                    <a:gs pos="0">
                      <a:schemeClr val="accent5">
                        <a:lumMod val="95000"/>
                        <a:lumOff val="5000"/>
                      </a:schemeClr>
                    </a:gs>
                    <a:gs pos="39000">
                      <a:schemeClr val="accent5"/>
                    </a:gs>
                  </a:gsLst>
                  <a:lin ang="2700000" scaled="1"/>
                </a:gradFill>
                <a:effectLst/>
              </a:rPr>
              <a:t>Demo</a:t>
            </a:r>
            <a:endParaRPr lang="en-US" sz="13800">
              <a:ln>
                <a:noFill/>
              </a:ln>
              <a:gradFill>
                <a:gsLst>
                  <a:gs pos="24000">
                    <a:schemeClr val="tx1"/>
                  </a:gs>
                  <a:gs pos="0">
                    <a:schemeClr val="accent5">
                      <a:lumMod val="95000"/>
                      <a:lumOff val="5000"/>
                    </a:schemeClr>
                  </a:gs>
                  <a:gs pos="39000">
                    <a:schemeClr val="accent5"/>
                  </a:gs>
                </a:gsLst>
                <a:lin ang="2700000" scaled="1"/>
              </a:gradFill>
              <a:effectLst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0D2FF36-B7E0-7C0A-2BEA-81C3A8B9F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4536995"/>
            <a:ext cx="10511970" cy="1655762"/>
          </a:xfrm>
          <a:noFill/>
        </p:spPr>
        <p:txBody>
          <a:bodyPr>
            <a:normAutofit/>
          </a:bodyPr>
          <a:lstStyle>
            <a:lvl1pPr marL="0" indent="0" algn="l" defTabSz="91422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>
                <a:gradFill flip="none" rotWithShape="1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46000">
                      <a:schemeClr val="accent2">
                        <a:lumMod val="95000"/>
                        <a:lumOff val="5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2700000" scaled="1"/>
                  <a:tileRect/>
                </a:gradFill>
                <a:latin typeface="+mn-lt"/>
                <a:ea typeface="+mn-ea"/>
                <a:cs typeface="+mn-cs"/>
              </a:defRPr>
            </a:lvl1pPr>
            <a:lvl2pPr marL="457112" indent="0" algn="ctr">
              <a:buNone/>
              <a:defRPr sz="2000"/>
            </a:lvl2pPr>
            <a:lvl3pPr marL="914225" indent="0" algn="ctr">
              <a:buNone/>
              <a:defRPr sz="1800"/>
            </a:lvl3pPr>
            <a:lvl4pPr marL="1371337" indent="0" algn="ctr">
              <a:buNone/>
              <a:defRPr sz="1600"/>
            </a:lvl4pPr>
            <a:lvl5pPr marL="1828449" indent="0" algn="ctr">
              <a:buNone/>
              <a:defRPr sz="1600"/>
            </a:lvl5pPr>
            <a:lvl6pPr marL="2285561" indent="0" algn="ctr">
              <a:buNone/>
              <a:defRPr sz="1600"/>
            </a:lvl6pPr>
            <a:lvl7pPr marL="2742674" indent="0" algn="ctr">
              <a:buNone/>
              <a:defRPr sz="1600"/>
            </a:lvl7pPr>
            <a:lvl8pPr marL="3199785" indent="0" algn="ctr">
              <a:buNone/>
              <a:defRPr sz="1600"/>
            </a:lvl8pPr>
            <a:lvl9pPr marL="3656897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774062-4C5F-05A1-1132-214F425652E5}"/>
              </a:ext>
            </a:extLst>
          </p:cNvPr>
          <p:cNvSpPr txBox="1"/>
          <p:nvPr userDrawn="1"/>
        </p:nvSpPr>
        <p:spPr>
          <a:xfrm>
            <a:off x="653143" y="2321004"/>
            <a:ext cx="11335657" cy="221599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sz="13800" b="1" cap="none" spc="0">
                <a:ln w="12700">
                  <a:noFill/>
                  <a:prstDash val="solid"/>
                </a:ln>
                <a:gradFill>
                  <a:gsLst>
                    <a:gs pos="24000">
                      <a:schemeClr val="tx1"/>
                    </a:gs>
                    <a:gs pos="0">
                      <a:schemeClr val="accent5">
                        <a:lumMod val="95000"/>
                        <a:lumOff val="5000"/>
                      </a:schemeClr>
                    </a:gs>
                    <a:gs pos="39000">
                      <a:schemeClr val="accent5"/>
                    </a:gs>
                  </a:gsLst>
                  <a:lin ang="2700000" scaled="1"/>
                </a:gradFill>
                <a:effectLst/>
              </a:rPr>
              <a:t>Demo</a:t>
            </a:r>
            <a:endParaRPr lang="en-US" sz="13800">
              <a:ln>
                <a:noFill/>
              </a:ln>
              <a:gradFill>
                <a:gsLst>
                  <a:gs pos="24000">
                    <a:schemeClr val="tx1"/>
                  </a:gs>
                  <a:gs pos="0">
                    <a:schemeClr val="accent5">
                      <a:lumMod val="95000"/>
                      <a:lumOff val="5000"/>
                    </a:schemeClr>
                  </a:gs>
                  <a:gs pos="39000">
                    <a:schemeClr val="accent5"/>
                  </a:gs>
                </a:gsLst>
                <a:lin ang="2700000" scaled="1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90337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660510-0231-37F2-DCB5-CB11FE8D4B7F}"/>
              </a:ext>
            </a:extLst>
          </p:cNvPr>
          <p:cNvPicPr>
            <a:picLocks noChangeAspect="1"/>
          </p:cNvPicPr>
          <p:nvPr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432277" y="2842059"/>
            <a:ext cx="6843271" cy="116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9811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90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74" r:id="rId15"/>
    <p:sldLayoutId id="2147483670" r:id="rId16"/>
    <p:sldLayoutId id="2147483672" r:id="rId17"/>
    <p:sldLayoutId id="2147483669" r:id="rId18"/>
    <p:sldLayoutId id="2147483673" r:id="rId19"/>
  </p:sldLayoutIdLst>
  <p:transition>
    <p:fade/>
  </p:transition>
  <p:txStyles>
    <p:titleStyle>
      <a:lvl1pPr algn="l" defTabSz="91422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56" indent="-228556" algn="l" defTabSz="91422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668" indent="-228556" algn="l" defTabSz="9142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81" indent="-228556" algn="l" defTabSz="9142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93" indent="-228556" algn="l" defTabSz="9142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05" indent="-228556" algn="l" defTabSz="9142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18" indent="-228556" algn="l" defTabSz="9142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30" indent="-228556" algn="l" defTabSz="9142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41" indent="-228556" algn="l" defTabSz="9142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53" indent="-228556" algn="l" defTabSz="9142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2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25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37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49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61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74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85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97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no/SkiaSharp" TargetMode="External"/><Relationship Id="rId2" Type="http://schemas.openxmlformats.org/officeDocument/2006/relationships/hyperlink" Target="https://platform.uno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winui-wca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winui-wcag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winui-wca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87AEA5-498B-8AC7-B295-888341554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7"/>
            <a:ext cx="12192528" cy="685829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E196A63-2C48-A1FC-879F-4FE695B7057B}"/>
              </a:ext>
            </a:extLst>
          </p:cNvPr>
          <p:cNvSpPr/>
          <p:nvPr/>
        </p:nvSpPr>
        <p:spPr>
          <a:xfrm>
            <a:off x="9214338" y="5845908"/>
            <a:ext cx="2407139" cy="8362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8A63F7-F398-B496-218D-2EA82436F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7801" y="5727950"/>
            <a:ext cx="1768199" cy="730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01173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2E2B464-E73F-D1D8-AB6A-869C77806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0D7711-9CD8-D003-36EF-31BD20F737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Session Takeaways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21855A-2193-8FF3-08F6-5F657DCF25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Consider Uno Platform</a:t>
            </a:r>
          </a:p>
          <a:p>
            <a:r>
              <a:rPr lang="en-US" dirty="0"/>
              <a:t>Consider </a:t>
            </a:r>
            <a:r>
              <a:rPr lang="en-US" dirty="0" err="1"/>
              <a:t>SkiaSharp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6B202-2E61-0922-CFD3-8A669D11C6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48446" y="1694345"/>
            <a:ext cx="5183188" cy="823912"/>
          </a:xfrm>
        </p:spPr>
        <p:txBody>
          <a:bodyPr/>
          <a:lstStyle/>
          <a:p>
            <a:r>
              <a:rPr lang="en-US" dirty="0"/>
              <a:t>Session Resources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5BC9D-E337-03B7-8390-DFAB8142E4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48447" y="2505075"/>
            <a:ext cx="6506941" cy="368458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https://platform.uno</a:t>
            </a:r>
            <a:endParaRPr lang="en-US" dirty="0"/>
          </a:p>
          <a:p>
            <a:r>
              <a:rPr lang="en-US" dirty="0">
                <a:hlinkClick r:id="rId3"/>
              </a:rPr>
              <a:t>https://github.com/mono/SkiaSharp</a:t>
            </a:r>
            <a:endParaRPr lang="en-US" dirty="0"/>
          </a:p>
          <a:p>
            <a:r>
              <a:rPr lang="en-US" dirty="0"/>
              <a:t>Sample code </a:t>
            </a:r>
          </a:p>
          <a:p>
            <a:endParaRPr lang="en-US" sz="2400" dirty="0">
              <a:gradFill flip="none" rotWithShape="1">
                <a:gsLst>
                  <a:gs pos="0">
                    <a:schemeClr val="accent2">
                      <a:lumMod val="40000"/>
                      <a:lumOff val="60000"/>
                    </a:schemeClr>
                  </a:gs>
                  <a:gs pos="46000">
                    <a:schemeClr val="accent2">
                      <a:lumMod val="95000"/>
                      <a:lumOff val="5000"/>
                    </a:schemeClr>
                  </a:gs>
                  <a:gs pos="100000">
                    <a:schemeClr val="accent2">
                      <a:lumMod val="60000"/>
                    </a:schemeClr>
                  </a:gs>
                </a:gsLst>
                <a:lin ang="2700000" scaled="1"/>
                <a:tileRect/>
              </a:gra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63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22C19E53-F0AE-95A2-20D6-A232D32238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Daren May</a:t>
            </a:r>
          </a:p>
          <a:p>
            <a:r>
              <a:rPr lang="en-US" dirty="0"/>
              <a:t>Director, Development</a:t>
            </a:r>
          </a:p>
          <a:p>
            <a:r>
              <a:rPr lang="en-US" dirty="0"/>
              <a:t>Kahua</a:t>
            </a:r>
          </a:p>
          <a:p>
            <a:r>
              <a:rPr lang="en-US" dirty="0"/>
              <a:t>@darenmay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71E701-4435-2F8C-6564-8785A844FAD8}"/>
              </a:ext>
            </a:extLst>
          </p:cNvPr>
          <p:cNvSpPr txBox="1"/>
          <p:nvPr/>
        </p:nvSpPr>
        <p:spPr>
          <a:xfrm>
            <a:off x="838201" y="393700"/>
            <a:ext cx="10511970" cy="15748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indent="0" defTabSz="9142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dirty="0">
                <a:gradFill flip="none" rotWithShape="1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46000">
                      <a:schemeClr val="accent2">
                        <a:lumMod val="95000"/>
                        <a:lumOff val="5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2700000" scaled="1"/>
                  <a:tileRect/>
                </a:gradFill>
              </a:defRPr>
            </a:lvl1pPr>
            <a:lvl2pPr marL="457112" indent="0" algn="ctr" defTabSz="914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marL="914225" indent="0" algn="ctr" defTabSz="914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marL="1371337" indent="0" algn="ctr" defTabSz="914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marL="1828449" indent="0" algn="ctr" defTabSz="914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marL="2285561" indent="0" algn="ctr" defTabSz="914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marL="2742674" indent="0" algn="ctr" defTabSz="914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marL="3199785" indent="0" algn="ctr" defTabSz="914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marL="3656897" indent="0" algn="ctr" defTabSz="914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US" sz="4300" dirty="0">
                <a:solidFill>
                  <a:srgbClr val="D91F2E"/>
                </a:solidFill>
              </a:rPr>
              <a:t>We are hiring! </a:t>
            </a:r>
          </a:p>
          <a:p>
            <a:r>
              <a:rPr lang="en-US" dirty="0">
                <a:solidFill>
                  <a:srgbClr val="D91F2E"/>
                </a:solidFill>
              </a:rPr>
              <a:t>https://www.kahua.com/about/careers/</a:t>
            </a:r>
          </a:p>
        </p:txBody>
      </p:sp>
    </p:spTree>
    <p:extLst>
      <p:ext uri="{BB962C8B-B14F-4D97-AF65-F5344CB8AC3E}">
        <p14:creationId xmlns:p14="http://schemas.microsoft.com/office/powerpoint/2010/main" val="3774557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55CDF-4DD3-3F8B-BCC7-70D91C5D8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1122363"/>
            <a:ext cx="11153774" cy="2387600"/>
          </a:xfrm>
        </p:spPr>
        <p:txBody>
          <a:bodyPr/>
          <a:lstStyle/>
          <a:p>
            <a:r>
              <a:rPr lang="en-US" dirty="0"/>
              <a:t>High-performance graphics on the Web with </a:t>
            </a:r>
            <a:r>
              <a:rPr lang="en-US" dirty="0" err="1"/>
              <a:t>SkiaSharp</a:t>
            </a:r>
            <a:r>
              <a:rPr lang="en-US" dirty="0"/>
              <a:t> and Uno.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82EF19-4AC0-0F91-6997-8D56053688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Daren May</a:t>
            </a:r>
          </a:p>
          <a:p>
            <a:r>
              <a:rPr lang="en-US" dirty="0"/>
              <a:t>Director, Development</a:t>
            </a:r>
          </a:p>
          <a:p>
            <a:r>
              <a:rPr lang="en-US" dirty="0"/>
              <a:t>Kahua</a:t>
            </a:r>
          </a:p>
          <a:p>
            <a:r>
              <a:rPr lang="en-US" dirty="0"/>
              <a:t>@darenmay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5AE6CF1-ADC8-E245-0BD6-F89C1013C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692150"/>
            <a:ext cx="28575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E44740-2330-3A63-D830-31DA98A397FF}"/>
              </a:ext>
            </a:extLst>
          </p:cNvPr>
          <p:cNvSpPr txBox="1"/>
          <p:nvPr/>
        </p:nvSpPr>
        <p:spPr>
          <a:xfrm>
            <a:off x="793750" y="5499100"/>
            <a:ext cx="10511970" cy="15748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indent="0" defTabSz="9142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dirty="0">
                <a:gradFill flip="none" rotWithShape="1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46000">
                      <a:schemeClr val="accent2">
                        <a:lumMod val="95000"/>
                        <a:lumOff val="5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2700000" scaled="1"/>
                  <a:tileRect/>
                </a:gradFill>
              </a:defRPr>
            </a:lvl1pPr>
            <a:lvl2pPr marL="457112" indent="0" algn="ctr" defTabSz="914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marL="914225" indent="0" algn="ctr" defTabSz="914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marL="1371337" indent="0" algn="ctr" defTabSz="914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marL="1828449" indent="0" algn="ctr" defTabSz="914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marL="2285561" indent="0" algn="ctr" defTabSz="914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marL="2742674" indent="0" algn="ctr" defTabSz="914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marL="3199785" indent="0" algn="ctr" defTabSz="914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marL="3656897" indent="0" algn="ctr" defTabSz="914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US" sz="4300" dirty="0">
                <a:solidFill>
                  <a:srgbClr val="D91F2E"/>
                </a:solidFill>
              </a:rPr>
              <a:t>We are hiring! Speak to Colin or Me!</a:t>
            </a:r>
          </a:p>
          <a:p>
            <a:r>
              <a:rPr lang="en-US" dirty="0">
                <a:solidFill>
                  <a:srgbClr val="D91F2E"/>
                </a:solidFill>
              </a:rPr>
              <a:t>https://www.kahua.com/about/careers/</a:t>
            </a:r>
          </a:p>
        </p:txBody>
      </p:sp>
    </p:spTree>
    <p:extLst>
      <p:ext uri="{BB962C8B-B14F-4D97-AF65-F5344CB8AC3E}">
        <p14:creationId xmlns:p14="http://schemas.microsoft.com/office/powerpoint/2010/main" val="22689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2E2B464-E73F-D1D8-AB6A-869C77806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Agenda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21855A-2193-8FF3-08F6-5F657DCF2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WinUI?</a:t>
            </a:r>
          </a:p>
          <a:p>
            <a:r>
              <a:rPr lang="en-US" dirty="0"/>
              <a:t>What is Uno?</a:t>
            </a:r>
          </a:p>
          <a:p>
            <a:r>
              <a:rPr lang="en-US" dirty="0"/>
              <a:t>What is </a:t>
            </a:r>
            <a:r>
              <a:rPr lang="en-US" dirty="0" err="1"/>
              <a:t>SkiaSharp</a:t>
            </a:r>
            <a:r>
              <a:rPr lang="en-US" dirty="0"/>
              <a:t>?</a:t>
            </a:r>
          </a:p>
          <a:p>
            <a:r>
              <a:rPr lang="en-US" dirty="0"/>
              <a:t>Draw a Pie Chart with </a:t>
            </a:r>
            <a:r>
              <a:rPr lang="en-US" dirty="0" err="1"/>
              <a:t>SkiaSharp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3A5409-E8E8-1A67-2F8E-0117F7818243}"/>
              </a:ext>
            </a:extLst>
          </p:cNvPr>
          <p:cNvSpPr txBox="1"/>
          <p:nvPr/>
        </p:nvSpPr>
        <p:spPr>
          <a:xfrm>
            <a:off x="838200" y="5402798"/>
            <a:ext cx="93838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gradFill flip="none" rotWithShape="1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46000">
                      <a:schemeClr val="accent2">
                        <a:lumMod val="95000"/>
                        <a:lumOff val="5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2700000" scaled="1"/>
                  <a:tileRect/>
                </a:gradFill>
              </a:rPr>
              <a:t>Source code available at</a:t>
            </a:r>
            <a:r>
              <a:rPr lang="en-US" sz="2800" dirty="0"/>
              <a:t>: </a:t>
            </a:r>
            <a:r>
              <a:rPr lang="en-US" sz="2800" dirty="0">
                <a:hlinkClick r:id="rId3"/>
              </a:rPr>
              <a:t>https://bit.ly/winui-src</a:t>
            </a:r>
          </a:p>
        </p:txBody>
      </p:sp>
    </p:spTree>
    <p:extLst>
      <p:ext uri="{BB962C8B-B14F-4D97-AF65-F5344CB8AC3E}">
        <p14:creationId xmlns:p14="http://schemas.microsoft.com/office/powerpoint/2010/main" val="3199106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336B4BF-CAB7-6D30-E0FB-6AC25CB0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is WinUI?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AE4779B-5980-8502-FF31-F9E98400F47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WinUI 3 is a native UI framework that ships with the Windows App SDK.</a:t>
            </a:r>
          </a:p>
          <a:p>
            <a:r>
              <a:rPr lang="en-US" dirty="0"/>
              <a:t>It provides a new unified set of APIs and tools that can be used to develop desktop apps on Windows 11 (as well as downwards to Windows 10, version 1809).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7C10-C4D6-8C08-ACD0-B11F58CF46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completely decoupled from the Windows OS and provides consistent, intuitive, and accessible experiences using the latest user interface (UI) patterns.</a:t>
            </a:r>
          </a:p>
          <a:p>
            <a:r>
              <a:rPr lang="en-US" dirty="0"/>
              <a:t>The latest way to build Windows Desktop applications.</a:t>
            </a:r>
          </a:p>
          <a:p>
            <a:endParaRPr lang="en-US" dirty="0"/>
          </a:p>
        </p:txBody>
      </p:sp>
      <p:pic>
        <p:nvPicPr>
          <p:cNvPr id="1030" name="Picture 6" descr="WinUI logo">
            <a:extLst>
              <a:ext uri="{FF2B5EF4-FFF2-40B4-BE49-F238E27FC236}">
                <a16:creationId xmlns:a16="http://schemas.microsoft.com/office/drawing/2014/main" id="{A1A389BE-4E0C-2686-2CD1-F058DEFDC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864" y="230190"/>
            <a:ext cx="1507261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041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336B4BF-CAB7-6D30-E0FB-6AC25CB0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Uno Platform?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AE4779B-5980-8502-FF31-F9E98400F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Uno Platform is a cross-platform app development framework.</a:t>
            </a:r>
          </a:p>
          <a:p>
            <a:r>
              <a:rPr lang="en-US" dirty="0"/>
              <a:t>It enables developers to create native applications for multiple platforms using a single codebase.</a:t>
            </a:r>
          </a:p>
          <a:p>
            <a:r>
              <a:rPr lang="en-US" dirty="0"/>
              <a:t>Uno Platform supports Windows, iOS, Android, WebAssembly, Linux, WPF, and macOS.</a:t>
            </a:r>
          </a:p>
        </p:txBody>
      </p:sp>
    </p:spTree>
    <p:extLst>
      <p:ext uri="{BB962C8B-B14F-4D97-AF65-F5344CB8AC3E}">
        <p14:creationId xmlns:p14="http://schemas.microsoft.com/office/powerpoint/2010/main" val="3874718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69099-19F9-5EF5-600A-CF2622915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SkiaSharp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8FA1B-18C2-8137-43AB-DA00B4C76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SkiaSharp</a:t>
            </a:r>
            <a:r>
              <a:rPr lang="en-US" dirty="0"/>
              <a:t> is a cross-platform 2D graphics library for .NET.</a:t>
            </a:r>
          </a:p>
          <a:p>
            <a:r>
              <a:rPr lang="en-US" dirty="0"/>
              <a:t>Powered by the open-source </a:t>
            </a:r>
            <a:r>
              <a:rPr lang="en-US" dirty="0" err="1"/>
              <a:t>Skia</a:t>
            </a:r>
            <a:r>
              <a:rPr lang="en-US" dirty="0"/>
              <a:t> graphics engine that is used extensively in Google products</a:t>
            </a:r>
          </a:p>
          <a:p>
            <a:r>
              <a:rPr lang="en-US" dirty="0"/>
              <a:t>Can be used to create rich visual interfaces and graphics-intensive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602956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69099-19F9-5EF5-600A-CF2622915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Retained Mode vs. Immediate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8FA1B-18C2-8137-43AB-DA00B4C76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retained-mode API is declarative. The application constructs a scene from graphics primitives, such as shapes and lines.</a:t>
            </a:r>
          </a:p>
          <a:p>
            <a:r>
              <a:rPr lang="en-US" dirty="0"/>
              <a:t>An immediate-mode API is procedural. Each time a new frame is drawn, the application directly issues the drawing commands</a:t>
            </a:r>
          </a:p>
        </p:txBody>
      </p:sp>
    </p:spTree>
    <p:extLst>
      <p:ext uri="{BB962C8B-B14F-4D97-AF65-F5344CB8AC3E}">
        <p14:creationId xmlns:p14="http://schemas.microsoft.com/office/powerpoint/2010/main" val="2860229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825C34CF-5918-68B3-79D8-F439980D99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Creating a Pie Chart</a:t>
            </a:r>
          </a:p>
          <a:p>
            <a:endParaRPr lang="en-US" dirty="0"/>
          </a:p>
          <a:p>
            <a:r>
              <a:rPr lang="en-US" dirty="0"/>
              <a:t>Source code available at: </a:t>
            </a:r>
            <a:r>
              <a:rPr lang="en-US" dirty="0">
                <a:hlinkClick r:id="rId2"/>
              </a:rPr>
              <a:t>https://bit.ly/winui-src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936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2E2B464-E73F-D1D8-AB6A-869C77806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Outline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21855A-2193-8FF3-08F6-5F657DCF2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Uno Platform Project</a:t>
            </a:r>
          </a:p>
          <a:p>
            <a:r>
              <a:rPr lang="en-US" dirty="0"/>
              <a:t>Add </a:t>
            </a:r>
            <a:r>
              <a:rPr lang="en-US" dirty="0" err="1"/>
              <a:t>SkiaSharp</a:t>
            </a:r>
            <a:r>
              <a:rPr lang="en-US" dirty="0"/>
              <a:t> </a:t>
            </a:r>
            <a:r>
              <a:rPr lang="en-US" dirty="0" err="1"/>
              <a:t>nuget</a:t>
            </a:r>
            <a:endParaRPr lang="en-US" dirty="0"/>
          </a:p>
          <a:p>
            <a:r>
              <a:rPr lang="en-US" dirty="0"/>
              <a:t>Draw a Pie Chart with </a:t>
            </a:r>
            <a:r>
              <a:rPr lang="en-US" dirty="0" err="1"/>
              <a:t>SkiaSharp</a:t>
            </a:r>
            <a:endParaRPr lang="en-US" dirty="0"/>
          </a:p>
          <a:p>
            <a:r>
              <a:rPr lang="en-US" dirty="0"/>
              <a:t>Animate the Pie Chart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3A5409-E8E8-1A67-2F8E-0117F7818243}"/>
              </a:ext>
            </a:extLst>
          </p:cNvPr>
          <p:cNvSpPr txBox="1"/>
          <p:nvPr/>
        </p:nvSpPr>
        <p:spPr>
          <a:xfrm>
            <a:off x="838200" y="5402798"/>
            <a:ext cx="93838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gradFill flip="none" rotWithShape="1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46000">
                      <a:schemeClr val="accent2">
                        <a:lumMod val="95000"/>
                        <a:lumOff val="5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2700000" scaled="1"/>
                  <a:tileRect/>
                </a:gradFill>
              </a:rPr>
              <a:t>Source code available at</a:t>
            </a:r>
            <a:r>
              <a:rPr lang="en-US" sz="2800" dirty="0"/>
              <a:t>: </a:t>
            </a:r>
            <a:r>
              <a:rPr lang="en-US" sz="2800" dirty="0">
                <a:hlinkClick r:id="rId3"/>
              </a:rPr>
              <a:t>https://bit.ly/winui-src</a:t>
            </a:r>
          </a:p>
        </p:txBody>
      </p:sp>
    </p:spTree>
    <p:extLst>
      <p:ext uri="{BB962C8B-B14F-4D97-AF65-F5344CB8AC3E}">
        <p14:creationId xmlns:p14="http://schemas.microsoft.com/office/powerpoint/2010/main" val="619188247"/>
      </p:ext>
    </p:extLst>
  </p:cSld>
  <p:clrMapOvr>
    <a:masterClrMapping/>
  </p:clrMapOvr>
</p:sld>
</file>

<file path=ppt/theme/theme1.xml><?xml version="1.0" encoding="utf-8"?>
<a:theme xmlns:a="http://schemas.openxmlformats.org/drawingml/2006/main" name="202210 Denver Dev Day -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">
      <a:majorFont>
        <a:latin typeface="Segoe UI 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210 Denver Dev Day - Template" id="{9925F673-3A33-4DD4-A0AF-87FFCC24DBE2}" vid="{CE8079CA-9009-45B6-8E7B-FB964F104D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202210 Denver Dev Day - Template</Template>
  <TotalTime>515</TotalTime>
  <Words>722</Words>
  <Application>Microsoft Office PowerPoint</Application>
  <PresentationFormat>Widescreen</PresentationFormat>
  <Paragraphs>67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Segoe UI </vt:lpstr>
      <vt:lpstr>Segoe UI Light</vt:lpstr>
      <vt:lpstr>202210 Denver Dev Day - Template</vt:lpstr>
      <vt:lpstr>PowerPoint Presentation</vt:lpstr>
      <vt:lpstr>High-performance graphics on the Web with SkiaSharp and Uno.</vt:lpstr>
      <vt:lpstr>Session Agenda</vt:lpstr>
      <vt:lpstr>What is WinUI?</vt:lpstr>
      <vt:lpstr>What is the Uno Platform?</vt:lpstr>
      <vt:lpstr>What is SkiaSharp?</vt:lpstr>
      <vt:lpstr>Retained Mode vs. Immediate Mode</vt:lpstr>
      <vt:lpstr>PowerPoint Presentation</vt:lpstr>
      <vt:lpstr>Demo Outline</vt:lpstr>
      <vt:lpstr>Review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Note</dc:title>
  <dc:creator>Jerry @Home</dc:creator>
  <cp:lastModifiedBy>Daren May</cp:lastModifiedBy>
  <cp:revision>5</cp:revision>
  <dcterms:created xsi:type="dcterms:W3CDTF">2022-09-28T15:41:26Z</dcterms:created>
  <dcterms:modified xsi:type="dcterms:W3CDTF">2023-10-20T20:35:11Z</dcterms:modified>
</cp:coreProperties>
</file>