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1"/>
    <p:sldMasterId id="2147483674" r:id="rId32"/>
  </p:sldMasterIdLst>
  <p:notesMasterIdLst>
    <p:notesMasterId r:id="rId59"/>
  </p:notesMasterIdLst>
  <p:sldIdLst>
    <p:sldId id="364" r:id="rId33"/>
    <p:sldId id="256" r:id="rId34"/>
    <p:sldId id="299" r:id="rId35"/>
    <p:sldId id="291" r:id="rId36"/>
    <p:sldId id="292" r:id="rId37"/>
    <p:sldId id="294" r:id="rId38"/>
    <p:sldId id="295" r:id="rId39"/>
    <p:sldId id="296" r:id="rId40"/>
    <p:sldId id="297" r:id="rId41"/>
    <p:sldId id="303" r:id="rId42"/>
    <p:sldId id="298" r:id="rId43"/>
    <p:sldId id="300" r:id="rId44"/>
    <p:sldId id="290" r:id="rId45"/>
    <p:sldId id="301" r:id="rId46"/>
    <p:sldId id="302" r:id="rId47"/>
    <p:sldId id="305" r:id="rId48"/>
    <p:sldId id="304" r:id="rId49"/>
    <p:sldId id="306" r:id="rId50"/>
    <p:sldId id="308" r:id="rId51"/>
    <p:sldId id="310" r:id="rId52"/>
    <p:sldId id="307" r:id="rId53"/>
    <p:sldId id="311" r:id="rId54"/>
    <p:sldId id="312" r:id="rId55"/>
    <p:sldId id="313" r:id="rId56"/>
    <p:sldId id="309" r:id="rId57"/>
    <p:sldId id="289"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7" autoAdjust="0"/>
    <p:restoredTop sz="77529" autoAdjust="0"/>
  </p:normalViewPr>
  <p:slideViewPr>
    <p:cSldViewPr snapToGrid="0">
      <p:cViewPr varScale="1">
        <p:scale>
          <a:sx n="100" d="100"/>
          <a:sy n="100" d="100"/>
        </p:scale>
        <p:origin x="48"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7.xml"/><Relationship Id="rId21" Type="http://schemas.openxmlformats.org/officeDocument/2006/relationships/customXml" Target="../customXml/item21.xml"/><Relationship Id="rId34" Type="http://schemas.openxmlformats.org/officeDocument/2006/relationships/slide" Target="slides/slide2.xml"/><Relationship Id="rId42" Type="http://schemas.openxmlformats.org/officeDocument/2006/relationships/slide" Target="slides/slide10.xml"/><Relationship Id="rId47" Type="http://schemas.openxmlformats.org/officeDocument/2006/relationships/slide" Target="slides/slide15.xml"/><Relationship Id="rId50" Type="http://schemas.openxmlformats.org/officeDocument/2006/relationships/slide" Target="slides/slide18.xml"/><Relationship Id="rId55" Type="http://schemas.openxmlformats.org/officeDocument/2006/relationships/slide" Target="slides/slide23.xml"/><Relationship Id="rId63"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9.xml"/><Relationship Id="rId54" Type="http://schemas.openxmlformats.org/officeDocument/2006/relationships/slide" Target="slides/slide22.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Master" Target="slideMasters/slideMaster2.xml"/><Relationship Id="rId37" Type="http://schemas.openxmlformats.org/officeDocument/2006/relationships/slide" Target="slides/slide5.xml"/><Relationship Id="rId40" Type="http://schemas.openxmlformats.org/officeDocument/2006/relationships/slide" Target="slides/slide8.xml"/><Relationship Id="rId45" Type="http://schemas.openxmlformats.org/officeDocument/2006/relationships/slide" Target="slides/slide13.xml"/><Relationship Id="rId53" Type="http://schemas.openxmlformats.org/officeDocument/2006/relationships/slide" Target="slides/slide21.xml"/><Relationship Id="rId58" Type="http://schemas.openxmlformats.org/officeDocument/2006/relationships/slide" Target="slides/slide26.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4.xml"/><Relationship Id="rId49" Type="http://schemas.openxmlformats.org/officeDocument/2006/relationships/slide" Target="slides/slide17.xml"/><Relationship Id="rId57" Type="http://schemas.openxmlformats.org/officeDocument/2006/relationships/slide" Target="slides/slide25.xml"/><Relationship Id="rId61" Type="http://schemas.openxmlformats.org/officeDocument/2006/relationships/viewProps" Target="view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Master" Target="slideMasters/slideMaster1.xml"/><Relationship Id="rId44" Type="http://schemas.openxmlformats.org/officeDocument/2006/relationships/slide" Target="slides/slide12.xml"/><Relationship Id="rId52" Type="http://schemas.openxmlformats.org/officeDocument/2006/relationships/slide" Target="slides/slide20.xml"/><Relationship Id="rId6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3.xml"/><Relationship Id="rId43" Type="http://schemas.openxmlformats.org/officeDocument/2006/relationships/slide" Target="slides/slide11.xml"/><Relationship Id="rId48" Type="http://schemas.openxmlformats.org/officeDocument/2006/relationships/slide" Target="slides/slide16.xml"/><Relationship Id="rId56" Type="http://schemas.openxmlformats.org/officeDocument/2006/relationships/slide" Target="slides/slide24.xml"/><Relationship Id="rId8" Type="http://schemas.openxmlformats.org/officeDocument/2006/relationships/customXml" Target="../customXml/item8.xml"/><Relationship Id="rId51" Type="http://schemas.openxmlformats.org/officeDocument/2006/relationships/slide" Target="slides/slide19.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slide" Target="slides/slide1.xml"/><Relationship Id="rId38" Type="http://schemas.openxmlformats.org/officeDocument/2006/relationships/slide" Target="slides/slide6.xml"/><Relationship Id="rId46" Type="http://schemas.openxmlformats.org/officeDocument/2006/relationships/slide" Target="slides/slide14.xml"/><Relationship Id="rId5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a:t>Days between C# Releases</a:t>
            </a:r>
          </a:p>
        </c:rich>
      </c:tx>
      <c:layout>
        <c:manualLayout>
          <c:xMode val="edge"/>
          <c:yMode val="edge"/>
          <c:x val="0.32566719920879461"/>
          <c:y val="6.5586740530075138E-3"/>
        </c:manualLayout>
      </c:layout>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Releases</c:v>
                </c:pt>
              </c:strCache>
            </c:strRef>
          </c:tx>
          <c:spPr>
            <a:ln w="25400" cap="rnd">
              <a:solidFill>
                <a:schemeClr val="lt1"/>
              </a:solidFill>
              <a:round/>
            </a:ln>
            <a:effectLst>
              <a:outerShdw dist="25400" dir="2700000" algn="tl" rotWithShape="0">
                <a:schemeClr val="accent1"/>
              </a:outerShdw>
            </a:effectLst>
          </c:spPr>
          <c:marker>
            <c:symbol val="none"/>
          </c:marker>
          <c:dLbls>
            <c:spPr>
              <a:solidFill>
                <a:schemeClr val="accent1"/>
              </a:solid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numRef>
              <c:f>Sheet1!$A$2:$A$12</c:f>
              <c:numCache>
                <c:formatCode>0.0</c:formatCode>
                <c:ptCount val="11"/>
                <c:pt idx="0">
                  <c:v>1</c:v>
                </c:pt>
                <c:pt idx="1">
                  <c:v>1.2</c:v>
                </c:pt>
                <c:pt idx="2">
                  <c:v>2</c:v>
                </c:pt>
                <c:pt idx="3">
                  <c:v>3</c:v>
                </c:pt>
                <c:pt idx="4">
                  <c:v>4</c:v>
                </c:pt>
                <c:pt idx="5">
                  <c:v>5</c:v>
                </c:pt>
                <c:pt idx="6">
                  <c:v>6</c:v>
                </c:pt>
                <c:pt idx="7">
                  <c:v>7</c:v>
                </c:pt>
                <c:pt idx="8">
                  <c:v>7.1</c:v>
                </c:pt>
                <c:pt idx="9">
                  <c:v>7.2</c:v>
                </c:pt>
                <c:pt idx="10">
                  <c:v>7.3</c:v>
                </c:pt>
              </c:numCache>
            </c:numRef>
          </c:cat>
          <c:val>
            <c:numRef>
              <c:f>Sheet1!$B$2:$B$12</c:f>
              <c:numCache>
                <c:formatCode>General</c:formatCode>
                <c:ptCount val="11"/>
                <c:pt idx="0">
                  <c:v>0</c:v>
                </c:pt>
                <c:pt idx="1">
                  <c:v>455</c:v>
                </c:pt>
                <c:pt idx="2">
                  <c:v>945</c:v>
                </c:pt>
                <c:pt idx="3">
                  <c:v>730</c:v>
                </c:pt>
                <c:pt idx="4">
                  <c:v>882</c:v>
                </c:pt>
                <c:pt idx="5">
                  <c:v>853</c:v>
                </c:pt>
                <c:pt idx="6">
                  <c:v>1064</c:v>
                </c:pt>
                <c:pt idx="7">
                  <c:v>609</c:v>
                </c:pt>
                <c:pt idx="8">
                  <c:v>153</c:v>
                </c:pt>
                <c:pt idx="9">
                  <c:v>92</c:v>
                </c:pt>
                <c:pt idx="10">
                  <c:v>181</c:v>
                </c:pt>
              </c:numCache>
            </c:numRef>
          </c:val>
          <c:smooth val="0"/>
          <c:extLst>
            <c:ext xmlns:c16="http://schemas.microsoft.com/office/drawing/2014/chart" uri="{C3380CC4-5D6E-409C-BE32-E72D297353CC}">
              <c16:uniqueId val="{00000000-26C8-4B01-AF26-72CC3FEAAC98}"/>
            </c:ext>
          </c:extLst>
        </c:ser>
        <c:dLbls>
          <c:dLblPos val="ctr"/>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424022400"/>
        <c:axId val="424015840"/>
      </c:lineChart>
      <c:catAx>
        <c:axId val="424022400"/>
        <c:scaling>
          <c:orientation val="minMax"/>
        </c:scaling>
        <c:delete val="0"/>
        <c:axPos val="b"/>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30" baseline="0">
                <a:solidFill>
                  <a:schemeClr val="lt1"/>
                </a:solidFill>
                <a:latin typeface="+mn-lt"/>
                <a:ea typeface="+mn-ea"/>
                <a:cs typeface="+mn-cs"/>
              </a:defRPr>
            </a:pPr>
            <a:endParaRPr lang="en-US"/>
          </a:p>
        </c:txPr>
        <c:crossAx val="424015840"/>
        <c:crosses val="autoZero"/>
        <c:auto val="1"/>
        <c:lblAlgn val="ctr"/>
        <c:lblOffset val="100"/>
        <c:noMultiLvlLbl val="0"/>
      </c:catAx>
      <c:valAx>
        <c:axId val="424015840"/>
        <c:scaling>
          <c:orientation val="minMax"/>
        </c:scaling>
        <c:delete val="1"/>
        <c:axPos val="l"/>
        <c:numFmt formatCode="General" sourceLinked="1"/>
        <c:majorTickMark val="none"/>
        <c:minorTickMark val="none"/>
        <c:tickLblPos val="nextTo"/>
        <c:crossAx val="4240224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lt1">
          <a:lumMod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8">
  <cs:axisTitle>
    <cs:lnRef idx="0"/>
    <cs:fillRef idx="0"/>
    <cs:effectRef idx="0"/>
    <cs:fontRef idx="minor">
      <a:schemeClr val="lt1"/>
    </cs:fontRef>
    <cs:defRPr sz="1197" b="1" kern="1200"/>
  </cs:axisTitle>
  <cs:categoryAxis>
    <cs:lnRef idx="0">
      <cs:styleClr val="0"/>
    </cs:lnRef>
    <cs:fillRef idx="0"/>
    <cs:effectRef idx="0"/>
    <cs:fontRef idx="minor">
      <a:schemeClr val="lt1"/>
    </cs:fontRef>
    <cs:defRPr sz="1197" kern="1200" spc="3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lt1">
            <a:lumMod val="85000"/>
          </a:schemeClr>
        </a:solidFill>
        <a:round/>
      </a:ln>
    </cs:spPr>
    <cs:defRPr sz="1330" kern="1200"/>
  </cs:chartArea>
  <cs:dataLabel>
    <cs:lnRef idx="0"/>
    <cs:fillRef idx="0">
      <cs:styleClr val="0"/>
    </cs:fillRef>
    <cs:effectRef idx="0"/>
    <cs:fontRef idx="minor">
      <a:schemeClr val="lt1"/>
    </cs:fontRef>
    <cs:spPr>
      <a:solidFill>
        <a:schemeClr val="phClr"/>
      </a:solidFill>
    </cs:spPr>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5400"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cs:spPr>
  </cs:dataPointMarker>
  <cs:dataPointMarkerLayout symbol="circle" size="14"/>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686D9C-A8F6-45CE-BCFC-3C57D973E680}" type="datetimeFigureOut">
              <a:rPr lang="en-US" smtClean="0"/>
              <a:t>10/18/2018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A703E-6863-448B-A58D-A68535BF9495}" type="slidenum">
              <a:rPr lang="en-US" smtClean="0"/>
              <a:t>‹#›</a:t>
            </a:fld>
            <a:endParaRPr lang="en-US"/>
          </a:p>
        </p:txBody>
      </p:sp>
    </p:spTree>
    <p:extLst>
      <p:ext uri="{BB962C8B-B14F-4D97-AF65-F5344CB8AC3E}">
        <p14:creationId xmlns:p14="http://schemas.microsoft.com/office/powerpoint/2010/main" val="3766775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90268-CE02-4AF7-AAA4-C248CCC18826}" type="slidenum">
              <a:rPr lang="en-US" smtClean="0"/>
              <a:t>1</a:t>
            </a:fld>
            <a:endParaRPr lang="en-US"/>
          </a:p>
        </p:txBody>
      </p:sp>
    </p:spTree>
    <p:extLst>
      <p:ext uri="{BB962C8B-B14F-4D97-AF65-F5344CB8AC3E}">
        <p14:creationId xmlns:p14="http://schemas.microsoft.com/office/powerpoint/2010/main" val="2875089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BA703E-6863-448B-A58D-A68535BF9495}" type="slidenum">
              <a:rPr lang="en-US" smtClean="0"/>
              <a:t>26</a:t>
            </a:fld>
            <a:endParaRPr lang="en-US"/>
          </a:p>
        </p:txBody>
      </p:sp>
    </p:spTree>
    <p:extLst>
      <p:ext uri="{BB962C8B-B14F-4D97-AF65-F5344CB8AC3E}">
        <p14:creationId xmlns:p14="http://schemas.microsoft.com/office/powerpoint/2010/main" val="122789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BA703E-6863-448B-A58D-A68535BF9495}" type="slidenum">
              <a:rPr lang="en-US" smtClean="0"/>
              <a:t>2</a:t>
            </a:fld>
            <a:endParaRPr lang="en-US"/>
          </a:p>
        </p:txBody>
      </p:sp>
    </p:spTree>
    <p:extLst>
      <p:ext uri="{BB962C8B-B14F-4D97-AF65-F5344CB8AC3E}">
        <p14:creationId xmlns:p14="http://schemas.microsoft.com/office/powerpoint/2010/main" val="1092524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A703E-6863-448B-A58D-A68535BF9495}" type="slidenum">
              <a:rPr lang="en-US" smtClean="0"/>
              <a:t>3</a:t>
            </a:fld>
            <a:endParaRPr lang="en-US"/>
          </a:p>
        </p:txBody>
      </p:sp>
    </p:spTree>
    <p:extLst>
      <p:ext uri="{BB962C8B-B14F-4D97-AF65-F5344CB8AC3E}">
        <p14:creationId xmlns:p14="http://schemas.microsoft.com/office/powerpoint/2010/main" val="2226370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A703E-6863-448B-A58D-A68535BF9495}" type="slidenum">
              <a:rPr lang="en-US" smtClean="0"/>
              <a:t>8</a:t>
            </a:fld>
            <a:endParaRPr lang="en-US"/>
          </a:p>
        </p:txBody>
      </p:sp>
    </p:spTree>
    <p:extLst>
      <p:ext uri="{BB962C8B-B14F-4D97-AF65-F5344CB8AC3E}">
        <p14:creationId xmlns:p14="http://schemas.microsoft.com/office/powerpoint/2010/main" val="2294344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A703E-6863-448B-A58D-A68535BF9495}" type="slidenum">
              <a:rPr lang="en-US" smtClean="0"/>
              <a:t>12</a:t>
            </a:fld>
            <a:endParaRPr lang="en-US"/>
          </a:p>
        </p:txBody>
      </p:sp>
    </p:spTree>
    <p:extLst>
      <p:ext uri="{BB962C8B-B14F-4D97-AF65-F5344CB8AC3E}">
        <p14:creationId xmlns:p14="http://schemas.microsoft.com/office/powerpoint/2010/main" val="1331935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A703E-6863-448B-A58D-A68535BF9495}" type="slidenum">
              <a:rPr lang="en-US" smtClean="0"/>
              <a:t>13</a:t>
            </a:fld>
            <a:endParaRPr lang="en-US"/>
          </a:p>
        </p:txBody>
      </p:sp>
    </p:spTree>
    <p:extLst>
      <p:ext uri="{BB962C8B-B14F-4D97-AF65-F5344CB8AC3E}">
        <p14:creationId xmlns:p14="http://schemas.microsoft.com/office/powerpoint/2010/main" val="3494003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A703E-6863-448B-A58D-A68535BF9495}" type="slidenum">
              <a:rPr lang="en-US" smtClean="0"/>
              <a:t>16</a:t>
            </a:fld>
            <a:endParaRPr lang="en-US"/>
          </a:p>
        </p:txBody>
      </p:sp>
    </p:spTree>
    <p:extLst>
      <p:ext uri="{BB962C8B-B14F-4D97-AF65-F5344CB8AC3E}">
        <p14:creationId xmlns:p14="http://schemas.microsoft.com/office/powerpoint/2010/main" val="2298180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A703E-6863-448B-A58D-A68535BF9495}" type="slidenum">
              <a:rPr lang="en-US" smtClean="0"/>
              <a:t>17</a:t>
            </a:fld>
            <a:endParaRPr lang="en-US"/>
          </a:p>
        </p:txBody>
      </p:sp>
    </p:spTree>
    <p:extLst>
      <p:ext uri="{BB962C8B-B14F-4D97-AF65-F5344CB8AC3E}">
        <p14:creationId xmlns:p14="http://schemas.microsoft.com/office/powerpoint/2010/main" val="402521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BA703E-6863-448B-A58D-A68535BF9495}" type="slidenum">
              <a:rPr lang="en-US" smtClean="0"/>
              <a:t>18</a:t>
            </a:fld>
            <a:endParaRPr lang="en-US"/>
          </a:p>
        </p:txBody>
      </p:sp>
    </p:spTree>
    <p:extLst>
      <p:ext uri="{BB962C8B-B14F-4D97-AF65-F5344CB8AC3E}">
        <p14:creationId xmlns:p14="http://schemas.microsoft.com/office/powerpoint/2010/main" val="3107661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1.png"/><Relationship Id="rId2" Type="http://schemas.openxmlformats.org/officeDocument/2006/relationships/customXml" Target="../../customXml/item15.xml"/><Relationship Id="rId1" Type="http://schemas.openxmlformats.org/officeDocument/2006/relationships/customXml" Target="../../customXml/item14.xml"/><Relationship Id="rId6" Type="http://schemas.openxmlformats.org/officeDocument/2006/relationships/slideMaster" Target="../slideMasters/slideMaster2.xml"/><Relationship Id="rId5" Type="http://schemas.openxmlformats.org/officeDocument/2006/relationships/customXml" Target="../../customXml/item2.xml"/><Relationship Id="rId4" Type="http://schemas.openxmlformats.org/officeDocument/2006/relationships/customXml" Target="../../customXml/item12.xml"/></Relationships>
</file>

<file path=ppt/slideLayouts/_rels/slideLayout13.xml.rels><?xml version="1.0" encoding="UTF-8" standalone="yes"?>
<Relationships xmlns="http://schemas.openxmlformats.org/package/2006/relationships"><Relationship Id="rId3" Type="http://schemas.openxmlformats.org/officeDocument/2006/relationships/customXml" Target="../../customXml/item17.xml"/><Relationship Id="rId7" Type="http://schemas.openxmlformats.org/officeDocument/2006/relationships/image" Target="../media/image1.png"/><Relationship Id="rId2" Type="http://schemas.openxmlformats.org/officeDocument/2006/relationships/customXml" Target="../../customXml/item18.xml"/><Relationship Id="rId1" Type="http://schemas.openxmlformats.org/officeDocument/2006/relationships/customXml" Target="../../customXml/item7.xml"/><Relationship Id="rId6" Type="http://schemas.openxmlformats.org/officeDocument/2006/relationships/slideMaster" Target="../slideMasters/slideMaster2.xml"/><Relationship Id="rId5" Type="http://schemas.openxmlformats.org/officeDocument/2006/relationships/customXml" Target="../../customXml/item16.xml"/><Relationship Id="rId4" Type="http://schemas.openxmlformats.org/officeDocument/2006/relationships/customXml" Target="../../customXml/item28.xml"/></Relationships>
</file>

<file path=ppt/slideLayouts/_rels/slideLayout14.xml.rels><?xml version="1.0" encoding="UTF-8" standalone="yes"?>
<Relationships xmlns="http://schemas.openxmlformats.org/package/2006/relationships"><Relationship Id="rId3" Type="http://schemas.openxmlformats.org/officeDocument/2006/relationships/customXml" Target="../../customXml/item6.xml"/><Relationship Id="rId7" Type="http://schemas.openxmlformats.org/officeDocument/2006/relationships/image" Target="../media/image1.png"/><Relationship Id="rId2" Type="http://schemas.openxmlformats.org/officeDocument/2006/relationships/customXml" Target="../../customXml/item25.xml"/><Relationship Id="rId1" Type="http://schemas.openxmlformats.org/officeDocument/2006/relationships/customXml" Target="../../customXml/item19.xml"/><Relationship Id="rId6" Type="http://schemas.openxmlformats.org/officeDocument/2006/relationships/slideMaster" Target="../slideMasters/slideMaster2.xml"/><Relationship Id="rId5" Type="http://schemas.openxmlformats.org/officeDocument/2006/relationships/customXml" Target="../../customXml/item3.xml"/><Relationship Id="rId4" Type="http://schemas.openxmlformats.org/officeDocument/2006/relationships/customXml" Target="../../customXml/item27.xml"/></Relationships>
</file>

<file path=ppt/slideLayouts/_rels/slideLayout15.xml.rels><?xml version="1.0" encoding="UTF-8" standalone="yes"?>
<Relationships xmlns="http://schemas.openxmlformats.org/package/2006/relationships"><Relationship Id="rId3" Type="http://schemas.openxmlformats.org/officeDocument/2006/relationships/customXml" Target="../../customXml/item13.xml"/><Relationship Id="rId7" Type="http://schemas.openxmlformats.org/officeDocument/2006/relationships/image" Target="../media/image1.png"/><Relationship Id="rId2" Type="http://schemas.openxmlformats.org/officeDocument/2006/relationships/customXml" Target="../../customXml/item23.xml"/><Relationship Id="rId1" Type="http://schemas.openxmlformats.org/officeDocument/2006/relationships/customXml" Target="../../customXml/item10.xml"/><Relationship Id="rId6" Type="http://schemas.openxmlformats.org/officeDocument/2006/relationships/slideMaster" Target="../slideMasters/slideMaster2.xml"/><Relationship Id="rId5" Type="http://schemas.openxmlformats.org/officeDocument/2006/relationships/customXml" Target="../../customXml/item29.xml"/><Relationship Id="rId4" Type="http://schemas.openxmlformats.org/officeDocument/2006/relationships/customXml" Target="../../customXml/item20.xml"/></Relationships>
</file>

<file path=ppt/slideLayouts/_rels/slideLayout16.xml.rels><?xml version="1.0" encoding="UTF-8" standalone="yes"?>
<Relationships xmlns="http://schemas.openxmlformats.org/package/2006/relationships"><Relationship Id="rId3" Type="http://schemas.openxmlformats.org/officeDocument/2006/relationships/customXml" Target="../../customXml/item22.xml"/><Relationship Id="rId7" Type="http://schemas.openxmlformats.org/officeDocument/2006/relationships/image" Target="../media/image2.png"/><Relationship Id="rId2" Type="http://schemas.openxmlformats.org/officeDocument/2006/relationships/customXml" Target="../../customXml/item21.xml"/><Relationship Id="rId1" Type="http://schemas.openxmlformats.org/officeDocument/2006/relationships/customXml" Target="../../customXml/item8.xml"/><Relationship Id="rId6" Type="http://schemas.openxmlformats.org/officeDocument/2006/relationships/slideMaster" Target="../slideMasters/slideMaster2.xml"/><Relationship Id="rId5" Type="http://schemas.openxmlformats.org/officeDocument/2006/relationships/customXml" Target="../../customXml/item30.xml"/><Relationship Id="rId4" Type="http://schemas.openxmlformats.org/officeDocument/2006/relationships/customXml" Target="../../customXml/item1.xml"/></Relationships>
</file>

<file path=ppt/slideLayouts/_rels/slideLayout17.xml.rels><?xml version="1.0" encoding="UTF-8" standalone="yes"?>
<Relationships xmlns="http://schemas.openxmlformats.org/package/2006/relationships"><Relationship Id="rId3" Type="http://schemas.openxmlformats.org/officeDocument/2006/relationships/customXml" Target="../../customXml/item11.xml"/><Relationship Id="rId7" Type="http://schemas.openxmlformats.org/officeDocument/2006/relationships/image" Target="../media/image2.png"/><Relationship Id="rId2" Type="http://schemas.openxmlformats.org/officeDocument/2006/relationships/customXml" Target="../../customXml/item26.xml"/><Relationship Id="rId1" Type="http://schemas.openxmlformats.org/officeDocument/2006/relationships/customXml" Target="../../customXml/item9.xml"/><Relationship Id="rId6" Type="http://schemas.openxmlformats.org/officeDocument/2006/relationships/slideMaster" Target="../slideMasters/slideMaster2.xml"/><Relationship Id="rId5" Type="http://schemas.openxmlformats.org/officeDocument/2006/relationships/customXml" Target="../../customXml/item5.xml"/><Relationship Id="rId4" Type="http://schemas.openxmlformats.org/officeDocument/2006/relationships/customXml" Target="../../customXml/item2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C68BD5-9A1C-4E49-A105-DA638C95C1E3}"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FBCB-FABC-4C50-8B96-8AC5BB93DC34}" type="slidenum">
              <a:rPr lang="en-US" smtClean="0"/>
              <a:t>‹#›</a:t>
            </a:fld>
            <a:endParaRPr lang="en-US"/>
          </a:p>
        </p:txBody>
      </p:sp>
    </p:spTree>
    <p:extLst>
      <p:ext uri="{BB962C8B-B14F-4D97-AF65-F5344CB8AC3E}">
        <p14:creationId xmlns:p14="http://schemas.microsoft.com/office/powerpoint/2010/main" val="77498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68BD5-9A1C-4E49-A105-DA638C95C1E3}"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FBCB-FABC-4C50-8B96-8AC5BB93DC34}" type="slidenum">
              <a:rPr lang="en-US" smtClean="0"/>
              <a:t>‹#›</a:t>
            </a:fld>
            <a:endParaRPr lang="en-US"/>
          </a:p>
        </p:txBody>
      </p:sp>
    </p:spTree>
    <p:extLst>
      <p:ext uri="{BB962C8B-B14F-4D97-AF65-F5344CB8AC3E}">
        <p14:creationId xmlns:p14="http://schemas.microsoft.com/office/powerpoint/2010/main" val="3896398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68BD5-9A1C-4E49-A105-DA638C95C1E3}"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FBCB-FABC-4C50-8B96-8AC5BB93DC34}" type="slidenum">
              <a:rPr lang="en-US" smtClean="0"/>
              <a:t>‹#›</a:t>
            </a:fld>
            <a:endParaRPr lang="en-US"/>
          </a:p>
        </p:txBody>
      </p:sp>
    </p:spTree>
    <p:extLst>
      <p:ext uri="{BB962C8B-B14F-4D97-AF65-F5344CB8AC3E}">
        <p14:creationId xmlns:p14="http://schemas.microsoft.com/office/powerpoint/2010/main" val="3256795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43940" y="6043943"/>
            <a:ext cx="1613565" cy="345696"/>
          </a:xfrm>
          <a:prstGeom prst="rect">
            <a:avLst/>
          </a:prstGeom>
        </p:spPr>
      </p:pic>
      <p:grpSp>
        <p:nvGrpSpPr>
          <p:cNvPr id="49" name="Group 48"/>
          <p:cNvGrpSpPr/>
          <p:nvPr userDrawn="1"/>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5169" y="291068"/>
            <a:ext cx="4252078" cy="669927"/>
          </a:xfrm>
          <a:prstGeom prst="rect">
            <a:avLst/>
          </a:prstGeom>
          <a:noFill/>
        </p:spPr>
        <p:txBody>
          <a:bodyPr wrap="none" lIns="179285" tIns="143428" rIns="179285" bIns="143428" rtlCol="0">
            <a:spAutoFit/>
          </a:bodyPr>
          <a:lstStyle/>
          <a:p>
            <a:pPr>
              <a:lnSpc>
                <a:spcPct val="90000"/>
              </a:lnSpc>
              <a:spcAft>
                <a:spcPts val="588"/>
              </a:spcAft>
            </a:pPr>
            <a:r>
              <a:rPr lang="en-US" sz="2745" dirty="0">
                <a:solidFill>
                  <a:srgbClr val="737373"/>
                </a:solidFill>
                <a:latin typeface="+mj-lt"/>
              </a:rPr>
              <a:t>Microsoft Virtual Academy</a:t>
            </a:r>
          </a:p>
        </p:txBody>
      </p:sp>
    </p:spTree>
    <p:extLst>
      <p:ext uri="{BB962C8B-B14F-4D97-AF65-F5344CB8AC3E}">
        <p14:creationId xmlns:p14="http://schemas.microsoft.com/office/powerpoint/2010/main" val="26243524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43940" y="6043943"/>
            <a:ext cx="1613565" cy="345696"/>
          </a:xfrm>
          <a:prstGeom prst="rect">
            <a:avLst/>
          </a:prstGeom>
        </p:spPr>
      </p:pic>
      <p:grpSp>
        <p:nvGrpSpPr>
          <p:cNvPr id="49" name="Group 48"/>
          <p:cNvGrpSpPr/>
          <p:nvPr userDrawn="1"/>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4534604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635870" y="0"/>
            <a:ext cx="3556129"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43940" y="6043943"/>
            <a:ext cx="1613565" cy="345696"/>
          </a:xfrm>
          <a:prstGeom prst="rect">
            <a:avLst/>
          </a:prstGeom>
        </p:spPr>
      </p:pic>
      <p:grpSp>
        <p:nvGrpSpPr>
          <p:cNvPr id="49" name="Group 48"/>
          <p:cNvGrpSpPr/>
          <p:nvPr userDrawn="1"/>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5169" y="291068"/>
            <a:ext cx="4252078" cy="669927"/>
          </a:xfrm>
          <a:prstGeom prst="rect">
            <a:avLst/>
          </a:prstGeom>
          <a:noFill/>
        </p:spPr>
        <p:txBody>
          <a:bodyPr wrap="none" lIns="179285" tIns="143428" rIns="179285" bIns="143428" rtlCol="0">
            <a:spAutoFit/>
          </a:bodyPr>
          <a:lstStyle/>
          <a:p>
            <a:pPr>
              <a:lnSpc>
                <a:spcPct val="90000"/>
              </a:lnSpc>
              <a:spcAft>
                <a:spcPts val="588"/>
              </a:spcAft>
            </a:pPr>
            <a:r>
              <a:rPr lang="en-US" sz="2745" dirty="0">
                <a:solidFill>
                  <a:srgbClr val="737373"/>
                </a:solidFill>
                <a:latin typeface="+mj-lt"/>
              </a:rPr>
              <a:t>Microsoft Virtual Academy</a:t>
            </a:r>
          </a:p>
        </p:txBody>
      </p:sp>
    </p:spTree>
    <p:extLst>
      <p:ext uri="{BB962C8B-B14F-4D97-AF65-F5344CB8AC3E}">
        <p14:creationId xmlns:p14="http://schemas.microsoft.com/office/powerpoint/2010/main" val="833849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635870" y="0"/>
            <a:ext cx="3556129"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43940" y="6043943"/>
            <a:ext cx="1613565" cy="345696"/>
          </a:xfrm>
          <a:prstGeom prst="rect">
            <a:avLst/>
          </a:prstGeom>
        </p:spPr>
      </p:pic>
      <p:grpSp>
        <p:nvGrpSpPr>
          <p:cNvPr id="49" name="Group 48"/>
          <p:cNvGrpSpPr/>
          <p:nvPr userDrawn="1"/>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0936381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43941" y="6023859"/>
            <a:ext cx="2238697" cy="365780"/>
          </a:xfrm>
          <a:prstGeom prst="rect">
            <a:avLst/>
          </a:prstGeom>
        </p:spPr>
      </p:pic>
      <p:sp>
        <p:nvSpPr>
          <p:cNvPr id="2" name="Rectangle 1"/>
          <p:cNvSpPr/>
          <p:nvPr userDrawn="1"/>
        </p:nvSpPr>
        <p:spPr bwMode="auto">
          <a:xfrm>
            <a:off x="8635870" y="0"/>
            <a:ext cx="3556129"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chemeClr val="bg1"/>
                </a:solidFill>
              </a:defRPr>
            </a:lvl1pPr>
          </a:lstStyle>
          <a:p>
            <a:r>
              <a:rPr lang="en-US" dirty="0"/>
              <a:t>Presentation title</a:t>
            </a:r>
          </a:p>
        </p:txBody>
      </p:sp>
      <p:grpSp>
        <p:nvGrpSpPr>
          <p:cNvPr id="49" name="Group 48"/>
          <p:cNvGrpSpPr/>
          <p:nvPr userDrawn="1"/>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5169" y="291068"/>
            <a:ext cx="4252078" cy="669927"/>
          </a:xfrm>
          <a:prstGeom prst="rect">
            <a:avLst/>
          </a:prstGeom>
          <a:noFill/>
        </p:spPr>
        <p:txBody>
          <a:bodyPr wrap="none" lIns="179285" tIns="143428" rIns="179285" bIns="143428" rtlCol="0">
            <a:spAutoFit/>
          </a:bodyPr>
          <a:lstStyle/>
          <a:p>
            <a:pPr>
              <a:lnSpc>
                <a:spcPct val="90000"/>
              </a:lnSpc>
              <a:spcAft>
                <a:spcPts val="588"/>
              </a:spcAft>
            </a:pPr>
            <a:r>
              <a:rPr lang="en-US" sz="2745" dirty="0">
                <a:solidFill>
                  <a:schemeClr val="bg1"/>
                </a:solidFill>
                <a:latin typeface="+mj-lt"/>
              </a:rPr>
              <a:t>Microsoft Virtual Academy</a:t>
            </a:r>
          </a:p>
        </p:txBody>
      </p:sp>
    </p:spTree>
    <p:extLst>
      <p:ext uri="{BB962C8B-B14F-4D97-AF65-F5344CB8AC3E}">
        <p14:creationId xmlns:p14="http://schemas.microsoft.com/office/powerpoint/2010/main" val="8333917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43941" y="6023859"/>
            <a:ext cx="2238697" cy="365780"/>
          </a:xfrm>
          <a:prstGeom prst="rect">
            <a:avLst/>
          </a:prstGeom>
        </p:spPr>
      </p:pic>
      <p:sp>
        <p:nvSpPr>
          <p:cNvPr id="2" name="Rectangle 1"/>
          <p:cNvSpPr/>
          <p:nvPr userDrawn="1"/>
        </p:nvSpPr>
        <p:spPr bwMode="auto">
          <a:xfrm>
            <a:off x="8635870" y="0"/>
            <a:ext cx="3556129"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chemeClr val="bg1"/>
                </a:solidFill>
              </a:defRPr>
            </a:lvl1pPr>
          </a:lstStyle>
          <a:p>
            <a:r>
              <a:rPr lang="en-US" dirty="0"/>
              <a:t>Presentation title</a:t>
            </a:r>
          </a:p>
        </p:txBody>
      </p:sp>
      <p:grpSp>
        <p:nvGrpSpPr>
          <p:cNvPr id="49" name="Group 48"/>
          <p:cNvGrpSpPr/>
          <p:nvPr userDrawn="1"/>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1117795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610703" y="5782138"/>
            <a:ext cx="7056143" cy="1075862"/>
          </a:xfrm>
          <a:prstGeom prst="rect">
            <a:avLst/>
          </a:prstGeom>
        </p:spPr>
      </p:pic>
    </p:spTree>
    <p:extLst>
      <p:ext uri="{BB962C8B-B14F-4D97-AF65-F5344CB8AC3E}">
        <p14:creationId xmlns:p14="http://schemas.microsoft.com/office/powerpoint/2010/main" val="69152517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58570" y="1344828"/>
            <a:ext cx="11474238" cy="2003747"/>
          </a:xfrm>
        </p:spPr>
        <p:txBody>
          <a:bodyPr>
            <a:spAutoFit/>
          </a:bodyPr>
          <a:lstStyle>
            <a:lvl1pPr marL="0" indent="0">
              <a:spcBef>
                <a:spcPts val="588"/>
              </a:spcBef>
              <a:buNone/>
              <a:defRPr sz="2745" spc="-29" baseline="0">
                <a:solidFill>
                  <a:srgbClr val="0072C6"/>
                </a:solidFill>
                <a:latin typeface="+mj-lt"/>
              </a:defRPr>
            </a:lvl1pPr>
            <a:lvl2pPr marL="0" indent="0">
              <a:spcBef>
                <a:spcPts val="588"/>
              </a:spcBef>
              <a:buFontTx/>
              <a:buNone/>
              <a:defRPr sz="1961"/>
            </a:lvl2pPr>
            <a:lvl3pPr marL="224097" indent="0">
              <a:spcBef>
                <a:spcPts val="588"/>
              </a:spcBef>
              <a:buNone/>
              <a:defRPr/>
            </a:lvl3pPr>
            <a:lvl4pPr marL="448193" indent="0">
              <a:spcBef>
                <a:spcPts val="588"/>
              </a:spcBef>
              <a:buNone/>
              <a:defRPr/>
            </a:lvl4pPr>
            <a:lvl5pPr marL="672290" indent="0">
              <a:spcBef>
                <a:spcPts val="588"/>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123492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68BD5-9A1C-4E49-A105-DA638C95C1E3}"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FBCB-FABC-4C50-8B96-8AC5BB93DC34}" type="slidenum">
              <a:rPr lang="en-US" smtClean="0"/>
              <a:t>‹#›</a:t>
            </a:fld>
            <a:endParaRPr lang="en-US"/>
          </a:p>
        </p:txBody>
      </p:sp>
    </p:spTree>
    <p:extLst>
      <p:ext uri="{BB962C8B-B14F-4D97-AF65-F5344CB8AC3E}">
        <p14:creationId xmlns:p14="http://schemas.microsoft.com/office/powerpoint/2010/main" val="10189220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58570" y="1344828"/>
            <a:ext cx="11474238" cy="2003747"/>
          </a:xfrm>
        </p:spPr>
        <p:txBody>
          <a:bodyPr>
            <a:spAutoFit/>
          </a:bodyPr>
          <a:lstStyle>
            <a:lvl1pPr marL="0" indent="0">
              <a:spcBef>
                <a:spcPts val="588"/>
              </a:spcBef>
              <a:buNone/>
              <a:defRPr sz="2745" spc="-29" baseline="0">
                <a:solidFill>
                  <a:srgbClr val="0072C6"/>
                </a:solidFill>
                <a:latin typeface="+mj-lt"/>
              </a:defRPr>
            </a:lvl1pPr>
            <a:lvl2pPr marL="224097" indent="-224097">
              <a:spcBef>
                <a:spcPts val="588"/>
              </a:spcBef>
              <a:buFont typeface="Arial" charset="0"/>
              <a:buChar char="•"/>
              <a:defRPr sz="1961"/>
            </a:lvl2pPr>
            <a:lvl3pPr marL="448193" indent="-224097">
              <a:spcBef>
                <a:spcPts val="588"/>
              </a:spcBef>
              <a:buFont typeface="Arial" charset="0"/>
              <a:buChar char="•"/>
              <a:defRPr/>
            </a:lvl3pPr>
            <a:lvl4pPr marL="672290" indent="-224097">
              <a:spcBef>
                <a:spcPts val="588"/>
              </a:spcBef>
              <a:buFont typeface="Arial" charset="0"/>
              <a:buChar char="•"/>
              <a:defRPr/>
            </a:lvl4pPr>
            <a:lvl5pPr marL="896386" indent="-224097">
              <a:spcBef>
                <a:spcPts val="588"/>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903239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8570" y="1255173"/>
            <a:ext cx="11474238" cy="1840792"/>
          </a:xfrm>
        </p:spPr>
        <p:txBody>
          <a:bodyPr>
            <a:spAutoFit/>
          </a:bodyPr>
          <a:lstStyle>
            <a:lvl1pPr>
              <a:spcBef>
                <a:spcPts val="588"/>
              </a:spcBef>
              <a:defRPr sz="1961"/>
            </a:lvl1pPr>
            <a:lvl2pPr>
              <a:spcBef>
                <a:spcPts val="588"/>
              </a:spcBef>
              <a:defRPr sz="1961"/>
            </a:lvl2pPr>
            <a:lvl3pPr>
              <a:spcBef>
                <a:spcPts val="588"/>
              </a:spcBef>
              <a:defRPr sz="1961"/>
            </a:lvl3pPr>
            <a:lvl4pPr>
              <a:spcBef>
                <a:spcPts val="588"/>
              </a:spcBef>
              <a:defRPr sz="1961"/>
            </a:lvl4pPr>
            <a:lvl5pPr>
              <a:spcBef>
                <a:spcPts val="588"/>
              </a:spcBef>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25496215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58569" y="1344828"/>
            <a:ext cx="5557834" cy="2003747"/>
          </a:xfrm>
        </p:spPr>
        <p:txBody>
          <a:bodyPr wrap="square">
            <a:spAutoFit/>
          </a:bodyPr>
          <a:lstStyle>
            <a:lvl1pPr marL="0" indent="0">
              <a:spcBef>
                <a:spcPts val="588"/>
              </a:spcBef>
              <a:buClr>
                <a:schemeClr val="tx1"/>
              </a:buClr>
              <a:buFont typeface="Wingdings" pitchFamily="2" charset="2"/>
              <a:buNone/>
              <a:defRPr sz="2745" spc="-29" baseline="0">
                <a:solidFill>
                  <a:srgbClr val="0072C6"/>
                </a:solidFill>
                <a:latin typeface="+mj-lt"/>
              </a:defRPr>
            </a:lvl1pPr>
            <a:lvl2pPr marL="0" indent="0">
              <a:spcBef>
                <a:spcPts val="588"/>
              </a:spcBef>
              <a:buNone/>
              <a:defRPr sz="1961"/>
            </a:lvl2pPr>
            <a:lvl3pPr marL="227209" indent="0">
              <a:spcBef>
                <a:spcPts val="588"/>
              </a:spcBef>
              <a:buNone/>
              <a:tabLst/>
              <a:defRPr sz="1961"/>
            </a:lvl3pPr>
            <a:lvl4pPr marL="451306" indent="0">
              <a:spcBef>
                <a:spcPts val="588"/>
              </a:spcBef>
              <a:buNone/>
              <a:defRPr/>
            </a:lvl4pPr>
            <a:lvl5pPr marL="672290" indent="0">
              <a:spcBef>
                <a:spcPts val="588"/>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274974" y="1344828"/>
            <a:ext cx="5557834" cy="2003747"/>
          </a:xfrm>
        </p:spPr>
        <p:txBody>
          <a:bodyPr wrap="square">
            <a:spAutoFit/>
          </a:bodyPr>
          <a:lstStyle>
            <a:lvl1pPr marL="0" indent="0">
              <a:spcBef>
                <a:spcPts val="588"/>
              </a:spcBef>
              <a:buClr>
                <a:schemeClr val="tx1"/>
              </a:buClr>
              <a:buFont typeface="Wingdings" pitchFamily="2" charset="2"/>
              <a:buNone/>
              <a:defRPr sz="2745" spc="-29" baseline="0">
                <a:solidFill>
                  <a:srgbClr val="0072C6"/>
                </a:solidFill>
                <a:latin typeface="+mj-lt"/>
              </a:defRPr>
            </a:lvl1pPr>
            <a:lvl2pPr marL="0" indent="0">
              <a:spcBef>
                <a:spcPts val="588"/>
              </a:spcBef>
              <a:buNone/>
              <a:defRPr sz="1961"/>
            </a:lvl2pPr>
            <a:lvl3pPr marL="227209" indent="0">
              <a:spcBef>
                <a:spcPts val="588"/>
              </a:spcBef>
              <a:buNone/>
              <a:tabLst/>
              <a:defRPr sz="1961"/>
            </a:lvl3pPr>
            <a:lvl4pPr marL="451306" indent="0">
              <a:spcBef>
                <a:spcPts val="588"/>
              </a:spcBef>
              <a:buNone/>
              <a:defRPr/>
            </a:lvl4pPr>
            <a:lvl5pPr marL="672290" indent="0">
              <a:spcBef>
                <a:spcPts val="588"/>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6633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58570" y="1344828"/>
            <a:ext cx="5557834" cy="2003747"/>
          </a:xfrm>
        </p:spPr>
        <p:txBody>
          <a:bodyPr wrap="square">
            <a:spAutoFit/>
          </a:bodyPr>
          <a:lstStyle>
            <a:lvl1pPr marL="0" indent="0">
              <a:spcBef>
                <a:spcPts val="588"/>
              </a:spcBef>
              <a:buClr>
                <a:schemeClr val="tx2"/>
              </a:buClr>
              <a:buFont typeface="Arial" pitchFamily="34" charset="0"/>
              <a:buNone/>
              <a:defRPr sz="2745" spc="-29" baseline="0">
                <a:solidFill>
                  <a:srgbClr val="0072C6"/>
                </a:solidFill>
                <a:latin typeface="+mj-lt"/>
              </a:defRPr>
            </a:lvl1pPr>
            <a:lvl2pPr marL="224097" indent="-224097">
              <a:spcBef>
                <a:spcPts val="588"/>
              </a:spcBef>
              <a:defRPr sz="1961"/>
            </a:lvl2pPr>
            <a:lvl3pPr marL="448193" indent="-224097">
              <a:spcBef>
                <a:spcPts val="588"/>
              </a:spcBef>
              <a:tabLst/>
              <a:defRPr sz="1961"/>
            </a:lvl3pPr>
            <a:lvl4pPr marL="672290" indent="-224097">
              <a:spcBef>
                <a:spcPts val="588"/>
              </a:spcBef>
              <a:defRPr sz="1961"/>
            </a:lvl4pPr>
            <a:lvl5pPr marL="896386" indent="-224097">
              <a:spcBef>
                <a:spcPts val="588"/>
              </a:spcBef>
              <a:tabLst/>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274974" y="1344828"/>
            <a:ext cx="5557834" cy="2003747"/>
          </a:xfrm>
        </p:spPr>
        <p:txBody>
          <a:bodyPr wrap="square">
            <a:spAutoFit/>
          </a:bodyPr>
          <a:lstStyle>
            <a:lvl1pPr marL="0" indent="0">
              <a:spcBef>
                <a:spcPts val="588"/>
              </a:spcBef>
              <a:buClr>
                <a:schemeClr val="tx2"/>
              </a:buClr>
              <a:buFont typeface="Arial" pitchFamily="34" charset="0"/>
              <a:buNone/>
              <a:defRPr sz="2745" spc="-29" baseline="0">
                <a:solidFill>
                  <a:srgbClr val="0072C6"/>
                </a:solidFill>
                <a:latin typeface="+mj-lt"/>
              </a:defRPr>
            </a:lvl1pPr>
            <a:lvl2pPr marL="224097" indent="-224097">
              <a:spcBef>
                <a:spcPts val="588"/>
              </a:spcBef>
              <a:defRPr sz="1961"/>
            </a:lvl2pPr>
            <a:lvl3pPr marL="448193" indent="-224097">
              <a:spcBef>
                <a:spcPts val="588"/>
              </a:spcBef>
              <a:tabLst/>
              <a:defRPr sz="1961"/>
            </a:lvl3pPr>
            <a:lvl4pPr marL="672290" indent="-224097">
              <a:spcBef>
                <a:spcPts val="588"/>
              </a:spcBef>
              <a:defRPr sz="1961"/>
            </a:lvl4pPr>
            <a:lvl5pPr marL="896386" indent="-224097">
              <a:spcBef>
                <a:spcPts val="588"/>
              </a:spcBef>
              <a:tabLst/>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241600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4168544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58570" y="358621"/>
            <a:ext cx="11474238" cy="806897"/>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58570" y="1165517"/>
            <a:ext cx="11474238" cy="806897"/>
          </a:xfrm>
        </p:spPr>
        <p:txBody>
          <a:bodyPr/>
          <a:lstStyle>
            <a:lvl1pPr marL="0" indent="0">
              <a:buNone/>
              <a:defRPr sz="2745" spc="-29"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402562965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571767" y="2510345"/>
            <a:ext cx="2061777" cy="206207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09990" y="2510345"/>
            <a:ext cx="2061777" cy="206207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48212" y="2510345"/>
            <a:ext cx="2061777" cy="206207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58570" y="358621"/>
            <a:ext cx="11474238" cy="806897"/>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58570" y="1165517"/>
            <a:ext cx="11474238" cy="806897"/>
          </a:xfrm>
        </p:spPr>
        <p:txBody>
          <a:bodyPr/>
          <a:lstStyle>
            <a:lvl1pPr marL="0" indent="0">
              <a:buNone/>
              <a:defRPr sz="2745" spc="-29"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633544" y="2510345"/>
            <a:ext cx="2061777" cy="206207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098668" y="4952827"/>
            <a:ext cx="8752592" cy="1905173"/>
          </a:xfrm>
          <a:prstGeom prst="rect">
            <a:avLst/>
          </a:prstGeom>
        </p:spPr>
      </p:pic>
    </p:spTree>
    <p:extLst>
      <p:ext uri="{BB962C8B-B14F-4D97-AF65-F5344CB8AC3E}">
        <p14:creationId xmlns:p14="http://schemas.microsoft.com/office/powerpoint/2010/main" val="336387261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58570" y="358621"/>
            <a:ext cx="5378549" cy="1524138"/>
          </a:xfrm>
        </p:spPr>
        <p:txBody>
          <a:bodyPr/>
          <a:lstStyle/>
          <a:p>
            <a:r>
              <a:rPr lang="en-US" dirty="0"/>
              <a:t>Click to edit Master title style</a:t>
            </a:r>
          </a:p>
        </p:txBody>
      </p:sp>
      <p:sp>
        <p:nvSpPr>
          <p:cNvPr id="4" name="Picture Placeholder 3"/>
          <p:cNvSpPr>
            <a:spLocks noGrp="1"/>
          </p:cNvSpPr>
          <p:nvPr>
            <p:ph type="pic" sz="quarter" idx="10"/>
          </p:nvPr>
        </p:nvSpPr>
        <p:spPr>
          <a:xfrm>
            <a:off x="6095689" y="0"/>
            <a:ext cx="6095689" cy="6858623"/>
          </a:xfrm>
        </p:spPr>
        <p:txBody>
          <a:bodyPr/>
          <a:lstStyle/>
          <a:p>
            <a:endParaRPr lang="en-US"/>
          </a:p>
        </p:txBody>
      </p:sp>
      <p:sp>
        <p:nvSpPr>
          <p:cNvPr id="6" name="Text Placeholder 5"/>
          <p:cNvSpPr>
            <a:spLocks noGrp="1"/>
          </p:cNvSpPr>
          <p:nvPr>
            <p:ph type="body" sz="quarter" idx="11"/>
          </p:nvPr>
        </p:nvSpPr>
        <p:spPr>
          <a:xfrm>
            <a:off x="358569" y="2062070"/>
            <a:ext cx="5378549" cy="185018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23804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454259" y="358621"/>
            <a:ext cx="5378549" cy="1524138"/>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095689" cy="6858623"/>
          </a:xfrm>
        </p:spPr>
        <p:txBody>
          <a:bodyPr/>
          <a:lstStyle/>
          <a:p>
            <a:endParaRPr lang="en-US"/>
          </a:p>
        </p:txBody>
      </p:sp>
      <p:sp>
        <p:nvSpPr>
          <p:cNvPr id="6" name="Text Placeholder 5"/>
          <p:cNvSpPr>
            <a:spLocks noGrp="1"/>
          </p:cNvSpPr>
          <p:nvPr>
            <p:ph type="body" sz="quarter" idx="11"/>
          </p:nvPr>
        </p:nvSpPr>
        <p:spPr>
          <a:xfrm>
            <a:off x="6454259" y="2062070"/>
            <a:ext cx="5378549" cy="185018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09715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191377" cy="6858623"/>
          </a:xfrm>
          <a:prstGeom prst="rect">
            <a:avLst/>
          </a:prstGeom>
        </p:spPr>
      </p:pic>
      <p:sp>
        <p:nvSpPr>
          <p:cNvPr id="2" name="Title 1"/>
          <p:cNvSpPr>
            <a:spLocks noGrp="1"/>
          </p:cNvSpPr>
          <p:nvPr>
            <p:ph type="title"/>
          </p:nvPr>
        </p:nvSpPr>
        <p:spPr>
          <a:xfrm>
            <a:off x="358570" y="717242"/>
            <a:ext cx="7619611" cy="603538"/>
          </a:xfrm>
        </p:spPr>
        <p:txBody>
          <a:bodyPr>
            <a:spAutoFit/>
          </a:bodyPr>
          <a:lstStyle>
            <a:lvl1pPr>
              <a:lnSpc>
                <a:spcPct val="100000"/>
              </a:lnSpc>
              <a:defRPr sz="2745" spc="-29"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04745" y="3429311"/>
            <a:ext cx="7201599" cy="3436783"/>
          </a:xfrm>
          <a:prstGeom prst="rect">
            <a:avLst/>
          </a:prstGeom>
        </p:spPr>
      </p:pic>
    </p:spTree>
    <p:extLst>
      <p:ext uri="{BB962C8B-B14F-4D97-AF65-F5344CB8AC3E}">
        <p14:creationId xmlns:p14="http://schemas.microsoft.com/office/powerpoint/2010/main" val="121552065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C68BD5-9A1C-4E49-A105-DA638C95C1E3}"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FBCB-FABC-4C50-8B96-8AC5BB93DC34}" type="slidenum">
              <a:rPr lang="en-US" smtClean="0"/>
              <a:t>‹#›</a:t>
            </a:fld>
            <a:endParaRPr lang="en-US"/>
          </a:p>
        </p:txBody>
      </p:sp>
    </p:spTree>
    <p:extLst>
      <p:ext uri="{BB962C8B-B14F-4D97-AF65-F5344CB8AC3E}">
        <p14:creationId xmlns:p14="http://schemas.microsoft.com/office/powerpoint/2010/main" val="13096835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191377" cy="6858623"/>
          </a:xfrm>
          <a:prstGeom prst="rect">
            <a:avLst/>
          </a:prstGeom>
        </p:spPr>
      </p:pic>
      <p:sp>
        <p:nvSpPr>
          <p:cNvPr id="2" name="Title 1"/>
          <p:cNvSpPr>
            <a:spLocks noGrp="1"/>
          </p:cNvSpPr>
          <p:nvPr>
            <p:ph type="title"/>
          </p:nvPr>
        </p:nvSpPr>
        <p:spPr>
          <a:xfrm>
            <a:off x="4213197" y="717242"/>
            <a:ext cx="7619611" cy="603538"/>
          </a:xfrm>
        </p:spPr>
        <p:txBody>
          <a:bodyPr>
            <a:spAutoFit/>
          </a:bodyPr>
          <a:lstStyle>
            <a:lvl1pPr algn="r">
              <a:lnSpc>
                <a:spcPct val="100000"/>
              </a:lnSpc>
              <a:defRPr sz="2745" spc="-29"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42749" y="3204861"/>
            <a:ext cx="7316971" cy="2988507"/>
          </a:xfrm>
          <a:prstGeom prst="rect">
            <a:avLst/>
          </a:prstGeom>
        </p:spPr>
      </p:pic>
    </p:spTree>
    <p:extLst>
      <p:ext uri="{BB962C8B-B14F-4D97-AF65-F5344CB8AC3E}">
        <p14:creationId xmlns:p14="http://schemas.microsoft.com/office/powerpoint/2010/main" val="400463717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570" y="1075863"/>
            <a:ext cx="7171399" cy="1158793"/>
          </a:xfrm>
          <a:noFill/>
        </p:spPr>
        <p:txBody>
          <a:bodyPr tIns="91440" bIns="91440" anchor="t" anchorCtr="0">
            <a:spAutoFit/>
          </a:bodyPr>
          <a:lstStyle>
            <a:lvl1pPr>
              <a:defRPr sz="7058" spc="-7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651642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10996434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6789104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300134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11583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58570" y="1344828"/>
            <a:ext cx="11474238" cy="2003747"/>
          </a:xfrm>
        </p:spPr>
        <p:txBody>
          <a:bodyPr>
            <a:spAutoFit/>
          </a:bodyPr>
          <a:lstStyle>
            <a:lvl1pPr marL="0" indent="0">
              <a:spcBef>
                <a:spcPts val="588"/>
              </a:spcBef>
              <a:buNone/>
              <a:defRPr sz="3137">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4097" indent="0">
              <a:spcBef>
                <a:spcPts val="588"/>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48193" indent="0">
              <a:spcBef>
                <a:spcPts val="588"/>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72290" indent="0">
              <a:spcBef>
                <a:spcPts val="588"/>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896386" indent="0">
              <a:spcBef>
                <a:spcPts val="588"/>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2904704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43940" y="5446242"/>
            <a:ext cx="11474238" cy="935484"/>
          </a:xfrm>
          <a:prstGeom prst="rect">
            <a:avLst/>
          </a:prstGeom>
          <a:noFill/>
          <a:ln w="12700">
            <a:noFill/>
            <a:miter lim="800000"/>
            <a:headEnd type="none" w="sm" len="sm"/>
            <a:tailEnd type="none" w="sm" len="sm"/>
          </a:ln>
          <a:effectLst/>
        </p:spPr>
        <p:txBody>
          <a:bodyPr vert="horz" wrap="square" lIns="89642" tIns="89642" rIns="89642" bIns="89642" numCol="1" anchor="t" anchorCtr="0" compatLnSpc="1">
            <a:prstTxWarp prst="textNoShape">
              <a:avLst/>
            </a:prstTxWarp>
            <a:spAutoFit/>
          </a:bodyPr>
          <a:lstStyle/>
          <a:p>
            <a:pPr defTabSz="913924" eaLnBrk="0" hangingPunct="0"/>
            <a:r>
              <a:rPr lang="en-US" sz="98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13924" eaLnBrk="0" hangingPunct="0"/>
            <a:r>
              <a:rPr lang="en-US" sz="98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178840322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58570" y="1344828"/>
            <a:ext cx="11474238" cy="1840792"/>
          </a:xfrm>
          <a:prstGeom prst="rect">
            <a:avLst/>
          </a:prstGeom>
        </p:spPr>
        <p:txBody>
          <a:bodyPr>
            <a:spAutoFit/>
          </a:bodyPr>
          <a:lstStyle>
            <a:lvl1pPr marL="224097" indent="-224097">
              <a:spcBef>
                <a:spcPts val="588"/>
              </a:spcBef>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48193" indent="-224097">
              <a:spcBef>
                <a:spcPts val="588"/>
              </a:spcBef>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72290" indent="-224097">
              <a:spcBef>
                <a:spcPts val="588"/>
              </a:spcBef>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96386" indent="-224097">
              <a:spcBef>
                <a:spcPts val="588"/>
              </a:spcBef>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20483" indent="-224097">
              <a:spcBef>
                <a:spcPts val="588"/>
              </a:spcBef>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141381"/>
            <a:ext cx="12192001" cy="717242"/>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13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81641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C68BD5-9A1C-4E49-A105-DA638C95C1E3}" type="datetimeFigureOut">
              <a:rPr lang="en-US" smtClean="0"/>
              <a:t>10/18/2018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FBCB-FABC-4C50-8B96-8AC5BB93DC34}" type="slidenum">
              <a:rPr lang="en-US" smtClean="0"/>
              <a:t>‹#›</a:t>
            </a:fld>
            <a:endParaRPr lang="en-US"/>
          </a:p>
        </p:txBody>
      </p:sp>
    </p:spTree>
    <p:extLst>
      <p:ext uri="{BB962C8B-B14F-4D97-AF65-F5344CB8AC3E}">
        <p14:creationId xmlns:p14="http://schemas.microsoft.com/office/powerpoint/2010/main" val="2999111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C68BD5-9A1C-4E49-A105-DA638C95C1E3}" type="datetimeFigureOut">
              <a:rPr lang="en-US" smtClean="0"/>
              <a:t>10/18/2018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FBCB-FABC-4C50-8B96-8AC5BB93DC34}" type="slidenum">
              <a:rPr lang="en-US" smtClean="0"/>
              <a:t>‹#›</a:t>
            </a:fld>
            <a:endParaRPr lang="en-US"/>
          </a:p>
        </p:txBody>
      </p:sp>
    </p:spTree>
    <p:extLst>
      <p:ext uri="{BB962C8B-B14F-4D97-AF65-F5344CB8AC3E}">
        <p14:creationId xmlns:p14="http://schemas.microsoft.com/office/powerpoint/2010/main" val="2721716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76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C68BD5-9A1C-4E49-A105-DA638C95C1E3}" type="datetimeFigureOut">
              <a:rPr lang="en-US" smtClean="0"/>
              <a:t>10/18/2018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FBCB-FABC-4C50-8B96-8AC5BB93DC34}" type="slidenum">
              <a:rPr lang="en-US" smtClean="0"/>
              <a:t>‹#›</a:t>
            </a:fld>
            <a:endParaRPr lang="en-US"/>
          </a:p>
        </p:txBody>
      </p:sp>
    </p:spTree>
    <p:extLst>
      <p:ext uri="{BB962C8B-B14F-4D97-AF65-F5344CB8AC3E}">
        <p14:creationId xmlns:p14="http://schemas.microsoft.com/office/powerpoint/2010/main" val="907338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C68BD5-9A1C-4E49-A105-DA638C95C1E3}" type="datetimeFigureOut">
              <a:rPr lang="en-US" smtClean="0"/>
              <a:t>10/18/2018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FBCB-FABC-4C50-8B96-8AC5BB93DC34}" type="slidenum">
              <a:rPr lang="en-US" smtClean="0"/>
              <a:t>‹#›</a:t>
            </a:fld>
            <a:endParaRPr lang="en-US"/>
          </a:p>
        </p:txBody>
      </p:sp>
    </p:spTree>
    <p:extLst>
      <p:ext uri="{BB962C8B-B14F-4D97-AF65-F5344CB8AC3E}">
        <p14:creationId xmlns:p14="http://schemas.microsoft.com/office/powerpoint/2010/main" val="1913365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C68BD5-9A1C-4E49-A105-DA638C95C1E3}" type="datetimeFigureOut">
              <a:rPr lang="en-US" smtClean="0"/>
              <a:t>10/18/2018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FBCB-FABC-4C50-8B96-8AC5BB93DC34}" type="slidenum">
              <a:rPr lang="en-US" smtClean="0"/>
              <a:t>‹#›</a:t>
            </a:fld>
            <a:endParaRPr lang="en-US"/>
          </a:p>
        </p:txBody>
      </p:sp>
    </p:spTree>
    <p:extLst>
      <p:ext uri="{BB962C8B-B14F-4D97-AF65-F5344CB8AC3E}">
        <p14:creationId xmlns:p14="http://schemas.microsoft.com/office/powerpoint/2010/main" val="132174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C68BD5-9A1C-4E49-A105-DA638C95C1E3}" type="datetimeFigureOut">
              <a:rPr lang="en-US" smtClean="0"/>
              <a:t>10/18/2018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FBCB-FABC-4C50-8B96-8AC5BB93DC34}" type="slidenum">
              <a:rPr lang="en-US" smtClean="0"/>
              <a:t>‹#›</a:t>
            </a:fld>
            <a:endParaRPr lang="en-US"/>
          </a:p>
        </p:txBody>
      </p:sp>
    </p:spTree>
    <p:extLst>
      <p:ext uri="{BB962C8B-B14F-4D97-AF65-F5344CB8AC3E}">
        <p14:creationId xmlns:p14="http://schemas.microsoft.com/office/powerpoint/2010/main" val="3950606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tags" Target="../tags/tag11.xml"/><Relationship Id="rId21" Type="http://schemas.openxmlformats.org/officeDocument/2006/relationships/slideLayout" Target="../slideLayouts/slideLayout32.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tags" Target="../tags/tag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19.xml"/><Relationship Id="rId51" Type="http://schemas.openxmlformats.org/officeDocument/2006/relationships/tags" Target="../tags/tag23.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31.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C68BD5-9A1C-4E49-A105-DA638C95C1E3}" type="datetimeFigureOut">
              <a:rPr lang="en-US" smtClean="0"/>
              <a:t>10/18/2018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FBCB-FABC-4C50-8B96-8AC5BB93DC34}" type="slidenum">
              <a:rPr lang="en-US" smtClean="0"/>
              <a:t>‹#›</a:t>
            </a:fld>
            <a:endParaRPr lang="en-US"/>
          </a:p>
        </p:txBody>
      </p:sp>
    </p:spTree>
    <p:extLst>
      <p:ext uri="{BB962C8B-B14F-4D97-AF65-F5344CB8AC3E}">
        <p14:creationId xmlns:p14="http://schemas.microsoft.com/office/powerpoint/2010/main" val="13042723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8570" y="358621"/>
            <a:ext cx="11474238" cy="896552"/>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58570" y="1255173"/>
            <a:ext cx="11474238" cy="1793104"/>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48348" y="729"/>
            <a:ext cx="537855" cy="537931"/>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11434" y="729"/>
            <a:ext cx="537855" cy="537931"/>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65544" y="729"/>
            <a:ext cx="537855" cy="537931"/>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84798" eaLnBrk="1" fontAlgn="base" latinLnBrk="0" hangingPunct="1">
              <a:lnSpc>
                <a:spcPct val="90000"/>
              </a:lnSpc>
              <a:spcBef>
                <a:spcPct val="0"/>
              </a:spcBef>
              <a:spcAft>
                <a:spcPct val="0"/>
              </a:spcAft>
              <a:buClrTx/>
              <a:buSzTx/>
              <a:buFontTx/>
              <a:buNone/>
              <a:tabLst/>
              <a:defRPr/>
            </a:pPr>
            <a:endPar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48240" y="1082424"/>
            <a:ext cx="537855" cy="537931"/>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11552" y="1082424"/>
            <a:ext cx="537855" cy="537931"/>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65527" y="1082424"/>
            <a:ext cx="537855" cy="537931"/>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38304" y="2170893"/>
            <a:ext cx="547463" cy="537931"/>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00178" y="2170893"/>
            <a:ext cx="543287" cy="537931"/>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55589" y="2170893"/>
            <a:ext cx="537855" cy="537931"/>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58897" y="3245378"/>
            <a:ext cx="556800" cy="537931"/>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12872" y="3245378"/>
            <a:ext cx="547437" cy="537931"/>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66845" y="3245378"/>
            <a:ext cx="537855" cy="537931"/>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50802" y="4317108"/>
            <a:ext cx="550857" cy="537931"/>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07996" y="4317108"/>
            <a:ext cx="537855" cy="537931"/>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70022" y="4317108"/>
            <a:ext cx="537855" cy="537931"/>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48240" y="545452"/>
            <a:ext cx="537855" cy="537931"/>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11550" y="545444"/>
            <a:ext cx="546118" cy="537931"/>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65544" y="545452"/>
            <a:ext cx="537855" cy="537931"/>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48484" y="1627138"/>
            <a:ext cx="537855" cy="537931"/>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10654" y="1627138"/>
            <a:ext cx="537855" cy="537931"/>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65544" y="1627138"/>
            <a:ext cx="537855" cy="537931"/>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53677" y="2708824"/>
            <a:ext cx="535046" cy="537931"/>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11201" y="2708824"/>
            <a:ext cx="538414" cy="537931"/>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73697" y="2708824"/>
            <a:ext cx="547209" cy="537931"/>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84798" eaLnBrk="1" fontAlgn="base" latinLnBrk="0" hangingPunct="1">
              <a:lnSpc>
                <a:spcPct val="90000"/>
              </a:lnSpc>
              <a:spcBef>
                <a:spcPct val="0"/>
              </a:spcBef>
              <a:spcAft>
                <a:spcPct val="0"/>
              </a:spcAft>
              <a:buClrTx/>
              <a:buSzTx/>
              <a:buFontTx/>
              <a:buNone/>
              <a:tabLst/>
              <a:defRPr/>
            </a:pPr>
            <a:endPar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58899" y="3781932"/>
            <a:ext cx="547698" cy="537931"/>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13794" y="3781932"/>
            <a:ext cx="564819" cy="537931"/>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67921" y="3781932"/>
            <a:ext cx="535754" cy="537931"/>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50805" y="4860863"/>
            <a:ext cx="550858" cy="537931"/>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07526" y="4860863"/>
            <a:ext cx="537855" cy="537931"/>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70024" y="4860863"/>
            <a:ext cx="538099" cy="537931"/>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07436" y="5396807"/>
            <a:ext cx="537855" cy="537931"/>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69932" y="5396807"/>
            <a:ext cx="538099" cy="537931"/>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19447" y="5934754"/>
            <a:ext cx="549866" cy="537931"/>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50804" y="5933210"/>
            <a:ext cx="537200" cy="537931"/>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73698" y="5934740"/>
            <a:ext cx="548858" cy="537946"/>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50804" y="5396799"/>
            <a:ext cx="537855" cy="537931"/>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22116" y="6634485"/>
            <a:ext cx="536418" cy="537931"/>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62059" y="6634485"/>
            <a:ext cx="529991" cy="537931"/>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75999" y="6634472"/>
            <a:ext cx="535512" cy="537946"/>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241675327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Lst>
  <p:transition>
    <p:fade/>
  </p:transition>
  <p:txStyles>
    <p:titleStyle>
      <a:lvl1pPr algn="l" defTabSz="914367" rtl="0" eaLnBrk="1" latinLnBrk="0" hangingPunct="1">
        <a:lnSpc>
          <a:spcPct val="90000"/>
        </a:lnSpc>
        <a:spcBef>
          <a:spcPct val="0"/>
        </a:spcBef>
        <a:buNone/>
        <a:defRPr lang="en-US" sz="4705" b="0" kern="1200" cap="none" spc="-69" baseline="0" dirty="0" smtClean="0">
          <a:ln w="3175">
            <a:noFill/>
          </a:ln>
          <a:solidFill>
            <a:srgbClr val="0072C6"/>
          </a:soli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1pPr>
      <a:lvl2pPr marL="448193" marR="0" indent="-224097" algn="l" defTabSz="914367"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4.tiff"/><Relationship Id="rId3" Type="http://schemas.openxmlformats.org/officeDocument/2006/relationships/image" Target="../media/image9.png"/><Relationship Id="rId7" Type="http://schemas.openxmlformats.org/officeDocument/2006/relationships/image" Target="../media/image13.tif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2.tiff"/><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dotnet/csharp/whats-new/"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dotnet/roslyn" TargetMode="External"/><Relationship Id="rId2" Type="http://schemas.openxmlformats.org/officeDocument/2006/relationships/hyperlink" Target="https://github.com/dotnet/csharpla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darenm/DDDOct18Csharp8"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arenm/DDDOct18Csharp8"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0544" t="27943" r="9456" b="25617"/>
          <a:stretch/>
        </p:blipFill>
        <p:spPr>
          <a:xfrm>
            <a:off x="6325860" y="5715002"/>
            <a:ext cx="4114800" cy="87863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7644" y="241386"/>
            <a:ext cx="4114800" cy="205997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2600" y="5704272"/>
            <a:ext cx="4114800" cy="888798"/>
          </a:xfrm>
          <a:prstGeom prst="rect">
            <a:avLst/>
          </a:prstGeom>
        </p:spPr>
      </p:pic>
      <p:sp>
        <p:nvSpPr>
          <p:cNvPr id="14" name="TextBox 13"/>
          <p:cNvSpPr txBox="1"/>
          <p:nvPr/>
        </p:nvSpPr>
        <p:spPr>
          <a:xfrm>
            <a:off x="6322365" y="241386"/>
            <a:ext cx="4269435" cy="1938992"/>
          </a:xfrm>
          <a:prstGeom prst="rect">
            <a:avLst/>
          </a:prstGeom>
          <a:noFill/>
        </p:spPr>
        <p:txBody>
          <a:bodyPr wrap="square" rtlCol="0">
            <a:spAutoFit/>
          </a:bodyPr>
          <a:lstStyle/>
          <a:p>
            <a:r>
              <a:rPr lang="en-US" sz="3200" b="1" dirty="0">
                <a:solidFill>
                  <a:srgbClr val="646464"/>
                </a:solidFill>
                <a:latin typeface="Arial" panose="020B0604020202020204" pitchFamily="34" charset="0"/>
                <a:cs typeface="Arial" panose="020B0604020202020204" pitchFamily="34" charset="0"/>
              </a:rPr>
              <a:t>Denver Dev Day</a:t>
            </a:r>
          </a:p>
          <a:p>
            <a:r>
              <a:rPr lang="en-US" sz="3200" b="1" dirty="0">
                <a:solidFill>
                  <a:srgbClr val="646464"/>
                </a:solidFill>
                <a:latin typeface="Arial" panose="020B0604020202020204" pitchFamily="34" charset="0"/>
                <a:cs typeface="Arial" panose="020B0604020202020204" pitchFamily="34" charset="0"/>
              </a:rPr>
              <a:t>October 19th, 2018</a:t>
            </a:r>
            <a:br>
              <a:rPr lang="en-US" sz="3200" b="1" dirty="0">
                <a:solidFill>
                  <a:srgbClr val="646464"/>
                </a:solidFill>
                <a:latin typeface="Arial" panose="020B0604020202020204" pitchFamily="34" charset="0"/>
                <a:cs typeface="Arial" panose="020B0604020202020204" pitchFamily="34" charset="0"/>
              </a:rPr>
            </a:br>
            <a:endParaRPr lang="en-US" sz="3200" b="1" dirty="0">
              <a:solidFill>
                <a:srgbClr val="646464"/>
              </a:solidFill>
              <a:latin typeface="Arial" panose="020B0604020202020204" pitchFamily="34" charset="0"/>
              <a:cs typeface="Arial" panose="020B0604020202020204" pitchFamily="34" charset="0"/>
            </a:endParaRPr>
          </a:p>
          <a:p>
            <a:r>
              <a:rPr lang="en-US" sz="2400" b="1" dirty="0">
                <a:solidFill>
                  <a:srgbClr val="646464"/>
                </a:solidFill>
                <a:latin typeface="Arial" panose="020B0604020202020204" pitchFamily="34" charset="0"/>
                <a:cs typeface="Arial" panose="020B0604020202020204" pitchFamily="34" charset="0"/>
              </a:rPr>
              <a:t>Thanks to our sponsors!</a:t>
            </a:r>
          </a:p>
        </p:txBody>
      </p:sp>
      <p:pic>
        <p:nvPicPr>
          <p:cNvPr id="2" name="Picture 1">
            <a:extLst>
              <a:ext uri="{FF2B5EF4-FFF2-40B4-BE49-F238E27FC236}">
                <a16:creationId xmlns:a16="http://schemas.microsoft.com/office/drawing/2014/main" id="{3C31F38B-6B70-A548-9CBF-B1C0F080055D}"/>
              </a:ext>
            </a:extLst>
          </p:cNvPr>
          <p:cNvPicPr>
            <a:picLocks noChangeAspect="1"/>
          </p:cNvPicPr>
          <p:nvPr/>
        </p:nvPicPr>
        <p:blipFill>
          <a:blip r:embed="rId6"/>
          <a:stretch>
            <a:fillRect/>
          </a:stretch>
        </p:blipFill>
        <p:spPr>
          <a:xfrm>
            <a:off x="1767644" y="2762482"/>
            <a:ext cx="4114800" cy="1141857"/>
          </a:xfrm>
          <a:prstGeom prst="rect">
            <a:avLst/>
          </a:prstGeom>
        </p:spPr>
      </p:pic>
      <p:pic>
        <p:nvPicPr>
          <p:cNvPr id="3" name="Picture 2">
            <a:extLst>
              <a:ext uri="{FF2B5EF4-FFF2-40B4-BE49-F238E27FC236}">
                <a16:creationId xmlns:a16="http://schemas.microsoft.com/office/drawing/2014/main" id="{95E64E65-304E-4E4C-8E50-2FF01E4CEBC7}"/>
              </a:ext>
            </a:extLst>
          </p:cNvPr>
          <p:cNvPicPr>
            <a:picLocks noChangeAspect="1"/>
          </p:cNvPicPr>
          <p:nvPr/>
        </p:nvPicPr>
        <p:blipFill rotWithShape="1">
          <a:blip r:embed="rId7"/>
          <a:srcRect l="1679" t="2401" r="1101" b="1600"/>
          <a:stretch/>
        </p:blipFill>
        <p:spPr>
          <a:xfrm>
            <a:off x="7315201" y="2590800"/>
            <a:ext cx="2315049" cy="2286000"/>
          </a:xfrm>
          <a:prstGeom prst="rect">
            <a:avLst/>
          </a:prstGeom>
        </p:spPr>
      </p:pic>
      <p:pic>
        <p:nvPicPr>
          <p:cNvPr id="6" name="Picture 5">
            <a:extLst>
              <a:ext uri="{FF2B5EF4-FFF2-40B4-BE49-F238E27FC236}">
                <a16:creationId xmlns:a16="http://schemas.microsoft.com/office/drawing/2014/main" id="{81BA9A5F-F006-8143-9B57-A0006AC48B70}"/>
              </a:ext>
            </a:extLst>
          </p:cNvPr>
          <p:cNvPicPr>
            <a:picLocks noChangeAspect="1"/>
          </p:cNvPicPr>
          <p:nvPr/>
        </p:nvPicPr>
        <p:blipFill rotWithShape="1">
          <a:blip r:embed="rId8"/>
          <a:srcRect l="8724" t="24907" r="7880" b="25862"/>
          <a:stretch/>
        </p:blipFill>
        <p:spPr>
          <a:xfrm>
            <a:off x="1767644" y="4414056"/>
            <a:ext cx="4114800" cy="809681"/>
          </a:xfrm>
          <a:prstGeom prst="rect">
            <a:avLst/>
          </a:prstGeom>
        </p:spPr>
      </p:pic>
      <p:sp>
        <p:nvSpPr>
          <p:cNvPr id="18" name="TextBox 17">
            <a:extLst>
              <a:ext uri="{FF2B5EF4-FFF2-40B4-BE49-F238E27FC236}">
                <a16:creationId xmlns:a16="http://schemas.microsoft.com/office/drawing/2014/main" id="{F1F72A98-07A5-9845-955D-FF8AA459DB70}"/>
              </a:ext>
            </a:extLst>
          </p:cNvPr>
          <p:cNvSpPr txBox="1"/>
          <p:nvPr/>
        </p:nvSpPr>
        <p:spPr>
          <a:xfrm>
            <a:off x="14322804" y="209724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14009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9C022CD-2D5F-46C3-BF06-DA35E5FCE2A3}"/>
              </a:ext>
            </a:extLst>
          </p:cNvPr>
          <p:cNvSpPr>
            <a:spLocks noGrp="1"/>
          </p:cNvSpPr>
          <p:nvPr>
            <p:ph type="title"/>
          </p:nvPr>
        </p:nvSpPr>
        <p:spPr>
          <a:xfrm>
            <a:off x="0" y="0"/>
            <a:ext cx="10515600" cy="1325563"/>
          </a:xfrm>
        </p:spPr>
        <p:txBody>
          <a:bodyPr/>
          <a:lstStyle/>
          <a:p>
            <a:r>
              <a:rPr lang="en-US" dirty="0"/>
              <a:t>Turn on minor versions…</a:t>
            </a:r>
          </a:p>
        </p:txBody>
      </p:sp>
      <p:pic>
        <p:nvPicPr>
          <p:cNvPr id="9" name="Content Placeholder 8">
            <a:extLst>
              <a:ext uri="{FF2B5EF4-FFF2-40B4-BE49-F238E27FC236}">
                <a16:creationId xmlns:a16="http://schemas.microsoft.com/office/drawing/2014/main" id="{FCBD2913-B586-4B91-82D3-06E207F5DA2C}"/>
              </a:ext>
            </a:extLst>
          </p:cNvPr>
          <p:cNvPicPr>
            <a:picLocks noGrp="1" noChangeAspect="1"/>
          </p:cNvPicPr>
          <p:nvPr>
            <p:ph idx="1"/>
          </p:nvPr>
        </p:nvPicPr>
        <p:blipFill>
          <a:blip r:embed="rId2"/>
          <a:stretch>
            <a:fillRect/>
          </a:stretch>
        </p:blipFill>
        <p:spPr>
          <a:xfrm>
            <a:off x="1818280" y="930727"/>
            <a:ext cx="9247048" cy="5850437"/>
          </a:xfrm>
          <a:prstGeom prst="rect">
            <a:avLst/>
          </a:prstGeom>
        </p:spPr>
      </p:pic>
    </p:spTree>
    <p:extLst>
      <p:ext uri="{BB962C8B-B14F-4D97-AF65-F5344CB8AC3E}">
        <p14:creationId xmlns:p14="http://schemas.microsoft.com/office/powerpoint/2010/main" val="1101444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7" name="Title 6">
            <a:extLst>
              <a:ext uri="{FF2B5EF4-FFF2-40B4-BE49-F238E27FC236}">
                <a16:creationId xmlns:a16="http://schemas.microsoft.com/office/drawing/2014/main" id="{5DFD382E-0D7B-4E29-964B-192473BF9D1D}"/>
              </a:ext>
            </a:extLst>
          </p:cNvPr>
          <p:cNvSpPr>
            <a:spLocks noGrp="1"/>
          </p:cNvSpPr>
          <p:nvPr>
            <p:ph type="title"/>
          </p:nvPr>
        </p:nvSpPr>
        <p:spPr>
          <a:xfrm>
            <a:off x="804484" y="1191796"/>
            <a:ext cx="10021446" cy="2976344"/>
          </a:xfrm>
        </p:spPr>
        <p:txBody>
          <a:bodyPr vert="horz" lIns="91440" tIns="45720" rIns="91440" bIns="45720" rtlCol="0" anchor="ctr">
            <a:normAutofit/>
          </a:bodyPr>
          <a:lstStyle/>
          <a:p>
            <a:r>
              <a:rPr lang="en-US" sz="6600" kern="1200">
                <a:solidFill>
                  <a:srgbClr val="FFFFFF"/>
                </a:solidFill>
                <a:latin typeface="+mj-lt"/>
                <a:ea typeface="+mj-ea"/>
                <a:cs typeface="+mj-cs"/>
              </a:rPr>
              <a:t>Where do I find this info?</a:t>
            </a:r>
          </a:p>
        </p:txBody>
      </p:sp>
      <p:sp>
        <p:nvSpPr>
          <p:cNvPr id="8" name="Content Placeholder 7">
            <a:extLst>
              <a:ext uri="{FF2B5EF4-FFF2-40B4-BE49-F238E27FC236}">
                <a16:creationId xmlns:a16="http://schemas.microsoft.com/office/drawing/2014/main" id="{FC3379C1-B59A-482E-8A19-9893C2D15609}"/>
              </a:ext>
            </a:extLst>
          </p:cNvPr>
          <p:cNvSpPr>
            <a:spLocks noGrp="1"/>
          </p:cNvSpPr>
          <p:nvPr>
            <p:ph idx="1"/>
          </p:nvPr>
        </p:nvSpPr>
        <p:spPr>
          <a:xfrm>
            <a:off x="804788" y="5318990"/>
            <a:ext cx="9416898" cy="723670"/>
          </a:xfrm>
        </p:spPr>
        <p:txBody>
          <a:bodyPr vert="horz" lIns="91440" tIns="45720" rIns="91440" bIns="45720" rtlCol="0" anchor="t">
            <a:normAutofit/>
          </a:bodyPr>
          <a:lstStyle/>
          <a:p>
            <a:pPr marL="0" indent="0">
              <a:buNone/>
            </a:pPr>
            <a:r>
              <a:rPr lang="en-US" kern="1200" dirty="0">
                <a:solidFill>
                  <a:srgbClr val="000000"/>
                </a:solidFill>
                <a:latin typeface="+mn-lt"/>
                <a:ea typeface="+mn-ea"/>
                <a:cs typeface="+mn-cs"/>
                <a:hlinkClick r:id="rId3"/>
              </a:rPr>
              <a:t>https://docs.microsoft.com/en-us/dotnet/csharp/whats-new/</a:t>
            </a:r>
            <a:r>
              <a:rPr lang="en-US" kern="1200" dirty="0">
                <a:solidFill>
                  <a:srgbClr val="000000"/>
                </a:solidFill>
                <a:latin typeface="+mn-lt"/>
                <a:ea typeface="+mn-ea"/>
                <a:cs typeface="+mn-cs"/>
              </a:rPr>
              <a:t> </a:t>
            </a:r>
          </a:p>
        </p:txBody>
      </p:sp>
    </p:spTree>
    <p:extLst>
      <p:ext uri="{BB962C8B-B14F-4D97-AF65-F5344CB8AC3E}">
        <p14:creationId xmlns:p14="http://schemas.microsoft.com/office/powerpoint/2010/main" val="371695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0E6685-EC79-453D-B3C0-951CF731D7CF}"/>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C# 8 Proposals</a:t>
            </a:r>
          </a:p>
        </p:txBody>
      </p:sp>
      <p:sp>
        <p:nvSpPr>
          <p:cNvPr id="3" name="Text Placeholder 2">
            <a:extLst>
              <a:ext uri="{FF2B5EF4-FFF2-40B4-BE49-F238E27FC236}">
                <a16:creationId xmlns:a16="http://schemas.microsoft.com/office/drawing/2014/main" id="{0BD7B576-542E-4A24-8CBF-1492C7E191E7}"/>
              </a:ext>
            </a:extLst>
          </p:cNvPr>
          <p:cNvSpPr>
            <a:spLocks noGrp="1"/>
          </p:cNvSpPr>
          <p:nvPr>
            <p:ph type="body" idx="1"/>
          </p:nvPr>
        </p:nvSpPr>
        <p:spPr>
          <a:xfrm>
            <a:off x="1524000" y="4256436"/>
            <a:ext cx="9144000" cy="1600818"/>
          </a:xfrm>
        </p:spPr>
        <p:txBody>
          <a:bodyPr vert="horz" lIns="91440" tIns="45720" rIns="91440" bIns="45720" rtlCol="0">
            <a:normAutofit/>
          </a:bodyPr>
          <a:lstStyle/>
          <a:p>
            <a:pPr algn="ctr"/>
            <a:endParaRPr lang="en-US" sz="2400" kern="1200" dirty="0">
              <a:solidFill>
                <a:schemeClr val="accent1"/>
              </a:solidFill>
              <a:latin typeface="+mn-lt"/>
              <a:ea typeface="+mn-ea"/>
              <a:cs typeface="+mn-cs"/>
            </a:endParaRP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662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930350F-8129-4ADF-8107-4A70BEBB24BA}"/>
              </a:ext>
            </a:extLst>
          </p:cNvPr>
          <p:cNvGraphicFramePr>
            <a:graphicFrameLocks noGrp="1"/>
          </p:cNvGraphicFramePr>
          <p:nvPr>
            <p:ph idx="1"/>
            <p:extLst/>
          </p:nvPr>
        </p:nvGraphicFramePr>
        <p:xfrm>
          <a:off x="838200" y="367862"/>
          <a:ext cx="10515600" cy="58091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50845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A17A0-FA4D-4F57-81AE-7F5FDEAB4F51}"/>
              </a:ext>
            </a:extLst>
          </p:cNvPr>
          <p:cNvSpPr>
            <a:spLocks noGrp="1"/>
          </p:cNvSpPr>
          <p:nvPr>
            <p:ph type="title"/>
          </p:nvPr>
        </p:nvSpPr>
        <p:spPr/>
        <p:txBody>
          <a:bodyPr/>
          <a:lstStyle/>
          <a:p>
            <a:r>
              <a:rPr lang="en-US" dirty="0"/>
              <a:t>Development in the open</a:t>
            </a:r>
          </a:p>
        </p:txBody>
      </p:sp>
      <p:sp>
        <p:nvSpPr>
          <p:cNvPr id="3" name="Content Placeholder 2">
            <a:extLst>
              <a:ext uri="{FF2B5EF4-FFF2-40B4-BE49-F238E27FC236}">
                <a16:creationId xmlns:a16="http://schemas.microsoft.com/office/drawing/2014/main" id="{A5F66FF9-67CD-466C-8D45-BA142D9A04E2}"/>
              </a:ext>
            </a:extLst>
          </p:cNvPr>
          <p:cNvSpPr>
            <a:spLocks noGrp="1"/>
          </p:cNvSpPr>
          <p:nvPr>
            <p:ph idx="1"/>
          </p:nvPr>
        </p:nvSpPr>
        <p:spPr/>
        <p:txBody>
          <a:bodyPr/>
          <a:lstStyle/>
          <a:p>
            <a:r>
              <a:rPr lang="en-US" dirty="0">
                <a:hlinkClick r:id="rId2"/>
              </a:rPr>
              <a:t>https://github.com/dotnet/csharplang</a:t>
            </a:r>
            <a:endParaRPr lang="en-US" dirty="0"/>
          </a:p>
          <a:p>
            <a:r>
              <a:rPr lang="en-US" dirty="0">
                <a:hlinkClick r:id="rId3"/>
              </a:rPr>
              <a:t>https://github.com/dotnet/roslyn</a:t>
            </a:r>
            <a:r>
              <a:rPr lang="en-US" dirty="0"/>
              <a:t> </a:t>
            </a:r>
          </a:p>
          <a:p>
            <a:endParaRPr lang="en-US" dirty="0"/>
          </a:p>
        </p:txBody>
      </p:sp>
    </p:spTree>
    <p:extLst>
      <p:ext uri="{BB962C8B-B14F-4D97-AF65-F5344CB8AC3E}">
        <p14:creationId xmlns:p14="http://schemas.microsoft.com/office/powerpoint/2010/main" val="2828608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F663E-EFC2-43A2-AA8E-D671E7175C06}"/>
              </a:ext>
            </a:extLst>
          </p:cNvPr>
          <p:cNvSpPr>
            <a:spLocks noGrp="1"/>
          </p:cNvSpPr>
          <p:nvPr>
            <p:ph type="title"/>
          </p:nvPr>
        </p:nvSpPr>
        <p:spPr/>
        <p:txBody>
          <a:bodyPr/>
          <a:lstStyle/>
          <a:p>
            <a:r>
              <a:rPr lang="en-US" dirty="0"/>
              <a:t>Current favorites</a:t>
            </a:r>
          </a:p>
        </p:txBody>
      </p:sp>
      <p:sp>
        <p:nvSpPr>
          <p:cNvPr id="3" name="Content Placeholder 2">
            <a:extLst>
              <a:ext uri="{FF2B5EF4-FFF2-40B4-BE49-F238E27FC236}">
                <a16:creationId xmlns:a16="http://schemas.microsoft.com/office/drawing/2014/main" id="{07E26338-DC4C-48B7-8628-F2242E783078}"/>
              </a:ext>
            </a:extLst>
          </p:cNvPr>
          <p:cNvSpPr>
            <a:spLocks noGrp="1"/>
          </p:cNvSpPr>
          <p:nvPr>
            <p:ph idx="1"/>
          </p:nvPr>
        </p:nvSpPr>
        <p:spPr/>
        <p:txBody>
          <a:bodyPr/>
          <a:lstStyle/>
          <a:p>
            <a:r>
              <a:rPr lang="en-US" dirty="0"/>
              <a:t>Non-Nullable &amp; Nullable Reference Types</a:t>
            </a:r>
          </a:p>
          <a:p>
            <a:r>
              <a:rPr lang="en-US" dirty="0"/>
              <a:t>Advanced Patterns</a:t>
            </a:r>
          </a:p>
          <a:p>
            <a:r>
              <a:rPr lang="en-US" dirty="0"/>
              <a:t>Ranges</a:t>
            </a:r>
          </a:p>
          <a:p>
            <a:r>
              <a:rPr lang="en-US" dirty="0"/>
              <a:t>Async Streams</a:t>
            </a:r>
          </a:p>
          <a:p>
            <a:endParaRPr lang="en-US" dirty="0"/>
          </a:p>
        </p:txBody>
      </p:sp>
    </p:spTree>
    <p:extLst>
      <p:ext uri="{BB962C8B-B14F-4D97-AF65-F5344CB8AC3E}">
        <p14:creationId xmlns:p14="http://schemas.microsoft.com/office/powerpoint/2010/main" val="73386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0E6685-EC79-453D-B3C0-951CF731D7CF}"/>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Nullable Types</a:t>
            </a:r>
          </a:p>
        </p:txBody>
      </p:sp>
      <p:sp>
        <p:nvSpPr>
          <p:cNvPr id="3" name="Text Placeholder 2">
            <a:extLst>
              <a:ext uri="{FF2B5EF4-FFF2-40B4-BE49-F238E27FC236}">
                <a16:creationId xmlns:a16="http://schemas.microsoft.com/office/drawing/2014/main" id="{0BD7B576-542E-4A24-8CBF-1492C7E191E7}"/>
              </a:ext>
            </a:extLst>
          </p:cNvPr>
          <p:cNvSpPr>
            <a:spLocks noGrp="1"/>
          </p:cNvSpPr>
          <p:nvPr>
            <p:ph type="body" idx="1"/>
          </p:nvPr>
        </p:nvSpPr>
        <p:spPr>
          <a:xfrm>
            <a:off x="1524000" y="4256436"/>
            <a:ext cx="9144000" cy="1600818"/>
          </a:xfrm>
        </p:spPr>
        <p:txBody>
          <a:bodyPr vert="horz" lIns="91440" tIns="45720" rIns="91440" bIns="45720" rtlCol="0">
            <a:normAutofit/>
          </a:bodyPr>
          <a:lstStyle/>
          <a:p>
            <a:pPr algn="ctr"/>
            <a:r>
              <a:rPr lang="en-US" kern="1200" dirty="0">
                <a:solidFill>
                  <a:schemeClr val="accent1"/>
                </a:solidFill>
                <a:latin typeface="+mn-lt"/>
                <a:ea typeface="+mn-ea"/>
                <a:cs typeface="+mn-cs"/>
              </a:rPr>
              <a:t>Fixing the “Billion-Dollar Mistake”</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4831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1E2A7-0C53-4EB6-9E6F-0FFE86C44A90}"/>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2400" i="1"/>
              <a:t>“I call it my billion-dollar mistake. It was the invention of the null reference in 1965 … I couldn't resist the temptation to put in a null reference, </a:t>
            </a:r>
            <a:r>
              <a:rPr lang="en-US" sz="2400" b="1" i="1"/>
              <a:t>simply because it was so easy to implement</a:t>
            </a:r>
            <a:r>
              <a:rPr lang="en-US" sz="2400" i="1"/>
              <a:t>.”</a:t>
            </a:r>
            <a:br>
              <a:rPr lang="en-US" sz="2400"/>
            </a:br>
            <a:endParaRPr lang="en-US" sz="2400"/>
          </a:p>
        </p:txBody>
      </p:sp>
      <p:sp>
        <p:nvSpPr>
          <p:cNvPr id="3" name="Content Placeholder 2">
            <a:extLst>
              <a:ext uri="{FF2B5EF4-FFF2-40B4-BE49-F238E27FC236}">
                <a16:creationId xmlns:a16="http://schemas.microsoft.com/office/drawing/2014/main" id="{31E4F9A3-369C-437C-ACE3-173702E56960}"/>
              </a:ext>
            </a:extLst>
          </p:cNvPr>
          <p:cNvSpPr>
            <a:spLocks noGrp="1"/>
          </p:cNvSpPr>
          <p:nvPr>
            <p:ph idx="1"/>
          </p:nvPr>
        </p:nvSpPr>
        <p:spPr>
          <a:xfrm>
            <a:off x="6746627" y="4750893"/>
            <a:ext cx="4645250" cy="1147863"/>
          </a:xfrm>
        </p:spPr>
        <p:txBody>
          <a:bodyPr vert="horz" lIns="91440" tIns="45720" rIns="91440" bIns="45720" rtlCol="0" anchor="t">
            <a:normAutofit/>
          </a:bodyPr>
          <a:lstStyle/>
          <a:p>
            <a:pPr marL="0" indent="0">
              <a:buNone/>
            </a:pPr>
            <a:r>
              <a:rPr lang="en-US" sz="2000"/>
              <a:t>Tony Hoare</a:t>
            </a:r>
          </a:p>
        </p:txBody>
      </p:sp>
      <p:sp>
        <p:nvSpPr>
          <p:cNvPr id="73" name="Freeform: Shape 7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Sir_Tony_Hoare_IMG_5125.jpg (3744Ã3744)">
            <a:extLst>
              <a:ext uri="{FF2B5EF4-FFF2-40B4-BE49-F238E27FC236}">
                <a16:creationId xmlns:a16="http://schemas.microsoft.com/office/drawing/2014/main" id="{2A3FE1F3-A688-430F-96E5-D53EE2B5B5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04" r="3955"/>
          <a:stretch/>
        </p:blipFill>
        <p:spPr bwMode="auto">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408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A8C2D-AB4D-4EC3-B35A-A007BB52F4B0}"/>
              </a:ext>
            </a:extLst>
          </p:cNvPr>
          <p:cNvSpPr>
            <a:spLocks noGrp="1"/>
          </p:cNvSpPr>
          <p:nvPr>
            <p:ph type="ctrTitle"/>
          </p:nvPr>
        </p:nvSpPr>
        <p:spPr>
          <a:xfrm>
            <a:off x="729343" y="1600199"/>
            <a:ext cx="9938657" cy="1164771"/>
          </a:xfrm>
        </p:spPr>
        <p:txBody>
          <a:bodyPr/>
          <a:lstStyle/>
          <a:p>
            <a:pPr algn="l"/>
            <a:r>
              <a:rPr lang="en-US" dirty="0"/>
              <a:t>Demo</a:t>
            </a:r>
          </a:p>
        </p:txBody>
      </p:sp>
      <p:sp>
        <p:nvSpPr>
          <p:cNvPr id="3" name="Subtitle 2">
            <a:extLst>
              <a:ext uri="{FF2B5EF4-FFF2-40B4-BE49-F238E27FC236}">
                <a16:creationId xmlns:a16="http://schemas.microsoft.com/office/drawing/2014/main" id="{9DB1AC03-398B-4D3D-AD4E-5F9921D7FF91}"/>
              </a:ext>
            </a:extLst>
          </p:cNvPr>
          <p:cNvSpPr>
            <a:spLocks noGrp="1"/>
          </p:cNvSpPr>
          <p:nvPr>
            <p:ph type="subTitle" idx="1"/>
          </p:nvPr>
        </p:nvSpPr>
        <p:spPr>
          <a:xfrm>
            <a:off x="729343" y="3341914"/>
            <a:ext cx="9938657" cy="2667000"/>
          </a:xfrm>
        </p:spPr>
        <p:txBody>
          <a:bodyPr/>
          <a:lstStyle/>
          <a:p>
            <a:pPr algn="l"/>
            <a:r>
              <a:rPr lang="en-US" dirty="0"/>
              <a:t>Nullable types and other features!</a:t>
            </a:r>
          </a:p>
          <a:p>
            <a:pPr algn="l"/>
            <a:r>
              <a:rPr lang="en-US" dirty="0">
                <a:hlinkClick r:id="rId3"/>
              </a:rPr>
              <a:t>https://github.com/darenm/DDDOct18Csharp8</a:t>
            </a:r>
            <a:r>
              <a:rPr lang="en-US" dirty="0"/>
              <a:t> </a:t>
            </a:r>
          </a:p>
        </p:txBody>
      </p:sp>
    </p:spTree>
    <p:extLst>
      <p:ext uri="{BB962C8B-B14F-4D97-AF65-F5344CB8AC3E}">
        <p14:creationId xmlns:p14="http://schemas.microsoft.com/office/powerpoint/2010/main" val="2226975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F663E-EFC2-43A2-AA8E-D671E7175C06}"/>
              </a:ext>
            </a:extLst>
          </p:cNvPr>
          <p:cNvSpPr>
            <a:spLocks noGrp="1"/>
          </p:cNvSpPr>
          <p:nvPr>
            <p:ph type="title"/>
          </p:nvPr>
        </p:nvSpPr>
        <p:spPr/>
        <p:txBody>
          <a:bodyPr/>
          <a:lstStyle/>
          <a:p>
            <a:r>
              <a:rPr lang="en-US" dirty="0"/>
              <a:t>Lightweight Classes: Records</a:t>
            </a:r>
          </a:p>
        </p:txBody>
      </p:sp>
      <p:sp>
        <p:nvSpPr>
          <p:cNvPr id="3" name="Content Placeholder 2">
            <a:extLst>
              <a:ext uri="{FF2B5EF4-FFF2-40B4-BE49-F238E27FC236}">
                <a16:creationId xmlns:a16="http://schemas.microsoft.com/office/drawing/2014/main" id="{07E26338-DC4C-48B7-8628-F2242E783078}"/>
              </a:ext>
            </a:extLst>
          </p:cNvPr>
          <p:cNvSpPr>
            <a:spLocks noGrp="1"/>
          </p:cNvSpPr>
          <p:nvPr>
            <p:ph idx="1"/>
          </p:nvPr>
        </p:nvSpPr>
        <p:spPr>
          <a:xfrm>
            <a:off x="838200" y="1825625"/>
            <a:ext cx="10515600" cy="4351338"/>
          </a:xfrm>
        </p:spPr>
        <p:txBody>
          <a:bodyPr/>
          <a:lstStyle/>
          <a:p>
            <a:r>
              <a:rPr lang="en-US" dirty="0"/>
              <a:t>Succinct format for simple classes:</a:t>
            </a:r>
          </a:p>
          <a:p>
            <a:endParaRPr lang="en-US" dirty="0"/>
          </a:p>
          <a:p>
            <a:r>
              <a:rPr lang="en-US" dirty="0"/>
              <a:t>Implements </a:t>
            </a:r>
            <a:r>
              <a:rPr lang="en-US" dirty="0" err="1"/>
              <a:t>IEquatable</a:t>
            </a:r>
            <a:r>
              <a:rPr lang="en-US" dirty="0"/>
              <a:t>&lt;&gt; and field based equality checks</a:t>
            </a:r>
          </a:p>
          <a:p>
            <a:endParaRPr lang="en-US" dirty="0"/>
          </a:p>
          <a:p>
            <a:endParaRPr lang="en-US" dirty="0"/>
          </a:p>
          <a:p>
            <a:endParaRPr lang="en-US" dirty="0"/>
          </a:p>
          <a:p>
            <a:r>
              <a:rPr lang="en-US" dirty="0"/>
              <a:t>Immutable (no property setters)</a:t>
            </a:r>
          </a:p>
          <a:p>
            <a:endParaRPr lang="en-US" dirty="0"/>
          </a:p>
          <a:p>
            <a:endParaRPr lang="en-US" dirty="0"/>
          </a:p>
        </p:txBody>
      </p:sp>
      <p:sp>
        <p:nvSpPr>
          <p:cNvPr id="6" name="Rectangle 3">
            <a:extLst>
              <a:ext uri="{FF2B5EF4-FFF2-40B4-BE49-F238E27FC236}">
                <a16:creationId xmlns:a16="http://schemas.microsoft.com/office/drawing/2014/main" id="{452C9DB9-611A-4532-913D-147E990C2C65}"/>
              </a:ext>
            </a:extLst>
          </p:cNvPr>
          <p:cNvSpPr>
            <a:spLocks noChangeArrowheads="1"/>
          </p:cNvSpPr>
          <p:nvPr/>
        </p:nvSpPr>
        <p:spPr bwMode="auto">
          <a:xfrm>
            <a:off x="1329559" y="2433533"/>
            <a:ext cx="6847489" cy="246221"/>
          </a:xfrm>
          <a:prstGeom prst="rect">
            <a:avLst/>
          </a:prstGeom>
          <a:solidFill>
            <a:srgbClr val="E2E2E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33333"/>
                </a:solidFill>
                <a:effectLst/>
                <a:latin typeface="Consolas" panose="020B0609020204030204" pitchFamily="49" charset="0"/>
              </a:rPr>
              <a:t>public</a:t>
            </a: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a:ln>
                  <a:noFill/>
                </a:ln>
                <a:solidFill>
                  <a:srgbClr val="333333"/>
                </a:solidFill>
                <a:effectLst/>
                <a:latin typeface="Consolas" panose="020B0609020204030204" pitchFamily="49" charset="0"/>
              </a:rPr>
              <a:t>class </a:t>
            </a:r>
            <a:r>
              <a:rPr kumimoji="0" lang="en-US" altLang="en-US" sz="1600" b="1" i="0" u="none" strike="noStrike" cap="none" normalizeH="0" baseline="0">
                <a:ln>
                  <a:noFill/>
                </a:ln>
                <a:solidFill>
                  <a:srgbClr val="880000"/>
                </a:solidFill>
                <a:effectLst/>
                <a:latin typeface="Consolas" panose="020B0609020204030204" pitchFamily="49" charset="0"/>
              </a:rPr>
              <a:t>Contact</a:t>
            </a:r>
            <a:r>
              <a:rPr kumimoji="0" lang="en-US" altLang="en-US" sz="1600" b="0" i="0" u="none" strike="noStrike" cap="none" normalizeH="0" baseline="0">
                <a:ln>
                  <a:noFill/>
                </a:ln>
                <a:solidFill>
                  <a:srgbClr val="333333"/>
                </a:solidFill>
                <a:effectLst/>
                <a:latin typeface="Consolas" panose="020B0609020204030204" pitchFamily="49" charset="0"/>
              </a:rPr>
              <a:t>(</a:t>
            </a:r>
            <a:r>
              <a:rPr kumimoji="0" lang="en-US" altLang="en-US" sz="1600" b="1" i="0" u="none" strike="noStrike" cap="none" normalizeH="0" baseline="0" dirty="0">
                <a:ln>
                  <a:noFill/>
                </a:ln>
                <a:solidFill>
                  <a:srgbClr val="333333"/>
                </a:solidFill>
                <a:effectLst/>
                <a:latin typeface="Consolas" panose="020B0609020204030204" pitchFamily="49" charset="0"/>
              </a:rPr>
              <a:t>string</a:t>
            </a:r>
            <a:r>
              <a:rPr kumimoji="0" lang="en-US" altLang="en-US" sz="1600" b="0" i="0" u="none" strike="noStrike" cap="none" normalizeH="0" baseline="0" dirty="0">
                <a:ln>
                  <a:noFill/>
                </a:ln>
                <a:solidFill>
                  <a:srgbClr val="333333"/>
                </a:solidFill>
                <a:effectLst/>
                <a:latin typeface="Consolas" panose="020B0609020204030204" pitchFamily="49" charset="0"/>
              </a:rPr>
              <a:t> FirstName, </a:t>
            </a:r>
            <a:r>
              <a:rPr kumimoji="0" lang="en-US" altLang="en-US" sz="1600" b="1" i="0" u="none" strike="noStrike" cap="none" normalizeH="0" baseline="0" dirty="0">
                <a:ln>
                  <a:noFill/>
                </a:ln>
                <a:solidFill>
                  <a:srgbClr val="333333"/>
                </a:solidFill>
                <a:effectLst/>
                <a:latin typeface="Consolas" panose="020B0609020204030204" pitchFamily="49" charset="0"/>
              </a:rPr>
              <a:t>string</a:t>
            </a: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err="1">
                <a:ln>
                  <a:noFill/>
                </a:ln>
                <a:solidFill>
                  <a:srgbClr val="333333"/>
                </a:solidFill>
                <a:effectLst/>
                <a:latin typeface="Consolas" panose="020B0609020204030204" pitchFamily="49" charset="0"/>
              </a:rPr>
              <a:t>LastName</a:t>
            </a:r>
            <a:r>
              <a:rPr kumimoji="0" lang="en-US" altLang="en-US" sz="16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A312F6A0-A505-4FC3-A0DE-5595135CFCD8}"/>
              </a:ext>
            </a:extLst>
          </p:cNvPr>
          <p:cNvSpPr>
            <a:spLocks noChangeArrowheads="1"/>
          </p:cNvSpPr>
          <p:nvPr/>
        </p:nvSpPr>
        <p:spPr bwMode="auto">
          <a:xfrm>
            <a:off x="1329559" y="3447296"/>
            <a:ext cx="10510891" cy="1107996"/>
          </a:xfrm>
          <a:prstGeom prst="rect">
            <a:avLst/>
          </a:prstGeom>
          <a:solidFill>
            <a:srgbClr val="E2E2E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Consolas" panose="020B0609020204030204" pitchFamily="49" charset="0"/>
              </a:rPr>
              <a:t>public</a:t>
            </a:r>
            <a:r>
              <a:rPr kumimoji="0" lang="en-US" altLang="en-US" b="0" i="0" u="none" strike="noStrike" cap="none" normalizeH="0" baseline="0" dirty="0">
                <a:ln>
                  <a:noFill/>
                </a:ln>
                <a:solidFill>
                  <a:srgbClr val="333333"/>
                </a:solidFill>
                <a:effectLst/>
                <a:latin typeface="Consolas" panose="020B0609020204030204" pitchFamily="49" charset="0"/>
              </a:rPr>
              <a:t> </a:t>
            </a:r>
            <a:r>
              <a:rPr kumimoji="0" lang="en-US" altLang="en-US" b="1" i="0" u="none" strike="noStrike" cap="none" normalizeH="0" baseline="0" dirty="0">
                <a:ln>
                  <a:noFill/>
                </a:ln>
                <a:solidFill>
                  <a:srgbClr val="333333"/>
                </a:solidFill>
                <a:effectLst/>
                <a:latin typeface="Consolas" panose="020B0609020204030204" pitchFamily="49" charset="0"/>
              </a:rPr>
              <a:t>bool</a:t>
            </a:r>
            <a:r>
              <a:rPr kumimoji="0" lang="en-US" altLang="en-US" b="0" i="0" u="none" strike="noStrike" cap="none" normalizeH="0" baseline="0" dirty="0">
                <a:ln>
                  <a:noFill/>
                </a:ln>
                <a:solidFill>
                  <a:srgbClr val="333333"/>
                </a:solidFill>
                <a:effectLst/>
                <a:latin typeface="Consolas" panose="020B0609020204030204" pitchFamily="49" charset="0"/>
              </a:rPr>
              <a:t> </a:t>
            </a:r>
            <a:r>
              <a:rPr kumimoji="0" lang="en-US" altLang="en-US" b="1" i="0" u="none" strike="noStrike" cap="none" normalizeH="0" baseline="0">
                <a:ln>
                  <a:noFill/>
                </a:ln>
                <a:solidFill>
                  <a:srgbClr val="880000"/>
                </a:solidFill>
                <a:effectLst/>
                <a:latin typeface="Consolas" panose="020B0609020204030204" pitchFamily="49" charset="0"/>
              </a:rPr>
              <a:t>Equals</a:t>
            </a:r>
            <a:r>
              <a:rPr kumimoji="0" lang="en-US" altLang="en-US" b="0" i="0" u="none" strike="noStrike" cap="none" normalizeH="0" baseline="0">
                <a:ln>
                  <a:noFill/>
                </a:ln>
                <a:solidFill>
                  <a:srgbClr val="333333"/>
                </a:solidFill>
                <a:effectLst/>
                <a:latin typeface="Consolas" panose="020B0609020204030204" pitchFamily="49" charset="0"/>
              </a:rPr>
              <a:t>(Contact </a:t>
            </a:r>
            <a:r>
              <a:rPr kumimoji="0" lang="en-US" altLang="en-US" b="0" i="0" u="none" strike="noStrike" cap="none" normalizeH="0" baseline="0" dirty="0">
                <a:ln>
                  <a:noFill/>
                </a:ln>
                <a:solidFill>
                  <a:srgbClr val="333333"/>
                </a:solidFill>
                <a:effectLst/>
                <a:latin typeface="Consolas" panose="020B0609020204030204" pitchFamily="49" charset="0"/>
              </a:rPr>
              <a:t>other) </a:t>
            </a:r>
            <a:r>
              <a:rPr kumimoji="0" lang="en-US" altLang="en-US" b="0" i="0" u="none" strike="noStrike" cap="none" normalizeH="0" baseline="0" dirty="0">
                <a:ln>
                  <a:noFill/>
                </a:ln>
                <a:solidFill>
                  <a:srgbClr val="888888"/>
                </a:solidFill>
                <a:effectLst/>
                <a:latin typeface="Consolas" panose="020B0609020204030204" pitchFamily="49" charset="0"/>
              </a:rPr>
              <a:t>// for </a:t>
            </a:r>
            <a:r>
              <a:rPr kumimoji="0" lang="en-US" altLang="en-US" b="0" i="0" u="none" strike="noStrike" cap="none" normalizeH="0" baseline="0" err="1">
                <a:ln>
                  <a:noFill/>
                </a:ln>
                <a:solidFill>
                  <a:srgbClr val="888888"/>
                </a:solidFill>
                <a:effectLst/>
                <a:latin typeface="Consolas" panose="020B0609020204030204" pitchFamily="49" charset="0"/>
              </a:rPr>
              <a:t>IEquatable</a:t>
            </a:r>
            <a:r>
              <a:rPr kumimoji="0" lang="en-US" altLang="en-US" b="0" i="0" u="none" strike="noStrike" cap="none" normalizeH="0" baseline="0">
                <a:ln>
                  <a:noFill/>
                </a:ln>
                <a:solidFill>
                  <a:srgbClr val="888888"/>
                </a:solidFill>
                <a:effectLst/>
                <a:latin typeface="Consolas" panose="020B0609020204030204" pitchFamily="49" charset="0"/>
              </a:rPr>
              <a:t>&lt;Contact&gt;</a:t>
            </a:r>
            <a:r>
              <a:rPr kumimoji="0" lang="en-US" altLang="en-US" b="0" i="0" u="none" strike="noStrike" cap="none" normalizeH="0" baseline="0">
                <a:ln>
                  <a:noFill/>
                </a:ln>
                <a:solidFill>
                  <a:srgbClr val="333333"/>
                </a:solidFill>
                <a:effectLst/>
                <a:latin typeface="Consolas" panose="020B0609020204030204" pitchFamily="49" charset="0"/>
              </a:rPr>
              <a:t> </a:t>
            </a:r>
            <a:endParaRPr kumimoji="0" lang="en-US" altLang="en-US"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a:ln>
                  <a:noFill/>
                </a:ln>
                <a:solidFill>
                  <a:srgbClr val="333333"/>
                </a:solidFill>
                <a:effectLst/>
                <a:latin typeface="Consolas" panose="020B0609020204030204" pitchFamily="49" charset="0"/>
              </a:rPr>
              <a:t>return</a:t>
            </a:r>
            <a:r>
              <a:rPr kumimoji="0" lang="en-US" altLang="en-US" b="0" i="0" u="none" strike="noStrike" cap="none" normalizeH="0" baseline="0" dirty="0">
                <a:ln>
                  <a:noFill/>
                </a:ln>
                <a:solidFill>
                  <a:srgbClr val="333333"/>
                </a:solidFill>
                <a:effectLst/>
                <a:latin typeface="Consolas" panose="020B0609020204030204" pitchFamily="49" charset="0"/>
              </a:rPr>
              <a:t> Equals(FirstName, </a:t>
            </a:r>
            <a:r>
              <a:rPr kumimoji="0" lang="en-US" altLang="en-US" b="0" i="0" u="none" strike="noStrike" cap="none" normalizeH="0" baseline="0" dirty="0" err="1">
                <a:ln>
                  <a:noFill/>
                </a:ln>
                <a:solidFill>
                  <a:srgbClr val="333333"/>
                </a:solidFill>
                <a:effectLst/>
                <a:latin typeface="Consolas" panose="020B0609020204030204" pitchFamily="49" charset="0"/>
              </a:rPr>
              <a:t>other.FirstName</a:t>
            </a:r>
            <a:r>
              <a:rPr kumimoji="0" lang="en-US" altLang="en-US" b="0" i="0" u="none" strike="noStrike" cap="none" normalizeH="0" baseline="0" dirty="0">
                <a:ln>
                  <a:noFill/>
                </a:ln>
                <a:solidFill>
                  <a:srgbClr val="333333"/>
                </a:solidFill>
                <a:effectLst/>
                <a:latin typeface="Consolas" panose="020B0609020204030204" pitchFamily="49" charset="0"/>
              </a:rPr>
              <a:t>) &amp;&amp; Equals(</a:t>
            </a:r>
            <a:r>
              <a:rPr kumimoji="0" lang="en-US" altLang="en-US" b="0" i="0" u="none" strike="noStrike" cap="none" normalizeH="0" baseline="0" dirty="0" err="1">
                <a:ln>
                  <a:noFill/>
                </a:ln>
                <a:solidFill>
                  <a:srgbClr val="333333"/>
                </a:solidFill>
                <a:effectLst/>
                <a:latin typeface="Consolas" panose="020B0609020204030204" pitchFamily="49" charset="0"/>
              </a:rPr>
              <a:t>LastName</a:t>
            </a:r>
            <a:r>
              <a:rPr kumimoji="0" lang="en-US" altLang="en-US" b="0" i="0" u="none" strike="noStrike" cap="none" normalizeH="0" baseline="0" dirty="0">
                <a:ln>
                  <a:noFill/>
                </a:ln>
                <a:solidFill>
                  <a:srgbClr val="333333"/>
                </a:solidFill>
                <a:effectLst/>
                <a:latin typeface="Consolas" panose="020B0609020204030204" pitchFamily="49" charset="0"/>
              </a:rPr>
              <a:t>, </a:t>
            </a:r>
            <a:r>
              <a:rPr kumimoji="0" lang="en-US" altLang="en-US" b="0" i="0" u="none" strike="noStrike" cap="none" normalizeH="0" baseline="0" dirty="0" err="1">
                <a:ln>
                  <a:noFill/>
                </a:ln>
                <a:solidFill>
                  <a:srgbClr val="333333"/>
                </a:solidFill>
                <a:effectLst/>
                <a:latin typeface="Consolas" panose="020B0609020204030204" pitchFamily="49" charset="0"/>
              </a:rPr>
              <a:t>other.LastName</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nsolas" panose="020B0609020204030204" pitchFamily="49" charset="0"/>
              </a:rPr>
              <a:t>}</a:t>
            </a:r>
            <a:r>
              <a:rPr kumimoji="0" lang="en-US" altLang="en-US" sz="105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9159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4A8C2D-AB4D-4EC3-B35A-A007BB52F4B0}"/>
              </a:ext>
            </a:extLst>
          </p:cNvPr>
          <p:cNvSpPr>
            <a:spLocks noGrp="1"/>
          </p:cNvSpPr>
          <p:nvPr>
            <p:ph type="ctrTitle"/>
          </p:nvPr>
        </p:nvSpPr>
        <p:spPr>
          <a:xfrm>
            <a:off x="6746628" y="1783959"/>
            <a:ext cx="4645250" cy="2889114"/>
          </a:xfrm>
        </p:spPr>
        <p:txBody>
          <a:bodyPr anchor="b">
            <a:normAutofit/>
          </a:bodyPr>
          <a:lstStyle/>
          <a:p>
            <a:pPr algn="l"/>
            <a:r>
              <a:rPr lang="en-US" sz="4700" dirty="0">
                <a:solidFill>
                  <a:schemeClr val="bg1"/>
                </a:solidFill>
              </a:rPr>
              <a:t>C# 8.0…?</a:t>
            </a:r>
          </a:p>
        </p:txBody>
      </p:sp>
      <p:sp>
        <p:nvSpPr>
          <p:cNvPr id="3" name="Subtitle 2">
            <a:extLst>
              <a:ext uri="{FF2B5EF4-FFF2-40B4-BE49-F238E27FC236}">
                <a16:creationId xmlns:a16="http://schemas.microsoft.com/office/drawing/2014/main" id="{9DB1AC03-398B-4D3D-AD4E-5F9921D7FF91}"/>
              </a:ext>
            </a:extLst>
          </p:cNvPr>
          <p:cNvSpPr>
            <a:spLocks noGrp="1"/>
          </p:cNvSpPr>
          <p:nvPr>
            <p:ph type="subTitle" idx="1"/>
          </p:nvPr>
        </p:nvSpPr>
        <p:spPr>
          <a:xfrm>
            <a:off x="6746627" y="4750893"/>
            <a:ext cx="5124244" cy="1147863"/>
          </a:xfrm>
        </p:spPr>
        <p:txBody>
          <a:bodyPr anchor="t">
            <a:normAutofit/>
          </a:bodyPr>
          <a:lstStyle/>
          <a:p>
            <a:pPr algn="l"/>
            <a:r>
              <a:rPr lang="en-US" sz="2000" dirty="0">
                <a:solidFill>
                  <a:schemeClr val="bg1"/>
                </a:solidFill>
              </a:rPr>
              <a:t>Daren May</a:t>
            </a:r>
          </a:p>
          <a:p>
            <a:pPr algn="l"/>
            <a:r>
              <a:rPr lang="en-US" sz="2000" dirty="0">
                <a:solidFill>
                  <a:schemeClr val="bg1"/>
                </a:solidFill>
                <a:hlinkClick r:id="rId3"/>
              </a:rPr>
              <a:t>https://github.com/darenm/DDDOct18Csharp8</a:t>
            </a:r>
            <a:r>
              <a:rPr lang="en-US" sz="2000" dirty="0">
                <a:solidFill>
                  <a:schemeClr val="bg1"/>
                </a:solidFill>
              </a:rPr>
              <a:t> </a:t>
            </a: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lose up of a sign&#10;&#10;Description generated with very high confidence">
            <a:extLst>
              <a:ext uri="{FF2B5EF4-FFF2-40B4-BE49-F238E27FC236}">
                <a16:creationId xmlns:a16="http://schemas.microsoft.com/office/drawing/2014/main" id="{0D90A79B-0856-4176-8348-8E4D5C901B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382" y="2102319"/>
            <a:ext cx="4047843" cy="1285190"/>
          </a:xfrm>
          <a:prstGeom prst="rect">
            <a:avLst/>
          </a:prstGeom>
        </p:spPr>
      </p:pic>
    </p:spTree>
    <p:extLst>
      <p:ext uri="{BB962C8B-B14F-4D97-AF65-F5344CB8AC3E}">
        <p14:creationId xmlns:p14="http://schemas.microsoft.com/office/powerpoint/2010/main" val="20161681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E93C9-6E5A-4CE7-95EB-AE31897AFBB6}"/>
              </a:ext>
            </a:extLst>
          </p:cNvPr>
          <p:cNvSpPr>
            <a:spLocks noGrp="1"/>
          </p:cNvSpPr>
          <p:nvPr>
            <p:ph type="title"/>
          </p:nvPr>
        </p:nvSpPr>
        <p:spPr/>
        <p:txBody>
          <a:bodyPr/>
          <a:lstStyle/>
          <a:p>
            <a:r>
              <a:rPr lang="en-US" dirty="0"/>
              <a:t>Records: With method</a:t>
            </a:r>
          </a:p>
        </p:txBody>
      </p:sp>
      <p:sp>
        <p:nvSpPr>
          <p:cNvPr id="14" name="Rectangle 5">
            <a:extLst>
              <a:ext uri="{FF2B5EF4-FFF2-40B4-BE49-F238E27FC236}">
                <a16:creationId xmlns:a16="http://schemas.microsoft.com/office/drawing/2014/main" id="{2A07924F-85CE-4765-9866-74601D5D03CC}"/>
              </a:ext>
            </a:extLst>
          </p:cNvPr>
          <p:cNvSpPr>
            <a:spLocks noGrp="1" noChangeArrowheads="1"/>
          </p:cNvSpPr>
          <p:nvPr>
            <p:ph idx="1"/>
          </p:nvPr>
        </p:nvSpPr>
        <p:spPr bwMode="auto">
          <a:xfrm>
            <a:off x="838200" y="1477534"/>
            <a:ext cx="10935376" cy="5047536"/>
          </a:xfrm>
          <a:prstGeom prst="rect">
            <a:avLst/>
          </a:prstGeom>
          <a:solidFill>
            <a:srgbClr val="E2E2E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8888"/>
                </a:solidFill>
                <a:effectLst/>
                <a:latin typeface="Consolas" panose="020B0609020204030204" pitchFamily="49" charset="0"/>
              </a:rPr>
              <a:t>// Record declaration</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Consolas" panose="020B0609020204030204" pitchFamily="49" charset="0"/>
              </a:rPr>
              <a:t>public</a:t>
            </a:r>
            <a:r>
              <a:rPr kumimoji="0" lang="en-US" altLang="en-US" sz="2000" b="0" i="0" u="none" strike="noStrike" cap="none" normalizeH="0" baseline="0" dirty="0">
                <a:ln>
                  <a:noFill/>
                </a:ln>
                <a:solidFill>
                  <a:srgbClr val="333333"/>
                </a:solidFill>
                <a:effectLst/>
                <a:latin typeface="Consolas" panose="020B0609020204030204" pitchFamily="49" charset="0"/>
              </a:rPr>
              <a:t> class </a:t>
            </a:r>
            <a:r>
              <a:rPr kumimoji="0" lang="en-US" altLang="en-US" sz="2000" b="1" i="0" u="none" strike="noStrike" cap="none" normalizeH="0" baseline="0" dirty="0" err="1">
                <a:ln>
                  <a:noFill/>
                </a:ln>
                <a:solidFill>
                  <a:srgbClr val="880000"/>
                </a:solidFill>
                <a:effectLst/>
                <a:latin typeface="Consolas" panose="020B0609020204030204" pitchFamily="49" charset="0"/>
              </a:rPr>
              <a:t>MyPoint</a:t>
            </a:r>
            <a:r>
              <a:rPr kumimoji="0" lang="en-US" altLang="en-US" sz="2000" b="0" i="0" u="none" strike="noStrike" cap="none" normalizeH="0" baseline="0" dirty="0">
                <a:ln>
                  <a:noFill/>
                </a:ln>
                <a:solidFill>
                  <a:srgbClr val="333333"/>
                </a:solidFill>
                <a:effectLst/>
                <a:latin typeface="Consolas" panose="020B0609020204030204" pitchFamily="49" charset="0"/>
              </a:rPr>
              <a:t>(</a:t>
            </a:r>
            <a:r>
              <a:rPr kumimoji="0" lang="en-US" altLang="en-US" sz="2000" b="1" i="0" u="none" strike="noStrike" cap="none" normalizeH="0" baseline="0" dirty="0">
                <a:ln>
                  <a:noFill/>
                </a:ln>
                <a:solidFill>
                  <a:srgbClr val="333333"/>
                </a:solidFill>
                <a:effectLst/>
                <a:latin typeface="Consolas" panose="020B0609020204030204" pitchFamily="49" charset="0"/>
              </a:rPr>
              <a:t>int</a:t>
            </a:r>
            <a:r>
              <a:rPr kumimoji="0" lang="en-US" altLang="en-US" sz="2000" b="0" i="0" u="none" strike="noStrike" cap="none" normalizeH="0" baseline="0" dirty="0">
                <a:ln>
                  <a:noFill/>
                </a:ln>
                <a:solidFill>
                  <a:srgbClr val="333333"/>
                </a:solidFill>
                <a:effectLst/>
                <a:latin typeface="Consolas" panose="020B0609020204030204" pitchFamily="49" charset="0"/>
              </a:rPr>
              <a:t> X, </a:t>
            </a:r>
            <a:r>
              <a:rPr kumimoji="0" lang="en-US" altLang="en-US" sz="2000" b="1" i="0" u="none" strike="noStrike" cap="none" normalizeH="0" baseline="0" dirty="0">
                <a:ln>
                  <a:noFill/>
                </a:ln>
                <a:solidFill>
                  <a:srgbClr val="333333"/>
                </a:solidFill>
                <a:effectLst/>
                <a:latin typeface="Consolas" panose="020B0609020204030204" pitchFamily="49" charset="0"/>
              </a:rPr>
              <a:t>int</a:t>
            </a:r>
            <a:r>
              <a:rPr kumimoji="0" lang="en-US" altLang="en-US" sz="2000" b="0" i="0" u="none" strike="noStrike" cap="none" normalizeH="0" baseline="0" dirty="0">
                <a:ln>
                  <a:noFill/>
                </a:ln>
                <a:solidFill>
                  <a:srgbClr val="333333"/>
                </a:solidFill>
                <a:effectLst/>
                <a:latin typeface="Consolas" panose="020B0609020204030204" pitchFamily="49" charset="0"/>
              </a:rPr>
              <a:t> Y);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8888"/>
                </a:solidFill>
                <a:effectLst/>
                <a:latin typeface="Consolas" panose="020B0609020204030204" pitchFamily="49" charset="0"/>
              </a:rPr>
              <a:t>// Instance of a record</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Consolas" panose="020B0609020204030204" pitchFamily="49" charset="0"/>
              </a:rPr>
              <a:t>var</a:t>
            </a:r>
            <a:r>
              <a:rPr kumimoji="0" lang="en-US" altLang="en-US" sz="2000" b="0" i="0" u="none" strike="noStrike" cap="none" normalizeH="0" baseline="0" dirty="0">
                <a:ln>
                  <a:noFill/>
                </a:ln>
                <a:solidFill>
                  <a:srgbClr val="333333"/>
                </a:solidFill>
                <a:effectLst/>
                <a:latin typeface="Consolas" panose="020B0609020204030204" pitchFamily="49" charset="0"/>
              </a:rPr>
              <a:t> mp1 = </a:t>
            </a:r>
            <a:r>
              <a:rPr kumimoji="0" lang="en-US" altLang="en-US" sz="2000" b="1" i="0" u="none" strike="noStrike" cap="none" normalizeH="0" baseline="0" dirty="0">
                <a:ln>
                  <a:noFill/>
                </a:ln>
                <a:solidFill>
                  <a:srgbClr val="333333"/>
                </a:solidFill>
                <a:effectLst/>
                <a:latin typeface="Consolas" panose="020B0609020204030204" pitchFamily="49" charset="0"/>
              </a:rPr>
              <a:t>new</a:t>
            </a:r>
            <a:r>
              <a:rPr kumimoji="0" lang="en-US" altLang="en-US" sz="2000" b="0" i="0" u="none" strike="noStrike" cap="none" normalizeH="0" baseline="0" dirty="0">
                <a:ln>
                  <a:noFill/>
                </a:ln>
                <a:solidFill>
                  <a:srgbClr val="333333"/>
                </a:solidFill>
                <a:effectLst/>
                <a:latin typeface="Consolas" panose="020B0609020204030204" pitchFamily="49" charset="0"/>
              </a:rPr>
              <a:t> </a:t>
            </a:r>
            <a:r>
              <a:rPr kumimoji="0" lang="en-US" altLang="en-US" sz="2000" b="0" i="0" u="none" strike="noStrike" cap="none" normalizeH="0" baseline="0" dirty="0" err="1">
                <a:ln>
                  <a:noFill/>
                </a:ln>
                <a:solidFill>
                  <a:srgbClr val="333333"/>
                </a:solidFill>
                <a:effectLst/>
                <a:latin typeface="Consolas" panose="020B0609020204030204" pitchFamily="49" charset="0"/>
              </a:rPr>
              <a:t>MyPoint</a:t>
            </a:r>
            <a:r>
              <a:rPr kumimoji="0" lang="en-US" altLang="en-US" sz="2000" b="0" i="0" u="none" strike="noStrike" cap="none" normalizeH="0" baseline="0" dirty="0">
                <a:ln>
                  <a:noFill/>
                </a:ln>
                <a:solidFill>
                  <a:srgbClr val="333333"/>
                </a:solidFill>
                <a:effectLst/>
                <a:latin typeface="Consolas" panose="020B0609020204030204" pitchFamily="49" charset="0"/>
              </a:rPr>
              <a:t>(</a:t>
            </a:r>
            <a:r>
              <a:rPr kumimoji="0" lang="en-US" altLang="en-US" sz="2000" b="0" i="0" u="none" strike="noStrike" cap="none" normalizeH="0" baseline="0" dirty="0">
                <a:ln>
                  <a:noFill/>
                </a:ln>
                <a:solidFill>
                  <a:srgbClr val="008800"/>
                </a:solidFill>
                <a:effectLst/>
                <a:latin typeface="Consolas" panose="020B0609020204030204" pitchFamily="49" charset="0"/>
              </a:rPr>
              <a:t>10</a:t>
            </a:r>
            <a:r>
              <a:rPr kumimoji="0" lang="en-US" altLang="en-US" sz="2000" b="0" i="0" u="none" strike="noStrike" cap="none" normalizeH="0" baseline="0" dirty="0">
                <a:ln>
                  <a:noFill/>
                </a:ln>
                <a:solidFill>
                  <a:srgbClr val="333333"/>
                </a:solidFill>
                <a:effectLst/>
                <a:latin typeface="Consolas" panose="020B0609020204030204" pitchFamily="49" charset="0"/>
              </a:rPr>
              <a:t>, </a:t>
            </a:r>
            <a:r>
              <a:rPr kumimoji="0" lang="en-US" altLang="en-US" sz="2000" b="0" i="0" u="none" strike="noStrike" cap="none" normalizeH="0" baseline="0" dirty="0">
                <a:ln>
                  <a:noFill/>
                </a:ln>
                <a:solidFill>
                  <a:srgbClr val="008800"/>
                </a:solidFill>
                <a:effectLst/>
                <a:latin typeface="Consolas" panose="020B0609020204030204" pitchFamily="49" charset="0"/>
              </a:rPr>
              <a:t>12</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8888"/>
                </a:solidFill>
                <a:effectLst/>
                <a:latin typeface="Consolas" panose="020B0609020204030204" pitchFamily="49" charset="0"/>
              </a:rPr>
              <a:t>// instead of</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Consolas" panose="020B0609020204030204" pitchFamily="49" charset="0"/>
              </a:rPr>
              <a:t>var</a:t>
            </a:r>
            <a:r>
              <a:rPr kumimoji="0" lang="en-US" altLang="en-US" sz="2000" b="0" i="0" u="none" strike="noStrike" cap="none" normalizeH="0" baseline="0" dirty="0">
                <a:ln>
                  <a:noFill/>
                </a:ln>
                <a:solidFill>
                  <a:srgbClr val="333333"/>
                </a:solidFill>
                <a:effectLst/>
                <a:latin typeface="Consolas" panose="020B0609020204030204" pitchFamily="49" charset="0"/>
              </a:rPr>
              <a:t> mp2 = </a:t>
            </a:r>
            <a:r>
              <a:rPr kumimoji="0" lang="en-US" altLang="en-US" sz="2000" b="1" i="0" u="none" strike="noStrike" cap="none" normalizeH="0" baseline="0" dirty="0">
                <a:ln>
                  <a:noFill/>
                </a:ln>
                <a:solidFill>
                  <a:srgbClr val="333333"/>
                </a:solidFill>
                <a:effectLst/>
                <a:latin typeface="Consolas" panose="020B0609020204030204" pitchFamily="49" charset="0"/>
              </a:rPr>
              <a:t>new</a:t>
            </a:r>
            <a:r>
              <a:rPr kumimoji="0" lang="en-US" altLang="en-US" sz="2000" b="0" i="0" u="none" strike="noStrike" cap="none" normalizeH="0" baseline="0" dirty="0">
                <a:ln>
                  <a:noFill/>
                </a:ln>
                <a:solidFill>
                  <a:srgbClr val="333333"/>
                </a:solidFill>
                <a:effectLst/>
                <a:latin typeface="Consolas" panose="020B0609020204030204" pitchFamily="49" charset="0"/>
              </a:rPr>
              <a:t> </a:t>
            </a:r>
            <a:r>
              <a:rPr kumimoji="0" lang="en-US" altLang="en-US" sz="2000" b="0" i="0" u="none" strike="noStrike" cap="none" normalizeH="0" baseline="0" dirty="0" err="1">
                <a:ln>
                  <a:noFill/>
                </a:ln>
                <a:solidFill>
                  <a:srgbClr val="333333"/>
                </a:solidFill>
                <a:effectLst/>
                <a:latin typeface="Consolas" panose="020B0609020204030204" pitchFamily="49" charset="0"/>
              </a:rPr>
              <a:t>MyPoint</a:t>
            </a:r>
            <a:r>
              <a:rPr kumimoji="0" lang="en-US" altLang="en-US" sz="2000" b="0" i="0" u="none" strike="noStrike" cap="none" normalizeH="0" baseline="0" dirty="0">
                <a:ln>
                  <a:noFill/>
                </a:ln>
                <a:solidFill>
                  <a:srgbClr val="333333"/>
                </a:solidFill>
                <a:effectLst/>
                <a:latin typeface="Consolas" panose="020B0609020204030204" pitchFamily="49" charset="0"/>
              </a:rPr>
              <a:t>(mp1.X, </a:t>
            </a:r>
            <a:r>
              <a:rPr kumimoji="0" lang="en-US" altLang="en-US" sz="2000" b="0" i="0" u="none" strike="noStrike" cap="none" normalizeH="0" baseline="0" dirty="0">
                <a:ln>
                  <a:noFill/>
                </a:ln>
                <a:solidFill>
                  <a:srgbClr val="008800"/>
                </a:solidFill>
                <a:effectLst/>
                <a:latin typeface="Consolas" panose="020B0609020204030204" pitchFamily="49" charset="0"/>
              </a:rPr>
              <a:t>15</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8888"/>
                </a:solidFill>
                <a:effectLst/>
                <a:latin typeface="Consolas" panose="020B0609020204030204" pitchFamily="49" charset="0"/>
              </a:rPr>
              <a:t>// With method</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Consolas" panose="020B0609020204030204" pitchFamily="49" charset="0"/>
              </a:rPr>
              <a:t>var</a:t>
            </a:r>
            <a:r>
              <a:rPr kumimoji="0" lang="en-US" altLang="en-US" sz="2000" b="0" i="0" u="none" strike="noStrike" cap="none" normalizeH="0" baseline="0" dirty="0">
                <a:ln>
                  <a:noFill/>
                </a:ln>
                <a:solidFill>
                  <a:srgbClr val="333333"/>
                </a:solidFill>
                <a:effectLst/>
                <a:latin typeface="Consolas" panose="020B0609020204030204" pitchFamily="49" charset="0"/>
              </a:rPr>
              <a:t> mp2 = mp1.With(Y: </a:t>
            </a:r>
            <a:r>
              <a:rPr kumimoji="0" lang="en-US" altLang="en-US" sz="2000" b="0" i="0" u="none" strike="noStrike" cap="none" normalizeH="0" baseline="0" dirty="0">
                <a:ln>
                  <a:noFill/>
                </a:ln>
                <a:solidFill>
                  <a:srgbClr val="008800"/>
                </a:solidFill>
                <a:effectLst/>
                <a:latin typeface="Consolas" panose="020B0609020204030204" pitchFamily="49" charset="0"/>
              </a:rPr>
              <a:t>15</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8888"/>
                </a:solidFill>
                <a:effectLst/>
                <a:latin typeface="Consolas" panose="020B0609020204030204" pitchFamily="49" charset="0"/>
              </a:rPr>
              <a:t>// or with expression</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Consolas" panose="020B0609020204030204" pitchFamily="49" charset="0"/>
              </a:rPr>
              <a:t>var</a:t>
            </a:r>
            <a:r>
              <a:rPr kumimoji="0" lang="en-US" altLang="en-US" sz="2000" b="0" i="0" u="none" strike="noStrike" cap="none" normalizeH="0" baseline="0" dirty="0">
                <a:ln>
                  <a:noFill/>
                </a:ln>
                <a:solidFill>
                  <a:srgbClr val="333333"/>
                </a:solidFill>
                <a:effectLst/>
                <a:latin typeface="Consolas" panose="020B0609020204030204" pitchFamily="49" charset="0"/>
              </a:rPr>
              <a:t> mp2 = mp1 with { Y = </a:t>
            </a:r>
            <a:r>
              <a:rPr kumimoji="0" lang="en-US" altLang="en-US" sz="2000" b="0" i="0" u="none" strike="noStrike" cap="none" normalizeH="0" baseline="0" dirty="0">
                <a:ln>
                  <a:noFill/>
                </a:ln>
                <a:solidFill>
                  <a:srgbClr val="008800"/>
                </a:solidFill>
                <a:effectLst/>
                <a:latin typeface="Consolas" panose="020B0609020204030204" pitchFamily="49" charset="0"/>
              </a:rPr>
              <a:t>15</a:t>
            </a:r>
            <a:r>
              <a:rPr kumimoji="0" lang="en-US" altLang="en-US" sz="2000" b="0" i="0" u="none" strike="noStrike" cap="none" normalizeH="0" baseline="0" dirty="0">
                <a:ln>
                  <a:noFill/>
                </a:ln>
                <a:solidFill>
                  <a:srgbClr val="333333"/>
                </a:solidFill>
                <a:effectLst/>
                <a:latin typeface="Consolas" panose="020B0609020204030204" pitchFamily="49" charset="0"/>
              </a:rPr>
              <a:t> };</a:t>
            </a:r>
            <a:r>
              <a:rPr kumimoji="0" lang="en-US" altLang="en-US" sz="11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0096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F663E-EFC2-43A2-AA8E-D671E7175C06}"/>
              </a:ext>
            </a:extLst>
          </p:cNvPr>
          <p:cNvSpPr>
            <a:spLocks noGrp="1"/>
          </p:cNvSpPr>
          <p:nvPr>
            <p:ph type="title"/>
          </p:nvPr>
        </p:nvSpPr>
        <p:spPr/>
        <p:txBody>
          <a:bodyPr/>
          <a:lstStyle/>
          <a:p>
            <a:r>
              <a:rPr lang="en-US" dirty="0"/>
              <a:t>Default Interface Implementations</a:t>
            </a:r>
          </a:p>
        </p:txBody>
      </p:sp>
      <p:sp>
        <p:nvSpPr>
          <p:cNvPr id="3" name="Content Placeholder 2">
            <a:extLst>
              <a:ext uri="{FF2B5EF4-FFF2-40B4-BE49-F238E27FC236}">
                <a16:creationId xmlns:a16="http://schemas.microsoft.com/office/drawing/2014/main" id="{07E26338-DC4C-48B7-8628-F2242E783078}"/>
              </a:ext>
            </a:extLst>
          </p:cNvPr>
          <p:cNvSpPr>
            <a:spLocks noGrp="1"/>
          </p:cNvSpPr>
          <p:nvPr>
            <p:ph idx="1"/>
          </p:nvPr>
        </p:nvSpPr>
        <p:spPr/>
        <p:txBody>
          <a:bodyPr/>
          <a:lstStyle/>
          <a:p>
            <a:r>
              <a:rPr lang="en-US" dirty="0"/>
              <a:t>Means methods can be added to an interface in future versions without breaking source or binary compatibility with existing implementations of that interface.</a:t>
            </a:r>
          </a:p>
          <a:p>
            <a:r>
              <a:rPr lang="en-US" dirty="0"/>
              <a:t>Enables C# to interoperate with APIs targeting Android (Java) and iOS (Swift), which support similar features.</a:t>
            </a:r>
          </a:p>
          <a:p>
            <a:endParaRPr lang="en-US" dirty="0"/>
          </a:p>
        </p:txBody>
      </p:sp>
    </p:spTree>
    <p:extLst>
      <p:ext uri="{BB962C8B-B14F-4D97-AF65-F5344CB8AC3E}">
        <p14:creationId xmlns:p14="http://schemas.microsoft.com/office/powerpoint/2010/main" val="3586694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C3B4F-B384-44EF-AAC9-B37A17350B02}"/>
              </a:ext>
            </a:extLst>
          </p:cNvPr>
          <p:cNvSpPr>
            <a:spLocks noGrp="1"/>
          </p:cNvSpPr>
          <p:nvPr>
            <p:ph type="title"/>
          </p:nvPr>
        </p:nvSpPr>
        <p:spPr/>
        <p:txBody>
          <a:bodyPr/>
          <a:lstStyle/>
          <a:p>
            <a:r>
              <a:rPr lang="en-US" dirty="0"/>
              <a:t>Today</a:t>
            </a:r>
          </a:p>
        </p:txBody>
      </p:sp>
      <p:sp>
        <p:nvSpPr>
          <p:cNvPr id="4" name="Rectangle 1">
            <a:extLst>
              <a:ext uri="{FF2B5EF4-FFF2-40B4-BE49-F238E27FC236}">
                <a16:creationId xmlns:a16="http://schemas.microsoft.com/office/drawing/2014/main" id="{147E075B-AD99-4B3F-A832-3305AB9B0608}"/>
              </a:ext>
            </a:extLst>
          </p:cNvPr>
          <p:cNvSpPr>
            <a:spLocks noGrp="1" noChangeArrowheads="1"/>
          </p:cNvSpPr>
          <p:nvPr>
            <p:ph idx="1"/>
          </p:nvPr>
        </p:nvSpPr>
        <p:spPr bwMode="auto">
          <a:xfrm>
            <a:off x="838200" y="2339305"/>
            <a:ext cx="8835752" cy="3323987"/>
          </a:xfrm>
          <a:prstGeom prst="rect">
            <a:avLst/>
          </a:prstGeom>
          <a:solidFill>
            <a:srgbClr val="E2E2E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Consolas" panose="020B0609020204030204" pitchFamily="49" charset="0"/>
              </a:rPr>
              <a:t>public</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interface</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err="1">
                <a:ln>
                  <a:noFill/>
                </a:ln>
                <a:solidFill>
                  <a:srgbClr val="880000"/>
                </a:solidFill>
                <a:effectLst/>
                <a:latin typeface="Consolas" panose="020B0609020204030204" pitchFamily="49" charset="0"/>
              </a:rPr>
              <a:t>IDog</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888888"/>
                </a:solidFill>
                <a:effectLst/>
                <a:latin typeface="Consolas" panose="020B0609020204030204" pitchFamily="49" charset="0"/>
              </a:rPr>
              <a:t>// v1</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void</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880000"/>
                </a:solidFill>
                <a:effectLst/>
                <a:latin typeface="Consolas" panose="020B0609020204030204" pitchFamily="49" charset="0"/>
              </a:rPr>
              <a:t>Bark</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Consolas" panose="020B0609020204030204" pitchFamily="49" charset="0"/>
              </a:rPr>
              <a:t>public</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class</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880000"/>
                </a:solidFill>
                <a:effectLst/>
                <a:latin typeface="Consolas" panose="020B0609020204030204" pitchFamily="49" charset="0"/>
              </a:rPr>
              <a:t>Dog</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err="1">
                <a:ln>
                  <a:noFill/>
                </a:ln>
                <a:solidFill>
                  <a:srgbClr val="880000"/>
                </a:solidFill>
                <a:effectLst/>
                <a:latin typeface="Consolas" panose="020B0609020204030204" pitchFamily="49" charset="0"/>
              </a:rPr>
              <a:t>IDog</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public</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void</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880000"/>
                </a:solidFill>
                <a:effectLst/>
                <a:latin typeface="Consolas" panose="020B0609020204030204" pitchFamily="49" charset="0"/>
              </a:rPr>
              <a:t>Bark</a:t>
            </a:r>
            <a:r>
              <a:rPr kumimoji="0" lang="en-US" altLang="en-US" sz="2400" b="0" i="0" u="none" strike="noStrike" cap="none" normalizeH="0" baseline="0" dirty="0">
                <a:ln>
                  <a:noFill/>
                </a:ln>
                <a:solidFill>
                  <a:srgbClr val="333333"/>
                </a:solidFill>
                <a:effectLst/>
                <a:latin typeface="Consolas" panose="020B0609020204030204" pitchFamily="49" charset="0"/>
              </a:rPr>
              <a:t>() { </a:t>
            </a:r>
            <a:r>
              <a:rPr kumimoji="0" lang="en-US" altLang="en-US" sz="2400" b="0" i="0" u="none" strike="noStrike" cap="none" normalizeH="0" baseline="0" dirty="0" err="1">
                <a:ln>
                  <a:noFill/>
                </a:ln>
                <a:solidFill>
                  <a:srgbClr val="333333"/>
                </a:solidFill>
                <a:effectLst/>
                <a:latin typeface="Consolas" panose="020B0609020204030204" pitchFamily="49" charset="0"/>
              </a:rPr>
              <a:t>Console.WriteLine</a:t>
            </a:r>
            <a:r>
              <a:rPr kumimoji="0" lang="en-US" altLang="en-US" sz="2400" b="0" i="0" u="none" strike="noStrike" cap="none" normalizeH="0" baseline="0" dirty="0">
                <a:ln>
                  <a:noFill/>
                </a:ln>
                <a:solidFill>
                  <a:srgbClr val="333333"/>
                </a:solidFill>
                <a:effectLst/>
                <a:latin typeface="Consolas" panose="020B0609020204030204" pitchFamily="49" charset="0"/>
              </a:rPr>
              <a:t>(</a:t>
            </a:r>
            <a:r>
              <a:rPr kumimoji="0" lang="en-US" altLang="en-US" sz="2400" b="0" i="0" u="none" strike="noStrike" cap="none" normalizeH="0" baseline="0" dirty="0">
                <a:ln>
                  <a:noFill/>
                </a:ln>
                <a:solidFill>
                  <a:srgbClr val="880000"/>
                </a:solidFill>
                <a:effectLst/>
                <a:latin typeface="Consolas" panose="020B0609020204030204" pitchFamily="49" charset="0"/>
              </a:rPr>
              <a:t>"Bark!"</a:t>
            </a:r>
            <a:r>
              <a:rPr kumimoji="0" lang="en-US" altLang="en-US" sz="2400" b="0" i="0" u="none" strike="noStrike" cap="none" normalizeH="0" baseline="0" dirty="0">
                <a:ln>
                  <a:noFill/>
                </a:ln>
                <a:solidFill>
                  <a:srgbClr val="333333"/>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1201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480C-1054-4E2D-9936-B1EEAD52D06B}"/>
              </a:ext>
            </a:extLst>
          </p:cNvPr>
          <p:cNvSpPr>
            <a:spLocks noGrp="1"/>
          </p:cNvSpPr>
          <p:nvPr>
            <p:ph type="title"/>
          </p:nvPr>
        </p:nvSpPr>
        <p:spPr/>
        <p:txBody>
          <a:bodyPr/>
          <a:lstStyle/>
          <a:p>
            <a:r>
              <a:rPr lang="en-US" dirty="0"/>
              <a:t>Today: Versioning an Interface</a:t>
            </a:r>
          </a:p>
        </p:txBody>
      </p:sp>
      <p:sp>
        <p:nvSpPr>
          <p:cNvPr id="4" name="Rectangle 1">
            <a:extLst>
              <a:ext uri="{FF2B5EF4-FFF2-40B4-BE49-F238E27FC236}">
                <a16:creationId xmlns:a16="http://schemas.microsoft.com/office/drawing/2014/main" id="{199D768B-18F6-4F57-9121-5D33C5B59D15}"/>
              </a:ext>
            </a:extLst>
          </p:cNvPr>
          <p:cNvSpPr>
            <a:spLocks noGrp="1" noChangeArrowheads="1"/>
          </p:cNvSpPr>
          <p:nvPr>
            <p:ph idx="1"/>
          </p:nvPr>
        </p:nvSpPr>
        <p:spPr bwMode="auto">
          <a:xfrm>
            <a:off x="838200" y="1364558"/>
            <a:ext cx="8835752" cy="5262979"/>
          </a:xfrm>
          <a:prstGeom prst="rect">
            <a:avLst/>
          </a:prstGeom>
          <a:solidFill>
            <a:srgbClr val="E2E2E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888888"/>
                </a:solidFill>
                <a:effectLst/>
                <a:latin typeface="Consolas" panose="020B0609020204030204" pitchFamily="49" charset="0"/>
              </a:rPr>
              <a:t>// new interface definition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Consolas" panose="020B0609020204030204" pitchFamily="49" charset="0"/>
              </a:rPr>
              <a:t>public</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interface</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err="1">
                <a:ln>
                  <a:noFill/>
                </a:ln>
                <a:solidFill>
                  <a:srgbClr val="880000"/>
                </a:solidFill>
                <a:effectLst/>
                <a:latin typeface="Consolas" panose="020B0609020204030204" pitchFamily="49" charset="0"/>
              </a:rPr>
              <a:t>IDog</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888888"/>
                </a:solidFill>
                <a:effectLst/>
                <a:latin typeface="Consolas" panose="020B0609020204030204" pitchFamily="49" charset="0"/>
              </a:rPr>
              <a:t>// v2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void</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880000"/>
                </a:solidFill>
                <a:effectLst/>
                <a:latin typeface="Consolas" panose="020B0609020204030204" pitchFamily="49" charset="0"/>
              </a:rPr>
              <a:t>Bark</a:t>
            </a:r>
            <a:r>
              <a:rPr kumimoji="0" lang="en-US" altLang="en-US" sz="2400" b="0" i="0" u="none" strike="noStrike" cap="none" normalizeH="0" baseline="0" dirty="0">
                <a:ln>
                  <a:noFill/>
                </a:ln>
                <a:solidFill>
                  <a:srgbClr val="333333"/>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void</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880000"/>
                </a:solidFill>
                <a:effectLst/>
                <a:latin typeface="Consolas" panose="020B0609020204030204" pitchFamily="49" charset="0"/>
              </a:rPr>
              <a:t>Howl</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Consolas" panose="020B0609020204030204" pitchFamily="49" charset="0"/>
              </a:rPr>
              <a:t>public</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class</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880000"/>
                </a:solidFill>
                <a:effectLst/>
                <a:latin typeface="Consolas" panose="020B0609020204030204" pitchFamily="49" charset="0"/>
              </a:rPr>
              <a:t>Dog</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err="1">
                <a:ln>
                  <a:noFill/>
                </a:ln>
                <a:solidFill>
                  <a:srgbClr val="880000"/>
                </a:solidFill>
                <a:effectLst/>
                <a:latin typeface="Consolas" panose="020B0609020204030204" pitchFamily="49" charset="0"/>
              </a:rPr>
              <a:t>IDog</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public</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void</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880000"/>
                </a:solidFill>
                <a:effectLst/>
                <a:latin typeface="Consolas" panose="020B0609020204030204" pitchFamily="49" charset="0"/>
              </a:rPr>
              <a:t>Bark</a:t>
            </a:r>
            <a:r>
              <a:rPr kumimoji="0" lang="en-US" altLang="en-US" sz="2400" b="0" i="0" u="none" strike="noStrike" cap="none" normalizeH="0" baseline="0" dirty="0">
                <a:ln>
                  <a:noFill/>
                </a:ln>
                <a:solidFill>
                  <a:srgbClr val="333333"/>
                </a:solidFill>
                <a:effectLst/>
                <a:latin typeface="Consolas" panose="020B0609020204030204" pitchFamily="49" charset="0"/>
              </a:rPr>
              <a:t>() { </a:t>
            </a:r>
            <a:r>
              <a:rPr kumimoji="0" lang="en-US" altLang="en-US" sz="2400" b="0" i="0" u="none" strike="noStrike" cap="none" normalizeH="0" baseline="0" dirty="0" err="1">
                <a:ln>
                  <a:noFill/>
                </a:ln>
                <a:solidFill>
                  <a:srgbClr val="333333"/>
                </a:solidFill>
                <a:effectLst/>
                <a:latin typeface="Consolas" panose="020B0609020204030204" pitchFamily="49" charset="0"/>
              </a:rPr>
              <a:t>Console.WriteLine</a:t>
            </a:r>
            <a:r>
              <a:rPr kumimoji="0" lang="en-US" altLang="en-US" sz="2400" b="0" i="0" u="none" strike="noStrike" cap="none" normalizeH="0" baseline="0" dirty="0">
                <a:ln>
                  <a:noFill/>
                </a:ln>
                <a:solidFill>
                  <a:srgbClr val="333333"/>
                </a:solidFill>
                <a:effectLst/>
                <a:latin typeface="Consolas" panose="020B0609020204030204" pitchFamily="49" charset="0"/>
              </a:rPr>
              <a:t>(</a:t>
            </a:r>
            <a:r>
              <a:rPr kumimoji="0" lang="en-US" altLang="en-US" sz="2400" b="0" i="0" u="none" strike="noStrike" cap="none" normalizeH="0" baseline="0" dirty="0">
                <a:ln>
                  <a:noFill/>
                </a:ln>
                <a:solidFill>
                  <a:srgbClr val="880000"/>
                </a:solidFill>
                <a:effectLst/>
                <a:latin typeface="Consolas" panose="020B0609020204030204" pitchFamily="49" charset="0"/>
              </a:rPr>
              <a:t>"Bark!"</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public</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void</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880000"/>
                </a:solidFill>
                <a:effectLst/>
                <a:latin typeface="Consolas" panose="020B0609020204030204" pitchFamily="49" charset="0"/>
              </a:rPr>
              <a:t>Howl</a:t>
            </a:r>
            <a:r>
              <a:rPr kumimoji="0" lang="en-US" altLang="en-US" sz="2400" b="0" i="0" u="none" strike="noStrike" cap="none" normalizeH="0" baseline="0" dirty="0">
                <a:ln>
                  <a:noFill/>
                </a:ln>
                <a:solidFill>
                  <a:srgbClr val="333333"/>
                </a:solidFill>
                <a:effectLst/>
                <a:latin typeface="Consolas" panose="020B0609020204030204" pitchFamily="49" charset="0"/>
              </a:rPr>
              <a:t>() { </a:t>
            </a:r>
            <a:r>
              <a:rPr kumimoji="0" lang="en-US" altLang="en-US" sz="2400" b="0" i="0" u="none" strike="noStrike" cap="none" normalizeH="0" baseline="0" dirty="0" err="1">
                <a:ln>
                  <a:noFill/>
                </a:ln>
                <a:solidFill>
                  <a:srgbClr val="333333"/>
                </a:solidFill>
                <a:effectLst/>
                <a:latin typeface="Consolas" panose="020B0609020204030204" pitchFamily="49" charset="0"/>
              </a:rPr>
              <a:t>Console.WriteLine</a:t>
            </a:r>
            <a:r>
              <a:rPr kumimoji="0" lang="en-US" altLang="en-US" sz="2400" b="0" i="0" u="none" strike="noStrike" cap="none" normalizeH="0" baseline="0" dirty="0">
                <a:ln>
                  <a:noFill/>
                </a:ln>
                <a:solidFill>
                  <a:srgbClr val="333333"/>
                </a:solidFill>
                <a:effectLst/>
                <a:latin typeface="Consolas" panose="020B0609020204030204" pitchFamily="49" charset="0"/>
              </a:rPr>
              <a:t>(</a:t>
            </a:r>
            <a:r>
              <a:rPr kumimoji="0" lang="en-US" altLang="en-US" sz="2400" b="0" i="0" u="none" strike="noStrike" cap="none" normalizeH="0" baseline="0" dirty="0">
                <a:ln>
                  <a:noFill/>
                </a:ln>
                <a:solidFill>
                  <a:srgbClr val="880000"/>
                </a:solidFill>
                <a:effectLst/>
                <a:latin typeface="Consolas" panose="020B0609020204030204" pitchFamily="49" charset="0"/>
              </a:rPr>
              <a:t>"Howl!"</a:t>
            </a:r>
            <a:r>
              <a:rPr kumimoji="0" lang="en-US" altLang="en-US" sz="2400" b="0" i="0" u="none" strike="noStrike" cap="none" normalizeH="0" baseline="0" dirty="0">
                <a:ln>
                  <a:noFill/>
                </a:ln>
                <a:solidFill>
                  <a:srgbClr val="333333"/>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br>
              <a:rPr kumimoji="0" lang="en-US" altLang="en-US" sz="1200" b="0" i="0" u="none" strike="noStrike" cap="none" normalizeH="0" baseline="0" dirty="0">
                <a:ln>
                  <a:noFill/>
                </a:ln>
                <a:solidFill>
                  <a:schemeClr val="tx1"/>
                </a:solidFill>
                <a:effectLst/>
              </a:rPr>
            </a:b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7661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480C-1054-4E2D-9936-B1EEAD52D06B}"/>
              </a:ext>
            </a:extLst>
          </p:cNvPr>
          <p:cNvSpPr>
            <a:spLocks noGrp="1"/>
          </p:cNvSpPr>
          <p:nvPr>
            <p:ph type="title"/>
          </p:nvPr>
        </p:nvSpPr>
        <p:spPr/>
        <p:txBody>
          <a:bodyPr/>
          <a:lstStyle/>
          <a:p>
            <a:r>
              <a:rPr lang="en-US" dirty="0"/>
              <a:t>Tomorrow: Versioning an Interface</a:t>
            </a:r>
          </a:p>
        </p:txBody>
      </p:sp>
      <p:sp>
        <p:nvSpPr>
          <p:cNvPr id="6" name="Rectangle 1">
            <a:extLst>
              <a:ext uri="{FF2B5EF4-FFF2-40B4-BE49-F238E27FC236}">
                <a16:creationId xmlns:a16="http://schemas.microsoft.com/office/drawing/2014/main" id="{4C57F3A8-66F2-401F-AD20-EB132BA7679A}"/>
              </a:ext>
            </a:extLst>
          </p:cNvPr>
          <p:cNvSpPr>
            <a:spLocks noGrp="1" noChangeArrowheads="1"/>
          </p:cNvSpPr>
          <p:nvPr>
            <p:ph idx="1"/>
          </p:nvPr>
        </p:nvSpPr>
        <p:spPr bwMode="auto">
          <a:xfrm>
            <a:off x="838200" y="1969973"/>
            <a:ext cx="8835752" cy="4062651"/>
          </a:xfrm>
          <a:prstGeom prst="rect">
            <a:avLst/>
          </a:prstGeom>
          <a:solidFill>
            <a:srgbClr val="E2E2E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888888"/>
                </a:solidFill>
                <a:effectLst/>
                <a:latin typeface="Consolas" panose="020B0609020204030204" pitchFamily="49" charset="0"/>
              </a:rPr>
              <a:t>// new interface definition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Consolas" panose="020B0609020204030204" pitchFamily="49" charset="0"/>
              </a:rPr>
              <a:t>public</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interface</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err="1">
                <a:ln>
                  <a:noFill/>
                </a:ln>
                <a:solidFill>
                  <a:srgbClr val="880000"/>
                </a:solidFill>
                <a:effectLst/>
                <a:latin typeface="Consolas" panose="020B0609020204030204" pitchFamily="49" charset="0"/>
              </a:rPr>
              <a:t>IDog</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888888"/>
                </a:solidFill>
                <a:effectLst/>
                <a:latin typeface="Consolas" panose="020B0609020204030204" pitchFamily="49" charset="0"/>
              </a:rPr>
              <a:t>// v2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void</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880000"/>
                </a:solidFill>
                <a:effectLst/>
                <a:latin typeface="Consolas" panose="020B0609020204030204" pitchFamily="49" charset="0"/>
              </a:rPr>
              <a:t>Bark</a:t>
            </a:r>
            <a:r>
              <a:rPr kumimoji="0" lang="en-US" altLang="en-US" sz="2400" b="0" i="0" u="none" strike="noStrike" cap="none" normalizeH="0" baseline="0" dirty="0">
                <a:ln>
                  <a:noFill/>
                </a:ln>
                <a:solidFill>
                  <a:srgbClr val="333333"/>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void</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880000"/>
                </a:solidFill>
                <a:effectLst/>
                <a:latin typeface="Consolas" panose="020B0609020204030204" pitchFamily="49" charset="0"/>
              </a:rPr>
              <a:t>Howl</a:t>
            </a:r>
            <a:r>
              <a:rPr kumimoji="0" lang="en-US" altLang="en-US" sz="2400" b="0" i="0" u="none" strike="noStrike" cap="none" normalizeH="0" baseline="0" dirty="0">
                <a:ln>
                  <a:noFill/>
                </a:ln>
                <a:solidFill>
                  <a:srgbClr val="333333"/>
                </a:solidFill>
                <a:effectLst/>
                <a:latin typeface="Consolas" panose="020B0609020204030204" pitchFamily="49" charset="0"/>
              </a:rPr>
              <a:t>() { </a:t>
            </a:r>
            <a:r>
              <a:rPr kumimoji="0" lang="en-US" altLang="en-US" sz="2400" b="0" i="0" u="none" strike="noStrike" cap="none" normalizeH="0" baseline="0" dirty="0" err="1">
                <a:ln>
                  <a:noFill/>
                </a:ln>
                <a:solidFill>
                  <a:srgbClr val="333333"/>
                </a:solidFill>
                <a:effectLst/>
                <a:latin typeface="Consolas" panose="020B0609020204030204" pitchFamily="49" charset="0"/>
              </a:rPr>
              <a:t>Console.WriteLine</a:t>
            </a:r>
            <a:r>
              <a:rPr kumimoji="0" lang="en-US" altLang="en-US" sz="2400" b="0" i="0" u="none" strike="noStrike" cap="none" normalizeH="0" baseline="0" dirty="0">
                <a:ln>
                  <a:noFill/>
                </a:ln>
                <a:solidFill>
                  <a:srgbClr val="333333"/>
                </a:solidFill>
                <a:effectLst/>
                <a:latin typeface="Consolas" panose="020B0609020204030204" pitchFamily="49" charset="0"/>
              </a:rPr>
              <a:t>(</a:t>
            </a:r>
            <a:r>
              <a:rPr kumimoji="0" lang="en-US" altLang="en-US" sz="2400" b="0" i="0" u="none" strike="noStrike" cap="none" normalizeH="0" baseline="0" dirty="0">
                <a:ln>
                  <a:noFill/>
                </a:ln>
                <a:solidFill>
                  <a:srgbClr val="880000"/>
                </a:solidFill>
                <a:effectLst/>
                <a:latin typeface="Consolas" panose="020B0609020204030204" pitchFamily="49" charset="0"/>
              </a:rPr>
              <a:t>"Howl!"</a:t>
            </a:r>
            <a:r>
              <a:rPr kumimoji="0" lang="en-US" altLang="en-US" sz="2400" b="0" i="0" u="none" strike="noStrike" cap="none" normalizeH="0" baseline="0" dirty="0">
                <a:ln>
                  <a:noFill/>
                </a:ln>
                <a:solidFill>
                  <a:srgbClr val="333333"/>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Consolas" panose="020B0609020204030204" pitchFamily="49" charset="0"/>
              </a:rPr>
              <a:t>public</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class</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880000"/>
                </a:solidFill>
                <a:effectLst/>
                <a:latin typeface="Consolas" panose="020B0609020204030204" pitchFamily="49" charset="0"/>
              </a:rPr>
              <a:t>Dog</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err="1">
                <a:ln>
                  <a:noFill/>
                </a:ln>
                <a:solidFill>
                  <a:srgbClr val="880000"/>
                </a:solidFill>
                <a:effectLst/>
                <a:latin typeface="Consolas" panose="020B0609020204030204" pitchFamily="49" charset="0"/>
              </a:rPr>
              <a:t>IDog</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public</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333333"/>
                </a:solidFill>
                <a:effectLst/>
                <a:latin typeface="Consolas" panose="020B0609020204030204" pitchFamily="49" charset="0"/>
              </a:rPr>
              <a:t>void</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880000"/>
                </a:solidFill>
                <a:effectLst/>
                <a:latin typeface="Consolas" panose="020B0609020204030204" pitchFamily="49" charset="0"/>
              </a:rPr>
              <a:t>Bark</a:t>
            </a:r>
            <a:r>
              <a:rPr kumimoji="0" lang="en-US" altLang="en-US" sz="2400" b="0" i="0" u="none" strike="noStrike" cap="none" normalizeH="0" baseline="0" dirty="0">
                <a:ln>
                  <a:noFill/>
                </a:ln>
                <a:solidFill>
                  <a:srgbClr val="333333"/>
                </a:solidFill>
                <a:effectLst/>
                <a:latin typeface="Consolas" panose="020B0609020204030204" pitchFamily="49" charset="0"/>
              </a:rPr>
              <a:t>() { </a:t>
            </a:r>
            <a:r>
              <a:rPr kumimoji="0" lang="en-US" altLang="en-US" sz="2400" b="0" i="0" u="none" strike="noStrike" cap="none" normalizeH="0" baseline="0" dirty="0" err="1">
                <a:ln>
                  <a:noFill/>
                </a:ln>
                <a:solidFill>
                  <a:srgbClr val="333333"/>
                </a:solidFill>
                <a:effectLst/>
                <a:latin typeface="Consolas" panose="020B0609020204030204" pitchFamily="49" charset="0"/>
              </a:rPr>
              <a:t>Console.WriteLine</a:t>
            </a:r>
            <a:r>
              <a:rPr kumimoji="0" lang="en-US" altLang="en-US" sz="2400" b="0" i="0" u="none" strike="noStrike" cap="none" normalizeH="0" baseline="0" dirty="0">
                <a:ln>
                  <a:noFill/>
                </a:ln>
                <a:solidFill>
                  <a:srgbClr val="333333"/>
                </a:solidFill>
                <a:effectLst/>
                <a:latin typeface="Consolas" panose="020B0609020204030204" pitchFamily="49" charset="0"/>
              </a:rPr>
              <a:t>(</a:t>
            </a:r>
            <a:r>
              <a:rPr kumimoji="0" lang="en-US" altLang="en-US" sz="2400" b="0" i="0" u="none" strike="noStrike" cap="none" normalizeH="0" baseline="0" dirty="0">
                <a:ln>
                  <a:noFill/>
                </a:ln>
                <a:solidFill>
                  <a:srgbClr val="880000"/>
                </a:solidFill>
                <a:effectLst/>
                <a:latin typeface="Consolas" panose="020B0609020204030204" pitchFamily="49" charset="0"/>
              </a:rPr>
              <a:t>"Bark!"</a:t>
            </a:r>
            <a:r>
              <a:rPr kumimoji="0" lang="en-US" altLang="en-US" sz="2400" b="0" i="0" u="none" strike="noStrike" cap="none" normalizeH="0" baseline="0" dirty="0">
                <a:ln>
                  <a:noFill/>
                </a:ln>
                <a:solidFill>
                  <a:srgbClr val="333333"/>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1548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EBFA8-05F5-4170-ACA3-03667B6990AA}"/>
              </a:ext>
            </a:extLst>
          </p:cNvPr>
          <p:cNvSpPr>
            <a:spLocks noGrp="1"/>
          </p:cNvSpPr>
          <p:nvPr>
            <p:ph type="title"/>
          </p:nvPr>
        </p:nvSpPr>
        <p:spPr/>
        <p:txBody>
          <a:bodyPr/>
          <a:lstStyle/>
          <a:p>
            <a:r>
              <a:rPr lang="en-US" dirty="0"/>
              <a:t>Other potential new features…</a:t>
            </a:r>
          </a:p>
        </p:txBody>
      </p:sp>
      <p:sp>
        <p:nvSpPr>
          <p:cNvPr id="3" name="Content Placeholder 2">
            <a:extLst>
              <a:ext uri="{FF2B5EF4-FFF2-40B4-BE49-F238E27FC236}">
                <a16:creationId xmlns:a16="http://schemas.microsoft.com/office/drawing/2014/main" id="{FBE1541A-6062-4810-937A-17D58BC0AE2F}"/>
              </a:ext>
            </a:extLst>
          </p:cNvPr>
          <p:cNvSpPr>
            <a:spLocks noGrp="1"/>
          </p:cNvSpPr>
          <p:nvPr>
            <p:ph idx="1"/>
          </p:nvPr>
        </p:nvSpPr>
        <p:spPr/>
        <p:txBody>
          <a:bodyPr/>
          <a:lstStyle/>
          <a:p>
            <a:r>
              <a:rPr lang="en-US" b="1" dirty="0"/>
              <a:t>Improved Extension Support</a:t>
            </a:r>
            <a:r>
              <a:rPr lang="en-US" dirty="0"/>
              <a:t> – Ability to use more than just extension methods. Adding support for properties, static methods and much more.</a:t>
            </a:r>
          </a:p>
          <a:p>
            <a:r>
              <a:rPr lang="en-US" b="1" dirty="0"/>
              <a:t>Records</a:t>
            </a:r>
            <a:r>
              <a:rPr lang="en-US" dirty="0"/>
              <a:t> – lightweight classes that implement member equality</a:t>
            </a:r>
            <a:endParaRPr lang="en-US" b="1" dirty="0"/>
          </a:p>
          <a:p>
            <a:r>
              <a:rPr lang="en-US" b="1" dirty="0"/>
              <a:t>Async Disposable</a:t>
            </a:r>
            <a:r>
              <a:rPr lang="en-US" dirty="0"/>
              <a:t> – </a:t>
            </a:r>
            <a:r>
              <a:rPr lang="en-US" dirty="0" err="1"/>
              <a:t>IAsyncDisposable</a:t>
            </a:r>
            <a:r>
              <a:rPr lang="en-US" dirty="0"/>
              <a:t> would allow objects to have an async Dispose method.</a:t>
            </a:r>
          </a:p>
          <a:p>
            <a:r>
              <a:rPr lang="en-US" b="1" dirty="0"/>
              <a:t>Default Interface Implementations</a:t>
            </a:r>
            <a:r>
              <a:rPr lang="en-US" dirty="0"/>
              <a:t> – allows default implementations of functions to be added to a new version of an interface</a:t>
            </a:r>
            <a:endParaRPr lang="en-US" b="1" dirty="0"/>
          </a:p>
          <a:p>
            <a:endParaRPr lang="en-US" dirty="0"/>
          </a:p>
          <a:p>
            <a:endParaRPr lang="en-US" dirty="0"/>
          </a:p>
        </p:txBody>
      </p:sp>
    </p:spTree>
    <p:extLst>
      <p:ext uri="{BB962C8B-B14F-4D97-AF65-F5344CB8AC3E}">
        <p14:creationId xmlns:p14="http://schemas.microsoft.com/office/powerpoint/2010/main" val="2454703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A8C2D-AB4D-4EC3-B35A-A007BB52F4B0}"/>
              </a:ext>
            </a:extLst>
          </p:cNvPr>
          <p:cNvSpPr>
            <a:spLocks noGrp="1"/>
          </p:cNvSpPr>
          <p:nvPr>
            <p:ph type="ctrTitle"/>
          </p:nvPr>
        </p:nvSpPr>
        <p:spPr>
          <a:xfrm>
            <a:off x="729343" y="1600199"/>
            <a:ext cx="9938657" cy="1164771"/>
          </a:xfrm>
        </p:spPr>
        <p:txBody>
          <a:bodyPr/>
          <a:lstStyle/>
          <a:p>
            <a:pPr algn="l"/>
            <a:r>
              <a:rPr lang="en-US" dirty="0"/>
              <a:t>End</a:t>
            </a:r>
          </a:p>
        </p:txBody>
      </p:sp>
      <p:sp>
        <p:nvSpPr>
          <p:cNvPr id="3" name="Subtitle 2">
            <a:extLst>
              <a:ext uri="{FF2B5EF4-FFF2-40B4-BE49-F238E27FC236}">
                <a16:creationId xmlns:a16="http://schemas.microsoft.com/office/drawing/2014/main" id="{9DB1AC03-398B-4D3D-AD4E-5F9921D7FF91}"/>
              </a:ext>
            </a:extLst>
          </p:cNvPr>
          <p:cNvSpPr>
            <a:spLocks noGrp="1"/>
          </p:cNvSpPr>
          <p:nvPr>
            <p:ph type="subTitle" idx="1"/>
          </p:nvPr>
        </p:nvSpPr>
        <p:spPr>
          <a:xfrm>
            <a:off x="729343" y="3341914"/>
            <a:ext cx="9938657" cy="2667000"/>
          </a:xfrm>
        </p:spPr>
        <p:txBody>
          <a:bodyPr/>
          <a:lstStyle/>
          <a:p>
            <a:pPr algn="l"/>
            <a:endParaRPr lang="en-US" dirty="0"/>
          </a:p>
        </p:txBody>
      </p:sp>
    </p:spTree>
    <p:extLst>
      <p:ext uri="{BB962C8B-B14F-4D97-AF65-F5344CB8AC3E}">
        <p14:creationId xmlns:p14="http://schemas.microsoft.com/office/powerpoint/2010/main" val="3174942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0E6685-EC79-453D-B3C0-951CF731D7CF}"/>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Recap on Earlier Versions</a:t>
            </a:r>
          </a:p>
        </p:txBody>
      </p:sp>
      <p:sp>
        <p:nvSpPr>
          <p:cNvPr id="3" name="Text Placeholder 2">
            <a:extLst>
              <a:ext uri="{FF2B5EF4-FFF2-40B4-BE49-F238E27FC236}">
                <a16:creationId xmlns:a16="http://schemas.microsoft.com/office/drawing/2014/main" id="{0BD7B576-542E-4A24-8CBF-1492C7E191E7}"/>
              </a:ext>
            </a:extLst>
          </p:cNvPr>
          <p:cNvSpPr>
            <a:spLocks noGrp="1"/>
          </p:cNvSpPr>
          <p:nvPr>
            <p:ph type="body" idx="1"/>
          </p:nvPr>
        </p:nvSpPr>
        <p:spPr>
          <a:xfrm>
            <a:off x="1524000" y="4256436"/>
            <a:ext cx="9144000" cy="1600818"/>
          </a:xfrm>
        </p:spPr>
        <p:txBody>
          <a:bodyPr vert="horz" lIns="91440" tIns="45720" rIns="91440" bIns="45720" rtlCol="0">
            <a:normAutofit/>
          </a:bodyPr>
          <a:lstStyle/>
          <a:p>
            <a:pPr algn="ctr"/>
            <a:endParaRPr lang="en-US" sz="2400" kern="1200">
              <a:solidFill>
                <a:schemeClr val="accent1"/>
              </a:solidFill>
              <a:latin typeface="+mn-lt"/>
              <a:ea typeface="+mn-ea"/>
              <a:cs typeface="+mn-cs"/>
            </a:endParaRP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288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A5B295-0597-49CF-94E0-7637FF316C6D}"/>
              </a:ext>
            </a:extLst>
          </p:cNvPr>
          <p:cNvSpPr>
            <a:spLocks noGrp="1"/>
          </p:cNvSpPr>
          <p:nvPr>
            <p:ph type="title"/>
          </p:nvPr>
        </p:nvSpPr>
        <p:spPr/>
        <p:txBody>
          <a:bodyPr/>
          <a:lstStyle/>
          <a:p>
            <a:r>
              <a:rPr lang="en-US" dirty="0"/>
              <a:t>Releases</a:t>
            </a:r>
          </a:p>
        </p:txBody>
      </p:sp>
      <p:sp>
        <p:nvSpPr>
          <p:cNvPr id="5" name="Text Placeholder 4">
            <a:extLst>
              <a:ext uri="{FF2B5EF4-FFF2-40B4-BE49-F238E27FC236}">
                <a16:creationId xmlns:a16="http://schemas.microsoft.com/office/drawing/2014/main" id="{029CEFD8-6DB7-4E9B-ABB5-C37FD2F63277}"/>
              </a:ext>
            </a:extLst>
          </p:cNvPr>
          <p:cNvSpPr>
            <a:spLocks noGrp="1"/>
          </p:cNvSpPr>
          <p:nvPr>
            <p:ph type="body" idx="1"/>
          </p:nvPr>
        </p:nvSpPr>
        <p:spPr/>
        <p:txBody>
          <a:bodyPr/>
          <a:lstStyle/>
          <a:p>
            <a:r>
              <a:rPr lang="en-US" dirty="0"/>
              <a:t>1.0</a:t>
            </a:r>
          </a:p>
        </p:txBody>
      </p:sp>
      <p:sp>
        <p:nvSpPr>
          <p:cNvPr id="6" name="Content Placeholder 5">
            <a:extLst>
              <a:ext uri="{FF2B5EF4-FFF2-40B4-BE49-F238E27FC236}">
                <a16:creationId xmlns:a16="http://schemas.microsoft.com/office/drawing/2014/main" id="{CFC109E5-F7D1-4F70-AEBF-B67E9818E64C}"/>
              </a:ext>
            </a:extLst>
          </p:cNvPr>
          <p:cNvSpPr>
            <a:spLocks noGrp="1"/>
          </p:cNvSpPr>
          <p:nvPr>
            <p:ph sz="half" idx="2"/>
          </p:nvPr>
        </p:nvSpPr>
        <p:spPr/>
        <p:txBody>
          <a:bodyPr>
            <a:normAutofit fontScale="77500" lnSpcReduction="20000"/>
          </a:bodyPr>
          <a:lstStyle/>
          <a:p>
            <a:r>
              <a:rPr lang="en-US" dirty="0"/>
              <a:t>Classes</a:t>
            </a:r>
          </a:p>
          <a:p>
            <a:r>
              <a:rPr lang="en-US" dirty="0"/>
              <a:t>Structs</a:t>
            </a:r>
          </a:p>
          <a:p>
            <a:r>
              <a:rPr lang="en-US" dirty="0"/>
              <a:t>Interfaces</a:t>
            </a:r>
          </a:p>
          <a:p>
            <a:r>
              <a:rPr lang="en-US" dirty="0"/>
              <a:t>Events</a:t>
            </a:r>
          </a:p>
          <a:p>
            <a:r>
              <a:rPr lang="en-US" dirty="0"/>
              <a:t>Properties</a:t>
            </a:r>
          </a:p>
          <a:p>
            <a:r>
              <a:rPr lang="en-US" dirty="0"/>
              <a:t>Delegates</a:t>
            </a:r>
          </a:p>
          <a:p>
            <a:r>
              <a:rPr lang="en-US" dirty="0"/>
              <a:t>Expressions</a:t>
            </a:r>
          </a:p>
          <a:p>
            <a:r>
              <a:rPr lang="en-US" dirty="0"/>
              <a:t>Statements</a:t>
            </a:r>
          </a:p>
          <a:p>
            <a:r>
              <a:rPr lang="en-US" dirty="0"/>
              <a:t>Attributes</a:t>
            </a:r>
          </a:p>
          <a:p>
            <a:r>
              <a:rPr lang="en-US" dirty="0"/>
              <a:t>Literals</a:t>
            </a:r>
          </a:p>
        </p:txBody>
      </p:sp>
      <p:sp>
        <p:nvSpPr>
          <p:cNvPr id="7" name="Text Placeholder 6">
            <a:extLst>
              <a:ext uri="{FF2B5EF4-FFF2-40B4-BE49-F238E27FC236}">
                <a16:creationId xmlns:a16="http://schemas.microsoft.com/office/drawing/2014/main" id="{BBDBB1C1-CA01-4502-9779-7BD6D85E65BD}"/>
              </a:ext>
            </a:extLst>
          </p:cNvPr>
          <p:cNvSpPr>
            <a:spLocks noGrp="1"/>
          </p:cNvSpPr>
          <p:nvPr>
            <p:ph type="body" sz="quarter" idx="3"/>
          </p:nvPr>
        </p:nvSpPr>
        <p:spPr/>
        <p:txBody>
          <a:bodyPr/>
          <a:lstStyle/>
          <a:p>
            <a:r>
              <a:rPr lang="en-US" dirty="0"/>
              <a:t>1.2</a:t>
            </a:r>
          </a:p>
        </p:txBody>
      </p:sp>
      <p:sp>
        <p:nvSpPr>
          <p:cNvPr id="8" name="Content Placeholder 7">
            <a:extLst>
              <a:ext uri="{FF2B5EF4-FFF2-40B4-BE49-F238E27FC236}">
                <a16:creationId xmlns:a16="http://schemas.microsoft.com/office/drawing/2014/main" id="{126EE75A-CD4E-42A6-B32B-3E07BF0CA51A}"/>
              </a:ext>
            </a:extLst>
          </p:cNvPr>
          <p:cNvSpPr>
            <a:spLocks noGrp="1"/>
          </p:cNvSpPr>
          <p:nvPr>
            <p:ph sz="quarter" idx="4"/>
          </p:nvPr>
        </p:nvSpPr>
        <p:spPr/>
        <p:txBody>
          <a:bodyPr>
            <a:normAutofit fontScale="77500" lnSpcReduction="20000"/>
          </a:bodyPr>
          <a:lstStyle/>
          <a:p>
            <a:r>
              <a:rPr lang="en-US" dirty="0"/>
              <a:t>A few minor enhancements</a:t>
            </a:r>
          </a:p>
          <a:p>
            <a:r>
              <a:rPr lang="en-US" dirty="0"/>
              <a:t>Foreach calls dispose on disposable collections</a:t>
            </a:r>
          </a:p>
        </p:txBody>
      </p:sp>
    </p:spTree>
    <p:extLst>
      <p:ext uri="{BB962C8B-B14F-4D97-AF65-F5344CB8AC3E}">
        <p14:creationId xmlns:p14="http://schemas.microsoft.com/office/powerpoint/2010/main" val="3377278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A5B295-0597-49CF-94E0-7637FF316C6D}"/>
              </a:ext>
            </a:extLst>
          </p:cNvPr>
          <p:cNvSpPr>
            <a:spLocks noGrp="1"/>
          </p:cNvSpPr>
          <p:nvPr>
            <p:ph type="title"/>
          </p:nvPr>
        </p:nvSpPr>
        <p:spPr/>
        <p:txBody>
          <a:bodyPr/>
          <a:lstStyle/>
          <a:p>
            <a:r>
              <a:rPr lang="en-US" dirty="0"/>
              <a:t>Releases</a:t>
            </a:r>
          </a:p>
        </p:txBody>
      </p:sp>
      <p:sp>
        <p:nvSpPr>
          <p:cNvPr id="5" name="Text Placeholder 4">
            <a:extLst>
              <a:ext uri="{FF2B5EF4-FFF2-40B4-BE49-F238E27FC236}">
                <a16:creationId xmlns:a16="http://schemas.microsoft.com/office/drawing/2014/main" id="{029CEFD8-6DB7-4E9B-ABB5-C37FD2F63277}"/>
              </a:ext>
            </a:extLst>
          </p:cNvPr>
          <p:cNvSpPr>
            <a:spLocks noGrp="1"/>
          </p:cNvSpPr>
          <p:nvPr>
            <p:ph type="body" idx="1"/>
          </p:nvPr>
        </p:nvSpPr>
        <p:spPr/>
        <p:txBody>
          <a:bodyPr/>
          <a:lstStyle/>
          <a:p>
            <a:r>
              <a:rPr lang="en-US" dirty="0"/>
              <a:t>2.0</a:t>
            </a:r>
          </a:p>
        </p:txBody>
      </p:sp>
      <p:sp>
        <p:nvSpPr>
          <p:cNvPr id="6" name="Content Placeholder 5">
            <a:extLst>
              <a:ext uri="{FF2B5EF4-FFF2-40B4-BE49-F238E27FC236}">
                <a16:creationId xmlns:a16="http://schemas.microsoft.com/office/drawing/2014/main" id="{CFC109E5-F7D1-4F70-AEBF-B67E9818E64C}"/>
              </a:ext>
            </a:extLst>
          </p:cNvPr>
          <p:cNvSpPr>
            <a:spLocks noGrp="1"/>
          </p:cNvSpPr>
          <p:nvPr>
            <p:ph sz="half" idx="2"/>
          </p:nvPr>
        </p:nvSpPr>
        <p:spPr/>
        <p:txBody>
          <a:bodyPr>
            <a:normAutofit fontScale="85000" lnSpcReduction="20000"/>
          </a:bodyPr>
          <a:lstStyle/>
          <a:p>
            <a:r>
              <a:rPr lang="en-US" dirty="0"/>
              <a:t>Generics</a:t>
            </a:r>
          </a:p>
          <a:p>
            <a:r>
              <a:rPr lang="en-US" dirty="0"/>
              <a:t>Partial types</a:t>
            </a:r>
          </a:p>
          <a:p>
            <a:r>
              <a:rPr lang="en-US" dirty="0"/>
              <a:t>Anonymous methods</a:t>
            </a:r>
          </a:p>
          <a:p>
            <a:r>
              <a:rPr lang="en-US" dirty="0"/>
              <a:t>Iterators</a:t>
            </a:r>
          </a:p>
          <a:p>
            <a:r>
              <a:rPr lang="en-US" dirty="0"/>
              <a:t>Nullable types</a:t>
            </a:r>
          </a:p>
          <a:p>
            <a:r>
              <a:rPr lang="en-US" dirty="0"/>
              <a:t>Private setters (properties)</a:t>
            </a:r>
          </a:p>
          <a:p>
            <a:r>
              <a:rPr lang="en-US" dirty="0"/>
              <a:t>Method group conversions (delegates)</a:t>
            </a:r>
          </a:p>
          <a:p>
            <a:r>
              <a:rPr lang="en-US" dirty="0"/>
              <a:t>Covariance and Contra-variance</a:t>
            </a:r>
          </a:p>
          <a:p>
            <a:r>
              <a:rPr lang="en-US" dirty="0"/>
              <a:t>Static classes</a:t>
            </a:r>
          </a:p>
        </p:txBody>
      </p:sp>
      <p:sp>
        <p:nvSpPr>
          <p:cNvPr id="7" name="Text Placeholder 6">
            <a:extLst>
              <a:ext uri="{FF2B5EF4-FFF2-40B4-BE49-F238E27FC236}">
                <a16:creationId xmlns:a16="http://schemas.microsoft.com/office/drawing/2014/main" id="{BBDBB1C1-CA01-4502-9779-7BD6D85E65BD}"/>
              </a:ext>
            </a:extLst>
          </p:cNvPr>
          <p:cNvSpPr>
            <a:spLocks noGrp="1"/>
          </p:cNvSpPr>
          <p:nvPr>
            <p:ph type="body" sz="quarter" idx="3"/>
          </p:nvPr>
        </p:nvSpPr>
        <p:spPr/>
        <p:txBody>
          <a:bodyPr/>
          <a:lstStyle/>
          <a:p>
            <a:r>
              <a:rPr lang="en-US" dirty="0"/>
              <a:t>3.0</a:t>
            </a:r>
          </a:p>
        </p:txBody>
      </p:sp>
      <p:sp>
        <p:nvSpPr>
          <p:cNvPr id="8" name="Content Placeholder 7">
            <a:extLst>
              <a:ext uri="{FF2B5EF4-FFF2-40B4-BE49-F238E27FC236}">
                <a16:creationId xmlns:a16="http://schemas.microsoft.com/office/drawing/2014/main" id="{126EE75A-CD4E-42A6-B32B-3E07BF0CA51A}"/>
              </a:ext>
            </a:extLst>
          </p:cNvPr>
          <p:cNvSpPr>
            <a:spLocks noGrp="1"/>
          </p:cNvSpPr>
          <p:nvPr>
            <p:ph sz="quarter" idx="4"/>
          </p:nvPr>
        </p:nvSpPr>
        <p:spPr/>
        <p:txBody>
          <a:bodyPr>
            <a:normAutofit fontScale="85000" lnSpcReduction="20000"/>
          </a:bodyPr>
          <a:lstStyle/>
          <a:p>
            <a:r>
              <a:rPr lang="en-US" dirty="0"/>
              <a:t>Implicitly typed local variables</a:t>
            </a:r>
          </a:p>
          <a:p>
            <a:r>
              <a:rPr lang="en-US" dirty="0"/>
              <a:t>Object and collection initializers</a:t>
            </a:r>
          </a:p>
          <a:p>
            <a:r>
              <a:rPr lang="en-US" dirty="0"/>
              <a:t>Auto-Implemented properties</a:t>
            </a:r>
          </a:p>
          <a:p>
            <a:r>
              <a:rPr lang="en-US" dirty="0"/>
              <a:t>Anonymous types</a:t>
            </a:r>
          </a:p>
          <a:p>
            <a:r>
              <a:rPr lang="en-US" dirty="0"/>
              <a:t>Extension methods</a:t>
            </a:r>
          </a:p>
          <a:p>
            <a:r>
              <a:rPr lang="en-US" dirty="0"/>
              <a:t>Query expressions</a:t>
            </a:r>
          </a:p>
          <a:p>
            <a:r>
              <a:rPr lang="en-US" dirty="0"/>
              <a:t>Lambda expressions</a:t>
            </a:r>
          </a:p>
          <a:p>
            <a:r>
              <a:rPr lang="en-US" dirty="0"/>
              <a:t>Expression trees</a:t>
            </a:r>
          </a:p>
          <a:p>
            <a:r>
              <a:rPr lang="en-US" dirty="0"/>
              <a:t>Partial Methods</a:t>
            </a:r>
          </a:p>
        </p:txBody>
      </p:sp>
    </p:spTree>
    <p:extLst>
      <p:ext uri="{BB962C8B-B14F-4D97-AF65-F5344CB8AC3E}">
        <p14:creationId xmlns:p14="http://schemas.microsoft.com/office/powerpoint/2010/main" val="4137506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A5B295-0597-49CF-94E0-7637FF316C6D}"/>
              </a:ext>
            </a:extLst>
          </p:cNvPr>
          <p:cNvSpPr>
            <a:spLocks noGrp="1"/>
          </p:cNvSpPr>
          <p:nvPr>
            <p:ph type="title"/>
          </p:nvPr>
        </p:nvSpPr>
        <p:spPr/>
        <p:txBody>
          <a:bodyPr/>
          <a:lstStyle/>
          <a:p>
            <a:r>
              <a:rPr lang="en-US" dirty="0"/>
              <a:t>Releases</a:t>
            </a:r>
          </a:p>
        </p:txBody>
      </p:sp>
      <p:sp>
        <p:nvSpPr>
          <p:cNvPr id="5" name="Text Placeholder 4">
            <a:extLst>
              <a:ext uri="{FF2B5EF4-FFF2-40B4-BE49-F238E27FC236}">
                <a16:creationId xmlns:a16="http://schemas.microsoft.com/office/drawing/2014/main" id="{029CEFD8-6DB7-4E9B-ABB5-C37FD2F63277}"/>
              </a:ext>
            </a:extLst>
          </p:cNvPr>
          <p:cNvSpPr>
            <a:spLocks noGrp="1"/>
          </p:cNvSpPr>
          <p:nvPr>
            <p:ph type="body" idx="1"/>
          </p:nvPr>
        </p:nvSpPr>
        <p:spPr/>
        <p:txBody>
          <a:bodyPr/>
          <a:lstStyle/>
          <a:p>
            <a:r>
              <a:rPr lang="en-US" dirty="0"/>
              <a:t>4.0</a:t>
            </a:r>
          </a:p>
        </p:txBody>
      </p:sp>
      <p:sp>
        <p:nvSpPr>
          <p:cNvPr id="6" name="Content Placeholder 5">
            <a:extLst>
              <a:ext uri="{FF2B5EF4-FFF2-40B4-BE49-F238E27FC236}">
                <a16:creationId xmlns:a16="http://schemas.microsoft.com/office/drawing/2014/main" id="{CFC109E5-F7D1-4F70-AEBF-B67E9818E64C}"/>
              </a:ext>
            </a:extLst>
          </p:cNvPr>
          <p:cNvSpPr>
            <a:spLocks noGrp="1"/>
          </p:cNvSpPr>
          <p:nvPr>
            <p:ph sz="half" idx="2"/>
          </p:nvPr>
        </p:nvSpPr>
        <p:spPr/>
        <p:txBody>
          <a:bodyPr>
            <a:normAutofit/>
          </a:bodyPr>
          <a:lstStyle/>
          <a:p>
            <a:r>
              <a:rPr lang="en-US" dirty="0"/>
              <a:t>Dynamic binding (late binding)</a:t>
            </a:r>
          </a:p>
          <a:p>
            <a:r>
              <a:rPr lang="en-US" dirty="0"/>
              <a:t>Named and optional arguments</a:t>
            </a:r>
          </a:p>
          <a:p>
            <a:r>
              <a:rPr lang="en-US" dirty="0"/>
              <a:t>Generic co- and contravariance</a:t>
            </a:r>
          </a:p>
          <a:p>
            <a:r>
              <a:rPr lang="en-US" dirty="0"/>
              <a:t>Embedded interop types</a:t>
            </a:r>
          </a:p>
        </p:txBody>
      </p:sp>
      <p:sp>
        <p:nvSpPr>
          <p:cNvPr id="7" name="Text Placeholder 6">
            <a:extLst>
              <a:ext uri="{FF2B5EF4-FFF2-40B4-BE49-F238E27FC236}">
                <a16:creationId xmlns:a16="http://schemas.microsoft.com/office/drawing/2014/main" id="{BBDBB1C1-CA01-4502-9779-7BD6D85E65BD}"/>
              </a:ext>
            </a:extLst>
          </p:cNvPr>
          <p:cNvSpPr>
            <a:spLocks noGrp="1"/>
          </p:cNvSpPr>
          <p:nvPr>
            <p:ph type="body" sz="quarter" idx="3"/>
          </p:nvPr>
        </p:nvSpPr>
        <p:spPr/>
        <p:txBody>
          <a:bodyPr/>
          <a:lstStyle/>
          <a:p>
            <a:r>
              <a:rPr lang="en-US" dirty="0"/>
              <a:t>5.0</a:t>
            </a:r>
          </a:p>
        </p:txBody>
      </p:sp>
      <p:sp>
        <p:nvSpPr>
          <p:cNvPr id="8" name="Content Placeholder 7">
            <a:extLst>
              <a:ext uri="{FF2B5EF4-FFF2-40B4-BE49-F238E27FC236}">
                <a16:creationId xmlns:a16="http://schemas.microsoft.com/office/drawing/2014/main" id="{126EE75A-CD4E-42A6-B32B-3E07BF0CA51A}"/>
              </a:ext>
            </a:extLst>
          </p:cNvPr>
          <p:cNvSpPr>
            <a:spLocks noGrp="1"/>
          </p:cNvSpPr>
          <p:nvPr>
            <p:ph sz="quarter" idx="4"/>
          </p:nvPr>
        </p:nvSpPr>
        <p:spPr/>
        <p:txBody>
          <a:bodyPr>
            <a:normAutofit/>
          </a:bodyPr>
          <a:lstStyle/>
          <a:p>
            <a:r>
              <a:rPr lang="en-US" dirty="0"/>
              <a:t>Async features</a:t>
            </a:r>
          </a:p>
          <a:p>
            <a:r>
              <a:rPr lang="en-US" dirty="0"/>
              <a:t>Caller information</a:t>
            </a:r>
          </a:p>
        </p:txBody>
      </p:sp>
    </p:spTree>
    <p:extLst>
      <p:ext uri="{BB962C8B-B14F-4D97-AF65-F5344CB8AC3E}">
        <p14:creationId xmlns:p14="http://schemas.microsoft.com/office/powerpoint/2010/main" val="960609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A5B295-0597-49CF-94E0-7637FF316C6D}"/>
              </a:ext>
            </a:extLst>
          </p:cNvPr>
          <p:cNvSpPr>
            <a:spLocks noGrp="1"/>
          </p:cNvSpPr>
          <p:nvPr>
            <p:ph type="title"/>
          </p:nvPr>
        </p:nvSpPr>
        <p:spPr/>
        <p:txBody>
          <a:bodyPr/>
          <a:lstStyle/>
          <a:p>
            <a:r>
              <a:rPr lang="en-US" dirty="0"/>
              <a:t>Releases</a:t>
            </a:r>
          </a:p>
        </p:txBody>
      </p:sp>
      <p:sp>
        <p:nvSpPr>
          <p:cNvPr id="5" name="Text Placeholder 4">
            <a:extLst>
              <a:ext uri="{FF2B5EF4-FFF2-40B4-BE49-F238E27FC236}">
                <a16:creationId xmlns:a16="http://schemas.microsoft.com/office/drawing/2014/main" id="{029CEFD8-6DB7-4E9B-ABB5-C37FD2F63277}"/>
              </a:ext>
            </a:extLst>
          </p:cNvPr>
          <p:cNvSpPr>
            <a:spLocks noGrp="1"/>
          </p:cNvSpPr>
          <p:nvPr>
            <p:ph type="body" idx="1"/>
          </p:nvPr>
        </p:nvSpPr>
        <p:spPr/>
        <p:txBody>
          <a:bodyPr>
            <a:normAutofit/>
          </a:bodyPr>
          <a:lstStyle/>
          <a:p>
            <a:r>
              <a:rPr lang="en-US" dirty="0"/>
              <a:t>6.0</a:t>
            </a:r>
          </a:p>
        </p:txBody>
      </p:sp>
      <p:sp>
        <p:nvSpPr>
          <p:cNvPr id="6" name="Content Placeholder 5">
            <a:extLst>
              <a:ext uri="{FF2B5EF4-FFF2-40B4-BE49-F238E27FC236}">
                <a16:creationId xmlns:a16="http://schemas.microsoft.com/office/drawing/2014/main" id="{CFC109E5-F7D1-4F70-AEBF-B67E9818E64C}"/>
              </a:ext>
            </a:extLst>
          </p:cNvPr>
          <p:cNvSpPr>
            <a:spLocks noGrp="1"/>
          </p:cNvSpPr>
          <p:nvPr>
            <p:ph sz="half" idx="2"/>
          </p:nvPr>
        </p:nvSpPr>
        <p:spPr/>
        <p:txBody>
          <a:bodyPr>
            <a:normAutofit/>
          </a:bodyPr>
          <a:lstStyle/>
          <a:p>
            <a:r>
              <a:rPr lang="en-US" dirty="0"/>
              <a:t>Expression Bodied Methods</a:t>
            </a:r>
          </a:p>
          <a:p>
            <a:r>
              <a:rPr lang="en-US" dirty="0"/>
              <a:t>Auto-property initializer</a:t>
            </a:r>
          </a:p>
          <a:p>
            <a:r>
              <a:rPr lang="en-US" dirty="0" err="1"/>
              <a:t>nameof</a:t>
            </a:r>
            <a:r>
              <a:rPr lang="en-US" dirty="0"/>
              <a:t> Expression</a:t>
            </a:r>
          </a:p>
          <a:p>
            <a:r>
              <a:rPr lang="en-US" dirty="0"/>
              <a:t>Primary constructor</a:t>
            </a:r>
          </a:p>
          <a:p>
            <a:r>
              <a:rPr lang="en-US" dirty="0"/>
              <a:t>Await in catch block</a:t>
            </a:r>
          </a:p>
          <a:p>
            <a:r>
              <a:rPr lang="en-US" dirty="0"/>
              <a:t>Exception Filter</a:t>
            </a:r>
          </a:p>
          <a:p>
            <a:r>
              <a:rPr lang="en-US" dirty="0"/>
              <a:t>String Interpolation</a:t>
            </a:r>
          </a:p>
        </p:txBody>
      </p:sp>
      <p:sp>
        <p:nvSpPr>
          <p:cNvPr id="7" name="Text Placeholder 6">
            <a:extLst>
              <a:ext uri="{FF2B5EF4-FFF2-40B4-BE49-F238E27FC236}">
                <a16:creationId xmlns:a16="http://schemas.microsoft.com/office/drawing/2014/main" id="{BBDBB1C1-CA01-4502-9779-7BD6D85E65BD}"/>
              </a:ext>
            </a:extLst>
          </p:cNvPr>
          <p:cNvSpPr>
            <a:spLocks noGrp="1"/>
          </p:cNvSpPr>
          <p:nvPr>
            <p:ph type="body" sz="quarter" idx="3"/>
          </p:nvPr>
        </p:nvSpPr>
        <p:spPr/>
        <p:txBody>
          <a:bodyPr>
            <a:normAutofit/>
          </a:bodyPr>
          <a:lstStyle/>
          <a:p>
            <a:r>
              <a:rPr lang="en-US" dirty="0"/>
              <a:t>7.0</a:t>
            </a:r>
          </a:p>
        </p:txBody>
      </p:sp>
      <p:sp>
        <p:nvSpPr>
          <p:cNvPr id="8" name="Content Placeholder 7">
            <a:extLst>
              <a:ext uri="{FF2B5EF4-FFF2-40B4-BE49-F238E27FC236}">
                <a16:creationId xmlns:a16="http://schemas.microsoft.com/office/drawing/2014/main" id="{126EE75A-CD4E-42A6-B32B-3E07BF0CA51A}"/>
              </a:ext>
            </a:extLst>
          </p:cNvPr>
          <p:cNvSpPr>
            <a:spLocks noGrp="1"/>
          </p:cNvSpPr>
          <p:nvPr>
            <p:ph sz="quarter" idx="4"/>
          </p:nvPr>
        </p:nvSpPr>
        <p:spPr/>
        <p:txBody>
          <a:bodyPr>
            <a:normAutofit/>
          </a:bodyPr>
          <a:lstStyle/>
          <a:p>
            <a:r>
              <a:rPr lang="en-US" dirty="0"/>
              <a:t>out variables</a:t>
            </a:r>
          </a:p>
          <a:p>
            <a:r>
              <a:rPr lang="en-US" dirty="0"/>
              <a:t>Tuples</a:t>
            </a:r>
          </a:p>
          <a:p>
            <a:r>
              <a:rPr lang="en-US" dirty="0"/>
              <a:t>Discards</a:t>
            </a:r>
          </a:p>
          <a:p>
            <a:r>
              <a:rPr lang="en-US" dirty="0"/>
              <a:t>Pattern Matching</a:t>
            </a:r>
          </a:p>
          <a:p>
            <a:r>
              <a:rPr lang="en-US" dirty="0"/>
              <a:t>Local functions</a:t>
            </a:r>
          </a:p>
          <a:p>
            <a:r>
              <a:rPr lang="en-US" dirty="0"/>
              <a:t>Generalized async return types</a:t>
            </a:r>
          </a:p>
          <a:p>
            <a:r>
              <a:rPr lang="en-US" dirty="0"/>
              <a:t>throw Expressions</a:t>
            </a:r>
          </a:p>
          <a:p>
            <a:endParaRPr lang="en-US" dirty="0"/>
          </a:p>
        </p:txBody>
      </p:sp>
    </p:spTree>
    <p:extLst>
      <p:ext uri="{BB962C8B-B14F-4D97-AF65-F5344CB8AC3E}">
        <p14:creationId xmlns:p14="http://schemas.microsoft.com/office/powerpoint/2010/main" val="3773476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A5B295-0597-49CF-94E0-7637FF316C6D}"/>
              </a:ext>
            </a:extLst>
          </p:cNvPr>
          <p:cNvSpPr>
            <a:spLocks noGrp="1"/>
          </p:cNvSpPr>
          <p:nvPr>
            <p:ph type="title"/>
          </p:nvPr>
        </p:nvSpPr>
        <p:spPr/>
        <p:txBody>
          <a:bodyPr/>
          <a:lstStyle/>
          <a:p>
            <a:r>
              <a:rPr lang="en-US" dirty="0"/>
              <a:t>Releases</a:t>
            </a:r>
          </a:p>
        </p:txBody>
      </p:sp>
      <p:sp>
        <p:nvSpPr>
          <p:cNvPr id="5" name="Text Placeholder 4">
            <a:extLst>
              <a:ext uri="{FF2B5EF4-FFF2-40B4-BE49-F238E27FC236}">
                <a16:creationId xmlns:a16="http://schemas.microsoft.com/office/drawing/2014/main" id="{029CEFD8-6DB7-4E9B-ABB5-C37FD2F63277}"/>
              </a:ext>
            </a:extLst>
          </p:cNvPr>
          <p:cNvSpPr>
            <a:spLocks noGrp="1"/>
          </p:cNvSpPr>
          <p:nvPr>
            <p:ph type="body" idx="1"/>
          </p:nvPr>
        </p:nvSpPr>
        <p:spPr/>
        <p:txBody>
          <a:bodyPr>
            <a:normAutofit/>
          </a:bodyPr>
          <a:lstStyle/>
          <a:p>
            <a:r>
              <a:rPr lang="en-US" dirty="0"/>
              <a:t>7.1</a:t>
            </a:r>
          </a:p>
        </p:txBody>
      </p:sp>
      <p:sp>
        <p:nvSpPr>
          <p:cNvPr id="6" name="Content Placeholder 5">
            <a:extLst>
              <a:ext uri="{FF2B5EF4-FFF2-40B4-BE49-F238E27FC236}">
                <a16:creationId xmlns:a16="http://schemas.microsoft.com/office/drawing/2014/main" id="{CFC109E5-F7D1-4F70-AEBF-B67E9818E64C}"/>
              </a:ext>
            </a:extLst>
          </p:cNvPr>
          <p:cNvSpPr>
            <a:spLocks noGrp="1"/>
          </p:cNvSpPr>
          <p:nvPr>
            <p:ph sz="half" idx="2"/>
          </p:nvPr>
        </p:nvSpPr>
        <p:spPr/>
        <p:txBody>
          <a:bodyPr>
            <a:normAutofit/>
          </a:bodyPr>
          <a:lstStyle/>
          <a:p>
            <a:r>
              <a:rPr lang="en-US" dirty="0"/>
              <a:t>async Main methods</a:t>
            </a:r>
          </a:p>
          <a:p>
            <a:r>
              <a:rPr lang="en-US" dirty="0"/>
              <a:t>default literal expressions</a:t>
            </a:r>
          </a:p>
          <a:p>
            <a:r>
              <a:rPr lang="en-US" dirty="0"/>
              <a:t>Inferred tuple element names</a:t>
            </a:r>
          </a:p>
          <a:p>
            <a:r>
              <a:rPr lang="en-US" dirty="0"/>
              <a:t>-</a:t>
            </a:r>
            <a:r>
              <a:rPr lang="en-US" dirty="0" err="1"/>
              <a:t>refout</a:t>
            </a:r>
            <a:r>
              <a:rPr lang="en-US" dirty="0"/>
              <a:t> and –</a:t>
            </a:r>
            <a:r>
              <a:rPr lang="en-US" dirty="0" err="1"/>
              <a:t>refonly</a:t>
            </a:r>
            <a:r>
              <a:rPr lang="en-US" dirty="0"/>
              <a:t> compiler switches</a:t>
            </a:r>
          </a:p>
        </p:txBody>
      </p:sp>
      <p:sp>
        <p:nvSpPr>
          <p:cNvPr id="7" name="Text Placeholder 6">
            <a:extLst>
              <a:ext uri="{FF2B5EF4-FFF2-40B4-BE49-F238E27FC236}">
                <a16:creationId xmlns:a16="http://schemas.microsoft.com/office/drawing/2014/main" id="{BBDBB1C1-CA01-4502-9779-7BD6D85E65BD}"/>
              </a:ext>
            </a:extLst>
          </p:cNvPr>
          <p:cNvSpPr>
            <a:spLocks noGrp="1"/>
          </p:cNvSpPr>
          <p:nvPr>
            <p:ph type="body" sz="quarter" idx="3"/>
          </p:nvPr>
        </p:nvSpPr>
        <p:spPr/>
        <p:txBody>
          <a:bodyPr>
            <a:normAutofit/>
          </a:bodyPr>
          <a:lstStyle/>
          <a:p>
            <a:r>
              <a:rPr lang="en-US" dirty="0"/>
              <a:t>7.2</a:t>
            </a:r>
          </a:p>
        </p:txBody>
      </p:sp>
      <p:sp>
        <p:nvSpPr>
          <p:cNvPr id="8" name="Content Placeholder 7">
            <a:extLst>
              <a:ext uri="{FF2B5EF4-FFF2-40B4-BE49-F238E27FC236}">
                <a16:creationId xmlns:a16="http://schemas.microsoft.com/office/drawing/2014/main" id="{126EE75A-CD4E-42A6-B32B-3E07BF0CA51A}"/>
              </a:ext>
            </a:extLst>
          </p:cNvPr>
          <p:cNvSpPr>
            <a:spLocks noGrp="1"/>
          </p:cNvSpPr>
          <p:nvPr>
            <p:ph sz="quarter" idx="4"/>
          </p:nvPr>
        </p:nvSpPr>
        <p:spPr/>
        <p:txBody>
          <a:bodyPr>
            <a:normAutofit/>
          </a:bodyPr>
          <a:lstStyle/>
          <a:p>
            <a:r>
              <a:rPr lang="en-US" dirty="0"/>
              <a:t>Reference semantics with value types</a:t>
            </a:r>
          </a:p>
          <a:p>
            <a:r>
              <a:rPr lang="en-US" dirty="0"/>
              <a:t>Non-trailing named arguments</a:t>
            </a:r>
          </a:p>
          <a:p>
            <a:r>
              <a:rPr lang="en-US" dirty="0"/>
              <a:t>Leading underscores in numeric literals</a:t>
            </a:r>
          </a:p>
          <a:p>
            <a:r>
              <a:rPr lang="en-US" dirty="0"/>
              <a:t>private protected access modifier</a:t>
            </a:r>
          </a:p>
        </p:txBody>
      </p:sp>
    </p:spTree>
    <p:extLst>
      <p:ext uri="{BB962C8B-B14F-4D97-AF65-F5344CB8AC3E}">
        <p14:creationId xmlns:p14="http://schemas.microsoft.com/office/powerpoint/2010/main" val="1028133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A5B295-0597-49CF-94E0-7637FF316C6D}"/>
              </a:ext>
            </a:extLst>
          </p:cNvPr>
          <p:cNvSpPr>
            <a:spLocks noGrp="1"/>
          </p:cNvSpPr>
          <p:nvPr>
            <p:ph type="title"/>
          </p:nvPr>
        </p:nvSpPr>
        <p:spPr/>
        <p:txBody>
          <a:bodyPr/>
          <a:lstStyle/>
          <a:p>
            <a:r>
              <a:rPr lang="en-US" dirty="0"/>
              <a:t>Releases</a:t>
            </a:r>
          </a:p>
        </p:txBody>
      </p:sp>
      <p:sp>
        <p:nvSpPr>
          <p:cNvPr id="5" name="Text Placeholder 4">
            <a:extLst>
              <a:ext uri="{FF2B5EF4-FFF2-40B4-BE49-F238E27FC236}">
                <a16:creationId xmlns:a16="http://schemas.microsoft.com/office/drawing/2014/main" id="{029CEFD8-6DB7-4E9B-ABB5-C37FD2F63277}"/>
              </a:ext>
            </a:extLst>
          </p:cNvPr>
          <p:cNvSpPr>
            <a:spLocks noGrp="1"/>
          </p:cNvSpPr>
          <p:nvPr>
            <p:ph type="body" idx="1"/>
          </p:nvPr>
        </p:nvSpPr>
        <p:spPr/>
        <p:txBody>
          <a:bodyPr>
            <a:normAutofit/>
          </a:bodyPr>
          <a:lstStyle/>
          <a:p>
            <a:r>
              <a:rPr lang="en-US" dirty="0"/>
              <a:t>7.3</a:t>
            </a:r>
          </a:p>
        </p:txBody>
      </p:sp>
      <p:sp>
        <p:nvSpPr>
          <p:cNvPr id="6" name="Content Placeholder 5">
            <a:extLst>
              <a:ext uri="{FF2B5EF4-FFF2-40B4-BE49-F238E27FC236}">
                <a16:creationId xmlns:a16="http://schemas.microsoft.com/office/drawing/2014/main" id="{CFC109E5-F7D1-4F70-AEBF-B67E9818E64C}"/>
              </a:ext>
            </a:extLst>
          </p:cNvPr>
          <p:cNvSpPr>
            <a:spLocks noGrp="1"/>
          </p:cNvSpPr>
          <p:nvPr>
            <p:ph sz="half" idx="2"/>
          </p:nvPr>
        </p:nvSpPr>
        <p:spPr/>
        <p:txBody>
          <a:bodyPr>
            <a:normAutofit/>
          </a:bodyPr>
          <a:lstStyle/>
          <a:p>
            <a:r>
              <a:rPr lang="en-US" dirty="0"/>
              <a:t>Safe code performance enhancements</a:t>
            </a:r>
          </a:p>
          <a:p>
            <a:r>
              <a:rPr lang="en-US" dirty="0"/>
              <a:t>== and != support for Tuples</a:t>
            </a:r>
          </a:p>
          <a:p>
            <a:r>
              <a:rPr lang="en-US" dirty="0"/>
              <a:t>Attributes on auto property backing fields</a:t>
            </a:r>
          </a:p>
          <a:p>
            <a:r>
              <a:rPr lang="en-US" dirty="0"/>
              <a:t>-</a:t>
            </a:r>
            <a:r>
              <a:rPr lang="en-US" dirty="0" err="1"/>
              <a:t>publicsign</a:t>
            </a:r>
            <a:r>
              <a:rPr lang="en-US" dirty="0"/>
              <a:t> to enable (OSS) signing of assemblies.</a:t>
            </a:r>
          </a:p>
        </p:txBody>
      </p:sp>
      <p:sp>
        <p:nvSpPr>
          <p:cNvPr id="7" name="Text Placeholder 6">
            <a:extLst>
              <a:ext uri="{FF2B5EF4-FFF2-40B4-BE49-F238E27FC236}">
                <a16:creationId xmlns:a16="http://schemas.microsoft.com/office/drawing/2014/main" id="{BBDBB1C1-CA01-4502-9779-7BD6D85E65BD}"/>
              </a:ext>
            </a:extLst>
          </p:cNvPr>
          <p:cNvSpPr>
            <a:spLocks noGrp="1"/>
          </p:cNvSpPr>
          <p:nvPr>
            <p:ph type="body" sz="quarter" idx="3"/>
          </p:nvPr>
        </p:nvSpPr>
        <p:spPr/>
        <p:txBody>
          <a:bodyPr>
            <a:normAutofit/>
          </a:bodyPr>
          <a:lstStyle/>
          <a:p>
            <a:endParaRPr lang="en-US" dirty="0"/>
          </a:p>
        </p:txBody>
      </p:sp>
      <p:sp>
        <p:nvSpPr>
          <p:cNvPr id="8" name="Content Placeholder 7">
            <a:extLst>
              <a:ext uri="{FF2B5EF4-FFF2-40B4-BE49-F238E27FC236}">
                <a16:creationId xmlns:a16="http://schemas.microsoft.com/office/drawing/2014/main" id="{126EE75A-CD4E-42A6-B32B-3E07BF0CA51A}"/>
              </a:ext>
            </a:extLst>
          </p:cNvPr>
          <p:cNvSpPr>
            <a:spLocks noGrp="1"/>
          </p:cNvSpPr>
          <p:nvPr>
            <p:ph sz="quarter" idx="4"/>
          </p:nvPr>
        </p:nvSpPr>
        <p:spPr/>
        <p:txBody>
          <a:bodyPr>
            <a:normAutofit/>
          </a:bodyPr>
          <a:lstStyle/>
          <a:p>
            <a:endParaRPr lang="en-US" dirty="0"/>
          </a:p>
        </p:txBody>
      </p:sp>
    </p:spTree>
    <p:extLst>
      <p:ext uri="{BB962C8B-B14F-4D97-AF65-F5344CB8AC3E}">
        <p14:creationId xmlns:p14="http://schemas.microsoft.com/office/powerpoint/2010/main" val="3884283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D8F7D6D4-8C2E-49C7-ADCB-B2206758782F}" vid="{80718123-8388-4A55-BF69-857B11DEB338}"/>
    </a:ext>
  </a:extLst>
</a:theme>
</file>

<file path=ppt/theme/theme2.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5" id="{D8F7D6D4-8C2E-49C7-ADCB-B2206758782F}" vid="{A3BDB04F-9DDA-47D8-A7B6-5EA48BE936F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Control xmlns="http://schemas.microsoft.com/VisualStudio/2011/storyboarding/control">
  <Id Name="fb22c541-ded0-47fa-8877-83a4c2d16227" Revision="1" Stencil="7276b9ef-3953-4dce-a89b-ed85f20b8b93" StencilVersion="1.0"/>
</Control>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Control xmlns="http://schemas.microsoft.com/VisualStudio/2011/storyboarding/control">
  <Id Name="fb22c541-ded0-47fa-8877-83a4c2d16227" Revision="1" Stencil="7276b9ef-3953-4dce-a89b-ed85f20b8b93" StencilVersion="1.0"/>
</Control>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369f9055-6b6c-48b9-9320-5df2d46c430a" Revision="1" Stencil="7276b9ef-3953-4dce-a89b-ed85f20b8b93" StencilVersion="1.0"/>
</Control>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mso-contentType ?>
<FormTemplates xmlns="http://schemas.microsoft.com/sharepoint/v3/contenttype/forms">
  <Display>DocumentLibraryForm</Display>
  <Edit>DocumentLibraryForm</Edit>
  <New>DocumentLibraryForm</New>
</FormTemplates>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Control xmlns="http://schemas.microsoft.com/VisualStudio/2011/storyboarding/control">
  <Id Name="fb22c541-ded0-47fa-8877-83a4c2d16227" Revision="1" Stencil="7276b9ef-3953-4dce-a89b-ed85f20b8b93" StencilVersion="1.0"/>
</Control>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Control xmlns="http://schemas.microsoft.com/VisualStudio/2011/storyboarding/control">
  <Id Name="a2191c86-fc50-4add-948c-129f6b5a88d8" Revision="1" Stencil="7276b9ef-3953-4dce-a89b-ed85f20b8b93" StencilVersion="1.0"/>
</Control>
</file>

<file path=customXml/item25.xml><?xml version="1.0" encoding="utf-8"?>
<Control xmlns="http://schemas.microsoft.com/VisualStudio/2011/storyboarding/control">
  <Id Name="d69996e1-3d61-4686-9b63-f1b855c596ab" Revision="1" Stencil="7276b9ef-3953-4dce-a89b-ed85f20b8b93" StencilVersion="1.0"/>
</Control>
</file>

<file path=customXml/item26.xml><?xml version="1.0" encoding="utf-8"?>
<Control xmlns="http://schemas.microsoft.com/VisualStudio/2011/storyboarding/control">
  <Id Name="d69996e1-3d61-4686-9b63-f1b855c596ab"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ontrol xmlns="http://schemas.microsoft.com/VisualStudio/2011/storyboarding/control">
  <Id Name="a53d73d2-368b-429e-b817-1324eec1382c" Revision="1" Stencil="7276b9ef-3953-4dce-a89b-ed85f20b8b93" StencilVersion="1.0"/>
</Control>
</file>

<file path=customXml/item30.xml><?xml version="1.0" encoding="utf-8"?>
<ct:contentTypeSchema xmlns:ct="http://schemas.microsoft.com/office/2006/metadata/contentType" xmlns:ma="http://schemas.microsoft.com/office/2006/metadata/properties/metaAttributes" ct:_="" ma:_="" ma:contentTypeName="Document" ma:contentTypeID="0x010100DB38EB8DCDC5AB4A8EECBE813ADC5FFC" ma:contentTypeVersion="7" ma:contentTypeDescription="Create a new document." ma:contentTypeScope="" ma:versionID="3c9cb2405994d995b8ce921fe1a133bc">
  <xsd:schema xmlns:xsd="http://www.w3.org/2001/XMLSchema" xmlns:xs="http://www.w3.org/2001/XMLSchema" xmlns:p="http://schemas.microsoft.com/office/2006/metadata/properties" xmlns:ns2="27aa9422-7f1f-4c84-9cdf-302b1a67e513" xmlns:ns3="2e846723-3ddd-44c1-8260-1546d46a66b7" xmlns:ns4="5ee71596-9dc9-4a47-a5a5-7c1c1b9f0a54" targetNamespace="http://schemas.microsoft.com/office/2006/metadata/properties" ma:root="true" ma:fieldsID="e54e214e1d326f89ab570acc4ced9554" ns2:_="" ns3:_="" ns4:_="">
    <xsd:import namespace="27aa9422-7f1f-4c84-9cdf-302b1a67e513"/>
    <xsd:import namespace="2e846723-3ddd-44c1-8260-1546d46a66b7"/>
    <xsd:import namespace="5ee71596-9dc9-4a47-a5a5-7c1c1b9f0a54"/>
    <xsd:element name="properties">
      <xsd:complexType>
        <xsd:sequence>
          <xsd:element name="documentManagement">
            <xsd:complexType>
              <xsd:all>
                <xsd:element ref="ns2:SharedWithUsers" minOccurs="0"/>
                <xsd:element ref="ns3:SharedWithDetails" minOccurs="0"/>
                <xsd:element ref="ns2:LastSharedByUser" minOccurs="0"/>
                <xsd:element ref="ns2:LastSharedByTime" minOccurs="0"/>
                <xsd:element ref="ns4:MediaServiceMetadata" minOccurs="0"/>
                <xsd:element ref="ns4:MediaServiceFastMetadata"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e846723-3ddd-44c1-8260-1546d46a66b7" elementFormDefault="qualified">
    <xsd:import namespace="http://schemas.microsoft.com/office/2006/documentManagement/types"/>
    <xsd:import namespace="http://schemas.microsoft.com/office/infopath/2007/PartnerControls"/>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e71596-9dc9-4a47-a5a5-7c1c1b9f0a54"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ontrol xmlns="http://schemas.microsoft.com/VisualStudio/2011/storyboarding/control">
  <Id Name="fb22c541-ded0-47fa-8877-83a4c2d16227" Revision="1" Stencil="7276b9ef-3953-4dce-a89b-ed85f20b8b93" StencilVersion="1.0"/>
</Control>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0.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1.xml><?xml version="1.0" encoding="utf-8"?>
<ds:datastoreItem xmlns:ds="http://schemas.openxmlformats.org/officeDocument/2006/customXml" ds:itemID="{8D38AF68-514D-47DF-8B77-A14B4CA68A1A}">
  <ds:schemaRefs>
    <ds:schemaRef ds:uri="http://schemas.microsoft.com/VisualStudio/2011/storyboarding/control"/>
  </ds:schemaRefs>
</ds:datastoreItem>
</file>

<file path=customXml/itemProps12.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3.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4.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5.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6.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7.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8.xml><?xml version="1.0" encoding="utf-8"?>
<ds:datastoreItem xmlns:ds="http://schemas.openxmlformats.org/officeDocument/2006/customXml" ds:itemID="{0529BDBF-C635-4D4C-8F80-4D825354210E}">
  <ds:schemaRefs>
    <ds:schemaRef ds:uri="http://schemas.microsoft.com/sharepoint/v3/contenttype/forms"/>
  </ds:schemaRefs>
</ds:datastoreItem>
</file>

<file path=customXml/itemProps19.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0.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1.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3.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4.xml><?xml version="1.0" encoding="utf-8"?>
<ds:datastoreItem xmlns:ds="http://schemas.openxmlformats.org/officeDocument/2006/customXml" ds:itemID="{656B31B6-18AC-406A-B006-E6B55EB18882}">
  <ds:schemaRefs>
    <ds:schemaRef ds:uri="http://schemas.microsoft.com/VisualStudio/2011/storyboarding/control"/>
  </ds:schemaRefs>
</ds:datastoreItem>
</file>

<file path=customXml/itemProps25.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6.xml><?xml version="1.0" encoding="utf-8"?>
<ds:datastoreItem xmlns:ds="http://schemas.openxmlformats.org/officeDocument/2006/customXml" ds:itemID="{09AFDE6B-F925-403F-9514-62DA51D49842}">
  <ds:schemaRefs>
    <ds:schemaRef ds:uri="http://schemas.microsoft.com/VisualStudio/2011/storyboarding/control"/>
  </ds:schemaRefs>
</ds:datastoreItem>
</file>

<file path=customXml/itemProps27.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8.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9.xml><?xml version="1.0" encoding="utf-8"?>
<ds:datastoreItem xmlns:ds="http://schemas.openxmlformats.org/officeDocument/2006/customXml" ds:itemID="{C58C1D34-038B-4B65-9DC3-BC84475BFC70}">
  <ds:schemaRefs>
    <ds:schemaRef ds:uri="2e846723-3ddd-44c1-8260-1546d46a66b7"/>
    <ds:schemaRef ds:uri="http://purl.org/dc/terms/"/>
    <ds:schemaRef ds:uri="http://schemas.openxmlformats.org/package/2006/metadata/core-properties"/>
    <ds:schemaRef ds:uri="http://purl.org/dc/dcmitype/"/>
    <ds:schemaRef ds:uri="http://schemas.microsoft.com/office/infopath/2007/PartnerControls"/>
    <ds:schemaRef ds:uri="27aa9422-7f1f-4c84-9cdf-302b1a67e513"/>
    <ds:schemaRef ds:uri="http://purl.org/dc/elements/1.1/"/>
    <ds:schemaRef ds:uri="http://schemas.microsoft.com/office/2006/documentManagement/types"/>
    <ds:schemaRef ds:uri="5ee71596-9dc9-4a47-a5a5-7c1c1b9f0a54"/>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0.xml><?xml version="1.0" encoding="utf-8"?>
<ds:datastoreItem xmlns:ds="http://schemas.openxmlformats.org/officeDocument/2006/customXml" ds:itemID="{1709990E-ADF3-4525-90FB-A065097825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aa9422-7f1f-4c84-9cdf-302b1a67e513"/>
    <ds:schemaRef ds:uri="2e846723-3ddd-44c1-8260-1546d46a66b7"/>
    <ds:schemaRef ds:uri="5ee71596-9dc9-4a47-a5a5-7c1c1b9f0a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5.xml><?xml version="1.0" encoding="utf-8"?>
<ds:datastoreItem xmlns:ds="http://schemas.openxmlformats.org/officeDocument/2006/customXml" ds:itemID="{DCB900A5-AD63-42D3-BDDF-7C1CCFFB19E0}">
  <ds:schemaRefs>
    <ds:schemaRef ds:uri="http://schemas.microsoft.com/VisualStudio/2011/storyboarding/control"/>
  </ds:schemaRefs>
</ds:datastoreItem>
</file>

<file path=customXml/itemProps6.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7.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8.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9.xml><?xml version="1.0" encoding="utf-8"?>
<ds:datastoreItem xmlns:ds="http://schemas.openxmlformats.org/officeDocument/2006/customXml" ds:itemID="{708CD815-BA3E-4624-9B36-470399E440E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8</TotalTime>
  <Words>688</Words>
  <Application>Microsoft Office PowerPoint</Application>
  <PresentationFormat>Widescreen</PresentationFormat>
  <Paragraphs>188</Paragraphs>
  <Slides>26</Slides>
  <Notes>10</Notes>
  <HiddenSlides>6</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Calibri Light</vt:lpstr>
      <vt:lpstr>Consolas</vt:lpstr>
      <vt:lpstr>Segoe UI</vt:lpstr>
      <vt:lpstr>Segoe UI Light</vt:lpstr>
      <vt:lpstr>Wingdings</vt:lpstr>
      <vt:lpstr>Office Theme</vt:lpstr>
      <vt:lpstr>WHITE TEMPLATE</vt:lpstr>
      <vt:lpstr>PowerPoint Presentation</vt:lpstr>
      <vt:lpstr>C# 8.0…?</vt:lpstr>
      <vt:lpstr>Recap on Earlier Versions</vt:lpstr>
      <vt:lpstr>Releases</vt:lpstr>
      <vt:lpstr>Releases</vt:lpstr>
      <vt:lpstr>Releases</vt:lpstr>
      <vt:lpstr>Releases</vt:lpstr>
      <vt:lpstr>Releases</vt:lpstr>
      <vt:lpstr>Releases</vt:lpstr>
      <vt:lpstr>Turn on minor versions…</vt:lpstr>
      <vt:lpstr>Where do I find this info?</vt:lpstr>
      <vt:lpstr>C# 8 Proposals</vt:lpstr>
      <vt:lpstr>PowerPoint Presentation</vt:lpstr>
      <vt:lpstr>Development in the open</vt:lpstr>
      <vt:lpstr>Current favorites</vt:lpstr>
      <vt:lpstr>Nullable Types</vt:lpstr>
      <vt:lpstr>“I call it my billion-dollar mistake. It was the invention of the null reference in 1965 … I couldn't resist the temptation to put in a null reference, simply because it was so easy to implement.” </vt:lpstr>
      <vt:lpstr>Demo</vt:lpstr>
      <vt:lpstr>Lightweight Classes: Records</vt:lpstr>
      <vt:lpstr>Records: With method</vt:lpstr>
      <vt:lpstr>Default Interface Implementations</vt:lpstr>
      <vt:lpstr>Today</vt:lpstr>
      <vt:lpstr>Today: Versioning an Interface</vt:lpstr>
      <vt:lpstr>Tomorrow: Versioning an Interface</vt:lpstr>
      <vt:lpstr>Other potential new features…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8.0…?</dc:title>
  <dc:creator>Daren May</dc:creator>
  <cp:lastModifiedBy>Daren May</cp:lastModifiedBy>
  <cp:revision>5</cp:revision>
  <dcterms:created xsi:type="dcterms:W3CDTF">2018-10-17T16:36:13Z</dcterms:created>
  <dcterms:modified xsi:type="dcterms:W3CDTF">2018-10-18T22:19:58Z</dcterms:modified>
</cp:coreProperties>
</file>