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sldIdLst>
    <p:sldId id="257" r:id="rId2"/>
    <p:sldId id="272" r:id="rId3"/>
    <p:sldId id="256" r:id="rId4"/>
    <p:sldId id="258" r:id="rId5"/>
    <p:sldId id="260" r:id="rId6"/>
    <p:sldId id="273" r:id="rId7"/>
    <p:sldId id="275" r:id="rId8"/>
    <p:sldId id="274" r:id="rId9"/>
    <p:sldId id="276" r:id="rId10"/>
    <p:sldId id="283" r:id="rId11"/>
    <p:sldId id="269" r:id="rId12"/>
    <p:sldId id="280" r:id="rId13"/>
    <p:sldId id="282" r:id="rId14"/>
    <p:sldId id="277" r:id="rId15"/>
    <p:sldId id="278" r:id="rId16"/>
    <p:sldId id="281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4480AF1-DEA6-4F85-9471-F8C0548AEF53}">
          <p14:sldIdLst>
            <p14:sldId id="257"/>
            <p14:sldId id="272"/>
            <p14:sldId id="256"/>
            <p14:sldId id="258"/>
          </p14:sldIdLst>
        </p14:section>
        <p14:section name="Body" id="{D58CE174-FF50-49A0-8887-036BAECD76E4}">
          <p14:sldIdLst>
            <p14:sldId id="260"/>
            <p14:sldId id="273"/>
            <p14:sldId id="275"/>
            <p14:sldId id="274"/>
            <p14:sldId id="276"/>
            <p14:sldId id="283"/>
            <p14:sldId id="269"/>
            <p14:sldId id="280"/>
            <p14:sldId id="282"/>
            <p14:sldId id="277"/>
            <p14:sldId id="278"/>
            <p14:sldId id="281"/>
          </p14:sldIdLst>
        </p14:section>
        <p14:section name="Conclusion" id="{3CAFE909-6C87-4F4B-9EB6-87E1994282D4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84" autoAdjust="0"/>
  </p:normalViewPr>
  <p:slideViewPr>
    <p:cSldViewPr snapToGrid="0">
      <p:cViewPr varScale="1">
        <p:scale>
          <a:sx n="99" d="100"/>
          <a:sy n="99" d="100"/>
        </p:scale>
        <p:origin x="9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en May" userId="aead9c9c-d443-4fde-8030-0c1e3fac019b" providerId="ADAL" clId="{DAE11A92-E290-42F8-B090-2E83DE4B5FFE}"/>
    <pc:docChg chg="custSel addSld modSld modSection">
      <pc:chgData name="Daren May" userId="aead9c9c-d443-4fde-8030-0c1e3fac019b" providerId="ADAL" clId="{DAE11A92-E290-42F8-B090-2E83DE4B5FFE}" dt="2023-06-09T17:30:57.726" v="92" actId="20577"/>
      <pc:docMkLst>
        <pc:docMk/>
      </pc:docMkLst>
      <pc:sldChg chg="modSp mod">
        <pc:chgData name="Daren May" userId="aead9c9c-d443-4fde-8030-0c1e3fac019b" providerId="ADAL" clId="{DAE11A92-E290-42F8-B090-2E83DE4B5FFE}" dt="2023-06-09T17:30:57.726" v="92" actId="20577"/>
        <pc:sldMkLst>
          <pc:docMk/>
          <pc:sldMk cId="2602956872" sldId="281"/>
        </pc:sldMkLst>
        <pc:spChg chg="mod">
          <ac:chgData name="Daren May" userId="aead9c9c-d443-4fde-8030-0c1e3fac019b" providerId="ADAL" clId="{DAE11A92-E290-42F8-B090-2E83DE4B5FFE}" dt="2023-06-09T17:30:57.726" v="92" actId="20577"/>
          <ac:spMkLst>
            <pc:docMk/>
            <pc:sldMk cId="2602956872" sldId="281"/>
            <ac:spMk id="2" creationId="{18569099-19F9-5EF5-600A-CF2622915CD3}"/>
          </ac:spMkLst>
        </pc:spChg>
      </pc:sldChg>
      <pc:sldChg chg="delSp modSp new mod modClrScheme chgLayout">
        <pc:chgData name="Daren May" userId="aead9c9c-d443-4fde-8030-0c1e3fac019b" providerId="ADAL" clId="{DAE11A92-E290-42F8-B090-2E83DE4B5FFE}" dt="2023-06-09T17:30:40.464" v="68" actId="20577"/>
        <pc:sldMkLst>
          <pc:docMk/>
          <pc:sldMk cId="927210845" sldId="283"/>
        </pc:sldMkLst>
        <pc:spChg chg="mod ord">
          <ac:chgData name="Daren May" userId="aead9c9c-d443-4fde-8030-0c1e3fac019b" providerId="ADAL" clId="{DAE11A92-E290-42F8-B090-2E83DE4B5FFE}" dt="2023-06-09T17:30:40.464" v="68" actId="20577"/>
          <ac:spMkLst>
            <pc:docMk/>
            <pc:sldMk cId="927210845" sldId="283"/>
            <ac:spMk id="2" creationId="{473D94CD-6755-9FB1-9B49-446E13F6AC0D}"/>
          </ac:spMkLst>
        </pc:spChg>
        <pc:spChg chg="mod ord">
          <ac:chgData name="Daren May" userId="aead9c9c-d443-4fde-8030-0c1e3fac019b" providerId="ADAL" clId="{DAE11A92-E290-42F8-B090-2E83DE4B5FFE}" dt="2023-06-09T17:30:26.819" v="44" actId="27636"/>
          <ac:spMkLst>
            <pc:docMk/>
            <pc:sldMk cId="927210845" sldId="283"/>
            <ac:spMk id="3" creationId="{4186DB63-F279-8A82-289A-0F1A368F0786}"/>
          </ac:spMkLst>
        </pc:spChg>
        <pc:spChg chg="del mod">
          <ac:chgData name="Daren May" userId="aead9c9c-d443-4fde-8030-0c1e3fac019b" providerId="ADAL" clId="{DAE11A92-E290-42F8-B090-2E83DE4B5FFE}" dt="2023-06-09T17:29:59.616" v="36" actId="478"/>
          <ac:spMkLst>
            <pc:docMk/>
            <pc:sldMk cId="927210845" sldId="283"/>
            <ac:spMk id="4" creationId="{4B604004-1456-725C-9037-C8F1DF491C4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F3C46-6ED0-491C-8B43-3B7409D70B4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95C56-C8D4-4C74-AF48-B5414D68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2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Hello everyone! I'm delighted to be here today to talk about WinUI and accessibility. My name is Daren, and I will be your presenter. Let's dive into the world of WinUI, which plays a crucial role in app development, and explore how accessibility is a fundamental aspect of creating inclusive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5C56-C8D4-4C74-AF48-B5414D68FC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5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typical accessibility challenges include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Keyboard Accessibility. Ensuring that all functionality and interactive elements can be accessed and operated using a keyboard alone, without relying on mouse or touch input.</a:t>
            </a:r>
          </a:p>
          <a:p>
            <a:pPr marL="171450" indent="-171450">
              <a:buFontTx/>
              <a:buChar char="-"/>
            </a:pPr>
            <a:r>
              <a:rPr lang="en-US" dirty="0"/>
              <a:t>Screen reader compatibility – making sure that screen readers can accurately interpret and convey the content and functionality of the app to users that are blind or have visual impairments.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Visual contrast and color accessibility – providing sufficient color contrast between text and background elements to ensure readability and avoiding relying solely on color to convey important information.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Semantic markup – in web applications, use proper HTML markup and semantic elements to enhance the structure and meaning of the content allowing assistive technologies to navigate and understand the web app effectively.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Focus management – ensuring the focus indicator is clearly visible and appropriately styled, allowing users who rely on keyboard navigation to understand their current position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Non-text Content Accessibility – providing alt text for images, captions for video, transcripts for audio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Form Accessibility – making form fields accessible, including proper labeling, error messages, clear instructions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Dynamic Content and ARIA – handling dynamic content updates and interactions appropriately, using ARIA (Accessible Rich Internet Applications) attributes and roles to provide accessible information to assistive technologies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5C56-C8D4-4C74-AF48-B5414D68FC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typical accessibility challenges include</a:t>
            </a:r>
          </a:p>
          <a:p>
            <a:endParaRPr lang="en-US" dirty="0"/>
          </a:p>
          <a:p>
            <a:r>
              <a:rPr lang="en-US" dirty="0"/>
              <a:t>- Keyboard navigation: WinUI ensures that all controls can be operated using the keyboard alone, improving accessibility for users with motor disabilities.</a:t>
            </a:r>
          </a:p>
          <a:p>
            <a:r>
              <a:rPr lang="en-US" dirty="0"/>
              <a:t>- Screen reader support: WinUI components are designed to work seamlessly with screen readers, providing auditory feedback for users with visual impairments.</a:t>
            </a:r>
          </a:p>
          <a:p>
            <a:r>
              <a:rPr lang="en-US" dirty="0"/>
              <a:t>- High contrast mode: WinUI supports high contrast mode, allowing users with low vision to adjust the visual appearance for better readability.</a:t>
            </a:r>
          </a:p>
          <a:p>
            <a:r>
              <a:rPr lang="en-US" dirty="0"/>
              <a:t>- Accessible names and descriptions: WinUI enables developers to provide descriptive labels and text alternatives for UI elements, aiding users with cognitive and visual impairments.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5C56-C8D4-4C74-AF48-B5414D68FC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5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typical accessibility challenges include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Keyboard Accessibility. Ensuring that all functionality and interactive elements can be accessed and operated using a keyboard alone, without relying on mouse or touch input.</a:t>
            </a:r>
          </a:p>
          <a:p>
            <a:pPr marL="171450" indent="-171450">
              <a:buFontTx/>
              <a:buChar char="-"/>
            </a:pPr>
            <a:r>
              <a:rPr lang="en-US" dirty="0"/>
              <a:t>Screen reader compatibility – making sure that screen readers can accurately interpret and convey the content and functionality of the app to users that are blind or have visual impairments.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Visual contrast and color accessibility – providing sufficient color contrast between text and background elements to ensure readability and avoiding relying solely on color to convey important information.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Semantic markup – in web applications, use proper HTML markup and semantic elements to enhance the structure and meaning of the content allowing assistive technologies to navigate and understand the web app effectively.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Focus management – ensuring the focus indicator is clearly visible and appropriately styled, allowing users who rely on keyboard navigation to understand their current position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Non-text Content Accessibility – providing alt text for images, captions for video, transcripts for audio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Form Accessibility – making form fields accessible, including proper labeling, error messages, clear instructions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Dynamic Content and ARIA – handling dynamic content updates and interactions appropriately, using ARIA (Accessible Rich Internet Applications) attributes and roles to provide accessible information to assistive technologies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5C56-C8D4-4C74-AF48-B5414D68FC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22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typical accessibility challenges include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Keyboard Accessibility. Ensuring that all functionality and interactive elements can be accessed and operated using a keyboard alone, without relying on mouse or touch input.</a:t>
            </a:r>
          </a:p>
          <a:p>
            <a:pPr marL="171450" indent="-171450">
              <a:buFontTx/>
              <a:buChar char="-"/>
            </a:pPr>
            <a:r>
              <a:rPr lang="en-US" dirty="0"/>
              <a:t>Screen reader compatibility – making sure that screen readers can accurately interpret and convey the content and functionality of the app to users that are blind or have visual impairments.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Visual contrast and color accessibility – providing sufficient color contrast between text and background elements to ensure readability and avoiding relying solely on color to convey important information.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Semantic markup – in web applications, use proper HTML markup and semantic elements to enhance the structure and meaning of the content allowing assistive technologies to navigate and understand the web app effectively.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Focus management – ensuring the focus indicator is clearly visible and appropriately styled, allowing users who rely on keyboard navigation to understand their current position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Non-text Content Accessibility – providing alt text for images, captions for video, transcripts for audio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Form Accessibility – making form fields accessible, including proper labeling, error messages, clear instructions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Dynamic Content and ARIA – handling dynamic content updates and interactions appropriately, using ARIA (Accessible Rich Internet Applications) attributes and roles to provide accessible information to assistive technologies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95C56-C8D4-4C74-AF48-B5414D68FC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7C8796D-D15A-FAB2-AEEB-42B6CFE03D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BB1F52-9EAE-E6A3-1CC9-F2D6F45D7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111" r="41777"/>
          <a:stretch/>
        </p:blipFill>
        <p:spPr>
          <a:xfrm>
            <a:off x="2991634" y="7471960"/>
            <a:ext cx="2086253" cy="12081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47388-EF42-A5D8-550E-596C599A0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898" r="62456"/>
          <a:stretch/>
        </p:blipFill>
        <p:spPr>
          <a:xfrm>
            <a:off x="230678" y="7478678"/>
            <a:ext cx="2760956" cy="12081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27E3C5-862D-E877-26EA-FBA27D99E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3757" r="17894"/>
          <a:stretch/>
        </p:blipFill>
        <p:spPr>
          <a:xfrm>
            <a:off x="5137070" y="7485398"/>
            <a:ext cx="2237174" cy="120812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2392661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83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70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0">
                      <a:schemeClr val="accent5">
                        <a:lumMod val="40000"/>
                        <a:lumOff val="60000"/>
                      </a:schemeClr>
                    </a:gs>
                    <a:gs pos="46000">
                      <a:schemeClr val="accent5">
                        <a:lumMod val="95000"/>
                        <a:lumOff val="5000"/>
                      </a:schemeClr>
                    </a:gs>
                    <a:gs pos="100000">
                      <a:schemeClr val="accent5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3228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363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47C3-0033-B97B-B80D-F66983BEE40F}"/>
              </a:ext>
            </a:extLst>
          </p:cNvPr>
          <p:cNvSpPr txBox="1"/>
          <p:nvPr/>
        </p:nvSpPr>
        <p:spPr>
          <a:xfrm>
            <a:off x="618639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Thank you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0FCC72-FB1D-E813-CB2B-051BD3661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36995"/>
            <a:ext cx="10511970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EF451-E753-5868-9C70-5D30B8E94056}"/>
              </a:ext>
            </a:extLst>
          </p:cNvPr>
          <p:cNvSpPr txBox="1"/>
          <p:nvPr userDrawn="1"/>
        </p:nvSpPr>
        <p:spPr>
          <a:xfrm>
            <a:off x="618639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Thank you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640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C98B90AF-523B-7E64-B2CF-858AC27B5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7EBC46-F852-B955-B5AA-AE3990236459}"/>
              </a:ext>
            </a:extLst>
          </p:cNvPr>
          <p:cNvGrpSpPr/>
          <p:nvPr userDrawn="1"/>
        </p:nvGrpSpPr>
        <p:grpSpPr>
          <a:xfrm>
            <a:off x="0" y="5649879"/>
            <a:ext cx="12192000" cy="1208121"/>
            <a:chOff x="0" y="5649879"/>
            <a:chExt cx="12192000" cy="12081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1ED3C0-6F91-309E-BD13-49F8A20AB2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54" r="-8854"/>
            <a:stretch/>
          </p:blipFill>
          <p:spPr>
            <a:xfrm>
              <a:off x="0" y="5649879"/>
              <a:ext cx="12192000" cy="1208121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96B05-99CA-582F-48E7-0D5EA8AA2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0187" y="5700679"/>
              <a:ext cx="2505425" cy="111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20444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5067333" cy="2387600"/>
          </a:xfrm>
        </p:spPr>
        <p:txBody>
          <a:bodyPr anchor="b"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5067333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101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47C3-0033-B97B-B80D-F66983BEE40F}"/>
              </a:ext>
            </a:extLst>
          </p:cNvPr>
          <p:cNvSpPr txBox="1"/>
          <p:nvPr userDrawn="1"/>
        </p:nvSpPr>
        <p:spPr>
          <a:xfrm>
            <a:off x="653143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Demo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D2FF36-B7E0-7C0A-2BEA-81C3A8B9F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36995"/>
            <a:ext cx="10511970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1741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461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47C3-0033-B97B-B80D-F66983BEE40F}"/>
              </a:ext>
            </a:extLst>
          </p:cNvPr>
          <p:cNvSpPr txBox="1"/>
          <p:nvPr userDrawn="1"/>
        </p:nvSpPr>
        <p:spPr>
          <a:xfrm>
            <a:off x="618639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Thank you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0FCC72-FB1D-E813-CB2B-051BD3661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36995"/>
            <a:ext cx="10511970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511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D97699B-8919-B1F6-A02D-EF2A56601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BB1F52-9EAE-E6A3-1CC9-F2D6F45D7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111" r="41777"/>
          <a:stretch/>
        </p:blipFill>
        <p:spPr>
          <a:xfrm>
            <a:off x="2991634" y="7471960"/>
            <a:ext cx="2086253" cy="12081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47388-EF42-A5D8-550E-596C599A0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898" r="62456"/>
          <a:stretch/>
        </p:blipFill>
        <p:spPr>
          <a:xfrm>
            <a:off x="230678" y="7478678"/>
            <a:ext cx="2760956" cy="12081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27E3C5-862D-E877-26EA-FBA27D99E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3757" r="17894"/>
          <a:stretch/>
        </p:blipFill>
        <p:spPr>
          <a:xfrm>
            <a:off x="5137070" y="7485398"/>
            <a:ext cx="2237174" cy="120812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27BA4C-DEBF-426B-E83D-27F124751B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2787" b="5594"/>
          <a:stretch/>
        </p:blipFill>
        <p:spPr>
          <a:xfrm>
            <a:off x="0" y="1877627"/>
            <a:ext cx="12192000" cy="49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607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5067333" cy="2387600"/>
          </a:xfrm>
        </p:spPr>
        <p:txBody>
          <a:bodyPr anchor="b"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5067333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37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5882" kern="1200" dirty="0">
                <a:gradFill flip="none" rotWithShape="1">
                  <a:gsLst>
                    <a:gs pos="33000">
                      <a:schemeClr val="tx1"/>
                    </a:gs>
                    <a:gs pos="20000">
                      <a:schemeClr val="accent2">
                        <a:lumMod val="95000"/>
                        <a:lumOff val="5000"/>
                      </a:schemeClr>
                    </a:gs>
                    <a:gs pos="47000">
                      <a:schemeClr val="accent2"/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74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6E2E29-3FD9-49B8-E389-0A7050B08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50248-3348-C590-0A42-2036A0540B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1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207782-2CD5-3548-DBF4-558252493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AD962-3843-1473-3D46-88965D051A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1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3DBF5B-E8EA-C454-F250-FFA361486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kern="1200" dirty="0" smtClean="0">
                <a:gradFill flip="none" rotWithShape="1">
                  <a:gsLst>
                    <a:gs pos="26000">
                      <a:schemeClr val="tx1"/>
                    </a:gs>
                    <a:gs pos="7000">
                      <a:schemeClr val="accent2">
                        <a:lumMod val="95000"/>
                        <a:lumOff val="5000"/>
                      </a:schemeClr>
                    </a:gs>
                    <a:gs pos="45000">
                      <a:schemeClr val="accent2"/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kern="1200" dirty="0" smtClean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3AE00-2F54-C5CF-838D-5593B0293C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078134"/>
            <a:ext cx="10515600" cy="701731"/>
          </a:xfrm>
          <a:effectLst/>
        </p:spPr>
        <p:txBody>
          <a:bodyPr>
            <a:sp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callout text</a:t>
            </a:r>
          </a:p>
        </p:txBody>
      </p:sp>
    </p:spTree>
    <p:extLst>
      <p:ext uri="{BB962C8B-B14F-4D97-AF65-F5344CB8AC3E}">
        <p14:creationId xmlns:p14="http://schemas.microsoft.com/office/powerpoint/2010/main" val="111224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47C3-0033-B97B-B80D-F66983BEE40F}"/>
              </a:ext>
            </a:extLst>
          </p:cNvPr>
          <p:cNvSpPr txBox="1"/>
          <p:nvPr/>
        </p:nvSpPr>
        <p:spPr>
          <a:xfrm>
            <a:off x="653143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Demo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D2FF36-B7E0-7C0A-2BEA-81C3A8B9F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36995"/>
            <a:ext cx="10511970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74062-4C5F-05A1-1132-214F425652E5}"/>
              </a:ext>
            </a:extLst>
          </p:cNvPr>
          <p:cNvSpPr txBox="1"/>
          <p:nvPr userDrawn="1"/>
        </p:nvSpPr>
        <p:spPr>
          <a:xfrm>
            <a:off x="653143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Demo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03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660510-0231-37F2-DCB5-CB11FE8D4B7F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81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90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74" r:id="rId15"/>
    <p:sldLayoutId id="2147483670" r:id="rId16"/>
    <p:sldLayoutId id="2147483672" r:id="rId17"/>
    <p:sldLayoutId id="2147483669" r:id="rId18"/>
    <p:sldLayoutId id="2147483673" r:id="rId19"/>
  </p:sldLayoutIdLst>
  <p:transition>
    <p:fade/>
  </p:transition>
  <p:txStyles>
    <p:titleStyle>
      <a:lvl1pPr algn="l" defTabSz="9142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6" indent="-228556" algn="l" defTabSz="9142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6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5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1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tion508.gov/" TargetMode="External"/><Relationship Id="rId2" Type="http://schemas.openxmlformats.org/officeDocument/2006/relationships/hyperlink" Target="https://bit.ly/winui-wca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latform.uno/" TargetMode="External"/><Relationship Id="rId5" Type="http://schemas.openxmlformats.org/officeDocument/2006/relationships/hyperlink" Target="https://bit.ly/winui-wave" TargetMode="External"/><Relationship Id="rId4" Type="http://schemas.openxmlformats.org/officeDocument/2006/relationships/hyperlink" Target="https://bit.ly/winui-acces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0117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94CD-6755-9FB1-9B49-446E13F6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Microsoft Narrator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DB63-F279-8A82-289A-0F1A368F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Narrator is a built-in screen reader in Windows operating systems.</a:t>
            </a:r>
          </a:p>
          <a:p>
            <a:r>
              <a:rPr lang="en-US" dirty="0"/>
              <a:t>It is designed to assist users with visual impairments by providing spoken feedback and navigation assistance.</a:t>
            </a:r>
          </a:p>
          <a:p>
            <a:r>
              <a:rPr lang="en-US" dirty="0"/>
              <a:t>Narrator supports various accessibility features to make Windows more accessible and inclusive.</a:t>
            </a:r>
          </a:p>
          <a:p>
            <a:r>
              <a:rPr lang="en-US" dirty="0"/>
              <a:t>Narrator reads aloud on-screen text, menus, and controls, providing auditory feedback to users.</a:t>
            </a:r>
          </a:p>
          <a:p>
            <a:r>
              <a:rPr lang="en-US" dirty="0"/>
              <a:t>Users can navigate through the operating system and applications using keyboard shortcuts supported by Narrator.</a:t>
            </a:r>
          </a:p>
        </p:txBody>
      </p:sp>
    </p:spTree>
    <p:extLst>
      <p:ext uri="{BB962C8B-B14F-4D97-AF65-F5344CB8AC3E}">
        <p14:creationId xmlns:p14="http://schemas.microsoft.com/office/powerpoint/2010/main" val="92721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825C34CF-5918-68B3-79D8-F439980D9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Accessibility Enhancements</a:t>
            </a:r>
          </a:p>
        </p:txBody>
      </p:sp>
    </p:spTree>
    <p:extLst>
      <p:ext uri="{BB962C8B-B14F-4D97-AF65-F5344CB8AC3E}">
        <p14:creationId xmlns:p14="http://schemas.microsoft.com/office/powerpoint/2010/main" val="290960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6B4BF-CAB7-6D30-E0FB-6AC25CB0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WinUI Applications Accessible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E4779B-5980-8502-FF31-F9E98400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WinUI provides APIs and tools for developers to customize and extend accessibility features.</a:t>
            </a:r>
          </a:p>
          <a:p>
            <a:r>
              <a:rPr lang="en-US" dirty="0"/>
              <a:t>Developers can add additional accessibility information to their UI elements to provide more context for assistive technologies.</a:t>
            </a:r>
          </a:p>
          <a:p>
            <a:r>
              <a:rPr lang="en-US" dirty="0"/>
              <a:t>WinUI supports the use of automation properties to expose relevant information to accessibility tools.</a:t>
            </a:r>
          </a:p>
        </p:txBody>
      </p:sp>
    </p:spTree>
    <p:extLst>
      <p:ext uri="{BB962C8B-B14F-4D97-AF65-F5344CB8AC3E}">
        <p14:creationId xmlns:p14="http://schemas.microsoft.com/office/powerpoint/2010/main" val="359707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0CF9-7BFA-0DDB-2138-9F373B62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err="1"/>
              <a:t>AutomationProperties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1E0A0-03AD-B629-A232-9F525AE5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Role</a:t>
            </a:r>
            <a:r>
              <a:rPr lang="en-US" dirty="0"/>
              <a:t> - specify the role of a UI element, providing context to assistive technologies.</a:t>
            </a:r>
          </a:p>
          <a:p>
            <a:r>
              <a:rPr lang="en-US" b="1" dirty="0"/>
              <a:t>Name  - </a:t>
            </a:r>
            <a:r>
              <a:rPr lang="en-US" dirty="0"/>
              <a:t>allows developers to provide a descriptive name for UI elements, improving accessibility for users with visual impairments.</a:t>
            </a:r>
          </a:p>
          <a:p>
            <a:r>
              <a:rPr lang="en-US" b="1" dirty="0" err="1"/>
              <a:t>LabeledBy</a:t>
            </a:r>
            <a:r>
              <a:rPr lang="en-US" dirty="0"/>
              <a:t> – can be used to retrieve a description from another control</a:t>
            </a:r>
          </a:p>
          <a:p>
            <a:r>
              <a:rPr lang="en-US" b="1" dirty="0" err="1"/>
              <a:t>LandmarkType</a:t>
            </a:r>
            <a:r>
              <a:rPr lang="en-US" dirty="0"/>
              <a:t> - represents a meaningful group of elements</a:t>
            </a:r>
          </a:p>
          <a:p>
            <a:r>
              <a:rPr lang="en-US" b="1" dirty="0" err="1"/>
              <a:t>HeadingLevel</a:t>
            </a:r>
            <a:r>
              <a:rPr lang="en-US" dirty="0"/>
              <a:t> - organize the user interface and make it easier to navigate</a:t>
            </a:r>
          </a:p>
          <a:p>
            <a:r>
              <a:rPr lang="en-US" b="1" dirty="0" err="1"/>
              <a:t>SizeOfSet</a:t>
            </a:r>
            <a:r>
              <a:rPr lang="en-US" b="1" dirty="0"/>
              <a:t> / </a:t>
            </a:r>
            <a:r>
              <a:rPr lang="en-US" b="1" dirty="0" err="1"/>
              <a:t>PositionInSet</a:t>
            </a:r>
            <a:r>
              <a:rPr lang="en-US" b="1" dirty="0"/>
              <a:t> – relates a set of elements that are considered to be siblings</a:t>
            </a:r>
          </a:p>
        </p:txBody>
      </p:sp>
    </p:spTree>
    <p:extLst>
      <p:ext uri="{BB962C8B-B14F-4D97-AF65-F5344CB8AC3E}">
        <p14:creationId xmlns:p14="http://schemas.microsoft.com/office/powerpoint/2010/main" val="241513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825C34CF-5918-68B3-79D8-F439980D9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Accessible WinUI</a:t>
            </a:r>
          </a:p>
        </p:txBody>
      </p:sp>
    </p:spTree>
    <p:extLst>
      <p:ext uri="{BB962C8B-B14F-4D97-AF65-F5344CB8AC3E}">
        <p14:creationId xmlns:p14="http://schemas.microsoft.com/office/powerpoint/2010/main" val="302611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6B4BF-CAB7-6D30-E0FB-6AC25CB0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Web?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E4779B-5980-8502-FF31-F9E98400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Uno Platform is a cross-platform app development framework.</a:t>
            </a:r>
          </a:p>
          <a:p>
            <a:r>
              <a:rPr lang="en-US" dirty="0"/>
              <a:t>It enables developers to create native applications for multiple platforms using a single codebase.</a:t>
            </a:r>
          </a:p>
          <a:p>
            <a:r>
              <a:rPr lang="en-US" dirty="0"/>
              <a:t>Uno Platform supports Windows, iOS, Android, WebAssembly, Linux, WPF, and macOS.</a:t>
            </a:r>
          </a:p>
        </p:txBody>
      </p:sp>
    </p:spTree>
    <p:extLst>
      <p:ext uri="{BB962C8B-B14F-4D97-AF65-F5344CB8AC3E}">
        <p14:creationId xmlns:p14="http://schemas.microsoft.com/office/powerpoint/2010/main" val="387471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9099-19F9-5EF5-600A-CF262291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- The </a:t>
            </a:r>
            <a:r>
              <a:rPr lang="en-US" dirty="0"/>
              <a:t>WAVE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FA1B-18C2-8137-43AB-DA00B4C7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WAVE is a free online tool that helps evaluate the accessibility of web pages.</a:t>
            </a:r>
          </a:p>
          <a:p>
            <a:r>
              <a:rPr lang="en-US" dirty="0"/>
              <a:t>It is developed by </a:t>
            </a:r>
            <a:r>
              <a:rPr lang="en-US" dirty="0" err="1"/>
              <a:t>WebAIM</a:t>
            </a:r>
            <a:r>
              <a:rPr lang="en-US" dirty="0"/>
              <a:t>, a leading organization in web accessibility.</a:t>
            </a:r>
          </a:p>
          <a:p>
            <a:r>
              <a:rPr lang="en-US" dirty="0"/>
              <a:t>WAVE analyzes web pages for accessibility issues and provides visual feedback and detailed reports.</a:t>
            </a:r>
          </a:p>
        </p:txBody>
      </p:sp>
    </p:spTree>
    <p:extLst>
      <p:ext uri="{BB962C8B-B14F-4D97-AF65-F5344CB8AC3E}">
        <p14:creationId xmlns:p14="http://schemas.microsoft.com/office/powerpoint/2010/main" val="260295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E2B464-E73F-D1D8-AB6A-869C7780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0D7711-9CD8-D003-36EF-31BD20F73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Session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21855A-2193-8FF3-08F6-5F657DCF25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Consider accessibility</a:t>
            </a:r>
          </a:p>
          <a:p>
            <a:r>
              <a:rPr lang="en-US" dirty="0"/>
              <a:t>WinUI has broad support</a:t>
            </a:r>
          </a:p>
          <a:p>
            <a:r>
              <a:rPr lang="en-US" dirty="0"/>
              <a:t>Test your app</a:t>
            </a:r>
          </a:p>
          <a:p>
            <a:r>
              <a:rPr lang="en-US" dirty="0"/>
              <a:t>Uno Platform has some gaps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B202-2E61-0922-CFD3-8A669D11C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Session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5BC9D-E337-03B7-8390-DFAB8142E4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https://bit.ly/winui-wcag</a:t>
            </a:r>
            <a:endParaRPr lang="en-US" dirty="0"/>
          </a:p>
          <a:p>
            <a:r>
              <a:rPr lang="en-US" dirty="0">
                <a:hlinkClick r:id="rId3"/>
              </a:rPr>
              <a:t>https://www.section508.gov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https://bit.ly/winui-access</a:t>
            </a:r>
            <a:endParaRPr lang="en-US" dirty="0"/>
          </a:p>
          <a:p>
            <a:r>
              <a:rPr lang="en-US" dirty="0">
                <a:hlinkClick r:id="rId5"/>
              </a:rPr>
              <a:t>https://bit.ly/winui-wave</a:t>
            </a:r>
            <a:endParaRPr lang="en-US" dirty="0"/>
          </a:p>
          <a:p>
            <a:r>
              <a:rPr lang="en-US" dirty="0">
                <a:hlinkClick r:id="rId6"/>
              </a:rPr>
              <a:t>https://platform.uno</a:t>
            </a:r>
            <a:endParaRPr lang="en-US" dirty="0"/>
          </a:p>
          <a:p>
            <a:endParaRPr lang="en-US" sz="2400" dirty="0"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46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2700000" scaled="1"/>
                <a:tileRect/>
              </a:gra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3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22C19E53-F0AE-95A2-20D6-A232D3223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Daren May</a:t>
            </a:r>
          </a:p>
          <a:p>
            <a:r>
              <a:rPr lang="en-US" dirty="0"/>
              <a:t>Director, Development</a:t>
            </a:r>
          </a:p>
          <a:p>
            <a:r>
              <a:rPr lang="en-US" dirty="0"/>
              <a:t>Kahua</a:t>
            </a:r>
          </a:p>
          <a:p>
            <a:r>
              <a:rPr lang="en-US" dirty="0"/>
              <a:t>@darenmay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71E701-4435-2F8C-6564-8785A844FAD8}"/>
              </a:ext>
            </a:extLst>
          </p:cNvPr>
          <p:cNvSpPr txBox="1"/>
          <p:nvPr/>
        </p:nvSpPr>
        <p:spPr>
          <a:xfrm>
            <a:off x="838201" y="393700"/>
            <a:ext cx="10511970" cy="1574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defTabSz="914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</a:defRPr>
            </a:lvl1pPr>
            <a:lvl2pPr marL="457112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marL="914225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marL="1371337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marL="1828449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marL="2285561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marL="2742674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marL="3199785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marL="3656897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4300" dirty="0">
                <a:solidFill>
                  <a:srgbClr val="D91F2E"/>
                </a:solidFill>
              </a:rPr>
              <a:t>We are hiring! </a:t>
            </a:r>
          </a:p>
          <a:p>
            <a:r>
              <a:rPr lang="en-US" dirty="0">
                <a:solidFill>
                  <a:srgbClr val="D91F2E"/>
                </a:solidFill>
              </a:rPr>
              <a:t>https://www.kahua.com/about/careers/</a:t>
            </a:r>
          </a:p>
        </p:txBody>
      </p:sp>
    </p:spTree>
    <p:extLst>
      <p:ext uri="{BB962C8B-B14F-4D97-AF65-F5344CB8AC3E}">
        <p14:creationId xmlns:p14="http://schemas.microsoft.com/office/powerpoint/2010/main" val="377455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133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5CDF-4DD3-3F8B-BCC7-70D91C5D8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11153774" cy="2387600"/>
          </a:xfrm>
        </p:spPr>
        <p:txBody>
          <a:bodyPr/>
          <a:lstStyle/>
          <a:p>
            <a:r>
              <a:rPr lang="en-US" dirty="0"/>
              <a:t>WinUI, Accessibility and the Web with the Uno Platform.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2EF19-4AC0-0F91-6997-8D5605368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Daren May</a:t>
            </a:r>
          </a:p>
          <a:p>
            <a:r>
              <a:rPr lang="en-US" dirty="0"/>
              <a:t>Director, Development</a:t>
            </a:r>
          </a:p>
          <a:p>
            <a:r>
              <a:rPr lang="en-US" dirty="0"/>
              <a:t>Kahua</a:t>
            </a:r>
          </a:p>
          <a:p>
            <a:r>
              <a:rPr lang="en-US" dirty="0"/>
              <a:t>@darenmay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AE6CF1-ADC8-E245-0BD6-F89C1013C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692150"/>
            <a:ext cx="28575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E44740-2330-3A63-D830-31DA98A397FF}"/>
              </a:ext>
            </a:extLst>
          </p:cNvPr>
          <p:cNvSpPr txBox="1"/>
          <p:nvPr/>
        </p:nvSpPr>
        <p:spPr>
          <a:xfrm>
            <a:off x="793750" y="5499100"/>
            <a:ext cx="10511970" cy="1574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defTabSz="9142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46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2700000" scaled="1"/>
                  <a:tileRect/>
                </a:gradFill>
              </a:defRPr>
            </a:lvl1pPr>
            <a:lvl2pPr marL="457112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marL="914225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marL="1371337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marL="1828449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marL="2285561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marL="2742674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marL="3199785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marL="3656897" indent="0" algn="ctr" defTabSz="914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4300" dirty="0">
                <a:solidFill>
                  <a:srgbClr val="D91F2E"/>
                </a:solidFill>
              </a:rPr>
              <a:t>We are hiring! Speak to Colin or Me!</a:t>
            </a:r>
          </a:p>
          <a:p>
            <a:r>
              <a:rPr lang="en-US" dirty="0">
                <a:solidFill>
                  <a:srgbClr val="D91F2E"/>
                </a:solidFill>
              </a:rPr>
              <a:t>https://www.kahua.com/about/careers/</a:t>
            </a:r>
          </a:p>
        </p:txBody>
      </p:sp>
    </p:spTree>
    <p:extLst>
      <p:ext uri="{BB962C8B-B14F-4D97-AF65-F5344CB8AC3E}">
        <p14:creationId xmlns:p14="http://schemas.microsoft.com/office/powerpoint/2010/main" val="22689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E2B464-E73F-D1D8-AB6A-869C7780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21855A-2193-8FF3-08F6-5F657DCF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WinUI?</a:t>
            </a:r>
          </a:p>
          <a:p>
            <a:r>
              <a:rPr lang="en-US" dirty="0"/>
              <a:t>Understanding Accessibility</a:t>
            </a:r>
          </a:p>
          <a:p>
            <a:r>
              <a:rPr lang="en-US" dirty="0"/>
              <a:t>Making WinUI Applications Accessible</a:t>
            </a:r>
          </a:p>
          <a:p>
            <a:r>
              <a:rPr lang="en-US" dirty="0"/>
              <a:t>Testing with Narrator</a:t>
            </a:r>
          </a:p>
          <a:p>
            <a:r>
              <a:rPr lang="en-US" dirty="0"/>
              <a:t>What about the web?</a:t>
            </a:r>
          </a:p>
        </p:txBody>
      </p:sp>
    </p:spTree>
    <p:extLst>
      <p:ext uri="{BB962C8B-B14F-4D97-AF65-F5344CB8AC3E}">
        <p14:creationId xmlns:p14="http://schemas.microsoft.com/office/powerpoint/2010/main" val="319910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6B4BF-CAB7-6D30-E0FB-6AC25CB0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WinUI?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E4779B-5980-8502-FF31-F9E98400F4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WinUI 3 is a native UI framework that ships with the Windows App SDK.</a:t>
            </a:r>
          </a:p>
          <a:p>
            <a:r>
              <a:rPr lang="en-US" dirty="0"/>
              <a:t>It provides a new unified set of APIs and tools that can be used to develop desktop apps on Windows 11 (as well as downwards to Windows 10, version 1809).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7C10-C4D6-8C08-ACD0-B11F58CF4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completely decoupled from the Windows OS and provides consistent, intuitive, and accessible experiences using the latest user interface (UI) patterns.</a:t>
            </a:r>
          </a:p>
          <a:p>
            <a:r>
              <a:rPr lang="en-US" dirty="0"/>
              <a:t>The latest way to build Windows Desktop applications.</a:t>
            </a:r>
          </a:p>
          <a:p>
            <a:endParaRPr lang="en-US" dirty="0"/>
          </a:p>
        </p:txBody>
      </p:sp>
      <p:pic>
        <p:nvPicPr>
          <p:cNvPr id="1030" name="Picture 6" descr="WinUI logo">
            <a:extLst>
              <a:ext uri="{FF2B5EF4-FFF2-40B4-BE49-F238E27FC236}">
                <a16:creationId xmlns:a16="http://schemas.microsoft.com/office/drawing/2014/main" id="{A1A389BE-4E0C-2686-2CD1-F058DEFD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64" y="230190"/>
            <a:ext cx="1507261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04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6B4BF-CAB7-6D30-E0FB-6AC25CB0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Understanding Accessibility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E4779B-5980-8502-FF31-F9E98400F4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Accessibility is about ensuring that everyone, regardless of their abilities or disabilities, can access and use software applications. </a:t>
            </a:r>
          </a:p>
          <a:p>
            <a:r>
              <a:rPr lang="en-US" dirty="0"/>
              <a:t>It has a profound impact on user experience.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7C10-C4D6-8C08-ACD0-B11F58CF4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individuals face challenges when interacting with digital content, and by designing accessible apps, we can remove barriers and create a more inclusive experience for all.</a:t>
            </a:r>
          </a:p>
        </p:txBody>
      </p:sp>
    </p:spTree>
    <p:extLst>
      <p:ext uri="{BB962C8B-B14F-4D97-AF65-F5344CB8AC3E}">
        <p14:creationId xmlns:p14="http://schemas.microsoft.com/office/powerpoint/2010/main" val="67313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6B4BF-CAB7-6D30-E0FB-6AC25CB0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Typical Accessibility Challenges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E4779B-5980-8502-FF31-F9E98400F4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Keyboard Accessibility</a:t>
            </a:r>
          </a:p>
          <a:p>
            <a:r>
              <a:rPr lang="en-US" dirty="0"/>
              <a:t>Screen Reader Compatibility</a:t>
            </a:r>
          </a:p>
          <a:p>
            <a:r>
              <a:rPr lang="en-US" dirty="0"/>
              <a:t>Visual Contrast and Color Accessibility</a:t>
            </a:r>
          </a:p>
          <a:p>
            <a:r>
              <a:rPr lang="en-US" dirty="0"/>
              <a:t>Semantic Markup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7C10-C4D6-8C08-ACD0-B11F58CF4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 Management</a:t>
            </a:r>
          </a:p>
          <a:p>
            <a:r>
              <a:rPr lang="en-US" dirty="0"/>
              <a:t>Non-Text Content Accessibility</a:t>
            </a:r>
          </a:p>
          <a:p>
            <a:r>
              <a:rPr lang="en-US" dirty="0"/>
              <a:t>Form Accessibility</a:t>
            </a:r>
          </a:p>
          <a:p>
            <a:r>
              <a:rPr lang="en-US" dirty="0"/>
              <a:t>Dynamic Content and ARIA (Accessible Rich Internet Applications)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8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6B4BF-CAB7-6D30-E0FB-6AC25CB0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Accessibility Guidelines and Standards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E4779B-5980-8502-FF31-F9E98400F4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guide us in creating accessible applications, we have established accessibility guidelines, such as the Web Content Accessibility Guidelines (WCAG). </a:t>
            </a:r>
          </a:p>
          <a:p>
            <a:r>
              <a:rPr lang="en-US" dirty="0"/>
              <a:t>Section 508 is a U.S. federal law that mandates accessibility standards for federal agencies and aligns with WCAG.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7C10-C4D6-8C08-ACD0-B11F58CF4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guidelines provide a framework for making digital content perceivable, operable, understandable, and robust. </a:t>
            </a:r>
          </a:p>
          <a:p>
            <a:r>
              <a:rPr lang="en-US" dirty="0"/>
              <a:t>They set the standards for accessibility in various domains and are highly relevant to WinUI development.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D5577D-928F-37A7-BDC5-9DA46322F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80" y="5422903"/>
            <a:ext cx="2134570" cy="75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508 Compliance - Quality Associates Incorporated">
            <a:extLst>
              <a:ext uri="{FF2B5EF4-FFF2-40B4-BE49-F238E27FC236}">
                <a16:creationId xmlns:a16="http://schemas.microsoft.com/office/drawing/2014/main" id="{C8E315F0-AB53-7848-C285-39B407F88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274" y="5241133"/>
            <a:ext cx="1648201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5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6B4BF-CAB7-6D30-E0FB-6AC25CB0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WinUI and Accessibility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E4779B-5980-8502-FF31-F9E98400F4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WinUI follows industry standards and guidelines for accessibility.</a:t>
            </a:r>
          </a:p>
          <a:p>
            <a:r>
              <a:rPr lang="en-US" dirty="0"/>
              <a:t>Microsoft actively works to make WinUI accessible for all users.</a:t>
            </a:r>
          </a:p>
          <a:p>
            <a:r>
              <a:rPr lang="en-US" dirty="0"/>
              <a:t>Accessibility features are integrated into the core components of WinUI.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7C10-C4D6-8C08-ACD0-B11F58CF4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Keyboard navigation</a:t>
            </a:r>
          </a:p>
          <a:p>
            <a:r>
              <a:rPr lang="en-US" dirty="0"/>
              <a:t>Screen reader support</a:t>
            </a:r>
          </a:p>
          <a:p>
            <a:r>
              <a:rPr lang="en-US" dirty="0"/>
              <a:t>High contrast mode</a:t>
            </a:r>
          </a:p>
          <a:p>
            <a:r>
              <a:rPr lang="en-US" dirty="0"/>
              <a:t>Accessible names and descriptions</a:t>
            </a:r>
          </a:p>
        </p:txBody>
      </p:sp>
    </p:spTree>
    <p:extLst>
      <p:ext uri="{BB962C8B-B14F-4D97-AF65-F5344CB8AC3E}">
        <p14:creationId xmlns:p14="http://schemas.microsoft.com/office/powerpoint/2010/main" val="3389038717"/>
      </p:ext>
    </p:extLst>
  </p:cSld>
  <p:clrMapOvr>
    <a:masterClrMapping/>
  </p:clrMapOvr>
</p:sld>
</file>

<file path=ppt/theme/theme1.xml><?xml version="1.0" encoding="utf-8"?>
<a:theme xmlns:a="http://schemas.openxmlformats.org/drawingml/2006/main" name="202210 Denver Dev Day -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 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10 Denver Dev Day - Template" id="{9925F673-3A33-4DD4-A0AF-87FFCC24DBE2}" vid="{CE8079CA-9009-45B6-8E7B-FB964F104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202210 Denver Dev Day - Template</Template>
  <TotalTime>292</TotalTime>
  <Words>1601</Words>
  <Application>Microsoft Office PowerPoint</Application>
  <PresentationFormat>Widescreen</PresentationFormat>
  <Paragraphs>131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 </vt:lpstr>
      <vt:lpstr>Segoe UI Light</vt:lpstr>
      <vt:lpstr>202210 Denver Dev Day - Template</vt:lpstr>
      <vt:lpstr>PowerPoint Presentation</vt:lpstr>
      <vt:lpstr>PowerPoint Presentation</vt:lpstr>
      <vt:lpstr>WinUI, Accessibility and the Web with the Uno Platform.</vt:lpstr>
      <vt:lpstr>Session Agenda</vt:lpstr>
      <vt:lpstr>What is WinUI?</vt:lpstr>
      <vt:lpstr>Understanding Accessibility</vt:lpstr>
      <vt:lpstr>Typical Accessibility Challenges</vt:lpstr>
      <vt:lpstr>Accessibility Guidelines and Standards</vt:lpstr>
      <vt:lpstr>WinUI and Accessibility</vt:lpstr>
      <vt:lpstr>Testing - Microsoft Narrator</vt:lpstr>
      <vt:lpstr>PowerPoint Presentation</vt:lpstr>
      <vt:lpstr>Making WinUI Applications Accessible</vt:lpstr>
      <vt:lpstr>Key AutomationProperties</vt:lpstr>
      <vt:lpstr>PowerPoint Presentation</vt:lpstr>
      <vt:lpstr>What About the Web?</vt:lpstr>
      <vt:lpstr>Testing - The WAVE tool</vt:lpstr>
      <vt:lpstr>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Note</dc:title>
  <dc:creator>Jerry @Home</dc:creator>
  <cp:lastModifiedBy>Daren May</cp:lastModifiedBy>
  <cp:revision>3</cp:revision>
  <dcterms:created xsi:type="dcterms:W3CDTF">2022-09-28T15:41:26Z</dcterms:created>
  <dcterms:modified xsi:type="dcterms:W3CDTF">2023-06-09T17:30:59Z</dcterms:modified>
</cp:coreProperties>
</file>