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5" r:id="rId3"/>
    <p:sldId id="276" r:id="rId4"/>
    <p:sldId id="27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8" r:id="rId14"/>
    <p:sldId id="279" r:id="rId15"/>
    <p:sldId id="282" r:id="rId16"/>
    <p:sldId id="265" r:id="rId17"/>
    <p:sldId id="280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646B0-1C1A-4248-B6D0-D891002BDDC1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C31CF-C6CA-4D33-A6E3-05D74B20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91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601BF-EC1A-4F09-8051-3F015E9FE760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CDF9D-723D-4456-A247-97A128D9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7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DFE-46E3-493D-8660-E969B32D3F69}" type="datetime1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Time Ballers  --  Danny Arenson  --  06/15/17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0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EFC1-8FFB-4939-86F4-2211E39CEA92}" type="datetime1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Time Ballers  --  Danny Arenson  --  06/15/17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3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D18D-5F66-4F01-8B60-84E7850963B0}" type="datetime1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Time Ballers  --  Danny Arenson  --  06/15/17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4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D34B-2189-4CC3-BEA7-2C1AAE24B723}" type="datetime1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Time Ballers  --  Danny Arenson  --  06/15/17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2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D309-C96C-4ECA-9511-8D6ABD500136}" type="datetime1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Time Ballers  --  Danny Arenson  --  06/15/17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5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9707-2DE0-4C67-B893-29EA0DB2EB90}" type="datetime1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Time Ballers  --  Danny Arenson  --  06/15/17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21F6-8475-4779-BDE1-514E7F345BCD}" type="datetime1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Time Ballers  --  Danny Arenson  --  06/15/17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D4AE-B9A5-4BB0-87C3-B4DF587D9B0D}" type="datetime1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Time Ballers  --  Danny Arenson  --  06/15/17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7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24BB-6FB5-481D-BDE3-FAF47E8EFBA6}" type="datetime1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Time Ballers  --  Danny Arenson  --  06/15/17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3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4158-2C10-4BFE-9BBC-5ECC584DA6FC}" type="datetime1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Time Ballers  --  Danny Arenson  --  06/15/17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2B37-791D-4073-A05C-E0549E0E73FE}" type="datetime1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Time Ballers  --  Danny Arenson  --  06/15/17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8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20EC6-408D-434F-A8A7-456F408C6874}" type="datetime1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Big Time Ballers  --  Danny Arenson  --  06/15/17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AC1CF-8E50-4A3D-8CCD-2580BF38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8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9.png"/><Relationship Id="rId7" Type="http://schemas.openxmlformats.org/officeDocument/2006/relationships/image" Target="../media/image33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1148" y="3287299"/>
            <a:ext cx="7054132" cy="1655762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  <a:latin typeface="Microsoft PhagsPa" panose="020B0502040204020203" pitchFamily="34" charset="0"/>
              </a:rPr>
              <a:t>Predicting the 2017 All-NBA Roster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4487" y="4943061"/>
            <a:ext cx="402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Danny Arenson</a:t>
            </a:r>
          </a:p>
          <a:p>
            <a:r>
              <a:rPr lang="en-US" dirty="0">
                <a:solidFill>
                  <a:schemeClr val="bg1"/>
                </a:solidFill>
              </a:rPr>
              <a:t>06/15/17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9113" y="6416260"/>
            <a:ext cx="4114800" cy="365125"/>
          </a:xfrm>
        </p:spPr>
        <p:txBody>
          <a:bodyPr/>
          <a:lstStyle/>
          <a:p>
            <a:r>
              <a:rPr lang="en-US"/>
              <a:t>Big Time Ballers  --  Danny Arenson  --  06/15/17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08383" y="701976"/>
            <a:ext cx="7802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Microsoft PhagsPa" panose="020B0502040204020203" pitchFamily="34" charset="0"/>
              </a:rPr>
              <a:t>Big Time Ballers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2385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538" y="651348"/>
            <a:ext cx="105384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PhagsPa" panose="020B0502040204020203" pitchFamily="34" charset="0"/>
              </a:rPr>
              <a:t>Method 1: Classification Accuracy:</a:t>
            </a:r>
          </a:p>
          <a:p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PhagsPa" panose="020B0502040204020203" pitchFamily="34" charset="0"/>
              </a:rPr>
              <a:t>Confusion Matrix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825" y="2546792"/>
            <a:ext cx="66451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describe performance of the classification model I designed a Confusion Matrix on Python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Question: How are the metrics computed from a confusion Matrix?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Answer: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Sliced into four pieces (TP, TN, FP, FN)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Classification Accuracy on dataset: ~97%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True Positive: 99%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False Positive: 29%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Specificity: 71%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Precision: 98%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711" y="2546792"/>
            <a:ext cx="2527587" cy="152162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12" y="4386471"/>
            <a:ext cx="3315286" cy="186108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560443" y="6356350"/>
            <a:ext cx="4114800" cy="365125"/>
          </a:xfrm>
        </p:spPr>
        <p:txBody>
          <a:bodyPr/>
          <a:lstStyle/>
          <a:p>
            <a:r>
              <a:rPr lang="en-US"/>
              <a:t>Big Time Ballers  --  Danny Arenson  --  06/15/17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1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4812" y="640587"/>
            <a:ext cx="105384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PhagsPa" panose="020B0502040204020203" pitchFamily="34" charset="0"/>
              </a:rPr>
              <a:t>Method 1: Classification Accuracy: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13" y="2208372"/>
            <a:ext cx="4233916" cy="28624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309336" y="1861287"/>
            <a:ext cx="494061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</a:rPr>
              <a:t>ROC Curve: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</a:rPr>
              <a:t>Performed an ROC curve on data to illustrate classifier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</a:rPr>
              <a:t>“Hugs” the upper left corner. Meaning, this Classifier is doing a good job at separating the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</a:rPr>
              <a:t>You can’t actually see the thresholds used to generate the curve on an ROC curve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</a:rPr>
              <a:t>To better understand I needed to evaluate threshold through Sensitivity and Specificity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</a:rPr>
              <a:t>Received scores .99 and .71,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icrosoft PhagsPa" panose="020B05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</a:rPr>
              <a:t>Area Under the Curve: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</a:rPr>
              <a:t>Useful as a single number summary of classifier performance</a:t>
            </a:r>
            <a:r>
              <a:rPr lang="en-US" dirty="0">
                <a:latin typeface="Microsoft PhagsPa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</a:rPr>
              <a:t>Received score 98%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icrosoft PhagsPa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icrosoft PhagsPa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Microsoft PhagsPa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79643" y="6351657"/>
            <a:ext cx="4114800" cy="365125"/>
          </a:xfrm>
        </p:spPr>
        <p:txBody>
          <a:bodyPr/>
          <a:lstStyle/>
          <a:p>
            <a:r>
              <a:rPr lang="en-US"/>
              <a:t>Big Time Ballers  --  Danny Arenson  --  06/15/17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11</a:t>
            </a:fld>
            <a:endParaRPr lang="en-US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738191" y="2088672"/>
            <a:ext cx="537861" cy="527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22321" y="1595462"/>
            <a:ext cx="2703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(Indicative of a good classier, located in the top left corner)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813" y="5305722"/>
            <a:ext cx="2286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0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8816" y="696648"/>
            <a:ext cx="9168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PhagsPa" panose="020B0502040204020203" pitchFamily="34" charset="0"/>
              </a:rPr>
              <a:t>Method 2: Cluster Analysis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303" y="2033976"/>
            <a:ext cx="2933700" cy="217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938" y="2033977"/>
            <a:ext cx="2895600" cy="217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303" y="4619039"/>
            <a:ext cx="2933700" cy="1980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938" y="4619039"/>
            <a:ext cx="2895600" cy="19805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86948" y="6325152"/>
            <a:ext cx="4114800" cy="365125"/>
          </a:xfrm>
        </p:spPr>
        <p:txBody>
          <a:bodyPr/>
          <a:lstStyle/>
          <a:p>
            <a:r>
              <a:rPr lang="en-US"/>
              <a:t>Big Time Ballers  --  Danny Arenson  --  06/15/17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12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8816" y="2173357"/>
            <a:ext cx="3611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Examined patterns and trends in data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Elbow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Silhouette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K-Means Clustering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816" y="4204064"/>
            <a:ext cx="4522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Various Methods to establish what is the most ideal value of clusters in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Ideal K = 3</a:t>
            </a:r>
          </a:p>
        </p:txBody>
      </p:sp>
    </p:spTree>
    <p:extLst>
      <p:ext uri="{BB962C8B-B14F-4D97-AF65-F5344CB8AC3E}">
        <p14:creationId xmlns:p14="http://schemas.microsoft.com/office/powerpoint/2010/main" val="425064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631" y="672473"/>
            <a:ext cx="9168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PhagsPa" panose="020B0502040204020203" pitchFamily="34" charset="0"/>
              </a:rPr>
              <a:t>Method 2: Cluster Analysis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596" y="1900238"/>
            <a:ext cx="2009076" cy="1305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702" y="1900238"/>
            <a:ext cx="1905425" cy="1305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738" y="1900238"/>
            <a:ext cx="1814733" cy="1305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596" y="3334767"/>
            <a:ext cx="2009076" cy="1290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279" y="3334767"/>
            <a:ext cx="1926849" cy="1290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735" y="3334767"/>
            <a:ext cx="1814736" cy="1290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595" y="4754505"/>
            <a:ext cx="2009077" cy="13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280" y="4754505"/>
            <a:ext cx="1926849" cy="13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737" y="4754505"/>
            <a:ext cx="1814734" cy="136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533939" y="6311900"/>
            <a:ext cx="4114800" cy="365125"/>
          </a:xfrm>
        </p:spPr>
        <p:txBody>
          <a:bodyPr/>
          <a:lstStyle/>
          <a:p>
            <a:r>
              <a:rPr lang="en-US"/>
              <a:t>Big Time Ballers  --  Danny Arenson  --  06/15/17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13</a:t>
            </a:fld>
            <a:endParaRPr lang="en-US"/>
          </a:p>
        </p:txBody>
      </p:sp>
      <p:pic>
        <p:nvPicPr>
          <p:cNvPr id="17" name="Picture 16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735" y="457754"/>
            <a:ext cx="1920769" cy="86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808382" y="1900238"/>
            <a:ext cx="39889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Silhouette Plots: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Based on </a:t>
            </a:r>
            <a:r>
              <a:rPr lang="en-US" sz="3200" dirty="0" err="1">
                <a:solidFill>
                  <a:schemeClr val="bg1"/>
                </a:solidFill>
              </a:rPr>
              <a:t>n_clusters</a:t>
            </a:r>
            <a:r>
              <a:rPr lang="en-US" sz="3200" dirty="0">
                <a:solidFill>
                  <a:schemeClr val="bg1"/>
                </a:solidFill>
              </a:rPr>
              <a:t>,  2 would be the ideal K Means Clustering Model</a:t>
            </a:r>
          </a:p>
        </p:txBody>
      </p:sp>
    </p:spTree>
    <p:extLst>
      <p:ext uri="{BB962C8B-B14F-4D97-AF65-F5344CB8AC3E}">
        <p14:creationId xmlns:p14="http://schemas.microsoft.com/office/powerpoint/2010/main" val="3097325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140" y="478302"/>
            <a:ext cx="5000112" cy="58943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15110" y="6351657"/>
            <a:ext cx="4114800" cy="365125"/>
          </a:xfrm>
        </p:spPr>
        <p:txBody>
          <a:bodyPr/>
          <a:lstStyle/>
          <a:p>
            <a:r>
              <a:rPr lang="en-US"/>
              <a:t>Big Time Ballers  --  Danny Arenson  --  06/15/17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849" y="1895061"/>
            <a:ext cx="49430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Principal Component Analysis (PCA):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Clearest grouping of clusters appear with 6, 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126" y="129492"/>
            <a:ext cx="5922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PhagsPa" panose="020B0502040204020203" pitchFamily="34" charset="0"/>
              </a:rPr>
              <a:t>Method 2: </a:t>
            </a:r>
          </a:p>
          <a:p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PhagsPa" panose="020B0502040204020203" pitchFamily="34" charset="0"/>
              </a:rPr>
              <a:t>Cluster Analysis</a:t>
            </a:r>
          </a:p>
        </p:txBody>
      </p:sp>
      <p:sp>
        <p:nvSpPr>
          <p:cNvPr id="15" name="Oval 14"/>
          <p:cNvSpPr/>
          <p:nvPr/>
        </p:nvSpPr>
        <p:spPr>
          <a:xfrm>
            <a:off x="8335617" y="1789042"/>
            <a:ext cx="1524000" cy="15902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859617" y="1768961"/>
            <a:ext cx="1524000" cy="15902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46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Time Ballers  --  Danny Arenson  --  06/15/17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85" y="982998"/>
            <a:ext cx="5740872" cy="4953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93" y="982998"/>
            <a:ext cx="5775772" cy="49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86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2763" y="407484"/>
            <a:ext cx="11479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PhagsPa" panose="020B0502040204020203" pitchFamily="34" charset="0"/>
              </a:rPr>
              <a:t>Method 3: Creating a Playmaker and Scorer Rating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574" y="2161809"/>
            <a:ext cx="6733787" cy="201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574" y="4571127"/>
            <a:ext cx="6733787" cy="51770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07435" y="6435173"/>
            <a:ext cx="4114800" cy="365125"/>
          </a:xfrm>
        </p:spPr>
        <p:txBody>
          <a:bodyPr/>
          <a:lstStyle/>
          <a:p>
            <a:r>
              <a:rPr lang="en-US"/>
              <a:t>Big Time Ballers  --  Danny Arenson  --  06/15/17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16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2763" y="2388275"/>
            <a:ext cx="41772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Scorer Rating highlights scoring points in respect to player performance in adding to the team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Playmaker Rating highlights overall efficiency in “playmaking” abilities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Scoring, Assists, Turnovers, etc..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85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600200" y="6466076"/>
            <a:ext cx="4114800" cy="365125"/>
          </a:xfrm>
        </p:spPr>
        <p:txBody>
          <a:bodyPr/>
          <a:lstStyle/>
          <a:p>
            <a:r>
              <a:rPr lang="en-US"/>
              <a:t>Big Time Ballers  --  Danny Arenson  --  06/15/17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17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9229" y="199139"/>
            <a:ext cx="35069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PhagsPa" panose="020B0502040204020203" pitchFamily="34" charset="0"/>
              </a:rPr>
              <a:t>Exploratory Analysis with implementation of the Playmaker and Scorer Ratings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666" y="2380836"/>
            <a:ext cx="3918631" cy="19470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481" y="2380836"/>
            <a:ext cx="3916910" cy="1947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266" y="199139"/>
            <a:ext cx="3899125" cy="19641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696" y="4545471"/>
            <a:ext cx="3934695" cy="217600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666" y="4554353"/>
            <a:ext cx="3917007" cy="215824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1" y="2380835"/>
            <a:ext cx="1778706" cy="19470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88" y="2380835"/>
            <a:ext cx="1702118" cy="1947093"/>
          </a:xfrm>
          <a:prstGeom prst="rect">
            <a:avLst/>
          </a:prstGeom>
        </p:spPr>
      </p:pic>
      <p:pic>
        <p:nvPicPr>
          <p:cNvPr id="30" name="Picture 29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81" y="4554353"/>
            <a:ext cx="3480824" cy="215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88" y="199139"/>
            <a:ext cx="3914985" cy="196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5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2278" y="684991"/>
            <a:ext cx="7292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PhagsPa" panose="020B0502040204020203" pitchFamily="34" charset="0"/>
              </a:rPr>
              <a:t>Regression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020" y="426428"/>
            <a:ext cx="4945894" cy="181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020" y="2518117"/>
            <a:ext cx="4945894" cy="179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020" y="4589766"/>
            <a:ext cx="4945894" cy="19771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62278" y="6351657"/>
            <a:ext cx="4114800" cy="365125"/>
          </a:xfrm>
        </p:spPr>
        <p:txBody>
          <a:bodyPr/>
          <a:lstStyle/>
          <a:p>
            <a:r>
              <a:rPr lang="en-US"/>
              <a:t>Big Time Ballers  --  Danny Arenson  --  06/15/17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18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8174" y="1866884"/>
            <a:ext cx="3988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Linear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Correlation between points per game vs Playmaker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Correlation between points per game vs Playmaker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Correlation between Games Played, Points Per Game, Assisted Points Per Game, Unassisted Points Per Game vs. Playmaker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 Display Positive Relationship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943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1355" y="279738"/>
            <a:ext cx="4510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PhagsPa" panose="020B0502040204020203" pitchFamily="34" charset="0"/>
              </a:rPr>
              <a:t>Regression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017" y="278295"/>
            <a:ext cx="5151781" cy="2838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52" y="3419060"/>
            <a:ext cx="4862752" cy="3101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017" y="3419060"/>
            <a:ext cx="5151781" cy="315960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20687" y="6356350"/>
            <a:ext cx="4114800" cy="365125"/>
          </a:xfrm>
        </p:spPr>
        <p:txBody>
          <a:bodyPr/>
          <a:lstStyle/>
          <a:p>
            <a:r>
              <a:rPr lang="en-US"/>
              <a:t>Big Time Ballers  --  Danny Arenson  --  06/15/17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19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69818" y="1572400"/>
            <a:ext cx="4253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Logistic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Binary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Decision Boundary separating both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70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</a:rPr>
              <a:t>NBA Season is a grueling stretch of 82 games (minimum) spanning over 6 months</a:t>
            </a:r>
          </a:p>
          <a:p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</a:rPr>
              <a:t>Also allows the best players in the world the chance to display their skills and talents on the highest level</a:t>
            </a:r>
          </a:p>
          <a:p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</a:rPr>
              <a:t>At the end of the season the NBA awards its players with various types of honors</a:t>
            </a:r>
          </a:p>
          <a:p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</a:rPr>
              <a:t>Ex) MVP, All-Defense, Sixth Man, Most Improved, </a:t>
            </a:r>
            <a:r>
              <a:rPr lang="en-US" b="1" dirty="0">
                <a:solidFill>
                  <a:schemeClr val="bg1"/>
                </a:solidFill>
                <a:latin typeface="Microsoft PhagsPa" panose="020B0502040204020203" pitchFamily="34" charset="0"/>
              </a:rPr>
              <a:t>All-NBA</a:t>
            </a:r>
          </a:p>
          <a:p>
            <a:endParaRPr lang="en-US" dirty="0">
              <a:solidFill>
                <a:schemeClr val="bg1"/>
              </a:solidFill>
              <a:latin typeface="Microsoft PhagsPa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Microsoft PhagsPa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Microsoft PhagsPa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732183" y="737426"/>
            <a:ext cx="10515600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PhagsPa" panose="020B0502040204020203" pitchFamily="34" charset="0"/>
              </a:rPr>
              <a:t>Introduction</a:t>
            </a:r>
          </a:p>
          <a:p>
            <a:endParaRPr lang="en-US" sz="5400" dirty="0">
              <a:latin typeface="Microsoft PhagsPa" panose="020B050204020402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2792" y="6356350"/>
            <a:ext cx="4114800" cy="365125"/>
          </a:xfrm>
        </p:spPr>
        <p:txBody>
          <a:bodyPr/>
          <a:lstStyle/>
          <a:p>
            <a:r>
              <a:rPr lang="en-US"/>
              <a:t>Big Time Ballers  --  Danny Arenson  --  06/15/17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45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543339"/>
            <a:ext cx="52743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PhagsPa" panose="020B0502040204020203" pitchFamily="34" charset="0"/>
              </a:rPr>
              <a:t>And the 2017 All-NBA team is…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592" y="185529"/>
            <a:ext cx="6743408" cy="54466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47192" y="6356350"/>
            <a:ext cx="4114800" cy="365125"/>
          </a:xfrm>
        </p:spPr>
        <p:txBody>
          <a:bodyPr/>
          <a:lstStyle/>
          <a:p>
            <a:r>
              <a:rPr lang="en-US"/>
              <a:t>Big Time Ballers  --  Danny Arenson  --  06/15/17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96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anny Arenson\AppData\Local\Microsoft\Windows\INetCache\Content.Word\200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295" y="255850"/>
            <a:ext cx="1884105" cy="13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:\Users\Danny Arenson\AppData\Local\Microsoft\Windows\INetCache\Content.Word\200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498" y="255849"/>
            <a:ext cx="1861806" cy="14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Danny Arenson\AppData\Local\Microsoft\Windows\INetCache\Content.Word\2004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742" y="255849"/>
            <a:ext cx="1753455" cy="1409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Danny Arenson\AppData\Local\Microsoft\Windows\INetCache\Content.Word\2005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296" y="1797759"/>
            <a:ext cx="1884105" cy="123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Danny Arenson\AppData\Local\Microsoft\Windows\INetCache\Content.Word\2006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497" y="1797760"/>
            <a:ext cx="1861807" cy="1237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Danny Arenson\AppData\Local\Microsoft\Windows\INetCache\Content.Word\2007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516" y="1797759"/>
            <a:ext cx="1861014" cy="1309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Danny Arenson\AppData\Local\Microsoft\Windows\INetCache\Content.Word\2010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497" y="3235341"/>
            <a:ext cx="1861808" cy="131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Danny Arenson\AppData\Local\Microsoft\Windows\INetCache\Content.Word\2011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722" y="3235340"/>
            <a:ext cx="1861808" cy="131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Danny Arenson\AppData\Local\Microsoft\Windows\INetCache\Content.Word\2012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625" y="3235340"/>
            <a:ext cx="1783572" cy="131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Danny Arenson\AppData\Local\Microsoft\Windows\INetCache\Content.Word\2013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241" y="4745643"/>
            <a:ext cx="1879159" cy="1383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Danny Arenson\AppData\Local\Microsoft\Windows\INetCache\Content.Word\2014.png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497" y="4745645"/>
            <a:ext cx="1861807" cy="1365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C:\Users\Danny Arenson\AppData\Local\Microsoft\Windows\INetCache\Content.Word\2015.png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516" y="4745644"/>
            <a:ext cx="1861014" cy="1365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722" y="255849"/>
            <a:ext cx="1861808" cy="1409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C:\Users\Danny Arenson\AppData\Local\Microsoft\Windows\INetCache\Content.Word\2008.png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741" y="1797759"/>
            <a:ext cx="1753456" cy="1309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C:\Users\Danny Arenson\AppData\Local\Microsoft\Windows\INetCache\Content.Word\2009.png"/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296" y="3235340"/>
            <a:ext cx="1884106" cy="131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 descr="C:\Users\Danny Arenson\AppData\Local\Microsoft\Windows\INetCache\Content.Word\2016.png"/>
          <p:cNvPicPr/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625" y="4745644"/>
            <a:ext cx="1830618" cy="136541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1494183" y="6404665"/>
            <a:ext cx="4114800" cy="365125"/>
          </a:xfrm>
        </p:spPr>
        <p:txBody>
          <a:bodyPr/>
          <a:lstStyle/>
          <a:p>
            <a:r>
              <a:rPr lang="en-US"/>
              <a:t>Big Time Ballers  --  Danny Arenson  --  06/15/17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21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10817" y="596348"/>
            <a:ext cx="26106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Comparing the “theoretical” vs. “actual” across the years</a:t>
            </a:r>
          </a:p>
        </p:txBody>
      </p:sp>
    </p:spTree>
    <p:extLst>
      <p:ext uri="{BB962C8B-B14F-4D97-AF65-F5344CB8AC3E}">
        <p14:creationId xmlns:p14="http://schemas.microsoft.com/office/powerpoint/2010/main" val="2520879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133" y="278358"/>
            <a:ext cx="3712224" cy="3079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357" y="278358"/>
            <a:ext cx="3405809" cy="3079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132" y="3357878"/>
            <a:ext cx="3712223" cy="318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356" y="3357879"/>
            <a:ext cx="3405809" cy="318163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07435" y="6432707"/>
            <a:ext cx="4114800" cy="365125"/>
          </a:xfrm>
        </p:spPr>
        <p:txBody>
          <a:bodyPr/>
          <a:lstStyle/>
          <a:p>
            <a:r>
              <a:rPr lang="en-US"/>
              <a:t>Big Time Ballers  --  Danny Arenson  --  06/15/17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22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0817" y="596348"/>
            <a:ext cx="26106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Comparing the “theoretical” vs. “actual” across the years </a:t>
            </a:r>
            <a:r>
              <a:rPr lang="en-US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cont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0817" y="3220278"/>
            <a:ext cx="3193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Wide range of overlap between 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teams and Playmaker and Scorer Rating Starters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66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988" y="660289"/>
            <a:ext cx="7292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PhagsPa" panose="020B0502040204020203" pitchFamily="34" charset="0"/>
              </a:rPr>
              <a:t>Proposed use of Rating</a:t>
            </a:r>
          </a:p>
          <a:p>
            <a:endParaRPr lang="en-US" sz="5400" dirty="0">
              <a:latin typeface="Microsoft PhagsPa" panose="020B0502040204020203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3695" y="6474929"/>
            <a:ext cx="4114800" cy="365125"/>
          </a:xfrm>
        </p:spPr>
        <p:txBody>
          <a:bodyPr/>
          <a:lstStyle/>
          <a:p>
            <a:r>
              <a:rPr lang="en-US"/>
              <a:t>Big Time Ballers  --  Danny Arenson  --  06/15/17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1710" y="1881810"/>
            <a:ext cx="69885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Playmaker and Scorer Ratings could come in handy when playing various fantasy sports betting websites </a:t>
            </a:r>
            <a:r>
              <a:rPr lang="en-US" sz="2400" dirty="0" err="1">
                <a:solidFill>
                  <a:schemeClr val="bg1"/>
                </a:solidFill>
              </a:rPr>
              <a:t>ie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en-US" sz="2400" dirty="0" err="1">
                <a:solidFill>
                  <a:schemeClr val="bg1"/>
                </a:solidFill>
              </a:rPr>
              <a:t>Draftkings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FanDuel</a:t>
            </a:r>
            <a:r>
              <a:rPr lang="en-US" sz="2400" dirty="0">
                <a:solidFill>
                  <a:schemeClr val="bg1"/>
                </a:solidFill>
              </a:rPr>
              <a:t>. Better results = more $$$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Associated Press use these metrics when voting for All-NBA rosters. This would provide substantial numerical evidence to back up their choices and eliminate any biases.</a:t>
            </a:r>
          </a:p>
        </p:txBody>
      </p:sp>
    </p:spTree>
    <p:extLst>
      <p:ext uri="{BB962C8B-B14F-4D97-AF65-F5344CB8AC3E}">
        <p14:creationId xmlns:p14="http://schemas.microsoft.com/office/powerpoint/2010/main" val="3518498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736" y="647038"/>
            <a:ext cx="72923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PhagsPa" panose="020B0502040204020203" pitchFamily="34" charset="0"/>
              </a:rPr>
              <a:t>Advantages of New Rating System</a:t>
            </a:r>
          </a:p>
          <a:p>
            <a:endParaRPr lang="en-US" sz="5400" dirty="0">
              <a:latin typeface="Microsoft PhagsPa" panose="020B0502040204020203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82919" y="6338404"/>
            <a:ext cx="4114800" cy="333927"/>
          </a:xfrm>
        </p:spPr>
        <p:txBody>
          <a:bodyPr/>
          <a:lstStyle/>
          <a:p>
            <a:r>
              <a:rPr lang="en-US"/>
              <a:t>Big Time Ballers  --  Danny Arenson  --  06/15/17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9496" y="3047695"/>
            <a:ext cx="6503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2400" dirty="0">
                <a:solidFill>
                  <a:schemeClr val="bg1"/>
                </a:solidFill>
              </a:rPr>
              <a:t>Levels the playing field in selecting players based solely on personal stats and not notoriety or fandom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>
                <a:solidFill>
                  <a:schemeClr val="bg1"/>
                </a:solidFill>
              </a:rPr>
              <a:t>Provides a more effective way to evaluate a players efficiency and involvement on the court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>
                <a:solidFill>
                  <a:schemeClr val="bg1"/>
                </a:solidFill>
              </a:rPr>
              <a:t>Could be a useful metric for each teams scouting department and general manager</a:t>
            </a:r>
          </a:p>
          <a:p>
            <a:pPr marL="342900" indent="-342900">
              <a:buFont typeface="+mj-lt"/>
              <a:buAutoNum type="arabicParenR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590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7970" y="686794"/>
            <a:ext cx="72923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PhagsPa" panose="020B0502040204020203" pitchFamily="34" charset="0"/>
              </a:rPr>
              <a:t>Proposed next steps</a:t>
            </a:r>
          </a:p>
          <a:p>
            <a:endParaRPr lang="en-US" sz="5400" dirty="0">
              <a:latin typeface="Microsoft PhagsPa" panose="020B0502040204020203" pitchFamily="34" charset="0"/>
            </a:endParaRPr>
          </a:p>
          <a:p>
            <a:endParaRPr lang="en-US" sz="5400" dirty="0">
              <a:latin typeface="Microsoft PhagsPa" panose="020B0502040204020203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1174" y="6356349"/>
            <a:ext cx="4114800" cy="365125"/>
          </a:xfrm>
        </p:spPr>
        <p:txBody>
          <a:bodyPr/>
          <a:lstStyle/>
          <a:p>
            <a:r>
              <a:rPr lang="en-US"/>
              <a:t>Big Time Ballers  --  Danny Arenson  --  06/15/17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7970" y="2120348"/>
            <a:ext cx="68030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Improve the Rating System: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“Playmaker” is an all-around weighted evaluation of a player. “Scorer” evaluates player performance based strictly on offensive talents.  Both very critical in evaluating the best of the best, but can highlight many different players.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Compute a universal hybrid rating that highlights both ratings as an indicator of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Instead of focusing on the basic individual in-game stat line of </a:t>
            </a:r>
            <a:r>
              <a:rPr lang="en-US" dirty="0" err="1">
                <a:solidFill>
                  <a:schemeClr val="bg1"/>
                </a:solidFill>
              </a:rPr>
              <a:t>ppg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apg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rpg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… the various websites that track real-time stats of games would highlight these ratings instead.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17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8210" y="1006993"/>
            <a:ext cx="46972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Microsoft PhagsPa" panose="020B0502040204020203" pitchFamily="34" charset="0"/>
              </a:rPr>
              <a:t>Thank you!</a:t>
            </a:r>
          </a:p>
          <a:p>
            <a:endParaRPr lang="en-US" sz="5400" dirty="0">
              <a:latin typeface="Microsoft PhagsPa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535" y="2557669"/>
            <a:ext cx="3459604" cy="2564296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07435" y="6356350"/>
            <a:ext cx="4114800" cy="365125"/>
          </a:xfrm>
        </p:spPr>
        <p:txBody>
          <a:bodyPr/>
          <a:lstStyle/>
          <a:p>
            <a:r>
              <a:rPr lang="en-US"/>
              <a:t>Big Time Ballers  --  Danny Arenson  --  06/15/17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7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PhagsPa" panose="020B0502040204020203" pitchFamily="34" charset="0"/>
              </a:rPr>
              <a:t>“The All-NBA Team”, 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PhagsPa" panose="020B0502040204020203" pitchFamily="34" charset="0"/>
              </a:rPr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PhagsPa" panose="020B0502040204020203" pitchFamily="34" charset="0"/>
              </a:rPr>
              <a:t>What Does This Mean???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1978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All NBA Team is an award given at the end of the season to the best players in the NBA. Consisting of the theoretical best “Starting 5 roster”</a:t>
            </a:r>
          </a:p>
          <a:p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) If I wanted to make the best team of players, it would be….</a:t>
            </a:r>
          </a:p>
          <a:p>
            <a:r>
              <a:rPr lang="en-US" dirty="0">
                <a:solidFill>
                  <a:schemeClr val="bg1"/>
                </a:solidFill>
              </a:rPr>
              <a:t>Success is typically valued on a team scale, but in this case, making the All-NBA Team is based solely on individual performance throughout the season.</a:t>
            </a:r>
          </a:p>
          <a:p>
            <a:r>
              <a:rPr lang="en-US" dirty="0">
                <a:solidFill>
                  <a:schemeClr val="bg1"/>
                </a:solidFill>
              </a:rPr>
              <a:t>Besides for winning the NBA “MVP” (Most Valuable Player, given to only one individual in the entire league), making the All-NBA team is considered to be the highest award for the “best of the best”.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6287" y="6356350"/>
            <a:ext cx="4114800" cy="365125"/>
          </a:xfrm>
        </p:spPr>
        <p:txBody>
          <a:bodyPr/>
          <a:lstStyle/>
          <a:p>
            <a:r>
              <a:rPr lang="en-US"/>
              <a:t>Big Time Ballers  --  Danny Arenson  --  06/15/17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1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930" y="2170182"/>
            <a:ext cx="10515600" cy="40975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Associated Press (AP)</a:t>
            </a:r>
          </a:p>
          <a:p>
            <a:r>
              <a:rPr lang="en-US" dirty="0">
                <a:solidFill>
                  <a:schemeClr val="bg1"/>
                </a:solidFill>
              </a:rPr>
              <a:t>Experts in the field of Journalism, but not so much when it comes to statistics and numerical data to back their choices.</a:t>
            </a:r>
          </a:p>
          <a:p>
            <a:r>
              <a:rPr lang="en-US" dirty="0">
                <a:solidFill>
                  <a:schemeClr val="bg1"/>
                </a:solidFill>
              </a:rPr>
              <a:t>Roster spots are voted one player for each position: Point Guard, Shooting Guard, Small Forward, Power Forward, Center</a:t>
            </a:r>
          </a:p>
          <a:p>
            <a:r>
              <a:rPr lang="en-US" dirty="0">
                <a:solidFill>
                  <a:schemeClr val="bg1"/>
                </a:solidFill>
              </a:rPr>
              <a:t>3 Tiers of All-NBA Teams: All-NBA First Team, All-NBA Second Team, All-NBA Third Team (15 players total)</a:t>
            </a:r>
          </a:p>
          <a:p>
            <a:r>
              <a:rPr lang="en-US" dirty="0">
                <a:solidFill>
                  <a:schemeClr val="bg1"/>
                </a:solidFill>
              </a:rPr>
              <a:t>Equivalent to Gold, Silver, Bronze)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8930" y="7030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PhagsPa" panose="020B0502040204020203" pitchFamily="34" charset="0"/>
              </a:rPr>
              <a:t>Who votes for players to make the All-NBA Roster?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18930" y="6404555"/>
            <a:ext cx="4114800" cy="365125"/>
          </a:xfrm>
        </p:spPr>
        <p:txBody>
          <a:bodyPr/>
          <a:lstStyle/>
          <a:p>
            <a:r>
              <a:rPr lang="en-US"/>
              <a:t>Big Time Ballers  --  Danny Arenson  --  06/15/17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741" y="536051"/>
            <a:ext cx="49026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PhagsPa" panose="020B0502040204020203" pitchFamily="34" charset="0"/>
              </a:rPr>
              <a:t>The Problem:</a:t>
            </a:r>
          </a:p>
          <a:p>
            <a:endParaRPr lang="en-US" sz="5400" dirty="0">
              <a:latin typeface="Microsoft PhagsPa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766" y="1572436"/>
            <a:ext cx="4863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</a:rPr>
              <a:t>As avid NBA fans, we see over the years that although many of our favorite players get elected into the All-NBA roster, some however still get snubbed even though deserve it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</a:rPr>
              <a:t>This can make or break a career at the end of the season, and possibly prevent a player from making </a:t>
            </a:r>
            <a:r>
              <a:rPr lang="en-US" b="1" dirty="0">
                <a:solidFill>
                  <a:schemeClr val="bg1"/>
                </a:solidFill>
                <a:latin typeface="Microsoft PhagsPa" panose="020B0502040204020203" pitchFamily="34" charset="0"/>
              </a:rPr>
              <a:t>millions</a:t>
            </a:r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</a:rPr>
              <a:t> of dollars in contract negotiations, free agency, and/or bonuses.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742" y="4347908"/>
            <a:ext cx="2951098" cy="2046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39" y="4355430"/>
            <a:ext cx="3348945" cy="20468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61" y="4388822"/>
            <a:ext cx="3615336" cy="2013464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37561" y="6402286"/>
            <a:ext cx="4114800" cy="365125"/>
          </a:xfrm>
        </p:spPr>
        <p:txBody>
          <a:bodyPr/>
          <a:lstStyle/>
          <a:p>
            <a:r>
              <a:rPr lang="en-US"/>
              <a:t>Big Time Ballers  --  Danny Arenson  --  06/15/17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0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541" y="818984"/>
            <a:ext cx="6903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PhagsPa" panose="020B0502040204020203" pitchFamily="34" charset="0"/>
              </a:rPr>
              <a:t>The Problem </a:t>
            </a:r>
            <a:r>
              <a:rPr lang="en-US" sz="5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Microsoft PhagsPa" panose="020B0502040204020203" pitchFamily="34" charset="0"/>
              </a:rPr>
              <a:t>cont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PhagsPa" panose="020B0502040204020203" pitchFamily="34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9026" y="2332382"/>
            <a:ext cx="4823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</a:rPr>
              <a:t>Along with championships, all-star appearances and MVP award, this honor plays a critical role when being considered for the Hall of Fame at the end of players career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</a:rPr>
              <a:t>One of the highest accolades to build on for an NBA resume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02365" y="6338404"/>
            <a:ext cx="4280452" cy="365125"/>
          </a:xfrm>
        </p:spPr>
        <p:txBody>
          <a:bodyPr/>
          <a:lstStyle/>
          <a:p>
            <a:r>
              <a:rPr lang="en-US"/>
              <a:t>Big Time Ballers  --  Danny Arenson  --  06/15/17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5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2690" y="647920"/>
            <a:ext cx="6492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PhagsPa" panose="020B0502040204020203" pitchFamily="34" charset="0"/>
              </a:rPr>
              <a:t>Data / Methods</a:t>
            </a:r>
          </a:p>
          <a:p>
            <a:endParaRPr lang="en-US" sz="5400" dirty="0">
              <a:latin typeface="Microsoft PhagsPa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690" y="1958732"/>
            <a:ext cx="5605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NBA Player data was collected from 2000-2017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7300 Players with 89 variables collected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690" y="3528392"/>
            <a:ext cx="56056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data was preprocessed using Python scripts to collect JSON data and converted to CSV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17 csv files combined with </a:t>
            </a:r>
            <a:r>
              <a:rPr lang="en-US" sz="2400" dirty="0" err="1">
                <a:solidFill>
                  <a:schemeClr val="bg1"/>
                </a:solidFill>
              </a:rPr>
              <a:t>concat</a:t>
            </a:r>
            <a:r>
              <a:rPr lang="en-US" sz="2400" dirty="0">
                <a:solidFill>
                  <a:schemeClr val="bg1"/>
                </a:solidFill>
              </a:rPr>
              <a:t> command in python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6103" y="6356350"/>
            <a:ext cx="4450079" cy="365125"/>
          </a:xfrm>
        </p:spPr>
        <p:txBody>
          <a:bodyPr/>
          <a:lstStyle/>
          <a:p>
            <a:r>
              <a:rPr lang="en-US"/>
              <a:t>Big Time Ballers  --  Danny Arenson  --  06/15/17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0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3384" y="673541"/>
            <a:ext cx="7292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PhagsPa" panose="020B0502040204020203" pitchFamily="34" charset="0"/>
              </a:rPr>
              <a:t>The 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3384" y="2145425"/>
            <a:ext cx="63304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Following Topics that I covered: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Classification Model to determine what “classifies a player to be of All-NBA status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Cluster Analysis methods incorporated into the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Adding 2 types of Rating called the “Playmaker” and “Scorer” Ratings to predict All-NBA players based on efficiency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Regression Analysis on the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Analyzing the accuracy of the Playmaker and Scorer Ratings to previous All-NBA Rosters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90260" y="6338404"/>
            <a:ext cx="6072809" cy="365125"/>
          </a:xfrm>
        </p:spPr>
        <p:txBody>
          <a:bodyPr/>
          <a:lstStyle/>
          <a:p>
            <a:r>
              <a:rPr lang="en-US"/>
              <a:t>Big Time Ballers  --  Danny Arenson  --  06/15/17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8978" y="700046"/>
            <a:ext cx="11000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PhagsPa" panose="020B0502040204020203" pitchFamily="34" charset="0"/>
              </a:rPr>
              <a:t>Method 1: Classification Accuracy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6098" y="2025748"/>
            <a:ext cx="6035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Imported </a:t>
            </a:r>
            <a:r>
              <a:rPr lang="en-US" dirty="0" err="1">
                <a:solidFill>
                  <a:schemeClr val="bg1"/>
                </a:solidFill>
              </a:rPr>
              <a:t>Scikit_learn</a:t>
            </a:r>
            <a:r>
              <a:rPr lang="en-US" dirty="0">
                <a:solidFill>
                  <a:schemeClr val="bg1"/>
                </a:solidFill>
              </a:rPr>
              <a:t> packages into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Converted classifiers into binary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Split into two pieces for train and test dataset to make any further predictions.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Computed </a:t>
            </a:r>
            <a:r>
              <a:rPr lang="en-US" dirty="0" err="1">
                <a:solidFill>
                  <a:schemeClr val="bg1"/>
                </a:solidFill>
              </a:rPr>
              <a:t>Scikit_learn</a:t>
            </a:r>
            <a:r>
              <a:rPr lang="en-US" dirty="0">
                <a:solidFill>
                  <a:schemeClr val="bg1"/>
                </a:solidFill>
              </a:rPr>
              <a:t> Accuracy Model and received a score of 97%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Null Accuracy for multi-class classification ~93%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86948" y="6338404"/>
            <a:ext cx="4114800" cy="365125"/>
          </a:xfrm>
        </p:spPr>
        <p:txBody>
          <a:bodyPr/>
          <a:lstStyle/>
          <a:p>
            <a:r>
              <a:rPr lang="en-US"/>
              <a:t>Big Time Ballers  --  Danny Arenson  --  06/15/17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1CF-8E50-4A3D-8CCD-2580BF38E3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4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2664</TotalTime>
  <Words>1437</Words>
  <Application>Microsoft Office PowerPoint</Application>
  <PresentationFormat>Widescreen</PresentationFormat>
  <Paragraphs>177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Microsoft PhagsPa</vt:lpstr>
      <vt:lpstr>Wingdings</vt:lpstr>
      <vt:lpstr>Office Theme</vt:lpstr>
      <vt:lpstr>PowerPoint Presentation</vt:lpstr>
      <vt:lpstr>Introduction </vt:lpstr>
      <vt:lpstr>“The All-NBA Team”,  What Does This Mean???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2017 All-NBA Roster</dc:title>
  <dc:creator>Danny Arenson</dc:creator>
  <cp:lastModifiedBy>Danny Arenson</cp:lastModifiedBy>
  <cp:revision>48</cp:revision>
  <dcterms:created xsi:type="dcterms:W3CDTF">2017-06-29T23:25:06Z</dcterms:created>
  <dcterms:modified xsi:type="dcterms:W3CDTF">2017-07-01T19:49:48Z</dcterms:modified>
</cp:coreProperties>
</file>