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9144000"/>
  <p:notesSz cx="7053250" cy="9309100"/>
  <p:embeddedFontLs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56414" cy="46545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95217" y="0"/>
            <a:ext cx="3056414" cy="465455"/>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5327" y="4421823"/>
            <a:ext cx="5642610" cy="4189095"/>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2029"/>
            <a:ext cx="3056414" cy="46545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marR="0" rtl="0" algn="l">
              <a:lnSpc>
                <a:spcPct val="100000"/>
              </a:lnSpc>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Project: NASA Path.</a:t>
            </a:r>
            <a:endParaRPr/>
          </a:p>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Group Members: </a:t>
            </a:r>
            <a:r>
              <a:rPr lang="en-US" sz="1000">
                <a:solidFill>
                  <a:srgbClr val="000000"/>
                </a:solidFill>
                <a:latin typeface="Century Gothic"/>
                <a:ea typeface="Century Gothic"/>
                <a:cs typeface="Century Gothic"/>
                <a:sym typeface="Century Gothic"/>
              </a:rPr>
              <a:t>Tristan Arjoon, Mario Curtis, Shane Farmer, Claudel Guembu, Sean Johnson</a:t>
            </a:r>
            <a:endParaRPr>
              <a:solidFill>
                <a:srgbClr val="000000"/>
              </a:solidFill>
            </a:endParaRPr>
          </a:p>
          <a:p>
            <a:pPr indent="0" lvl="0" marL="0" marR="0" rtl="0" algn="l">
              <a:lnSpc>
                <a:spcPct val="100000"/>
              </a:lnSpc>
              <a:spcBef>
                <a:spcPts val="0"/>
              </a:spcBef>
              <a:spcAft>
                <a:spcPts val="0"/>
              </a:spcAft>
              <a:buClr>
                <a:schemeClr val="dk1"/>
              </a:buClr>
              <a:buSzPts val="1400"/>
              <a:buFont typeface="Calibri"/>
              <a:buNone/>
            </a:pPr>
            <a:r>
              <a:rPr lang="en-US"/>
              <a:t>We did have a 7th member who was added but then at the last minute told us he is not apart of our group. Jason Fowley (he is listed as our member)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538CD5"/>
              </a:buClr>
              <a:buSzPts val="1400"/>
              <a:buFont typeface="Calibri"/>
              <a:buNone/>
            </a:pPr>
            <a:r>
              <a:rPr b="0" i="0" lang="en-US" sz="1200" u="none" cap="none" strike="noStrike">
                <a:solidFill>
                  <a:srgbClr val="538CD5"/>
                </a:solidFill>
                <a:latin typeface="Calibri"/>
                <a:ea typeface="Calibri"/>
                <a:cs typeface="Calibri"/>
                <a:sym typeface="Calibri"/>
              </a:rPr>
              <a:t>Sponsor: Extra-Vehicular Activity (EVA), Johnson Space Center, NASA</a:t>
            </a:r>
            <a:endParaRPr/>
          </a:p>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rgbClr val="538CD5"/>
              </a:solidFill>
              <a:latin typeface="Calibri"/>
              <a:ea typeface="Calibri"/>
              <a:cs typeface="Calibri"/>
              <a:sym typeface="Calibri"/>
            </a:endParaRPr>
          </a:p>
          <a:p>
            <a:pPr indent="0" lvl="0" marL="0" marR="0" rtl="0" algn="l">
              <a:lnSpc>
                <a:spcPct val="100000"/>
              </a:lnSpc>
              <a:spcBef>
                <a:spcPts val="0"/>
              </a:spcBef>
              <a:spcAft>
                <a:spcPts val="0"/>
              </a:spcAft>
              <a:buClr>
                <a:srgbClr val="538CD5"/>
              </a:buClr>
              <a:buSzPts val="1400"/>
              <a:buFont typeface="Calibri"/>
              <a:buNone/>
            </a:pPr>
            <a:r>
              <a:rPr b="0" i="0" lang="en-US" sz="1200" u="none" cap="none" strike="noStrike">
                <a:solidFill>
                  <a:srgbClr val="538CD5"/>
                </a:solidFill>
                <a:latin typeface="Calibri"/>
                <a:ea typeface="Calibri"/>
                <a:cs typeface="Calibri"/>
                <a:sym typeface="Calibri"/>
              </a:rPr>
              <a:t>Liaison: Daren Welsh, EVA Instructor &amp; Flight Controller | darenwelsh@gmail.com</a:t>
            </a:r>
            <a:endParaRPr/>
          </a:p>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705327" y="4421823"/>
            <a:ext cx="5642610" cy="4189095"/>
          </a:xfrm>
          <a:prstGeom prst="rect">
            <a:avLst/>
          </a:prstGeom>
          <a:noFill/>
          <a:ln>
            <a:noFill/>
          </a:ln>
        </p:spPr>
        <p:txBody>
          <a:bodyPr anchorCtr="0" anchor="t" bIns="46725" lIns="93475" spcFirstLastPara="1" rIns="93475" wrap="square" tIns="46725">
            <a:noAutofit/>
          </a:bodyPr>
          <a:lstStyle/>
          <a:p>
            <a:pPr indent="0" lvl="0" marL="0" marR="0" rtl="0" algn="l">
              <a:lnSpc>
                <a:spcPct val="100000"/>
              </a:lnSpc>
              <a:spcBef>
                <a:spcPts val="0"/>
              </a:spcBef>
              <a:spcAft>
                <a:spcPts val="0"/>
              </a:spcAft>
              <a:buClr>
                <a:schemeClr val="dk1"/>
              </a:buClr>
              <a:buSzPts val="1000"/>
              <a:buFont typeface="Calibri"/>
              <a:buNone/>
            </a:pPr>
            <a:r>
              <a:t/>
            </a:r>
            <a:endParaRPr b="0" i="0" sz="1000" u="none" cap="none" strike="noStrike">
              <a:solidFill>
                <a:schemeClr val="lt1"/>
              </a:solidFill>
              <a:latin typeface="Calibri"/>
              <a:ea typeface="Calibri"/>
              <a:cs typeface="Calibri"/>
              <a:sym typeface="Calibri"/>
            </a:endParaRPr>
          </a:p>
        </p:txBody>
      </p:sp>
      <p:sp>
        <p:nvSpPr>
          <p:cNvPr id="96" name="Google Shape;96;p2:notes"/>
          <p:cNvSpPr txBox="1"/>
          <p:nvPr>
            <p:ph idx="12" type="sldNum"/>
          </p:nvPr>
        </p:nvSpPr>
        <p:spPr>
          <a:xfrm>
            <a:off x="3995217" y="8842029"/>
            <a:ext cx="3056414" cy="465455"/>
          </a:xfrm>
          <a:prstGeom prst="rect">
            <a:avLst/>
          </a:prstGeom>
          <a:noFill/>
          <a:ln>
            <a:noFill/>
          </a:ln>
        </p:spPr>
        <p:txBody>
          <a:bodyPr anchorCtr="0" anchor="b" bIns="46725" lIns="93475" spcFirstLastPara="1" rIns="93475" wrap="square" tIns="46725">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705327" y="4421823"/>
            <a:ext cx="5642700" cy="4189200"/>
          </a:xfrm>
          <a:prstGeom prst="rect">
            <a:avLst/>
          </a:prstGeom>
          <a:noFill/>
          <a:ln>
            <a:noFill/>
          </a:ln>
        </p:spPr>
        <p:txBody>
          <a:bodyPr anchorCtr="0" anchor="t" bIns="46725" lIns="93475" spcFirstLastPara="1" rIns="93475" wrap="square" tIns="46725">
            <a:noAutofit/>
          </a:bodyPr>
          <a:lstStyle/>
          <a:p>
            <a:pPr indent="0" lvl="0" marL="0" marR="0" rtl="0" algn="l">
              <a:lnSpc>
                <a:spcPct val="100000"/>
              </a:lnSpc>
              <a:spcBef>
                <a:spcPts val="0"/>
              </a:spcBef>
              <a:spcAft>
                <a:spcPts val="0"/>
              </a:spcAft>
              <a:buClr>
                <a:schemeClr val="dk1"/>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103" name="Google Shape;103;p3:notes"/>
          <p:cNvSpPr txBox="1"/>
          <p:nvPr>
            <p:ph idx="12" type="sldNum"/>
          </p:nvPr>
        </p:nvSpPr>
        <p:spPr>
          <a:xfrm>
            <a:off x="3995217" y="8842029"/>
            <a:ext cx="3056400" cy="465600"/>
          </a:xfrm>
          <a:prstGeom prst="rect">
            <a:avLst/>
          </a:prstGeom>
          <a:noFill/>
          <a:ln>
            <a:noFill/>
          </a:ln>
        </p:spPr>
        <p:txBody>
          <a:bodyPr anchorCtr="0" anchor="b" bIns="46725" lIns="93475" spcFirstLastPara="1" rIns="93475" wrap="square" tIns="46725">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4:notes"/>
          <p:cNvSpPr txBox="1"/>
          <p:nvPr>
            <p:ph idx="1" type="body"/>
          </p:nvPr>
        </p:nvSpPr>
        <p:spPr>
          <a:xfrm>
            <a:off x="705327" y="4421823"/>
            <a:ext cx="5642700" cy="4189200"/>
          </a:xfrm>
          <a:prstGeom prst="rect">
            <a:avLst/>
          </a:prstGeom>
          <a:noFill/>
          <a:ln>
            <a:noFill/>
          </a:ln>
        </p:spPr>
        <p:txBody>
          <a:bodyPr anchorCtr="0" anchor="t" bIns="46725" lIns="93475" spcFirstLastPara="1" rIns="93475" wrap="square" tIns="46725">
            <a:noAutofit/>
          </a:bodyPr>
          <a:lstStyle/>
          <a:p>
            <a:pPr indent="0" lvl="0" marL="0" marR="0" rtl="0" algn="l">
              <a:lnSpc>
                <a:spcPct val="100000"/>
              </a:lnSpc>
              <a:spcBef>
                <a:spcPts val="0"/>
              </a:spcBef>
              <a:spcAft>
                <a:spcPts val="0"/>
              </a:spcAft>
              <a:buClr>
                <a:schemeClr val="dk1"/>
              </a:buClr>
              <a:buSzPts val="1000"/>
              <a:buFont typeface="Calibri"/>
              <a:buNone/>
            </a:pPr>
            <a:r>
              <a:rPr lang="en-US" sz="1000">
                <a:solidFill>
                  <a:srgbClr val="000000"/>
                </a:solidFill>
              </a:rPr>
              <a:t>Feature documentation will include snapshots of code and output, followed by use case testing supporting various outputs. </a:t>
            </a:r>
            <a:endParaRPr b="0" i="0" sz="1000" u="none" cap="none" strike="noStrike">
              <a:solidFill>
                <a:srgbClr val="000000"/>
              </a:solidFill>
              <a:latin typeface="Calibri"/>
              <a:ea typeface="Calibri"/>
              <a:cs typeface="Calibri"/>
              <a:sym typeface="Calibri"/>
            </a:endParaRPr>
          </a:p>
        </p:txBody>
      </p:sp>
      <p:sp>
        <p:nvSpPr>
          <p:cNvPr id="110" name="Google Shape;110;p4:notes"/>
          <p:cNvSpPr txBox="1"/>
          <p:nvPr>
            <p:ph idx="12" type="sldNum"/>
          </p:nvPr>
        </p:nvSpPr>
        <p:spPr>
          <a:xfrm>
            <a:off x="3995217" y="8842029"/>
            <a:ext cx="3056400" cy="465600"/>
          </a:xfrm>
          <a:prstGeom prst="rect">
            <a:avLst/>
          </a:prstGeom>
          <a:noFill/>
          <a:ln>
            <a:noFill/>
          </a:ln>
        </p:spPr>
        <p:txBody>
          <a:bodyPr anchorCtr="0" anchor="b" bIns="46725" lIns="93475" spcFirstLastPara="1" rIns="93475" wrap="square" tIns="46725">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5:notes"/>
          <p:cNvSpPr txBox="1"/>
          <p:nvPr>
            <p:ph idx="1" type="body"/>
          </p:nvPr>
        </p:nvSpPr>
        <p:spPr>
          <a:xfrm>
            <a:off x="705327" y="4421823"/>
            <a:ext cx="5642700" cy="4189200"/>
          </a:xfrm>
          <a:prstGeom prst="rect">
            <a:avLst/>
          </a:prstGeom>
          <a:noFill/>
          <a:ln>
            <a:noFill/>
          </a:ln>
        </p:spPr>
        <p:txBody>
          <a:bodyPr anchorCtr="0" anchor="t" bIns="46725" lIns="93475" spcFirstLastPara="1" rIns="93475" wrap="square" tIns="46725">
            <a:noAutofit/>
          </a:bodyPr>
          <a:lstStyle/>
          <a:p>
            <a:pPr indent="0" lvl="0" marL="0" marR="0" rtl="0" algn="l">
              <a:lnSpc>
                <a:spcPct val="100000"/>
              </a:lnSpc>
              <a:spcBef>
                <a:spcPts val="0"/>
              </a:spcBef>
              <a:spcAft>
                <a:spcPts val="0"/>
              </a:spcAft>
              <a:buClr>
                <a:schemeClr val="dk1"/>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120" name="Google Shape;120;p5:notes"/>
          <p:cNvSpPr txBox="1"/>
          <p:nvPr>
            <p:ph idx="12" type="sldNum"/>
          </p:nvPr>
        </p:nvSpPr>
        <p:spPr>
          <a:xfrm>
            <a:off x="3995217" y="8842029"/>
            <a:ext cx="3056400" cy="465600"/>
          </a:xfrm>
          <a:prstGeom prst="rect">
            <a:avLst/>
          </a:prstGeom>
          <a:noFill/>
          <a:ln>
            <a:noFill/>
          </a:ln>
        </p:spPr>
        <p:txBody>
          <a:bodyPr anchorCtr="0" anchor="b" bIns="46725" lIns="93475" spcFirstLastPara="1" rIns="93475" wrap="square" tIns="46725">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6:notes"/>
          <p:cNvSpPr txBox="1"/>
          <p:nvPr>
            <p:ph idx="1" type="body"/>
          </p:nvPr>
        </p:nvSpPr>
        <p:spPr>
          <a:xfrm>
            <a:off x="705327" y="4421823"/>
            <a:ext cx="5642700" cy="4189200"/>
          </a:xfrm>
          <a:prstGeom prst="rect">
            <a:avLst/>
          </a:prstGeom>
          <a:noFill/>
          <a:ln>
            <a:noFill/>
          </a:ln>
        </p:spPr>
        <p:txBody>
          <a:bodyPr anchorCtr="0" anchor="t" bIns="46725" lIns="93475" spcFirstLastPara="1" rIns="93475" wrap="square" tIns="46725">
            <a:noAutofit/>
          </a:bodyPr>
          <a:lstStyle/>
          <a:p>
            <a:pPr indent="0" lvl="0" marL="0" marR="0" rtl="0" algn="l">
              <a:lnSpc>
                <a:spcPct val="100000"/>
              </a:lnSpc>
              <a:spcBef>
                <a:spcPts val="0"/>
              </a:spcBef>
              <a:spcAft>
                <a:spcPts val="0"/>
              </a:spcAft>
              <a:buClr>
                <a:schemeClr val="dk1"/>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130" name="Google Shape;130;p6:notes"/>
          <p:cNvSpPr txBox="1"/>
          <p:nvPr>
            <p:ph idx="12" type="sldNum"/>
          </p:nvPr>
        </p:nvSpPr>
        <p:spPr>
          <a:xfrm>
            <a:off x="3995217" y="8842029"/>
            <a:ext cx="3056400" cy="465600"/>
          </a:xfrm>
          <a:prstGeom prst="rect">
            <a:avLst/>
          </a:prstGeom>
          <a:noFill/>
          <a:ln>
            <a:noFill/>
          </a:ln>
        </p:spPr>
        <p:txBody>
          <a:bodyPr anchorCtr="0" anchor="b" bIns="46725" lIns="93475" spcFirstLastPara="1" rIns="93475" wrap="square" tIns="46725">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7: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7:notes"/>
          <p:cNvSpPr txBox="1"/>
          <p:nvPr>
            <p:ph idx="1" type="body"/>
          </p:nvPr>
        </p:nvSpPr>
        <p:spPr>
          <a:xfrm>
            <a:off x="705327" y="4421823"/>
            <a:ext cx="5642700" cy="4189200"/>
          </a:xfrm>
          <a:prstGeom prst="rect">
            <a:avLst/>
          </a:prstGeom>
          <a:noFill/>
          <a:ln>
            <a:noFill/>
          </a:ln>
        </p:spPr>
        <p:txBody>
          <a:bodyPr anchorCtr="0" anchor="t" bIns="46725" lIns="93475" spcFirstLastPara="1" rIns="93475" wrap="square" tIns="46725">
            <a:noAutofit/>
          </a:bodyPr>
          <a:lstStyle/>
          <a:p>
            <a:pPr indent="0" lvl="0" marL="0" marR="0" rtl="0" algn="l">
              <a:lnSpc>
                <a:spcPct val="100000"/>
              </a:lnSpc>
              <a:spcBef>
                <a:spcPts val="0"/>
              </a:spcBef>
              <a:spcAft>
                <a:spcPts val="0"/>
              </a:spcAft>
              <a:buClr>
                <a:schemeClr val="dk1"/>
              </a:buClr>
              <a:buSzPts val="1000"/>
              <a:buFont typeface="Calibri"/>
              <a:buNone/>
            </a:pPr>
            <a:r>
              <a:t/>
            </a:r>
            <a:endParaRPr b="0" i="0" sz="1000" u="none" cap="none" strike="noStrike">
              <a:solidFill>
                <a:srgbClr val="000000"/>
              </a:solidFill>
              <a:latin typeface="Calibri"/>
              <a:ea typeface="Calibri"/>
              <a:cs typeface="Calibri"/>
              <a:sym typeface="Calibri"/>
            </a:endParaRPr>
          </a:p>
        </p:txBody>
      </p:sp>
      <p:sp>
        <p:nvSpPr>
          <p:cNvPr id="143" name="Google Shape;143;p7:notes"/>
          <p:cNvSpPr txBox="1"/>
          <p:nvPr>
            <p:ph idx="12" type="sldNum"/>
          </p:nvPr>
        </p:nvSpPr>
        <p:spPr>
          <a:xfrm>
            <a:off x="3995217" y="8842029"/>
            <a:ext cx="3056400" cy="465600"/>
          </a:xfrm>
          <a:prstGeom prst="rect">
            <a:avLst/>
          </a:prstGeom>
          <a:noFill/>
          <a:ln>
            <a:noFill/>
          </a:ln>
        </p:spPr>
        <p:txBody>
          <a:bodyPr anchorCtr="0" anchor="b" bIns="46725" lIns="93475" spcFirstLastPara="1" rIns="93475" wrap="square" tIns="46725">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8:notes"/>
          <p:cNvSpPr txBox="1"/>
          <p:nvPr>
            <p:ph idx="1" type="body"/>
          </p:nvPr>
        </p:nvSpPr>
        <p:spPr>
          <a:xfrm>
            <a:off x="705327" y="4421823"/>
            <a:ext cx="5642700" cy="4189200"/>
          </a:xfrm>
          <a:prstGeom prst="rect">
            <a:avLst/>
          </a:prstGeom>
          <a:noFill/>
          <a:ln>
            <a:noFill/>
          </a:ln>
        </p:spPr>
        <p:txBody>
          <a:bodyPr anchorCtr="0" anchor="t" bIns="46725" lIns="93475" spcFirstLastPara="1" rIns="93475" wrap="square" tIns="46725">
            <a:noAutofit/>
          </a:bodyPr>
          <a:lstStyle/>
          <a:p>
            <a:pPr indent="0" lvl="0" marL="0" marR="0" rtl="0" algn="l">
              <a:lnSpc>
                <a:spcPct val="100000"/>
              </a:lnSpc>
              <a:spcBef>
                <a:spcPts val="0"/>
              </a:spcBef>
              <a:spcAft>
                <a:spcPts val="0"/>
              </a:spcAft>
              <a:buClr>
                <a:schemeClr val="dk1"/>
              </a:buClr>
              <a:buSzPts val="1000"/>
              <a:buFont typeface="Calibri"/>
              <a:buNone/>
            </a:pPr>
            <a:r>
              <a:rPr lang="en-US" sz="1000">
                <a:solidFill>
                  <a:srgbClr val="000000"/>
                </a:solidFill>
              </a:rPr>
              <a:t>Team members can use any IDE’s I personally will be using Visual studios for code edits and compilation</a:t>
            </a:r>
            <a:endParaRPr b="0" i="0" sz="1000" u="none" cap="none" strike="noStrike">
              <a:solidFill>
                <a:srgbClr val="000000"/>
              </a:solidFill>
              <a:latin typeface="Calibri"/>
              <a:ea typeface="Calibri"/>
              <a:cs typeface="Calibri"/>
              <a:sym typeface="Calibri"/>
            </a:endParaRPr>
          </a:p>
        </p:txBody>
      </p:sp>
      <p:sp>
        <p:nvSpPr>
          <p:cNvPr id="150" name="Google Shape;150;p8:notes"/>
          <p:cNvSpPr txBox="1"/>
          <p:nvPr>
            <p:ph idx="12" type="sldNum"/>
          </p:nvPr>
        </p:nvSpPr>
        <p:spPr>
          <a:xfrm>
            <a:off x="3995217" y="8842029"/>
            <a:ext cx="3056400" cy="465600"/>
          </a:xfrm>
          <a:prstGeom prst="rect">
            <a:avLst/>
          </a:prstGeom>
          <a:noFill/>
          <a:ln>
            <a:noFill/>
          </a:ln>
        </p:spPr>
        <p:txBody>
          <a:bodyPr anchorCtr="0" anchor="b" bIns="46725" lIns="93475" spcFirstLastPara="1" rIns="93475" wrap="square" tIns="46725">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1200150" y="698500"/>
            <a:ext cx="4654550" cy="34909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9:notes"/>
          <p:cNvSpPr txBox="1"/>
          <p:nvPr>
            <p:ph idx="1" type="body"/>
          </p:nvPr>
        </p:nvSpPr>
        <p:spPr>
          <a:xfrm>
            <a:off x="705327" y="4421823"/>
            <a:ext cx="5642700" cy="4189200"/>
          </a:xfrm>
          <a:prstGeom prst="rect">
            <a:avLst/>
          </a:prstGeom>
          <a:noFill/>
          <a:ln>
            <a:noFill/>
          </a:ln>
        </p:spPr>
        <p:txBody>
          <a:bodyPr anchorCtr="0" anchor="t" bIns="46725" lIns="93475" spcFirstLastPara="1" rIns="93475" wrap="square" tIns="46725">
            <a:noAutofit/>
          </a:bodyPr>
          <a:lstStyle/>
          <a:p>
            <a:pPr indent="0" lvl="0" marL="0" marR="0" rtl="0" algn="l">
              <a:lnSpc>
                <a:spcPct val="100000"/>
              </a:lnSpc>
              <a:spcBef>
                <a:spcPts val="0"/>
              </a:spcBef>
              <a:spcAft>
                <a:spcPts val="0"/>
              </a:spcAft>
              <a:buClr>
                <a:schemeClr val="dk1"/>
              </a:buClr>
              <a:buSzPts val="1000"/>
              <a:buFont typeface="Calibri"/>
              <a:buNone/>
            </a:pPr>
            <a:r>
              <a:rPr lang="en-US" sz="1000">
                <a:solidFill>
                  <a:srgbClr val="000000"/>
                </a:solidFill>
              </a:rPr>
              <a:t>Previous teams implemented </a:t>
            </a:r>
            <a:endParaRPr b="0" i="0" sz="1000" u="none" cap="none" strike="noStrike">
              <a:solidFill>
                <a:srgbClr val="000000"/>
              </a:solidFill>
              <a:latin typeface="Calibri"/>
              <a:ea typeface="Calibri"/>
              <a:cs typeface="Calibri"/>
              <a:sym typeface="Calibri"/>
            </a:endParaRPr>
          </a:p>
        </p:txBody>
      </p:sp>
      <p:sp>
        <p:nvSpPr>
          <p:cNvPr id="157" name="Google Shape;157;p9:notes"/>
          <p:cNvSpPr txBox="1"/>
          <p:nvPr>
            <p:ph idx="12" type="sldNum"/>
          </p:nvPr>
        </p:nvSpPr>
        <p:spPr>
          <a:xfrm>
            <a:off x="3995217" y="8842029"/>
            <a:ext cx="3056400" cy="465600"/>
          </a:xfrm>
          <a:prstGeom prst="rect">
            <a:avLst/>
          </a:prstGeom>
          <a:noFill/>
          <a:ln>
            <a:noFill/>
          </a:ln>
        </p:spPr>
        <p:txBody>
          <a:bodyPr anchorCtr="0" anchor="b" bIns="46725" lIns="93475" spcFirstLastPara="1" rIns="93475" wrap="square" tIns="46725">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algn="l">
              <a:lnSpc>
                <a:spcPct val="100000"/>
              </a:lnSpc>
              <a:spcBef>
                <a:spcPts val="0"/>
              </a:spcBef>
              <a:spcAft>
                <a:spcPts val="0"/>
              </a:spcAft>
              <a:buClr>
                <a:schemeClr val="dk1"/>
              </a:buClr>
              <a:buSzPts val="2000"/>
              <a:buFont typeface="Century Gothic"/>
              <a:buNone/>
              <a:defRPr b="1" i="0" sz="20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17" name="Google Shape;17;p2"/>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18" name="Google Shape;18;p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entury Gothic"/>
                <a:ea typeface="Century Gothic"/>
                <a:cs typeface="Century Gothic"/>
                <a:sym typeface="Century Gothic"/>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entury Gothic"/>
                <a:ea typeface="Century Gothic"/>
                <a:cs typeface="Century Gothic"/>
                <a:sym typeface="Century Gothic"/>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9pPr>
          </a:lstStyle>
          <a:p/>
        </p:txBody>
      </p:sp>
      <p:sp>
        <p:nvSpPr>
          <p:cNvPr id="19" name="Google Shape;19;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21" name="Google Shape;21;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entury Gothic"/>
                <a:ea typeface="Century Gothic"/>
                <a:cs typeface="Century Gothic"/>
                <a:sym typeface="Century Gothic"/>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entury Gothic"/>
                <a:ea typeface="Century Gothic"/>
                <a:cs typeface="Century Gothic"/>
                <a:sym typeface="Century Gothic"/>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24" name="Google Shape;24;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entury Gothic"/>
                <a:ea typeface="Century Gothic"/>
                <a:cs typeface="Century Gothic"/>
                <a:sym typeface="Century Gothic"/>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25" name="Google Shape;25;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26" name="Google Shape;26;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27" name="Google Shape;27;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algn="l">
              <a:lnSpc>
                <a:spcPct val="100000"/>
              </a:lnSpc>
              <a:spcBef>
                <a:spcPts val="0"/>
              </a:spcBef>
              <a:spcAft>
                <a:spcPts val="0"/>
              </a:spcAft>
              <a:buClr>
                <a:schemeClr val="dk1"/>
              </a:buClr>
              <a:buSzPts val="4000"/>
              <a:buFont typeface="Century Gothic"/>
              <a:buNone/>
              <a:defRPr b="1" i="0" sz="40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30" name="Google Shape;30;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algn="l">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entury Gothic"/>
                <a:ea typeface="Century Gothic"/>
                <a:cs typeface="Century Gothic"/>
                <a:sym typeface="Century Gothic"/>
              </a:defRPr>
            </a:lvl1pPr>
            <a:lvl2pPr indent="-228600" lvl="1" marL="914400" marR="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entury Gothic"/>
                <a:ea typeface="Century Gothic"/>
                <a:cs typeface="Century Gothic"/>
                <a:sym typeface="Century Gothic"/>
              </a:defRPr>
            </a:lvl2pPr>
            <a:lvl3pPr indent="-228600" lvl="2" marL="1371600" marR="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entury Gothic"/>
                <a:ea typeface="Century Gothic"/>
                <a:cs typeface="Century Gothic"/>
                <a:sym typeface="Century Gothic"/>
              </a:defRPr>
            </a:lvl3pPr>
            <a:lvl4pPr indent="-228600" lvl="3" marL="1828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entury Gothic"/>
                <a:ea typeface="Century Gothic"/>
                <a:cs typeface="Century Gothic"/>
                <a:sym typeface="Century Gothic"/>
              </a:defRPr>
            </a:lvl4pPr>
            <a:lvl5pPr indent="-228600" lvl="4" marL="22860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entury Gothic"/>
                <a:ea typeface="Century Gothic"/>
                <a:cs typeface="Century Gothic"/>
                <a:sym typeface="Century Gothic"/>
              </a:defRPr>
            </a:lvl5pPr>
            <a:lvl6pPr indent="-228600" lvl="5" marL="27432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entury Gothic"/>
                <a:ea typeface="Century Gothic"/>
                <a:cs typeface="Century Gothic"/>
                <a:sym typeface="Century Gothic"/>
              </a:defRPr>
            </a:lvl6pPr>
            <a:lvl7pPr indent="-228600" lvl="6" marL="32004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entury Gothic"/>
                <a:ea typeface="Century Gothic"/>
                <a:cs typeface="Century Gothic"/>
                <a:sym typeface="Century Gothic"/>
              </a:defRPr>
            </a:lvl7pPr>
            <a:lvl8pPr indent="-228600" lvl="7" marL="36576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entury Gothic"/>
                <a:ea typeface="Century Gothic"/>
                <a:cs typeface="Century Gothic"/>
                <a:sym typeface="Century Gothic"/>
              </a:defRPr>
            </a:lvl8pPr>
            <a:lvl9pPr indent="-228600" lvl="8" marL="4114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entury Gothic"/>
                <a:ea typeface="Century Gothic"/>
                <a:cs typeface="Century Gothic"/>
                <a:sym typeface="Century Gothic"/>
              </a:defRPr>
            </a:lvl9pPr>
          </a:lstStyle>
          <a:p/>
        </p:txBody>
      </p:sp>
      <p:sp>
        <p:nvSpPr>
          <p:cNvPr id="31" name="Google Shape;31;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32" name="Google Shape;32;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33" name="Google Shape;3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36" name="Google Shape;36;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38" name="Google Shape;38;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39" name="Google Shape;39;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1" name="Shape 41"/>
        <p:cNvGrpSpPr/>
        <p:nvPr/>
      </p:nvGrpSpPr>
      <p:grpSpPr>
        <a:xfrm>
          <a:off x="0" y="0"/>
          <a:ext cx="0" cy="0"/>
          <a:chOff x="0" y="0"/>
          <a:chExt cx="0" cy="0"/>
        </a:xfrm>
      </p:grpSpPr>
      <p:sp>
        <p:nvSpPr>
          <p:cNvPr id="42" name="Google Shape;42;p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43" name="Google Shape;43;p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entury Gothic"/>
                <a:ea typeface="Century Gothic"/>
                <a:cs typeface="Century Gothic"/>
                <a:sym typeface="Century Gothic"/>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entury Gothic"/>
                <a:ea typeface="Century Gothic"/>
                <a:cs typeface="Century Gothic"/>
                <a:sym typeface="Century Gothic"/>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entury Gothic"/>
                <a:ea typeface="Century Gothic"/>
                <a:cs typeface="Century Gothic"/>
                <a:sym typeface="Century Gothic"/>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entury Gothic"/>
                <a:ea typeface="Century Gothic"/>
                <a:cs typeface="Century Gothic"/>
                <a:sym typeface="Century Gothic"/>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entury Gothic"/>
                <a:ea typeface="Century Gothic"/>
                <a:cs typeface="Century Gothic"/>
                <a:sym typeface="Century Gothic"/>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entury Gothic"/>
                <a:ea typeface="Century Gothic"/>
                <a:cs typeface="Century Gothic"/>
                <a:sym typeface="Century Gothic"/>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entury Gothic"/>
                <a:ea typeface="Century Gothic"/>
                <a:cs typeface="Century Gothic"/>
                <a:sym typeface="Century Gothic"/>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entury Gothic"/>
                <a:ea typeface="Century Gothic"/>
                <a:cs typeface="Century Gothic"/>
                <a:sym typeface="Century Gothic"/>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entury Gothic"/>
                <a:ea typeface="Century Gothic"/>
                <a:cs typeface="Century Gothic"/>
                <a:sym typeface="Century Gothic"/>
              </a:defRPr>
            </a:lvl9pPr>
          </a:lstStyle>
          <a:p/>
        </p:txBody>
      </p:sp>
      <p:sp>
        <p:nvSpPr>
          <p:cNvPr id="44" name="Google Shape;44;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45" name="Google Shape;45;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46" name="Google Shape;46;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49" name="Google Shape;49;p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entury Gothic"/>
                <a:ea typeface="Century Gothic"/>
                <a:cs typeface="Century Gothic"/>
                <a:sym typeface="Century Gothic"/>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entury Gothic"/>
                <a:ea typeface="Century Gothic"/>
                <a:cs typeface="Century Gothic"/>
                <a:sym typeface="Century Gothic"/>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entury Gothic"/>
                <a:ea typeface="Century Gothic"/>
                <a:cs typeface="Century Gothic"/>
                <a:sym typeface="Century Gothic"/>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9pPr>
          </a:lstStyle>
          <a:p/>
        </p:txBody>
      </p:sp>
      <p:sp>
        <p:nvSpPr>
          <p:cNvPr id="50" name="Google Shape;50;p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51" name="Google Shape;51;p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entury Gothic"/>
                <a:ea typeface="Century Gothic"/>
                <a:cs typeface="Century Gothic"/>
                <a:sym typeface="Century Gothic"/>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entury Gothic"/>
                <a:ea typeface="Century Gothic"/>
                <a:cs typeface="Century Gothic"/>
                <a:sym typeface="Century Gothic"/>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entury Gothic"/>
                <a:ea typeface="Century Gothic"/>
                <a:cs typeface="Century Gothic"/>
                <a:sym typeface="Century Gothic"/>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entury Gothic"/>
                <a:ea typeface="Century Gothic"/>
                <a:cs typeface="Century Gothic"/>
                <a:sym typeface="Century Gothic"/>
              </a:defRPr>
            </a:lvl9pPr>
          </a:lstStyle>
          <a:p/>
        </p:txBody>
      </p:sp>
      <p:sp>
        <p:nvSpPr>
          <p:cNvPr id="52" name="Google Shape;52;p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53" name="Google Shape;53;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54" name="Google Shape;54;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55" name="Google Shape;55;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58" name="Google Shape;58;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59" name="Google Shape;59;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60" name="Google Shape;6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algn="l">
              <a:lnSpc>
                <a:spcPct val="100000"/>
              </a:lnSpc>
              <a:spcBef>
                <a:spcPts val="0"/>
              </a:spcBef>
              <a:spcAft>
                <a:spcPts val="0"/>
              </a:spcAft>
              <a:buClr>
                <a:schemeClr val="dk1"/>
              </a:buClr>
              <a:buSzPts val="2000"/>
              <a:buFont typeface="Century Gothic"/>
              <a:buNone/>
              <a:defRPr b="1" i="0" sz="2000" u="none" cap="none" strike="noStrike">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Font typeface="Arial"/>
              <a:buNone/>
              <a:defRPr sz="1800"/>
            </a:lvl2pPr>
            <a:lvl3pPr lvl="2" algn="l">
              <a:lnSpc>
                <a:spcPct val="100000"/>
              </a:lnSpc>
              <a:spcBef>
                <a:spcPts val="0"/>
              </a:spcBef>
              <a:spcAft>
                <a:spcPts val="0"/>
              </a:spcAft>
              <a:buSzPts val="1400"/>
              <a:buFont typeface="Arial"/>
              <a:buNone/>
              <a:defRPr sz="1800"/>
            </a:lvl3pPr>
            <a:lvl4pPr lvl="3" algn="l">
              <a:lnSpc>
                <a:spcPct val="100000"/>
              </a:lnSpc>
              <a:spcBef>
                <a:spcPts val="0"/>
              </a:spcBef>
              <a:spcAft>
                <a:spcPts val="0"/>
              </a:spcAft>
              <a:buSzPts val="1400"/>
              <a:buFont typeface="Arial"/>
              <a:buNone/>
              <a:defRPr sz="1800"/>
            </a:lvl4pPr>
            <a:lvl5pPr lvl="4" algn="l">
              <a:lnSpc>
                <a:spcPct val="100000"/>
              </a:lnSpc>
              <a:spcBef>
                <a:spcPts val="0"/>
              </a:spcBef>
              <a:spcAft>
                <a:spcPts val="0"/>
              </a:spcAft>
              <a:buSzPts val="1400"/>
              <a:buFont typeface="Arial"/>
              <a:buNone/>
              <a:defRPr sz="1800"/>
            </a:lvl5pPr>
            <a:lvl6pPr lvl="5" algn="l">
              <a:lnSpc>
                <a:spcPct val="100000"/>
              </a:lnSpc>
              <a:spcBef>
                <a:spcPts val="0"/>
              </a:spcBef>
              <a:spcAft>
                <a:spcPts val="0"/>
              </a:spcAft>
              <a:buSzPts val="1400"/>
              <a:buFont typeface="Arial"/>
              <a:buNone/>
              <a:defRPr sz="1800"/>
            </a:lvl6pPr>
            <a:lvl7pPr lvl="6" algn="l">
              <a:lnSpc>
                <a:spcPct val="100000"/>
              </a:lnSpc>
              <a:spcBef>
                <a:spcPts val="0"/>
              </a:spcBef>
              <a:spcAft>
                <a:spcPts val="0"/>
              </a:spcAft>
              <a:buSzPts val="1400"/>
              <a:buFont typeface="Arial"/>
              <a:buNone/>
              <a:defRPr sz="1800"/>
            </a:lvl7pPr>
            <a:lvl8pPr lvl="7" algn="l">
              <a:lnSpc>
                <a:spcPct val="100000"/>
              </a:lnSpc>
              <a:spcBef>
                <a:spcPts val="0"/>
              </a:spcBef>
              <a:spcAft>
                <a:spcPts val="0"/>
              </a:spcAft>
              <a:buSzPts val="1400"/>
              <a:buFont typeface="Arial"/>
              <a:buNone/>
              <a:defRPr sz="1800"/>
            </a:lvl8pPr>
            <a:lvl9pPr lvl="8" algn="l">
              <a:lnSpc>
                <a:spcPct val="100000"/>
              </a:lnSpc>
              <a:spcBef>
                <a:spcPts val="0"/>
              </a:spcBef>
              <a:spcAft>
                <a:spcPts val="0"/>
              </a:spcAft>
              <a:buSzPts val="1400"/>
              <a:buFont typeface="Arial"/>
              <a:buNone/>
              <a:defRPr sz="1800"/>
            </a:lvl9pPr>
          </a:lstStyle>
          <a:p/>
        </p:txBody>
      </p:sp>
      <p:sp>
        <p:nvSpPr>
          <p:cNvPr id="67" name="Google Shape;67;p1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entury Gothic"/>
                <a:ea typeface="Century Gothic"/>
                <a:cs typeface="Century Gothic"/>
                <a:sym typeface="Century Gothic"/>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68" name="Google Shape;68;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entury Gothic"/>
                <a:ea typeface="Century Gothic"/>
                <a:cs typeface="Century Gothic"/>
                <a:sym typeface="Century Gothic"/>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entury Gothic"/>
                <a:ea typeface="Century Gothic"/>
                <a:cs typeface="Century Gothic"/>
                <a:sym typeface="Century Gothic"/>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entury Gothic"/>
                <a:ea typeface="Century Gothic"/>
                <a:cs typeface="Century Gothic"/>
                <a:sym typeface="Century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400"/>
              <a:buFont typeface="Century Gothic"/>
              <a:buNone/>
              <a:defRPr b="0" i="0" sz="12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dk1"/>
              </a:buClr>
              <a:buSzPts val="1400"/>
              <a:buFont typeface="Century Gothic"/>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888888"/>
              </a:buClr>
              <a:buSzPts val="1200"/>
              <a:buFont typeface="Century Gothic"/>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95C758"/>
              </a:buClr>
              <a:buSzPts val="4400"/>
              <a:buFont typeface="Century Gothic"/>
              <a:buNone/>
            </a:pPr>
            <a:br>
              <a:rPr b="1" i="0" lang="en-US" sz="4400" u="none" cap="none" strike="noStrike">
                <a:solidFill>
                  <a:srgbClr val="95C758"/>
                </a:solidFill>
                <a:latin typeface="Century Gothic"/>
                <a:ea typeface="Century Gothic"/>
                <a:cs typeface="Century Gothic"/>
                <a:sym typeface="Century Gothic"/>
              </a:rPr>
            </a:br>
            <a:br>
              <a:rPr b="1" i="0" lang="en-US" sz="4400" u="none" cap="none" strike="noStrike">
                <a:solidFill>
                  <a:srgbClr val="95C758"/>
                </a:solidFill>
                <a:latin typeface="Century Gothic"/>
                <a:ea typeface="Century Gothic"/>
                <a:cs typeface="Century Gothic"/>
                <a:sym typeface="Century Gothic"/>
              </a:rPr>
            </a:br>
            <a:br>
              <a:rPr b="1" i="0" lang="en-US" sz="4400" u="none" cap="none" strike="noStrike">
                <a:solidFill>
                  <a:srgbClr val="95C758"/>
                </a:solidFill>
                <a:latin typeface="Century Gothic"/>
                <a:ea typeface="Century Gothic"/>
                <a:cs typeface="Century Gothic"/>
                <a:sym typeface="Century Gothic"/>
              </a:rPr>
            </a:br>
            <a:br>
              <a:rPr b="1" i="0" lang="en-US" sz="4400" u="none" cap="none" strike="noStrike">
                <a:solidFill>
                  <a:srgbClr val="95C758"/>
                </a:solidFill>
                <a:latin typeface="Century Gothic"/>
                <a:ea typeface="Century Gothic"/>
                <a:cs typeface="Century Gothic"/>
                <a:sym typeface="Century Gothic"/>
              </a:rPr>
            </a:br>
            <a:endParaRPr/>
          </a:p>
        </p:txBody>
      </p:sp>
      <p:sp>
        <p:nvSpPr>
          <p:cNvPr id="90" name="Google Shape;90;p13"/>
          <p:cNvSpPr txBox="1"/>
          <p:nvPr>
            <p:ph idx="1" type="body"/>
          </p:nvPr>
        </p:nvSpPr>
        <p:spPr>
          <a:xfrm>
            <a:off x="1139693" y="4514144"/>
            <a:ext cx="6773031" cy="176328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t/>
            </a:r>
            <a:endParaRPr b="1" i="0" sz="1200" u="none" cap="none" strike="noStrike">
              <a:solidFill>
                <a:srgbClr val="FFFFFF"/>
              </a:solidFill>
              <a:latin typeface="Century Gothic"/>
              <a:ea typeface="Century Gothic"/>
              <a:cs typeface="Century Gothic"/>
              <a:sym typeface="Century Gothic"/>
            </a:endParaRPr>
          </a:p>
          <a:p>
            <a:pPr indent="0" lvl="0" marL="0" marR="0" rtl="0" algn="ctr">
              <a:lnSpc>
                <a:spcPct val="100000"/>
              </a:lnSpc>
              <a:spcBef>
                <a:spcPts val="240"/>
              </a:spcBef>
              <a:spcAft>
                <a:spcPts val="0"/>
              </a:spcAft>
              <a:buClr>
                <a:schemeClr val="lt1"/>
              </a:buClr>
              <a:buSzPts val="1200"/>
              <a:buFont typeface="Arial"/>
              <a:buNone/>
            </a:pPr>
            <a:r>
              <a:rPr b="0" i="1" lang="en-US" sz="1600" u="none" cap="none" strike="noStrike">
                <a:solidFill>
                  <a:schemeClr val="lt1"/>
                </a:solidFill>
                <a:latin typeface="Century Gothic"/>
                <a:ea typeface="Century Gothic"/>
                <a:cs typeface="Century Gothic"/>
                <a:sym typeface="Century Gothic"/>
              </a:rPr>
              <a:t>Software Engineering Project SWEN 670 </a:t>
            </a:r>
            <a:r>
              <a:rPr i="1" lang="en-US" sz="1600">
                <a:solidFill>
                  <a:schemeClr val="lt1"/>
                </a:solidFill>
              </a:rPr>
              <a:t>9040</a:t>
            </a:r>
            <a:br>
              <a:rPr b="0" i="1" lang="en-US" sz="1600" u="none" cap="none" strike="noStrike">
                <a:solidFill>
                  <a:schemeClr val="lt1"/>
                </a:solidFill>
                <a:latin typeface="Century Gothic"/>
                <a:ea typeface="Century Gothic"/>
                <a:cs typeface="Century Gothic"/>
                <a:sym typeface="Century Gothic"/>
              </a:rPr>
            </a:br>
            <a:endParaRPr sz="1800"/>
          </a:p>
          <a:p>
            <a:pPr indent="0" lvl="0" marL="0" marR="0" rtl="0" algn="ctr">
              <a:lnSpc>
                <a:spcPct val="100000"/>
              </a:lnSpc>
              <a:spcBef>
                <a:spcPts val="200"/>
              </a:spcBef>
              <a:spcAft>
                <a:spcPts val="0"/>
              </a:spcAft>
              <a:buClr>
                <a:srgbClr val="FFFFFF"/>
              </a:buClr>
              <a:buSzPts val="1000"/>
              <a:buFont typeface="Arial"/>
              <a:buNone/>
            </a:pPr>
            <a:r>
              <a:rPr lang="en-US" sz="1100">
                <a:solidFill>
                  <a:srgbClr val="FFFFFF"/>
                </a:solidFill>
              </a:rPr>
              <a:t>Tristan Arjoon, Mario Curtis, Shane Farmer, Claudel Guembu, Sean Johnson</a:t>
            </a:r>
            <a:endParaRPr sz="1800"/>
          </a:p>
          <a:p>
            <a:pPr indent="0" lvl="0" marL="0" marR="0" rtl="0" algn="ctr">
              <a:lnSpc>
                <a:spcPct val="100000"/>
              </a:lnSpc>
              <a:spcBef>
                <a:spcPts val="200"/>
              </a:spcBef>
              <a:spcAft>
                <a:spcPts val="0"/>
              </a:spcAft>
              <a:buClr>
                <a:schemeClr val="dk1"/>
              </a:buClr>
              <a:buSzPts val="1000"/>
              <a:buFont typeface="Arial"/>
              <a:buNone/>
            </a:pPr>
            <a:r>
              <a:t/>
            </a:r>
            <a:endParaRPr b="0" i="0" sz="1000" u="none" cap="none" strike="noStrike">
              <a:solidFill>
                <a:srgbClr val="FFFFFF"/>
              </a:solidFill>
              <a:latin typeface="Century Gothic"/>
              <a:ea typeface="Century Gothic"/>
              <a:cs typeface="Century Gothic"/>
              <a:sym typeface="Century Gothic"/>
            </a:endParaRPr>
          </a:p>
          <a:p>
            <a:pPr indent="0" lvl="0" marL="0" marR="0" rtl="0" algn="ctr">
              <a:lnSpc>
                <a:spcPct val="100000"/>
              </a:lnSpc>
              <a:spcBef>
                <a:spcPts val="200"/>
              </a:spcBef>
              <a:spcAft>
                <a:spcPts val="0"/>
              </a:spcAft>
              <a:buClr>
                <a:srgbClr val="538CD5"/>
              </a:buClr>
              <a:buSzPts val="1000"/>
              <a:buFont typeface="Arial"/>
              <a:buNone/>
            </a:pPr>
            <a:r>
              <a:rPr b="0" i="1" lang="en-US" sz="1100" u="none" cap="none" strike="noStrike">
                <a:solidFill>
                  <a:srgbClr val="538CD5"/>
                </a:solidFill>
                <a:latin typeface="Century Gothic"/>
                <a:ea typeface="Century Gothic"/>
                <a:cs typeface="Century Gothic"/>
                <a:sym typeface="Century Gothic"/>
              </a:rPr>
              <a:t>Sponsor: Extra-Vehicular Activity (EVA), Johnson Space Center, NASA</a:t>
            </a:r>
            <a:endParaRPr sz="1800"/>
          </a:p>
          <a:p>
            <a:pPr indent="0" lvl="0" marL="0" marR="0" rtl="0" algn="ctr">
              <a:lnSpc>
                <a:spcPct val="100000"/>
              </a:lnSpc>
              <a:spcBef>
                <a:spcPts val="200"/>
              </a:spcBef>
              <a:spcAft>
                <a:spcPts val="0"/>
              </a:spcAft>
              <a:buClr>
                <a:srgbClr val="538CD5"/>
              </a:buClr>
              <a:buSzPts val="1000"/>
              <a:buFont typeface="Arial"/>
              <a:buNone/>
            </a:pPr>
            <a:r>
              <a:rPr b="0" i="1" lang="en-US" sz="1100" u="none" cap="none" strike="noStrike">
                <a:solidFill>
                  <a:srgbClr val="538CD5"/>
                </a:solidFill>
                <a:latin typeface="Century Gothic"/>
                <a:ea typeface="Century Gothic"/>
                <a:cs typeface="Century Gothic"/>
                <a:sym typeface="Century Gothic"/>
              </a:rPr>
              <a:t>Liaison: Daren Welsh, EVA Instructor &amp; Flight Controller | darenwelsh@gmail.com</a:t>
            </a:r>
            <a:endParaRPr sz="1800"/>
          </a:p>
          <a:p>
            <a:pPr indent="0" lvl="0" marL="0" marR="0" rtl="0" algn="ctr">
              <a:lnSpc>
                <a:spcPct val="100000"/>
              </a:lnSpc>
              <a:spcBef>
                <a:spcPts val="200"/>
              </a:spcBef>
              <a:spcAft>
                <a:spcPts val="0"/>
              </a:spcAft>
              <a:buClr>
                <a:schemeClr val="dk1"/>
              </a:buClr>
              <a:buSzPts val="1000"/>
              <a:buFont typeface="Arial"/>
              <a:buNone/>
            </a:pPr>
            <a:r>
              <a:t/>
            </a:r>
            <a:endParaRPr b="0" i="0" sz="1000" u="none" cap="none" strike="noStrike">
              <a:solidFill>
                <a:srgbClr val="FFFFFF"/>
              </a:solidFill>
              <a:latin typeface="Century Gothic"/>
              <a:ea typeface="Century Gothic"/>
              <a:cs typeface="Century Gothic"/>
              <a:sym typeface="Century Gothic"/>
            </a:endParaRPr>
          </a:p>
        </p:txBody>
      </p:sp>
      <p:pic>
        <p:nvPicPr>
          <p:cNvPr id="91" name="Google Shape;91;p13"/>
          <p:cNvPicPr preferRelativeResize="0"/>
          <p:nvPr>
            <p:ph idx="2" type="pic"/>
          </p:nvPr>
        </p:nvPicPr>
        <p:blipFill rotWithShape="1">
          <a:blip r:embed="rId3">
            <a:alphaModFix/>
          </a:blip>
          <a:srcRect b="0" l="0" r="0" t="0"/>
          <a:stretch/>
        </p:blipFill>
        <p:spPr>
          <a:xfrm>
            <a:off x="2934032" y="1068720"/>
            <a:ext cx="3202912" cy="3202908"/>
          </a:xfrm>
          <a:prstGeom prst="rect">
            <a:avLst/>
          </a:prstGeom>
          <a:noFill/>
          <a:ln>
            <a:noFill/>
          </a:ln>
        </p:spPr>
      </p:pic>
      <p:sp>
        <p:nvSpPr>
          <p:cNvPr id="92" name="Google Shape;92;p13"/>
          <p:cNvSpPr txBox="1"/>
          <p:nvPr/>
        </p:nvSpPr>
        <p:spPr>
          <a:xfrm>
            <a:off x="1185455" y="4103963"/>
            <a:ext cx="6773100" cy="964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Arial"/>
              <a:buNone/>
            </a:pPr>
            <a:r>
              <a:rPr b="1" i="0" lang="en-US" sz="3200" u="none" cap="none" strike="noStrike">
                <a:solidFill>
                  <a:srgbClr val="FFFFFF"/>
                </a:solidFill>
                <a:latin typeface="Century Gothic"/>
                <a:ea typeface="Century Gothic"/>
                <a:cs typeface="Century Gothic"/>
                <a:sym typeface="Century Gothic"/>
              </a:rPr>
              <a:t>NASA Path Phase 4: Milestone 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240"/>
              </a:spcBef>
              <a:spcAft>
                <a:spcPts val="0"/>
              </a:spcAft>
              <a:buClr>
                <a:schemeClr val="dk1"/>
              </a:buClr>
              <a:buSzPts val="1200"/>
              <a:buFont typeface="Arial"/>
              <a:buNone/>
            </a:pPr>
            <a:r>
              <a:t/>
            </a:r>
            <a:endParaRPr b="1" i="0" sz="12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38CD5"/>
              </a:buClr>
              <a:buSzPts val="3200"/>
              <a:buFont typeface="Century Gothic"/>
              <a:buNone/>
            </a:pPr>
            <a:r>
              <a:rPr b="0" i="0" lang="en-US" sz="3200" u="none" cap="none" strike="noStrike">
                <a:solidFill>
                  <a:srgbClr val="538CD5"/>
                </a:solidFill>
                <a:latin typeface="Century Gothic"/>
                <a:ea typeface="Century Gothic"/>
                <a:cs typeface="Century Gothic"/>
                <a:sym typeface="Century Gothic"/>
              </a:rPr>
              <a:t>Project Overview</a:t>
            </a:r>
            <a:endParaRPr/>
          </a:p>
        </p:txBody>
      </p:sp>
      <p:sp>
        <p:nvSpPr>
          <p:cNvPr id="99" name="Google Shape;99;p14"/>
          <p:cNvSpPr txBox="1"/>
          <p:nvPr>
            <p:ph idx="1" type="body"/>
          </p:nvPr>
        </p:nvSpPr>
        <p:spPr>
          <a:xfrm>
            <a:off x="457200" y="1600200"/>
            <a:ext cx="8229600" cy="500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lang="en-US" sz="1800">
                <a:solidFill>
                  <a:schemeClr val="lt1"/>
                </a:solidFill>
              </a:rPr>
              <a:t>Overall NASA Path:  </a:t>
            </a:r>
            <a:endParaRPr sz="1800">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sz="1800">
              <a:solidFill>
                <a:schemeClr val="lt1"/>
              </a:solidFill>
            </a:endParaRPr>
          </a:p>
          <a:p>
            <a:pPr indent="0" lvl="0" marL="0" marR="0" rtl="0" algn="l">
              <a:lnSpc>
                <a:spcPct val="100000"/>
              </a:lnSpc>
              <a:spcBef>
                <a:spcPts val="0"/>
              </a:spcBef>
              <a:spcAft>
                <a:spcPts val="0"/>
              </a:spcAft>
              <a:buClr>
                <a:schemeClr val="lt1"/>
              </a:buClr>
              <a:buSzPts val="1100"/>
              <a:buFont typeface="Arial"/>
              <a:buNone/>
            </a:pPr>
            <a:r>
              <a:rPr lang="en-US" sz="1800">
                <a:solidFill>
                  <a:schemeClr val="lt1"/>
                </a:solidFill>
              </a:rPr>
              <a:t>Utilize 3D maps and navigation of an exterior view of the ISS to find the shortest paths for the astronauts. The design is similar to Google Maps with navigation. The client had a 3D model of the exterior of the Space Station, complete with handrails and other interfaces useful to a spacewalker.</a:t>
            </a:r>
            <a:endParaRPr sz="1800">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sz="1800">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sz="1800">
              <a:solidFill>
                <a:schemeClr val="lt1"/>
              </a:solidFill>
            </a:endParaRPr>
          </a:p>
          <a:p>
            <a:pPr indent="0" lvl="0" marL="0" marR="0" rtl="0" algn="l">
              <a:lnSpc>
                <a:spcPct val="100000"/>
              </a:lnSpc>
              <a:spcBef>
                <a:spcPts val="0"/>
              </a:spcBef>
              <a:spcAft>
                <a:spcPts val="0"/>
              </a:spcAft>
              <a:buClr>
                <a:schemeClr val="lt1"/>
              </a:buClr>
              <a:buSzPts val="1100"/>
              <a:buFont typeface="Arial"/>
              <a:buNone/>
            </a:pPr>
            <a:r>
              <a:rPr lang="en-US" sz="1800">
                <a:solidFill>
                  <a:schemeClr val="lt1"/>
                </a:solidFill>
              </a:rPr>
              <a:t>Different algorithms were used to:</a:t>
            </a:r>
            <a:endParaRPr sz="1800">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sz="1800">
              <a:solidFill>
                <a:schemeClr val="lt1"/>
              </a:solidFill>
            </a:endParaRPr>
          </a:p>
          <a:p>
            <a:pPr indent="-342900" lvl="0" marL="457200" marR="0" rtl="0" algn="l">
              <a:lnSpc>
                <a:spcPct val="100000"/>
              </a:lnSpc>
              <a:spcBef>
                <a:spcPts val="0"/>
              </a:spcBef>
              <a:spcAft>
                <a:spcPts val="0"/>
              </a:spcAft>
              <a:buClr>
                <a:schemeClr val="lt1"/>
              </a:buClr>
              <a:buSzPts val="1800"/>
              <a:buChar char="•"/>
            </a:pPr>
            <a:r>
              <a:rPr lang="en-US" sz="1800">
                <a:solidFill>
                  <a:schemeClr val="lt1"/>
                </a:solidFill>
              </a:rPr>
              <a:t>Find shortest path for astronauts</a:t>
            </a:r>
            <a:endParaRPr sz="1800">
              <a:solidFill>
                <a:schemeClr val="lt1"/>
              </a:solidFill>
            </a:endParaRPr>
          </a:p>
          <a:p>
            <a:pPr indent="-342900" lvl="0" marL="457200" marR="0" rtl="0" algn="l">
              <a:lnSpc>
                <a:spcPct val="100000"/>
              </a:lnSpc>
              <a:spcBef>
                <a:spcPts val="0"/>
              </a:spcBef>
              <a:spcAft>
                <a:spcPts val="0"/>
              </a:spcAft>
              <a:buClr>
                <a:schemeClr val="lt1"/>
              </a:buClr>
              <a:buSzPts val="1800"/>
              <a:buChar char="•"/>
            </a:pPr>
            <a:r>
              <a:rPr lang="en-US" sz="1800">
                <a:solidFill>
                  <a:schemeClr val="lt1"/>
                </a:solidFill>
              </a:rPr>
              <a:t>Specify wing span of crew member</a:t>
            </a:r>
            <a:endParaRPr sz="1800">
              <a:solidFill>
                <a:schemeClr val="lt1"/>
              </a:solidFill>
            </a:endParaRPr>
          </a:p>
          <a:p>
            <a:pPr indent="-342900" lvl="0" marL="457200" marR="0" rtl="0" algn="l">
              <a:lnSpc>
                <a:spcPct val="100000"/>
              </a:lnSpc>
              <a:spcBef>
                <a:spcPts val="0"/>
              </a:spcBef>
              <a:spcAft>
                <a:spcPts val="0"/>
              </a:spcAft>
              <a:buClr>
                <a:schemeClr val="lt1"/>
              </a:buClr>
              <a:buSzPts val="1800"/>
              <a:buChar char="•"/>
            </a:pPr>
            <a:r>
              <a:rPr lang="en-US" sz="1800">
                <a:solidFill>
                  <a:schemeClr val="lt1"/>
                </a:solidFill>
              </a:rPr>
              <a:t>Distances between handrails</a:t>
            </a:r>
            <a:endParaRPr sz="1800">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sz="1800">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sz="1800">
              <a:solidFill>
                <a:schemeClr val="lt1"/>
              </a:solidFill>
            </a:endParaRPr>
          </a:p>
          <a:p>
            <a:pPr indent="0" lvl="0" marL="0" marR="0" rtl="0" algn="l">
              <a:lnSpc>
                <a:spcPct val="100000"/>
              </a:lnSpc>
              <a:spcBef>
                <a:spcPts val="0"/>
              </a:spcBef>
              <a:spcAft>
                <a:spcPts val="0"/>
              </a:spcAft>
              <a:buClr>
                <a:schemeClr val="lt1"/>
              </a:buClr>
              <a:buSzPts val="1100"/>
              <a:buFont typeface="Arial"/>
              <a:buNone/>
            </a:pPr>
            <a:r>
              <a:rPr lang="en-US" sz="1800">
                <a:solidFill>
                  <a:schemeClr val="lt1"/>
                </a:solidFill>
              </a:rPr>
              <a:t>Enhance upon the baselined code to add features.</a:t>
            </a:r>
            <a:endParaRPr sz="18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sz="11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sz="11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38CD5"/>
              </a:buClr>
              <a:buSzPts val="3200"/>
              <a:buFont typeface="Century Gothic"/>
              <a:buNone/>
            </a:pPr>
            <a:r>
              <a:rPr lang="en-US" sz="3200">
                <a:solidFill>
                  <a:srgbClr val="538CD5"/>
                </a:solidFill>
              </a:rPr>
              <a:t>Phase 4 Objectives</a:t>
            </a:r>
            <a:endParaRPr/>
          </a:p>
        </p:txBody>
      </p:sp>
      <p:sp>
        <p:nvSpPr>
          <p:cNvPr id="106" name="Google Shape;106;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lang="en-US" sz="1600">
                <a:solidFill>
                  <a:schemeClr val="lt1"/>
                </a:solidFill>
              </a:rPr>
              <a:t>Few Previous Work:</a:t>
            </a:r>
            <a:endParaRPr b="1" sz="1600">
              <a:solidFill>
                <a:schemeClr val="lt1"/>
              </a:solidFill>
            </a:endParaRPr>
          </a:p>
          <a:p>
            <a:pPr indent="0" lvl="0" marL="0" marR="0" rtl="0" algn="l">
              <a:lnSpc>
                <a:spcPct val="115000"/>
              </a:lnSpc>
              <a:spcBef>
                <a:spcPts val="0"/>
              </a:spcBef>
              <a:spcAft>
                <a:spcPts val="0"/>
              </a:spcAft>
              <a:buClr>
                <a:schemeClr val="lt1"/>
              </a:buClr>
              <a:buSzPts val="1100"/>
              <a:buFont typeface="Arial"/>
              <a:buNone/>
            </a:pPr>
            <a:r>
              <a:t/>
            </a:r>
            <a:endParaRPr b="1" sz="1600">
              <a:solidFill>
                <a:schemeClr val="lt1"/>
              </a:solidFill>
            </a:endParaRPr>
          </a:p>
          <a:p>
            <a:pPr indent="-330200" lvl="0" marL="457200" marR="0" rtl="0" algn="l">
              <a:lnSpc>
                <a:spcPct val="100000"/>
              </a:lnSpc>
              <a:spcBef>
                <a:spcPts val="0"/>
              </a:spcBef>
              <a:spcAft>
                <a:spcPts val="0"/>
              </a:spcAft>
              <a:buClr>
                <a:schemeClr val="lt1"/>
              </a:buClr>
              <a:buSzPts val="1600"/>
              <a:buChar char="•"/>
            </a:pPr>
            <a:r>
              <a:rPr lang="en-US" sz="1600">
                <a:solidFill>
                  <a:schemeClr val="lt1"/>
                </a:solidFill>
              </a:rPr>
              <a:t>Back end calculations</a:t>
            </a:r>
            <a:endParaRPr sz="1600">
              <a:solidFill>
                <a:schemeClr val="lt1"/>
              </a:solidFill>
            </a:endParaRPr>
          </a:p>
          <a:p>
            <a:pPr indent="-330200" lvl="0" marL="457200" marR="0" rtl="0" algn="l">
              <a:lnSpc>
                <a:spcPct val="100000"/>
              </a:lnSpc>
              <a:spcBef>
                <a:spcPts val="0"/>
              </a:spcBef>
              <a:spcAft>
                <a:spcPts val="0"/>
              </a:spcAft>
              <a:buClr>
                <a:schemeClr val="lt1"/>
              </a:buClr>
              <a:buSzPts val="1600"/>
              <a:buChar char="•"/>
            </a:pPr>
            <a:r>
              <a:rPr lang="en-US" sz="1600">
                <a:solidFill>
                  <a:schemeClr val="lt1"/>
                </a:solidFill>
              </a:rPr>
              <a:t>Implemented a GUI features</a:t>
            </a:r>
            <a:endParaRPr sz="1600">
              <a:solidFill>
                <a:schemeClr val="lt1"/>
              </a:solidFill>
            </a:endParaRPr>
          </a:p>
          <a:p>
            <a:pPr indent="-330200" lvl="1" marL="914400" marR="0" rtl="0" algn="l">
              <a:lnSpc>
                <a:spcPct val="100000"/>
              </a:lnSpc>
              <a:spcBef>
                <a:spcPts val="0"/>
              </a:spcBef>
              <a:spcAft>
                <a:spcPts val="0"/>
              </a:spcAft>
              <a:buClr>
                <a:schemeClr val="lt1"/>
              </a:buClr>
              <a:buSzPts val="1600"/>
              <a:buChar char="–"/>
            </a:pPr>
            <a:r>
              <a:rPr lang="en-US" sz="1600">
                <a:solidFill>
                  <a:schemeClr val="lt1"/>
                </a:solidFill>
              </a:rPr>
              <a:t>Drop downs for start to end points</a:t>
            </a:r>
            <a:endParaRPr sz="1600">
              <a:solidFill>
                <a:schemeClr val="lt1"/>
              </a:solidFill>
            </a:endParaRPr>
          </a:p>
          <a:p>
            <a:pPr indent="-330200" lvl="1" marL="914400" marR="0" rtl="0" algn="l">
              <a:lnSpc>
                <a:spcPct val="100000"/>
              </a:lnSpc>
              <a:spcBef>
                <a:spcPts val="0"/>
              </a:spcBef>
              <a:spcAft>
                <a:spcPts val="0"/>
              </a:spcAft>
              <a:buClr>
                <a:schemeClr val="lt1"/>
              </a:buClr>
              <a:buSzPts val="1600"/>
              <a:buChar char="–"/>
            </a:pPr>
            <a:r>
              <a:rPr lang="en-US" sz="1600">
                <a:solidFill>
                  <a:schemeClr val="lt1"/>
                </a:solidFill>
              </a:rPr>
              <a:t>Sliders for crew member wingspan</a:t>
            </a:r>
            <a:endParaRPr sz="1600">
              <a:solidFill>
                <a:schemeClr val="lt1"/>
              </a:solidFill>
            </a:endParaRPr>
          </a:p>
          <a:p>
            <a:pPr indent="-330200" lvl="1" marL="914400" marR="0" rtl="0" algn="l">
              <a:lnSpc>
                <a:spcPct val="100000"/>
              </a:lnSpc>
              <a:spcBef>
                <a:spcPts val="0"/>
              </a:spcBef>
              <a:spcAft>
                <a:spcPts val="0"/>
              </a:spcAft>
              <a:buClr>
                <a:schemeClr val="lt1"/>
              </a:buClr>
              <a:buSzPts val="1600"/>
              <a:buChar char="–"/>
            </a:pPr>
            <a:r>
              <a:rPr lang="en-US" sz="1600">
                <a:solidFill>
                  <a:schemeClr val="lt1"/>
                </a:solidFill>
              </a:rPr>
              <a:t>List of different hand rails</a:t>
            </a:r>
            <a:endParaRPr sz="1600">
              <a:solidFill>
                <a:schemeClr val="lt1"/>
              </a:solidFill>
            </a:endParaRPr>
          </a:p>
          <a:p>
            <a:pPr indent="-330200" lvl="1" marL="914400" rtl="0" algn="l">
              <a:lnSpc>
                <a:spcPct val="100000"/>
              </a:lnSpc>
              <a:spcBef>
                <a:spcPts val="0"/>
              </a:spcBef>
              <a:spcAft>
                <a:spcPts val="0"/>
              </a:spcAft>
              <a:buClr>
                <a:schemeClr val="lt1"/>
              </a:buClr>
              <a:buSzPts val="1600"/>
              <a:buChar char="–"/>
            </a:pPr>
            <a:r>
              <a:rPr lang="en-US" sz="1600">
                <a:solidFill>
                  <a:schemeClr val="lt1"/>
                </a:solidFill>
              </a:rPr>
              <a:t>Added distances between handrails</a:t>
            </a:r>
            <a:endParaRPr sz="16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sz="1600">
              <a:solidFill>
                <a:schemeClr val="lt1"/>
              </a:solidFill>
            </a:endParaRPr>
          </a:p>
          <a:p>
            <a:pPr indent="0" lvl="0" marL="0" rtl="0" algn="l">
              <a:lnSpc>
                <a:spcPct val="100000"/>
              </a:lnSpc>
              <a:spcBef>
                <a:spcPts val="0"/>
              </a:spcBef>
              <a:spcAft>
                <a:spcPts val="0"/>
              </a:spcAft>
              <a:buClr>
                <a:schemeClr val="lt1"/>
              </a:buClr>
              <a:buSzPts val="1100"/>
              <a:buFont typeface="Arial"/>
              <a:buNone/>
            </a:pPr>
            <a:r>
              <a:rPr b="1" lang="en-US" sz="1600">
                <a:solidFill>
                  <a:schemeClr val="lt1"/>
                </a:solidFill>
              </a:rPr>
              <a:t>Phase 4 Expected outcomes:</a:t>
            </a:r>
            <a:endParaRPr b="1" sz="16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US" sz="1600">
                <a:solidFill>
                  <a:schemeClr val="lt1"/>
                </a:solidFill>
              </a:rPr>
              <a:t>Expand / update baselined code to make use of the entire ISS model</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US" sz="1600">
                <a:solidFill>
                  <a:schemeClr val="lt1"/>
                </a:solidFill>
              </a:rPr>
              <a:t>Add indications of when Axial direction and plane changes occur</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US" sz="1600">
                <a:solidFill>
                  <a:schemeClr val="lt1"/>
                </a:solidFill>
              </a:rPr>
              <a:t>Provide a legend /key on how to maneuver the ISS.</a:t>
            </a:r>
            <a:endParaRPr sz="16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sz="1600">
              <a:solidFill>
                <a:schemeClr val="lt1"/>
              </a:solidFill>
            </a:endParaRPr>
          </a:p>
          <a:p>
            <a:pPr indent="0" lvl="0" marL="0" rtl="0" algn="l">
              <a:lnSpc>
                <a:spcPct val="100000"/>
              </a:lnSpc>
              <a:spcBef>
                <a:spcPts val="0"/>
              </a:spcBef>
              <a:spcAft>
                <a:spcPts val="0"/>
              </a:spcAft>
              <a:buClr>
                <a:schemeClr val="lt1"/>
              </a:buClr>
              <a:buSzPts val="1100"/>
              <a:buFont typeface="Arial"/>
              <a:buNone/>
            </a:pPr>
            <a:r>
              <a:rPr lang="en-US" sz="1600">
                <a:solidFill>
                  <a:schemeClr val="lt1"/>
                </a:solidFill>
              </a:rPr>
              <a:t>Depending on team talent and complexity of features shall we implement more.</a:t>
            </a:r>
            <a:endParaRPr sz="1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38CD5"/>
              </a:buClr>
              <a:buSzPts val="3200"/>
              <a:buFont typeface="Century Gothic"/>
              <a:buNone/>
            </a:pPr>
            <a:r>
              <a:rPr lang="en-US" sz="3200">
                <a:solidFill>
                  <a:srgbClr val="538CD5"/>
                </a:solidFill>
              </a:rPr>
              <a:t>Schedule (Milestones)</a:t>
            </a:r>
            <a:endParaRPr/>
          </a:p>
        </p:txBody>
      </p:sp>
      <p:sp>
        <p:nvSpPr>
          <p:cNvPr id="113" name="Google Shape;113;p16"/>
          <p:cNvSpPr txBox="1"/>
          <p:nvPr>
            <p:ph idx="1" type="body"/>
          </p:nvPr>
        </p:nvSpPr>
        <p:spPr>
          <a:xfrm>
            <a:off x="46250" y="1566350"/>
            <a:ext cx="4056000" cy="1307100"/>
          </a:xfrm>
          <a:prstGeom prst="rect">
            <a:avLst/>
          </a:prstGeom>
          <a:noFill/>
          <a:ln>
            <a:noFill/>
          </a:ln>
        </p:spPr>
        <p:txBody>
          <a:bodyPr anchorCtr="0" anchor="t" bIns="45700" lIns="91425" spcFirstLastPara="1" rIns="91425" wrap="square" tIns="45700">
            <a:noAutofit/>
          </a:bodyPr>
          <a:lstStyle/>
          <a:p>
            <a:pPr indent="0" lvl="0" marL="0" rtl="0" algn="l">
              <a:lnSpc>
                <a:spcPct val="106000"/>
              </a:lnSpc>
              <a:spcBef>
                <a:spcPts val="0"/>
              </a:spcBef>
              <a:spcAft>
                <a:spcPts val="0"/>
              </a:spcAft>
              <a:buClr>
                <a:schemeClr val="dk1"/>
              </a:buClr>
              <a:buSzPts val="1100"/>
              <a:buFont typeface="Arial"/>
              <a:buNone/>
            </a:pPr>
            <a:r>
              <a:rPr b="1" lang="en-US" sz="1400">
                <a:solidFill>
                  <a:schemeClr val="lt1"/>
                </a:solidFill>
              </a:rPr>
              <a:t>Milestone 1: Week 3 (September 30th)</a:t>
            </a:r>
            <a:endParaRPr b="1" sz="1400">
              <a:solidFill>
                <a:schemeClr val="lt1"/>
              </a:solidFill>
            </a:endParaRPr>
          </a:p>
          <a:p>
            <a:pPr indent="0" lvl="0" marL="0" rtl="0" algn="l">
              <a:lnSpc>
                <a:spcPct val="106000"/>
              </a:lnSpc>
              <a:spcBef>
                <a:spcPts val="800"/>
              </a:spcBef>
              <a:spcAft>
                <a:spcPts val="0"/>
              </a:spcAft>
              <a:buClr>
                <a:schemeClr val="dk1"/>
              </a:buClr>
              <a:buSzPts val="1100"/>
              <a:buFont typeface="Arial"/>
              <a:buNone/>
            </a:pPr>
            <a:r>
              <a:rPr lang="en-US" sz="1400">
                <a:solidFill>
                  <a:schemeClr val="lt1"/>
                </a:solidFill>
              </a:rPr>
              <a:t>●       Project Management Plan (baseline)</a:t>
            </a:r>
            <a:endParaRPr sz="1400">
              <a:solidFill>
                <a:schemeClr val="lt1"/>
              </a:solidFill>
            </a:endParaRPr>
          </a:p>
          <a:p>
            <a:pPr indent="0" lvl="0" marL="0" rtl="0" algn="l">
              <a:lnSpc>
                <a:spcPct val="106000"/>
              </a:lnSpc>
              <a:spcBef>
                <a:spcPts val="800"/>
              </a:spcBef>
              <a:spcAft>
                <a:spcPts val="0"/>
              </a:spcAft>
              <a:buClr>
                <a:schemeClr val="dk1"/>
              </a:buClr>
              <a:buSzPts val="1100"/>
              <a:buFont typeface="Arial"/>
              <a:buNone/>
            </a:pPr>
            <a:r>
              <a:rPr lang="en-US" sz="1400">
                <a:solidFill>
                  <a:schemeClr val="lt1"/>
                </a:solidFill>
              </a:rPr>
              <a:t>●       Presentation</a:t>
            </a:r>
            <a:endParaRPr sz="1400">
              <a:solidFill>
                <a:schemeClr val="lt1"/>
              </a:solidFill>
            </a:endParaRPr>
          </a:p>
          <a:p>
            <a:pPr indent="0" lvl="0" marL="0" rtl="0" algn="l">
              <a:lnSpc>
                <a:spcPct val="100000"/>
              </a:lnSpc>
              <a:spcBef>
                <a:spcPts val="800"/>
              </a:spcBef>
              <a:spcAft>
                <a:spcPts val="0"/>
              </a:spcAft>
              <a:buClr>
                <a:schemeClr val="lt1"/>
              </a:buClr>
              <a:buSzPts val="1100"/>
              <a:buFont typeface="Arial"/>
              <a:buNone/>
            </a:pPr>
            <a:r>
              <a:t/>
            </a:r>
            <a:endParaRPr b="1" sz="12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b="1" sz="1200">
              <a:solidFill>
                <a:schemeClr val="lt1"/>
              </a:solidFill>
            </a:endParaRPr>
          </a:p>
        </p:txBody>
      </p:sp>
      <p:sp>
        <p:nvSpPr>
          <p:cNvPr id="114" name="Google Shape;114;p16"/>
          <p:cNvSpPr txBox="1"/>
          <p:nvPr>
            <p:ph idx="1" type="body"/>
          </p:nvPr>
        </p:nvSpPr>
        <p:spPr>
          <a:xfrm>
            <a:off x="4434025" y="1566350"/>
            <a:ext cx="4676100" cy="1868700"/>
          </a:xfrm>
          <a:prstGeom prst="rect">
            <a:avLst/>
          </a:prstGeom>
          <a:noFill/>
          <a:ln>
            <a:noFill/>
          </a:ln>
        </p:spPr>
        <p:txBody>
          <a:bodyPr anchorCtr="0" anchor="t" bIns="45700" lIns="91425" spcFirstLastPara="1" rIns="91425" wrap="square" tIns="45700">
            <a:noAutofit/>
          </a:bodyPr>
          <a:lstStyle/>
          <a:p>
            <a:pPr indent="0" lvl="0" marL="0" rtl="0" algn="l">
              <a:lnSpc>
                <a:spcPct val="106000"/>
              </a:lnSpc>
              <a:spcBef>
                <a:spcPts val="0"/>
              </a:spcBef>
              <a:spcAft>
                <a:spcPts val="0"/>
              </a:spcAft>
              <a:buClr>
                <a:schemeClr val="dk1"/>
              </a:buClr>
              <a:buSzPts val="1100"/>
              <a:buFont typeface="Arial"/>
              <a:buNone/>
            </a:pPr>
            <a:r>
              <a:rPr b="1" lang="en-US" sz="1400">
                <a:solidFill>
                  <a:schemeClr val="lt1"/>
                </a:solidFill>
              </a:rPr>
              <a:t>Milestone 2: Week 6 (October 21)</a:t>
            </a:r>
            <a:endParaRPr b="1" sz="1400">
              <a:solidFill>
                <a:schemeClr val="lt1"/>
              </a:solidFill>
            </a:endParaRPr>
          </a:p>
          <a:p>
            <a:pPr indent="0" lvl="0" marL="0" rtl="0" algn="l">
              <a:lnSpc>
                <a:spcPct val="106000"/>
              </a:lnSpc>
              <a:spcBef>
                <a:spcPts val="800"/>
              </a:spcBef>
              <a:spcAft>
                <a:spcPts val="0"/>
              </a:spcAft>
              <a:buClr>
                <a:schemeClr val="dk1"/>
              </a:buClr>
              <a:buSzPts val="1100"/>
              <a:buFont typeface="Arial"/>
              <a:buNone/>
            </a:pPr>
            <a:r>
              <a:rPr lang="en-US" sz="1400">
                <a:solidFill>
                  <a:schemeClr val="lt1"/>
                </a:solidFill>
              </a:rPr>
              <a:t>●       Project Management Plan (updated)</a:t>
            </a:r>
            <a:endParaRPr sz="1400">
              <a:solidFill>
                <a:schemeClr val="lt1"/>
              </a:solidFill>
            </a:endParaRPr>
          </a:p>
          <a:p>
            <a:pPr indent="0" lvl="0" marL="0" rtl="0" algn="l">
              <a:lnSpc>
                <a:spcPct val="106000"/>
              </a:lnSpc>
              <a:spcBef>
                <a:spcPts val="800"/>
              </a:spcBef>
              <a:spcAft>
                <a:spcPts val="0"/>
              </a:spcAft>
              <a:buClr>
                <a:schemeClr val="dk1"/>
              </a:buClr>
              <a:buSzPts val="1100"/>
              <a:buFont typeface="Arial"/>
              <a:buNone/>
            </a:pPr>
            <a:r>
              <a:rPr lang="en-US" sz="1400">
                <a:solidFill>
                  <a:schemeClr val="lt1"/>
                </a:solidFill>
              </a:rPr>
              <a:t>●       Feature documentation and Use Case Testing</a:t>
            </a:r>
            <a:endParaRPr sz="1400">
              <a:solidFill>
                <a:schemeClr val="lt1"/>
              </a:solidFill>
            </a:endParaRPr>
          </a:p>
          <a:p>
            <a:pPr indent="0" lvl="0" marL="0" rtl="0" algn="l">
              <a:lnSpc>
                <a:spcPct val="106000"/>
              </a:lnSpc>
              <a:spcBef>
                <a:spcPts val="800"/>
              </a:spcBef>
              <a:spcAft>
                <a:spcPts val="0"/>
              </a:spcAft>
              <a:buClr>
                <a:schemeClr val="dk1"/>
              </a:buClr>
              <a:buSzPts val="1100"/>
              <a:buFont typeface="Arial"/>
              <a:buNone/>
            </a:pPr>
            <a:r>
              <a:rPr lang="en-US" sz="1400">
                <a:solidFill>
                  <a:schemeClr val="lt1"/>
                </a:solidFill>
              </a:rPr>
              <a:t>●       Working code (in repository)</a:t>
            </a:r>
            <a:endParaRPr sz="1400">
              <a:solidFill>
                <a:schemeClr val="lt1"/>
              </a:solidFill>
            </a:endParaRPr>
          </a:p>
          <a:p>
            <a:pPr indent="0" lvl="0" marL="0" rtl="0" algn="l">
              <a:lnSpc>
                <a:spcPct val="106000"/>
              </a:lnSpc>
              <a:spcBef>
                <a:spcPts val="800"/>
              </a:spcBef>
              <a:spcAft>
                <a:spcPts val="0"/>
              </a:spcAft>
              <a:buClr>
                <a:schemeClr val="dk1"/>
              </a:buClr>
              <a:buSzPts val="1100"/>
              <a:buFont typeface="Arial"/>
              <a:buNone/>
            </a:pPr>
            <a:r>
              <a:rPr lang="en-US" sz="1400">
                <a:solidFill>
                  <a:schemeClr val="lt1"/>
                </a:solidFill>
              </a:rPr>
              <a:t>●       Presentation (update)</a:t>
            </a:r>
            <a:endParaRPr sz="1400">
              <a:solidFill>
                <a:schemeClr val="lt1"/>
              </a:solidFill>
            </a:endParaRPr>
          </a:p>
          <a:p>
            <a:pPr indent="0" lvl="0" marL="0" rtl="0" algn="l">
              <a:lnSpc>
                <a:spcPct val="106000"/>
              </a:lnSpc>
              <a:spcBef>
                <a:spcPts val="800"/>
              </a:spcBef>
              <a:spcAft>
                <a:spcPts val="0"/>
              </a:spcAft>
              <a:buClr>
                <a:schemeClr val="dk1"/>
              </a:buClr>
              <a:buSzPts val="1100"/>
              <a:buFont typeface="Arial"/>
              <a:buNone/>
            </a:pPr>
            <a:r>
              <a:t/>
            </a:r>
            <a:endParaRPr sz="1200">
              <a:solidFill>
                <a:schemeClr val="lt1"/>
              </a:solidFill>
            </a:endParaRPr>
          </a:p>
          <a:p>
            <a:pPr indent="0" lvl="0" marL="0" rtl="0" algn="l">
              <a:lnSpc>
                <a:spcPct val="100000"/>
              </a:lnSpc>
              <a:spcBef>
                <a:spcPts val="800"/>
              </a:spcBef>
              <a:spcAft>
                <a:spcPts val="0"/>
              </a:spcAft>
              <a:buClr>
                <a:schemeClr val="lt1"/>
              </a:buClr>
              <a:buSzPts val="1100"/>
              <a:buFont typeface="Arial"/>
              <a:buNone/>
            </a:pPr>
            <a:r>
              <a:t/>
            </a:r>
            <a:endParaRPr b="1" sz="12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b="1" sz="1200">
              <a:solidFill>
                <a:schemeClr val="lt1"/>
              </a:solidFill>
            </a:endParaRPr>
          </a:p>
        </p:txBody>
      </p:sp>
      <p:sp>
        <p:nvSpPr>
          <p:cNvPr id="115" name="Google Shape;115;p16"/>
          <p:cNvSpPr txBox="1"/>
          <p:nvPr>
            <p:ph idx="1" type="body"/>
          </p:nvPr>
        </p:nvSpPr>
        <p:spPr>
          <a:xfrm>
            <a:off x="46250" y="4073400"/>
            <a:ext cx="4676100" cy="1964400"/>
          </a:xfrm>
          <a:prstGeom prst="rect">
            <a:avLst/>
          </a:prstGeom>
          <a:noFill/>
          <a:ln>
            <a:noFill/>
          </a:ln>
        </p:spPr>
        <p:txBody>
          <a:bodyPr anchorCtr="0" anchor="t" bIns="45700" lIns="91425" spcFirstLastPara="1" rIns="91425" wrap="square" tIns="45700">
            <a:noAutofit/>
          </a:bodyPr>
          <a:lstStyle/>
          <a:p>
            <a:pPr indent="0" lvl="0" marL="0" rtl="0" algn="l">
              <a:lnSpc>
                <a:spcPct val="106000"/>
              </a:lnSpc>
              <a:spcBef>
                <a:spcPts val="0"/>
              </a:spcBef>
              <a:spcAft>
                <a:spcPts val="0"/>
              </a:spcAft>
              <a:buClr>
                <a:schemeClr val="dk1"/>
              </a:buClr>
              <a:buSzPts val="1100"/>
              <a:buFont typeface="Arial"/>
              <a:buNone/>
            </a:pPr>
            <a:r>
              <a:rPr b="1" lang="en-US" sz="1400">
                <a:solidFill>
                  <a:schemeClr val="lt1"/>
                </a:solidFill>
              </a:rPr>
              <a:t>Milestone 3: Week 9 (November 11)</a:t>
            </a:r>
            <a:endParaRPr b="1" sz="1400">
              <a:solidFill>
                <a:schemeClr val="lt1"/>
              </a:solidFill>
            </a:endParaRPr>
          </a:p>
          <a:p>
            <a:pPr indent="0" lvl="0" marL="0" rtl="0" algn="l">
              <a:lnSpc>
                <a:spcPct val="106000"/>
              </a:lnSpc>
              <a:spcBef>
                <a:spcPts val="800"/>
              </a:spcBef>
              <a:spcAft>
                <a:spcPts val="0"/>
              </a:spcAft>
              <a:buClr>
                <a:schemeClr val="dk1"/>
              </a:buClr>
              <a:buSzPts val="1100"/>
              <a:buFont typeface="Arial"/>
              <a:buNone/>
            </a:pPr>
            <a:r>
              <a:rPr lang="en-US" sz="1400">
                <a:solidFill>
                  <a:schemeClr val="lt1"/>
                </a:solidFill>
              </a:rPr>
              <a:t>●       Project Management Plan (updated)</a:t>
            </a:r>
            <a:endParaRPr sz="1400">
              <a:solidFill>
                <a:schemeClr val="lt1"/>
              </a:solidFill>
            </a:endParaRPr>
          </a:p>
          <a:p>
            <a:pPr indent="0" lvl="0" marL="0" rtl="0" algn="l">
              <a:lnSpc>
                <a:spcPct val="106000"/>
              </a:lnSpc>
              <a:spcBef>
                <a:spcPts val="800"/>
              </a:spcBef>
              <a:spcAft>
                <a:spcPts val="0"/>
              </a:spcAft>
              <a:buClr>
                <a:schemeClr val="dk1"/>
              </a:buClr>
              <a:buSzPts val="1100"/>
              <a:buFont typeface="Arial"/>
              <a:buNone/>
            </a:pPr>
            <a:r>
              <a:rPr lang="en-US" sz="1400">
                <a:solidFill>
                  <a:schemeClr val="lt1"/>
                </a:solidFill>
              </a:rPr>
              <a:t>●       Feature documentation / Use Case Testing</a:t>
            </a:r>
            <a:endParaRPr sz="1400">
              <a:solidFill>
                <a:schemeClr val="lt1"/>
              </a:solidFill>
            </a:endParaRPr>
          </a:p>
          <a:p>
            <a:pPr indent="0" lvl="0" marL="0" rtl="0" algn="l">
              <a:lnSpc>
                <a:spcPct val="106000"/>
              </a:lnSpc>
              <a:spcBef>
                <a:spcPts val="800"/>
              </a:spcBef>
              <a:spcAft>
                <a:spcPts val="0"/>
              </a:spcAft>
              <a:buClr>
                <a:schemeClr val="dk1"/>
              </a:buClr>
              <a:buSzPts val="1100"/>
              <a:buFont typeface="Arial"/>
              <a:buNone/>
            </a:pPr>
            <a:r>
              <a:rPr lang="en-US" sz="1400">
                <a:solidFill>
                  <a:schemeClr val="lt1"/>
                </a:solidFill>
              </a:rPr>
              <a:t>●       Working code (in repository)</a:t>
            </a:r>
            <a:endParaRPr sz="1400">
              <a:solidFill>
                <a:schemeClr val="lt1"/>
              </a:solidFill>
            </a:endParaRPr>
          </a:p>
          <a:p>
            <a:pPr indent="0" lvl="0" marL="0" rtl="0" algn="l">
              <a:lnSpc>
                <a:spcPct val="106000"/>
              </a:lnSpc>
              <a:spcBef>
                <a:spcPts val="800"/>
              </a:spcBef>
              <a:spcAft>
                <a:spcPts val="0"/>
              </a:spcAft>
              <a:buClr>
                <a:schemeClr val="dk1"/>
              </a:buClr>
              <a:buSzPts val="1100"/>
              <a:buFont typeface="Arial"/>
              <a:buNone/>
            </a:pPr>
            <a:r>
              <a:rPr lang="en-US" sz="1400">
                <a:solidFill>
                  <a:schemeClr val="lt1"/>
                </a:solidFill>
              </a:rPr>
              <a:t>●       Presentation (update)</a:t>
            </a:r>
            <a:endParaRPr sz="1400">
              <a:solidFill>
                <a:schemeClr val="lt1"/>
              </a:solidFill>
            </a:endParaRPr>
          </a:p>
          <a:p>
            <a:pPr indent="0" lvl="0" marL="0" rtl="0" algn="l">
              <a:lnSpc>
                <a:spcPct val="106000"/>
              </a:lnSpc>
              <a:spcBef>
                <a:spcPts val="800"/>
              </a:spcBef>
              <a:spcAft>
                <a:spcPts val="0"/>
              </a:spcAft>
              <a:buClr>
                <a:schemeClr val="dk1"/>
              </a:buClr>
              <a:buSzPts val="1100"/>
              <a:buFont typeface="Arial"/>
              <a:buNone/>
            </a:pPr>
            <a:r>
              <a:t/>
            </a:r>
            <a:endParaRPr sz="1200">
              <a:solidFill>
                <a:schemeClr val="lt1"/>
              </a:solidFill>
            </a:endParaRPr>
          </a:p>
          <a:p>
            <a:pPr indent="0" lvl="0" marL="0" rtl="0" algn="l">
              <a:lnSpc>
                <a:spcPct val="100000"/>
              </a:lnSpc>
              <a:spcBef>
                <a:spcPts val="800"/>
              </a:spcBef>
              <a:spcAft>
                <a:spcPts val="0"/>
              </a:spcAft>
              <a:buClr>
                <a:schemeClr val="lt1"/>
              </a:buClr>
              <a:buSzPts val="1100"/>
              <a:buFont typeface="Arial"/>
              <a:buNone/>
            </a:pPr>
            <a:r>
              <a:t/>
            </a:r>
            <a:endParaRPr b="1" sz="12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b="1" sz="1200">
              <a:solidFill>
                <a:schemeClr val="lt1"/>
              </a:solidFill>
            </a:endParaRPr>
          </a:p>
        </p:txBody>
      </p:sp>
      <p:sp>
        <p:nvSpPr>
          <p:cNvPr id="116" name="Google Shape;116;p16"/>
          <p:cNvSpPr txBox="1"/>
          <p:nvPr>
            <p:ph idx="1" type="body"/>
          </p:nvPr>
        </p:nvSpPr>
        <p:spPr>
          <a:xfrm>
            <a:off x="4501825" y="4073400"/>
            <a:ext cx="4608300" cy="1868700"/>
          </a:xfrm>
          <a:prstGeom prst="rect">
            <a:avLst/>
          </a:prstGeom>
          <a:noFill/>
          <a:ln>
            <a:noFill/>
          </a:ln>
        </p:spPr>
        <p:txBody>
          <a:bodyPr anchorCtr="0" anchor="t" bIns="45700" lIns="91425" spcFirstLastPara="1" rIns="91425" wrap="square" tIns="45700">
            <a:noAutofit/>
          </a:bodyPr>
          <a:lstStyle/>
          <a:p>
            <a:pPr indent="0" lvl="0" marL="0" rtl="0" algn="l">
              <a:lnSpc>
                <a:spcPct val="106000"/>
              </a:lnSpc>
              <a:spcBef>
                <a:spcPts val="0"/>
              </a:spcBef>
              <a:spcAft>
                <a:spcPts val="0"/>
              </a:spcAft>
              <a:buClr>
                <a:schemeClr val="dk1"/>
              </a:buClr>
              <a:buSzPts val="1100"/>
              <a:buFont typeface="Arial"/>
              <a:buNone/>
            </a:pPr>
            <a:r>
              <a:rPr b="1" lang="en-US" sz="1400">
                <a:solidFill>
                  <a:schemeClr val="lt1"/>
                </a:solidFill>
              </a:rPr>
              <a:t>Milestone 4: Week 12 (December 2)</a:t>
            </a:r>
            <a:endParaRPr b="1" sz="1400">
              <a:solidFill>
                <a:schemeClr val="lt1"/>
              </a:solidFill>
            </a:endParaRPr>
          </a:p>
          <a:p>
            <a:pPr indent="0" lvl="0" marL="0" rtl="0" algn="l">
              <a:lnSpc>
                <a:spcPct val="106000"/>
              </a:lnSpc>
              <a:spcBef>
                <a:spcPts val="800"/>
              </a:spcBef>
              <a:spcAft>
                <a:spcPts val="0"/>
              </a:spcAft>
              <a:buClr>
                <a:schemeClr val="dk1"/>
              </a:buClr>
              <a:buSzPts val="1100"/>
              <a:buFont typeface="Arial"/>
              <a:buNone/>
            </a:pPr>
            <a:r>
              <a:rPr lang="en-US" sz="1400">
                <a:solidFill>
                  <a:schemeClr val="lt1"/>
                </a:solidFill>
              </a:rPr>
              <a:t>●       Project Management Plan (updated)</a:t>
            </a:r>
            <a:endParaRPr sz="1400">
              <a:solidFill>
                <a:schemeClr val="lt1"/>
              </a:solidFill>
            </a:endParaRPr>
          </a:p>
          <a:p>
            <a:pPr indent="0" lvl="0" marL="0" rtl="0" algn="l">
              <a:lnSpc>
                <a:spcPct val="106000"/>
              </a:lnSpc>
              <a:spcBef>
                <a:spcPts val="800"/>
              </a:spcBef>
              <a:spcAft>
                <a:spcPts val="0"/>
              </a:spcAft>
              <a:buClr>
                <a:schemeClr val="dk1"/>
              </a:buClr>
              <a:buSzPts val="1100"/>
              <a:buFont typeface="Arial"/>
              <a:buNone/>
            </a:pPr>
            <a:r>
              <a:rPr lang="en-US" sz="1400">
                <a:solidFill>
                  <a:schemeClr val="lt1"/>
                </a:solidFill>
              </a:rPr>
              <a:t>●       Feature documentation and Use Case Testing</a:t>
            </a:r>
            <a:endParaRPr sz="1400">
              <a:solidFill>
                <a:schemeClr val="lt1"/>
              </a:solidFill>
            </a:endParaRPr>
          </a:p>
          <a:p>
            <a:pPr indent="0" lvl="0" marL="0" rtl="0" algn="l">
              <a:lnSpc>
                <a:spcPct val="106000"/>
              </a:lnSpc>
              <a:spcBef>
                <a:spcPts val="800"/>
              </a:spcBef>
              <a:spcAft>
                <a:spcPts val="0"/>
              </a:spcAft>
              <a:buClr>
                <a:schemeClr val="dk1"/>
              </a:buClr>
              <a:buSzPts val="1100"/>
              <a:buFont typeface="Arial"/>
              <a:buNone/>
            </a:pPr>
            <a:r>
              <a:rPr lang="en-US" sz="1400">
                <a:solidFill>
                  <a:schemeClr val="lt1"/>
                </a:solidFill>
              </a:rPr>
              <a:t>●       Working code (in repository)</a:t>
            </a:r>
            <a:endParaRPr sz="1400">
              <a:solidFill>
                <a:schemeClr val="lt1"/>
              </a:solidFill>
            </a:endParaRPr>
          </a:p>
          <a:p>
            <a:pPr indent="0" lvl="0" marL="0" rtl="0" algn="l">
              <a:lnSpc>
                <a:spcPct val="106000"/>
              </a:lnSpc>
              <a:spcBef>
                <a:spcPts val="800"/>
              </a:spcBef>
              <a:spcAft>
                <a:spcPts val="0"/>
              </a:spcAft>
              <a:buClr>
                <a:schemeClr val="dk1"/>
              </a:buClr>
              <a:buSzPts val="1100"/>
              <a:buFont typeface="Arial"/>
              <a:buNone/>
            </a:pPr>
            <a:r>
              <a:rPr lang="en-US" sz="1400">
                <a:solidFill>
                  <a:schemeClr val="lt1"/>
                </a:solidFill>
              </a:rPr>
              <a:t>●       Presentation (update)</a:t>
            </a:r>
            <a:endParaRPr sz="1400">
              <a:solidFill>
                <a:schemeClr val="lt1"/>
              </a:solidFill>
            </a:endParaRPr>
          </a:p>
          <a:p>
            <a:pPr indent="0" lvl="0" marL="0" rtl="0" algn="l">
              <a:lnSpc>
                <a:spcPct val="100000"/>
              </a:lnSpc>
              <a:spcBef>
                <a:spcPts val="800"/>
              </a:spcBef>
              <a:spcAft>
                <a:spcPts val="0"/>
              </a:spcAft>
              <a:buClr>
                <a:schemeClr val="lt1"/>
              </a:buClr>
              <a:buSzPts val="1100"/>
              <a:buFont typeface="Arial"/>
              <a:buNone/>
            </a:pPr>
            <a:r>
              <a:t/>
            </a:r>
            <a:endParaRPr b="1" sz="14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b="1" sz="14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17"/>
          <p:cNvPicPr preferRelativeResize="0"/>
          <p:nvPr/>
        </p:nvPicPr>
        <p:blipFill rotWithShape="1">
          <a:blip r:embed="rId3">
            <a:alphaModFix amt="70000"/>
          </a:blip>
          <a:srcRect b="0" l="0" r="0" t="0"/>
          <a:stretch/>
        </p:blipFill>
        <p:spPr>
          <a:xfrm>
            <a:off x="5331102" y="3059124"/>
            <a:ext cx="3458375" cy="3458375"/>
          </a:xfrm>
          <a:prstGeom prst="rect">
            <a:avLst/>
          </a:prstGeom>
          <a:noFill/>
          <a:ln>
            <a:noFill/>
          </a:ln>
        </p:spPr>
      </p:pic>
      <p:sp>
        <p:nvSpPr>
          <p:cNvPr id="123" name="Google Shape;123;p17"/>
          <p:cNvSpPr txBox="1"/>
          <p:nvPr>
            <p:ph type="title"/>
          </p:nvPr>
        </p:nvSpPr>
        <p:spPr>
          <a:xfrm>
            <a:off x="6430138" y="4500301"/>
            <a:ext cx="1260300" cy="576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58ED5"/>
              </a:buClr>
              <a:buSzPts val="2800"/>
              <a:buFont typeface="Century Gothic"/>
              <a:buNone/>
            </a:pPr>
            <a:r>
              <a:rPr lang="en-US" sz="1200">
                <a:solidFill>
                  <a:srgbClr val="558ED5"/>
                </a:solidFill>
              </a:rPr>
              <a:t>Software Features</a:t>
            </a:r>
            <a:endParaRPr sz="1200"/>
          </a:p>
        </p:txBody>
      </p:sp>
      <p:sp>
        <p:nvSpPr>
          <p:cNvPr id="124" name="Google Shape;12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38CD5"/>
              </a:buClr>
              <a:buSzPts val="3200"/>
              <a:buFont typeface="Century Gothic"/>
              <a:buNone/>
            </a:pPr>
            <a:r>
              <a:rPr lang="en-US" sz="3200">
                <a:solidFill>
                  <a:srgbClr val="538CD5"/>
                </a:solidFill>
              </a:rPr>
              <a:t>Team Execution Methodology</a:t>
            </a:r>
            <a:endParaRPr/>
          </a:p>
        </p:txBody>
      </p:sp>
      <p:sp>
        <p:nvSpPr>
          <p:cNvPr id="125" name="Google Shape;125;p17"/>
          <p:cNvSpPr txBox="1"/>
          <p:nvPr>
            <p:ph idx="1" type="body"/>
          </p:nvPr>
        </p:nvSpPr>
        <p:spPr>
          <a:xfrm>
            <a:off x="457200" y="1600200"/>
            <a:ext cx="8229600" cy="156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100"/>
              <a:buFont typeface="Arial"/>
              <a:buNone/>
            </a:pPr>
            <a:r>
              <a:rPr b="1" lang="en-US" sz="1800">
                <a:solidFill>
                  <a:schemeClr val="lt1"/>
                </a:solidFill>
              </a:rPr>
              <a:t>Agile Methodology: Feature Driven Development</a:t>
            </a:r>
            <a:endParaRPr b="1" sz="18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b="1" sz="1800">
              <a:solidFill>
                <a:schemeClr val="lt1"/>
              </a:solidFill>
            </a:endParaRPr>
          </a:p>
          <a:p>
            <a:pPr indent="0" lvl="0" marL="0" rtl="0" algn="l">
              <a:lnSpc>
                <a:spcPct val="100000"/>
              </a:lnSpc>
              <a:spcBef>
                <a:spcPts val="0"/>
              </a:spcBef>
              <a:spcAft>
                <a:spcPts val="0"/>
              </a:spcAft>
              <a:buClr>
                <a:schemeClr val="lt1"/>
              </a:buClr>
              <a:buSzPts val="1100"/>
              <a:buFont typeface="Arial"/>
              <a:buNone/>
            </a:pPr>
            <a:r>
              <a:rPr b="1" lang="en-US" sz="1600">
                <a:solidFill>
                  <a:schemeClr val="lt1"/>
                </a:solidFill>
              </a:rPr>
              <a:t>Each milestone will include an iterative software development process.</a:t>
            </a:r>
            <a:endParaRPr b="1" sz="16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b="1" sz="1600">
              <a:solidFill>
                <a:schemeClr val="lt1"/>
              </a:solidFill>
            </a:endParaRPr>
          </a:p>
          <a:p>
            <a:pPr indent="0" lvl="0" marL="0" rtl="0" algn="l">
              <a:lnSpc>
                <a:spcPct val="100000"/>
              </a:lnSpc>
              <a:spcBef>
                <a:spcPts val="0"/>
              </a:spcBef>
              <a:spcAft>
                <a:spcPts val="0"/>
              </a:spcAft>
              <a:buClr>
                <a:schemeClr val="lt1"/>
              </a:buClr>
              <a:buSzPts val="1100"/>
              <a:buFont typeface="Arial"/>
              <a:buNone/>
            </a:pPr>
            <a:r>
              <a:rPr b="1" lang="en-US" sz="1600">
                <a:solidFill>
                  <a:schemeClr val="lt1"/>
                </a:solidFill>
              </a:rPr>
              <a:t>Milestone 1: PMP &amp; Presentation</a:t>
            </a:r>
            <a:endParaRPr b="1" sz="16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b="1" sz="16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b="1" sz="16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b="1" sz="1600">
              <a:solidFill>
                <a:schemeClr val="lt1"/>
              </a:solidFill>
            </a:endParaRPr>
          </a:p>
        </p:txBody>
      </p:sp>
      <p:sp>
        <p:nvSpPr>
          <p:cNvPr id="126" name="Google Shape;126;p17"/>
          <p:cNvSpPr txBox="1"/>
          <p:nvPr>
            <p:ph idx="1" type="body"/>
          </p:nvPr>
        </p:nvSpPr>
        <p:spPr>
          <a:xfrm>
            <a:off x="457200" y="3870125"/>
            <a:ext cx="4561500" cy="164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100"/>
              <a:buFont typeface="Arial"/>
              <a:buNone/>
            </a:pPr>
            <a:r>
              <a:rPr b="1" lang="en-US" sz="1800">
                <a:solidFill>
                  <a:schemeClr val="lt1"/>
                </a:solidFill>
              </a:rPr>
              <a:t>Milestones 2, 3, 4: Code analysis, Team makeup, design / deploy code, test code and outputs, and maintain during other iterations.</a:t>
            </a:r>
            <a:endParaRPr b="1" sz="18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b="1" sz="1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38CD5"/>
              </a:buClr>
              <a:buSzPts val="3200"/>
              <a:buFont typeface="Century Gothic"/>
              <a:buNone/>
            </a:pPr>
            <a:r>
              <a:rPr lang="en-US" sz="3200">
                <a:solidFill>
                  <a:srgbClr val="538CD5"/>
                </a:solidFill>
              </a:rPr>
              <a:t>Team Execution Methodology Cont.</a:t>
            </a:r>
            <a:endParaRPr/>
          </a:p>
        </p:txBody>
      </p:sp>
      <p:pic>
        <p:nvPicPr>
          <p:cNvPr id="133" name="Google Shape;133;p18"/>
          <p:cNvPicPr preferRelativeResize="0"/>
          <p:nvPr/>
        </p:nvPicPr>
        <p:blipFill rotWithShape="1">
          <a:blip r:embed="rId3">
            <a:alphaModFix/>
          </a:blip>
          <a:srcRect b="0" l="0" r="0" t="0"/>
          <a:stretch/>
        </p:blipFill>
        <p:spPr>
          <a:xfrm>
            <a:off x="54625" y="1227774"/>
            <a:ext cx="3563850" cy="3715125"/>
          </a:xfrm>
          <a:prstGeom prst="rect">
            <a:avLst/>
          </a:prstGeom>
          <a:noFill/>
          <a:ln>
            <a:noFill/>
          </a:ln>
        </p:spPr>
      </p:pic>
      <p:pic>
        <p:nvPicPr>
          <p:cNvPr id="134" name="Google Shape;134;p18"/>
          <p:cNvPicPr preferRelativeResize="0"/>
          <p:nvPr/>
        </p:nvPicPr>
        <p:blipFill rotWithShape="1">
          <a:blip r:embed="rId4">
            <a:alphaModFix/>
          </a:blip>
          <a:srcRect b="0" l="0" r="0" t="0"/>
          <a:stretch/>
        </p:blipFill>
        <p:spPr>
          <a:xfrm>
            <a:off x="5356275" y="1277750"/>
            <a:ext cx="3391041" cy="3715126"/>
          </a:xfrm>
          <a:prstGeom prst="rect">
            <a:avLst/>
          </a:prstGeom>
          <a:noFill/>
          <a:ln>
            <a:noFill/>
          </a:ln>
        </p:spPr>
      </p:pic>
      <p:pic>
        <p:nvPicPr>
          <p:cNvPr id="135" name="Google Shape;135;p18"/>
          <p:cNvPicPr preferRelativeResize="0"/>
          <p:nvPr/>
        </p:nvPicPr>
        <p:blipFill rotWithShape="1">
          <a:blip r:embed="rId5">
            <a:alphaModFix/>
          </a:blip>
          <a:srcRect b="0" l="0" r="0" t="0"/>
          <a:stretch/>
        </p:blipFill>
        <p:spPr>
          <a:xfrm>
            <a:off x="5356275" y="4942888"/>
            <a:ext cx="3391050" cy="1622163"/>
          </a:xfrm>
          <a:prstGeom prst="rect">
            <a:avLst/>
          </a:prstGeom>
          <a:noFill/>
          <a:ln>
            <a:noFill/>
          </a:ln>
        </p:spPr>
      </p:pic>
      <p:cxnSp>
        <p:nvCxnSpPr>
          <p:cNvPr id="136" name="Google Shape;136;p18"/>
          <p:cNvCxnSpPr/>
          <p:nvPr/>
        </p:nvCxnSpPr>
        <p:spPr>
          <a:xfrm>
            <a:off x="1836550" y="4942899"/>
            <a:ext cx="9000" cy="937500"/>
          </a:xfrm>
          <a:prstGeom prst="straightConnector1">
            <a:avLst/>
          </a:prstGeom>
          <a:noFill/>
          <a:ln cap="flat" cmpd="sng" w="76200">
            <a:solidFill>
              <a:srgbClr val="A4C2F4"/>
            </a:solidFill>
            <a:prstDash val="solid"/>
            <a:round/>
            <a:headEnd len="sm" w="sm" type="none"/>
            <a:tailEnd len="sm" w="sm" type="none"/>
          </a:ln>
        </p:spPr>
      </p:cxnSp>
      <p:cxnSp>
        <p:nvCxnSpPr>
          <p:cNvPr id="137" name="Google Shape;137;p18"/>
          <p:cNvCxnSpPr/>
          <p:nvPr/>
        </p:nvCxnSpPr>
        <p:spPr>
          <a:xfrm>
            <a:off x="1845550" y="5830425"/>
            <a:ext cx="2556300" cy="0"/>
          </a:xfrm>
          <a:prstGeom prst="straightConnector1">
            <a:avLst/>
          </a:prstGeom>
          <a:noFill/>
          <a:ln cap="flat" cmpd="sng" w="76200">
            <a:solidFill>
              <a:srgbClr val="A4C2F4"/>
            </a:solidFill>
            <a:prstDash val="solid"/>
            <a:round/>
            <a:headEnd len="sm" w="sm" type="none"/>
            <a:tailEnd len="sm" w="sm" type="none"/>
          </a:ln>
        </p:spPr>
      </p:cxnSp>
      <p:cxnSp>
        <p:nvCxnSpPr>
          <p:cNvPr id="138" name="Google Shape;138;p18"/>
          <p:cNvCxnSpPr/>
          <p:nvPr/>
        </p:nvCxnSpPr>
        <p:spPr>
          <a:xfrm>
            <a:off x="4351850" y="1715625"/>
            <a:ext cx="0" cy="4114800"/>
          </a:xfrm>
          <a:prstGeom prst="straightConnector1">
            <a:avLst/>
          </a:prstGeom>
          <a:noFill/>
          <a:ln cap="flat" cmpd="sng" w="76200">
            <a:solidFill>
              <a:srgbClr val="A4C2F4"/>
            </a:solidFill>
            <a:prstDash val="solid"/>
            <a:round/>
            <a:headEnd len="sm" w="sm" type="none"/>
            <a:tailEnd len="sm" w="sm" type="none"/>
          </a:ln>
        </p:spPr>
      </p:cxnSp>
      <p:cxnSp>
        <p:nvCxnSpPr>
          <p:cNvPr id="139" name="Google Shape;139;p18"/>
          <p:cNvCxnSpPr/>
          <p:nvPr/>
        </p:nvCxnSpPr>
        <p:spPr>
          <a:xfrm>
            <a:off x="4364325" y="1753050"/>
            <a:ext cx="922800" cy="0"/>
          </a:xfrm>
          <a:prstGeom prst="straightConnector1">
            <a:avLst/>
          </a:prstGeom>
          <a:noFill/>
          <a:ln cap="flat" cmpd="sng" w="76200">
            <a:solidFill>
              <a:srgbClr val="A4C2F4"/>
            </a:solidFill>
            <a:prstDash val="solid"/>
            <a:round/>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38CD5"/>
              </a:buClr>
              <a:buSzPts val="3200"/>
              <a:buFont typeface="Century Gothic"/>
              <a:buNone/>
            </a:pPr>
            <a:r>
              <a:rPr lang="en-US" sz="3200">
                <a:solidFill>
                  <a:srgbClr val="538CD5"/>
                </a:solidFill>
              </a:rPr>
              <a:t>Assumptions &amp; Constraints</a:t>
            </a:r>
            <a:endParaRPr/>
          </a:p>
        </p:txBody>
      </p:sp>
      <p:sp>
        <p:nvSpPr>
          <p:cNvPr id="146" name="Google Shape;146;p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100"/>
              <a:buFont typeface="Arial"/>
              <a:buNone/>
            </a:pPr>
            <a:r>
              <a:rPr b="1" lang="en-US" sz="1600">
                <a:solidFill>
                  <a:schemeClr val="lt1"/>
                </a:solidFill>
              </a:rPr>
              <a:t>Assumptions:</a:t>
            </a:r>
            <a:endParaRPr b="1" sz="16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b="1"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US" sz="1600">
                <a:solidFill>
                  <a:schemeClr val="lt1"/>
                </a:solidFill>
              </a:rPr>
              <a:t>The GitHub repository provided by the stakeholder is the most recent.</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US" sz="1600">
                <a:solidFill>
                  <a:schemeClr val="lt1"/>
                </a:solidFill>
              </a:rPr>
              <a:t>Rewriting code base to another language (reinvent the wheel).</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US" sz="1600">
                <a:solidFill>
                  <a:schemeClr val="lt1"/>
                </a:solidFill>
              </a:rPr>
              <a:t>Existing technology past phases have been utilizing will not change.</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US" sz="1600">
                <a:solidFill>
                  <a:schemeClr val="lt1"/>
                </a:solidFill>
              </a:rPr>
              <a:t>All software and development tools are readily available to teammates.</a:t>
            </a:r>
            <a:endParaRPr sz="16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sz="1600">
              <a:solidFill>
                <a:schemeClr val="lt1"/>
              </a:solidFill>
            </a:endParaRPr>
          </a:p>
          <a:p>
            <a:pPr indent="0" lvl="0" marL="0" rtl="0" algn="l">
              <a:lnSpc>
                <a:spcPct val="100000"/>
              </a:lnSpc>
              <a:spcBef>
                <a:spcPts val="0"/>
              </a:spcBef>
              <a:spcAft>
                <a:spcPts val="0"/>
              </a:spcAft>
              <a:buClr>
                <a:schemeClr val="lt1"/>
              </a:buClr>
              <a:buSzPts val="1100"/>
              <a:buFont typeface="Arial"/>
              <a:buNone/>
            </a:pPr>
            <a:r>
              <a:rPr b="1" lang="en-US" sz="1600">
                <a:solidFill>
                  <a:schemeClr val="lt1"/>
                </a:solidFill>
              </a:rPr>
              <a:t>Constraints:</a:t>
            </a:r>
            <a:endParaRPr b="1" sz="16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US" sz="1600">
                <a:solidFill>
                  <a:schemeClr val="lt1"/>
                </a:solidFill>
              </a:rPr>
              <a:t>December 2018 ends phase 4.</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US" sz="1600">
                <a:solidFill>
                  <a:schemeClr val="lt1"/>
                </a:solidFill>
              </a:rPr>
              <a:t>Team members are working in several time zones.</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US" sz="1600">
                <a:solidFill>
                  <a:schemeClr val="lt1"/>
                </a:solidFill>
              </a:rPr>
              <a:t>Limited schedule resources of some members (May have to establish more accountability measures).</a:t>
            </a:r>
            <a:endParaRPr sz="1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38CD5"/>
              </a:buClr>
              <a:buSzPts val="3200"/>
              <a:buFont typeface="Century Gothic"/>
              <a:buNone/>
            </a:pPr>
            <a:r>
              <a:rPr lang="en-US" sz="3200">
                <a:solidFill>
                  <a:srgbClr val="538CD5"/>
                </a:solidFill>
              </a:rPr>
              <a:t>Software/Hardware Interfaces</a:t>
            </a:r>
            <a:endParaRPr/>
          </a:p>
        </p:txBody>
      </p:sp>
      <p:sp>
        <p:nvSpPr>
          <p:cNvPr id="153" name="Google Shape;153;p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100"/>
              <a:buFont typeface="Arial"/>
              <a:buNone/>
            </a:pPr>
            <a:r>
              <a:rPr b="1" lang="en-US" sz="1600">
                <a:solidFill>
                  <a:schemeClr val="lt1"/>
                </a:solidFill>
              </a:rPr>
              <a:t>Software Interfaces:</a:t>
            </a:r>
            <a:endParaRPr b="1" sz="16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b="1" sz="1600">
              <a:solidFill>
                <a:schemeClr val="lt1"/>
              </a:solidFill>
            </a:endParaRPr>
          </a:p>
          <a:p>
            <a:pPr indent="-317500" lvl="0" marL="457200" rtl="0" algn="l">
              <a:lnSpc>
                <a:spcPct val="106000"/>
              </a:lnSpc>
              <a:spcBef>
                <a:spcPts val="0"/>
              </a:spcBef>
              <a:spcAft>
                <a:spcPts val="0"/>
              </a:spcAft>
              <a:buClr>
                <a:schemeClr val="lt1"/>
              </a:buClr>
              <a:buSzPts val="1400"/>
              <a:buFont typeface="Century Gothic"/>
              <a:buChar char="•"/>
            </a:pPr>
            <a:r>
              <a:rPr lang="en-US" sz="1400">
                <a:solidFill>
                  <a:schemeClr val="lt1"/>
                </a:solidFill>
              </a:rPr>
              <a:t>The client computer must have Chrome, Firefox, or IE 11 web browsers installed</a:t>
            </a:r>
            <a:endParaRPr sz="1400">
              <a:solidFill>
                <a:schemeClr val="lt1"/>
              </a:solidFill>
            </a:endParaRPr>
          </a:p>
          <a:p>
            <a:pPr indent="-317500" lvl="0" marL="457200" rtl="0" algn="l">
              <a:lnSpc>
                <a:spcPct val="106000"/>
              </a:lnSpc>
              <a:spcBef>
                <a:spcPts val="0"/>
              </a:spcBef>
              <a:spcAft>
                <a:spcPts val="0"/>
              </a:spcAft>
              <a:buClr>
                <a:schemeClr val="lt1"/>
              </a:buClr>
              <a:buSzPts val="1400"/>
              <a:buFont typeface="Century Gothic"/>
              <a:buChar char="•"/>
            </a:pPr>
            <a:r>
              <a:rPr lang="en-US" sz="1400">
                <a:solidFill>
                  <a:schemeClr val="lt1"/>
                </a:solidFill>
              </a:rPr>
              <a:t>The client computer must be running Windows 7 (or higher), Mac OS X (version 10.7.x or higher), or Ubuntu 14 or higher.</a:t>
            </a:r>
            <a:endParaRPr sz="1400">
              <a:solidFill>
                <a:schemeClr val="lt1"/>
              </a:solidFill>
            </a:endParaRPr>
          </a:p>
          <a:p>
            <a:pPr indent="-317500" lvl="0" marL="457200" rtl="0" algn="l">
              <a:lnSpc>
                <a:spcPct val="106000"/>
              </a:lnSpc>
              <a:spcBef>
                <a:spcPts val="0"/>
              </a:spcBef>
              <a:spcAft>
                <a:spcPts val="0"/>
              </a:spcAft>
              <a:buClr>
                <a:schemeClr val="lt1"/>
              </a:buClr>
              <a:buSzPts val="1400"/>
              <a:buFont typeface="Century Gothic"/>
              <a:buChar char="•"/>
            </a:pPr>
            <a:r>
              <a:rPr lang="en-US" sz="1400">
                <a:solidFill>
                  <a:schemeClr val="lt1"/>
                </a:solidFill>
              </a:rPr>
              <a:t>To run the current and any future builds of the software, the following software interfaces are needed at minimum:</a:t>
            </a:r>
            <a:endParaRPr sz="1400">
              <a:solidFill>
                <a:schemeClr val="lt1"/>
              </a:solidFill>
            </a:endParaRPr>
          </a:p>
          <a:p>
            <a:pPr indent="-317500" lvl="0" marL="457200" rtl="0" algn="l">
              <a:lnSpc>
                <a:spcPct val="106000"/>
              </a:lnSpc>
              <a:spcBef>
                <a:spcPts val="0"/>
              </a:spcBef>
              <a:spcAft>
                <a:spcPts val="0"/>
              </a:spcAft>
              <a:buClr>
                <a:schemeClr val="lt1"/>
              </a:buClr>
              <a:buSzPts val="1400"/>
              <a:buFont typeface="Century Gothic"/>
              <a:buChar char="•"/>
            </a:pPr>
            <a:r>
              <a:rPr lang="en-US" sz="1400">
                <a:solidFill>
                  <a:schemeClr val="lt1"/>
                </a:solidFill>
              </a:rPr>
              <a:t>Java 8 (development platform)</a:t>
            </a:r>
            <a:endParaRPr sz="1400">
              <a:solidFill>
                <a:schemeClr val="lt1"/>
              </a:solidFill>
            </a:endParaRPr>
          </a:p>
          <a:p>
            <a:pPr indent="-317500" lvl="0" marL="457200" rtl="0" algn="l">
              <a:lnSpc>
                <a:spcPct val="106000"/>
              </a:lnSpc>
              <a:spcBef>
                <a:spcPts val="0"/>
              </a:spcBef>
              <a:spcAft>
                <a:spcPts val="0"/>
              </a:spcAft>
              <a:buClr>
                <a:schemeClr val="lt1"/>
              </a:buClr>
              <a:buSzPts val="1400"/>
              <a:buFont typeface="Century Gothic"/>
              <a:buChar char="•"/>
            </a:pPr>
            <a:r>
              <a:rPr lang="en-US" sz="1400">
                <a:solidFill>
                  <a:schemeClr val="lt1"/>
                </a:solidFill>
              </a:rPr>
              <a:t>Yarn (package manager)</a:t>
            </a:r>
            <a:endParaRPr sz="1600">
              <a:solidFill>
                <a:schemeClr val="lt1"/>
              </a:solidFill>
            </a:endParaRPr>
          </a:p>
          <a:p>
            <a:pPr indent="0" lvl="0" marL="0" rtl="0" algn="l">
              <a:lnSpc>
                <a:spcPct val="100000"/>
              </a:lnSpc>
              <a:spcBef>
                <a:spcPts val="1000"/>
              </a:spcBef>
              <a:spcAft>
                <a:spcPts val="0"/>
              </a:spcAft>
              <a:buClr>
                <a:schemeClr val="lt1"/>
              </a:buClr>
              <a:buSzPts val="1100"/>
              <a:buFont typeface="Arial"/>
              <a:buNone/>
            </a:pPr>
            <a:r>
              <a:rPr b="1" lang="en-US" sz="1600">
                <a:solidFill>
                  <a:schemeClr val="lt1"/>
                </a:solidFill>
              </a:rPr>
              <a:t>Hardware Interfaces:</a:t>
            </a:r>
            <a:endParaRPr b="1" sz="1600">
              <a:solidFill>
                <a:schemeClr val="lt1"/>
              </a:solidFill>
            </a:endParaRPr>
          </a:p>
          <a:p>
            <a:pPr indent="0" lvl="0" marL="0" rtl="0" algn="l">
              <a:lnSpc>
                <a:spcPct val="100000"/>
              </a:lnSpc>
              <a:spcBef>
                <a:spcPts val="0"/>
              </a:spcBef>
              <a:spcAft>
                <a:spcPts val="0"/>
              </a:spcAft>
              <a:buClr>
                <a:schemeClr val="lt1"/>
              </a:buClr>
              <a:buSzPts val="1100"/>
              <a:buFont typeface="Arial"/>
              <a:buNone/>
            </a:pPr>
            <a:r>
              <a:t/>
            </a:r>
            <a:endParaRPr sz="1600">
              <a:solidFill>
                <a:schemeClr val="lt1"/>
              </a:solidFill>
            </a:endParaRPr>
          </a:p>
          <a:p>
            <a:pPr indent="-317500" lvl="0" marL="457200" rtl="0" algn="l">
              <a:lnSpc>
                <a:spcPct val="106000"/>
              </a:lnSpc>
              <a:spcBef>
                <a:spcPts val="0"/>
              </a:spcBef>
              <a:spcAft>
                <a:spcPts val="0"/>
              </a:spcAft>
              <a:buClr>
                <a:schemeClr val="lt1"/>
              </a:buClr>
              <a:buSzPts val="1400"/>
              <a:buFont typeface="Century Gothic"/>
              <a:buChar char="•"/>
            </a:pPr>
            <a:r>
              <a:rPr lang="en-US" sz="1400">
                <a:solidFill>
                  <a:schemeClr val="lt1"/>
                </a:solidFill>
              </a:rPr>
              <a:t>Monitor/Keyboard/Mouse support</a:t>
            </a:r>
            <a:endParaRPr sz="1400">
              <a:solidFill>
                <a:schemeClr val="lt1"/>
              </a:solidFill>
            </a:endParaRPr>
          </a:p>
          <a:p>
            <a:pPr indent="-317500" lvl="0" marL="457200" rtl="0" algn="l">
              <a:lnSpc>
                <a:spcPct val="106000"/>
              </a:lnSpc>
              <a:spcBef>
                <a:spcPts val="0"/>
              </a:spcBef>
              <a:spcAft>
                <a:spcPts val="0"/>
              </a:spcAft>
              <a:buClr>
                <a:schemeClr val="lt1"/>
              </a:buClr>
              <a:buSzPts val="1400"/>
              <a:buFont typeface="Century Gothic"/>
              <a:buChar char="•"/>
            </a:pPr>
            <a:r>
              <a:rPr lang="en-US" sz="1400">
                <a:solidFill>
                  <a:schemeClr val="lt1"/>
                </a:solidFill>
              </a:rPr>
              <a:t>An internet connection (TCP/IP) to download/upload files</a:t>
            </a:r>
            <a:endParaRPr sz="1400">
              <a:solidFill>
                <a:schemeClr val="lt1"/>
              </a:solidFill>
            </a:endParaRPr>
          </a:p>
          <a:p>
            <a:pPr indent="-317500" lvl="0" marL="457200" rtl="0" algn="l">
              <a:lnSpc>
                <a:spcPct val="106000"/>
              </a:lnSpc>
              <a:spcBef>
                <a:spcPts val="0"/>
              </a:spcBef>
              <a:spcAft>
                <a:spcPts val="0"/>
              </a:spcAft>
              <a:buClr>
                <a:schemeClr val="lt1"/>
              </a:buClr>
              <a:buSzPts val="1400"/>
              <a:buFont typeface="Century Gothic"/>
              <a:buChar char="•"/>
            </a:pPr>
            <a:r>
              <a:rPr lang="en-US" sz="1400">
                <a:solidFill>
                  <a:schemeClr val="lt1"/>
                </a:solidFill>
              </a:rPr>
              <a:t>The client computer must have at least 8GB of random-access memory (RAM)</a:t>
            </a:r>
            <a:endParaRPr sz="1400">
              <a:solidFill>
                <a:schemeClr val="lt1"/>
              </a:solidFill>
            </a:endParaRPr>
          </a:p>
          <a:p>
            <a:pPr indent="-317500" lvl="0" marL="457200" rtl="0" algn="l">
              <a:lnSpc>
                <a:spcPct val="106000"/>
              </a:lnSpc>
              <a:spcBef>
                <a:spcPts val="0"/>
              </a:spcBef>
              <a:spcAft>
                <a:spcPts val="0"/>
              </a:spcAft>
              <a:buClr>
                <a:schemeClr val="lt1"/>
              </a:buClr>
              <a:buSzPts val="1400"/>
              <a:buFont typeface="Century Gothic"/>
              <a:buChar char="•"/>
            </a:pPr>
            <a:r>
              <a:rPr lang="en-US" sz="1400">
                <a:solidFill>
                  <a:schemeClr val="lt1"/>
                </a:solidFill>
              </a:rPr>
              <a:t>The client computer must have at least 1GB for the graphics processing unit (GPU)</a:t>
            </a:r>
            <a:endParaRPr sz="1400">
              <a:solidFill>
                <a:schemeClr val="lt1"/>
              </a:solidFill>
            </a:endParaRPr>
          </a:p>
          <a:p>
            <a:pPr indent="-317500" lvl="0" marL="457200" rtl="0" algn="l">
              <a:lnSpc>
                <a:spcPct val="106000"/>
              </a:lnSpc>
              <a:spcBef>
                <a:spcPts val="0"/>
              </a:spcBef>
              <a:spcAft>
                <a:spcPts val="0"/>
              </a:spcAft>
              <a:buClr>
                <a:schemeClr val="lt1"/>
              </a:buClr>
              <a:buSzPts val="1400"/>
              <a:buFont typeface="Century Gothic"/>
              <a:buChar char="•"/>
            </a:pPr>
            <a:r>
              <a:rPr lang="en-US" sz="1400">
                <a:solidFill>
                  <a:schemeClr val="lt1"/>
                </a:solidFill>
              </a:rPr>
              <a:t>The client computer must have a 3.4 GHz central processing unit or faster</a:t>
            </a:r>
            <a:endParaRPr sz="1400">
              <a:solidFill>
                <a:schemeClr val="lt1"/>
              </a:solidFill>
            </a:endParaRPr>
          </a:p>
          <a:p>
            <a:pPr indent="-317500" lvl="0" marL="457200" rtl="0" algn="l">
              <a:lnSpc>
                <a:spcPct val="106000"/>
              </a:lnSpc>
              <a:spcBef>
                <a:spcPts val="0"/>
              </a:spcBef>
              <a:spcAft>
                <a:spcPts val="0"/>
              </a:spcAft>
              <a:buClr>
                <a:schemeClr val="lt1"/>
              </a:buClr>
              <a:buSzPts val="1400"/>
              <a:buFont typeface="Century Gothic"/>
              <a:buChar char="•"/>
            </a:pPr>
            <a:r>
              <a:rPr lang="en-US" sz="1400">
                <a:solidFill>
                  <a:schemeClr val="lt1"/>
                </a:solidFill>
              </a:rPr>
              <a:t>The client computer must have at least 10GB of free disk space</a:t>
            </a:r>
            <a:endParaRPr sz="1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38CD5"/>
              </a:buClr>
              <a:buSzPts val="3200"/>
              <a:buFont typeface="Century Gothic"/>
              <a:buNone/>
            </a:pPr>
            <a:r>
              <a:rPr lang="en-US" sz="3200">
                <a:solidFill>
                  <a:srgbClr val="538CD5"/>
                </a:solidFill>
              </a:rPr>
              <a:t>Questions?</a:t>
            </a:r>
            <a:endParaRPr/>
          </a:p>
        </p:txBody>
      </p:sp>
      <p:pic>
        <p:nvPicPr>
          <p:cNvPr id="160" name="Google Shape;160;p21"/>
          <p:cNvPicPr preferRelativeResize="0"/>
          <p:nvPr/>
        </p:nvPicPr>
        <p:blipFill rotWithShape="1">
          <a:blip r:embed="rId3">
            <a:alphaModFix/>
          </a:blip>
          <a:srcRect b="0" l="0" r="0" t="0"/>
          <a:stretch/>
        </p:blipFill>
        <p:spPr>
          <a:xfrm>
            <a:off x="1312650" y="1981497"/>
            <a:ext cx="6518701" cy="366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