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7053250" cy="93091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6414" cy="46545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95217" y="0"/>
            <a:ext cx="3056414" cy="465455"/>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5327" y="4421823"/>
            <a:ext cx="5642610" cy="418909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56414" cy="46545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Project: NASA Path.</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Group Members: </a:t>
            </a:r>
            <a:r>
              <a:rPr lang="en-US" sz="1000">
                <a:solidFill>
                  <a:srgbClr val="000000"/>
                </a:solidFill>
                <a:latin typeface="Century Gothic"/>
                <a:ea typeface="Century Gothic"/>
                <a:cs typeface="Century Gothic"/>
                <a:sym typeface="Century Gothic"/>
              </a:rPr>
              <a:t>Tristan Arjoon, Mario Curtis, Shane Farmer, Claudel Guembu, Sean Johnson, Ryan Murphey </a:t>
            </a:r>
            <a:endParaRPr sz="1400">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alibri"/>
              <a:buNone/>
            </a:pPr>
            <a:r>
              <a:t/>
            </a:r>
            <a:endParaRPr>
              <a:solidFill>
                <a:srgbClr val="000000"/>
              </a:solidFill>
            </a:endParaRPr>
          </a:p>
          <a:p>
            <a:pPr indent="0" lvl="0" marL="0" marR="0" rtl="0" algn="l">
              <a:lnSpc>
                <a:spcPct val="100000"/>
              </a:lnSpc>
              <a:spcBef>
                <a:spcPts val="0"/>
              </a:spcBef>
              <a:spcAft>
                <a:spcPts val="0"/>
              </a:spcAft>
              <a:buClr>
                <a:schemeClr val="dk1"/>
              </a:buClr>
              <a:buSzPts val="1400"/>
              <a:buFont typeface="Calibri"/>
              <a:buNone/>
            </a:pPr>
            <a:r>
              <a:rPr lang="en-US"/>
              <a:t>We did have a 7th member who was added but then at the last minute told us he is not apart of our group. Jason Fowley (he is listed as our member)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38CD5"/>
              </a:buClr>
              <a:buSzPts val="1400"/>
              <a:buFont typeface="Calibri"/>
              <a:buNone/>
            </a:pPr>
            <a:r>
              <a:rPr b="0" i="0" lang="en-US" sz="1200" u="none" cap="none" strike="noStrike">
                <a:solidFill>
                  <a:srgbClr val="538CD5"/>
                </a:solidFill>
                <a:latin typeface="Calibri"/>
                <a:ea typeface="Calibri"/>
                <a:cs typeface="Calibri"/>
                <a:sym typeface="Calibri"/>
              </a:rPr>
              <a:t>Sponsor: Extra-Vehicular Activity (EVA), Johnson Space Center, NASA</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rgbClr val="538CD5"/>
              </a:solidFill>
              <a:latin typeface="Calibri"/>
              <a:ea typeface="Calibri"/>
              <a:cs typeface="Calibri"/>
              <a:sym typeface="Calibri"/>
            </a:endParaRPr>
          </a:p>
          <a:p>
            <a:pPr indent="0" lvl="0" marL="0" marR="0" rtl="0" algn="l">
              <a:lnSpc>
                <a:spcPct val="100000"/>
              </a:lnSpc>
              <a:spcBef>
                <a:spcPts val="0"/>
              </a:spcBef>
              <a:spcAft>
                <a:spcPts val="0"/>
              </a:spcAft>
              <a:buClr>
                <a:srgbClr val="538CD5"/>
              </a:buClr>
              <a:buSzPts val="1400"/>
              <a:buFont typeface="Calibri"/>
              <a:buNone/>
            </a:pPr>
            <a:r>
              <a:rPr b="0" i="0" lang="en-US" sz="1200" u="none" cap="none" strike="noStrike">
                <a:solidFill>
                  <a:srgbClr val="538CD5"/>
                </a:solidFill>
                <a:latin typeface="Calibri"/>
                <a:ea typeface="Calibri"/>
                <a:cs typeface="Calibri"/>
                <a:sym typeface="Calibri"/>
              </a:rPr>
              <a:t>Liaison: Daren Welsh, EVA Instructor &amp; Flight Controller | darenwelsh@gmail.com</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94" name="Google Shape;94;p1: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1: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62" name="Google Shape;162;p11: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2: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rPr lang="en-US" sz="1000">
                <a:solidFill>
                  <a:srgbClr val="000000"/>
                </a:solidFill>
              </a:rPr>
              <a:t>Previous teams implemented </a:t>
            </a:r>
            <a:endParaRPr b="0" i="0" sz="1000" u="none" cap="none" strike="noStrike">
              <a:solidFill>
                <a:srgbClr val="000000"/>
              </a:solidFill>
              <a:latin typeface="Calibri"/>
              <a:ea typeface="Calibri"/>
              <a:cs typeface="Calibri"/>
              <a:sym typeface="Calibri"/>
            </a:endParaRPr>
          </a:p>
        </p:txBody>
      </p:sp>
      <p:sp>
        <p:nvSpPr>
          <p:cNvPr id="169" name="Google Shape;169;p12: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705327" y="4421823"/>
            <a:ext cx="5642700" cy="41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10" name="Google Shape;110;p3: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17" name="Google Shape;117;p4: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705327" y="4421823"/>
            <a:ext cx="5642610" cy="418909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705327" y="4421823"/>
            <a:ext cx="5642610" cy="418909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705327" y="4421823"/>
            <a:ext cx="5642610" cy="418909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705327" y="4421823"/>
            <a:ext cx="5642610" cy="418909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705327" y="4421823"/>
            <a:ext cx="5642610" cy="418909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17" name="Google Shape;17;p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8" name="Google Shape;18;p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74" name="Google Shape;74;p1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75" name="Google Shape;75;p1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81" name="Google Shape;81;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87" name="Google Shape;87;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1_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457200" y="70536"/>
            <a:ext cx="8294914" cy="639764"/>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3200"/>
              <a:buFont typeface="Century Gothic"/>
              <a:buNone/>
              <a:defRPr b="1" i="0" sz="3200" u="none" cap="none" strike="noStrike">
                <a:solidFill>
                  <a:srgbClr val="538CD5"/>
                </a:solidFill>
                <a:latin typeface="Century Gothic"/>
                <a:ea typeface="Century Gothic"/>
                <a:cs typeface="Century Gothic"/>
                <a:sym typeface="Century Gothic"/>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24" name="Google Shape;24;p3"/>
          <p:cNvSpPr txBox="1"/>
          <p:nvPr>
            <p:ph idx="10" type="dt"/>
          </p:nvPr>
        </p:nvSpPr>
        <p:spPr>
          <a:xfrm>
            <a:off x="457200" y="6470646"/>
            <a:ext cx="2133599"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538CD5"/>
              </a:buClr>
              <a:buSzPts val="1200"/>
              <a:buFont typeface="Century Gothic"/>
              <a:buNone/>
              <a:defRPr b="0" i="0" sz="1200" u="none" cap="none" strike="noStrike">
                <a:solidFill>
                  <a:srgbClr val="538CD5"/>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5" name="Google Shape;25;p3"/>
          <p:cNvSpPr txBox="1"/>
          <p:nvPr>
            <p:ph idx="11" type="ftr"/>
          </p:nvPr>
        </p:nvSpPr>
        <p:spPr>
          <a:xfrm>
            <a:off x="3124200" y="6470646"/>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538CD5"/>
              </a:buClr>
              <a:buSzPts val="1200"/>
              <a:buFont typeface="Century Gothic"/>
              <a:buNone/>
              <a:defRPr b="0" i="0" sz="1200" u="none" cap="none" strike="noStrike">
                <a:solidFill>
                  <a:srgbClr val="538CD5"/>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6" name="Google Shape;26;p3"/>
          <p:cNvSpPr txBox="1"/>
          <p:nvPr>
            <p:ph idx="12" type="sldNum"/>
          </p:nvPr>
        </p:nvSpPr>
        <p:spPr>
          <a:xfrm>
            <a:off x="6553200" y="6470646"/>
            <a:ext cx="2133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538CD5"/>
              </a:buClr>
              <a:buSzPts val="300"/>
              <a:buFont typeface="Century Gothic"/>
              <a:buNone/>
              <a:defRPr b="0" i="0" sz="1200" u="none" cap="none" strike="noStrike">
                <a:solidFill>
                  <a:srgbClr val="538CD5"/>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txBox="1"/>
          <p:nvPr>
            <p:ph idx="1" type="body"/>
          </p:nvPr>
        </p:nvSpPr>
        <p:spPr>
          <a:xfrm>
            <a:off x="457200" y="1097280"/>
            <a:ext cx="8229600" cy="5212080"/>
          </a:xfrm>
          <a:prstGeom prst="rect">
            <a:avLst/>
          </a:prstGeom>
          <a:noFill/>
          <a:ln>
            <a:noFill/>
          </a:ln>
        </p:spPr>
        <p:txBody>
          <a:bodyPr anchorCtr="0" anchor="t" bIns="91425" lIns="91425" spcFirstLastPara="1" rIns="91425" wrap="square" tIns="91425"/>
          <a:lstStyle>
            <a:lvl1pPr indent="-330200" lvl="0" marL="457200" marR="0" algn="l">
              <a:lnSpc>
                <a:spcPct val="10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1pPr>
            <a:lvl2pPr indent="-330200" lvl="1" marL="914400" marR="0" algn="l">
              <a:lnSpc>
                <a:spcPct val="10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2pPr>
            <a:lvl3pPr indent="-330200" lvl="2" marL="1371600" marR="0" algn="l">
              <a:lnSpc>
                <a:spcPct val="10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3pPr>
            <a:lvl4pPr indent="-330200" lvl="3" marL="1828800" marR="0" algn="l">
              <a:lnSpc>
                <a:spcPct val="10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algn="l">
              <a:lnSpc>
                <a:spcPct val="10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28" name="Google Shape;28;p3"/>
          <p:cNvSpPr txBox="1"/>
          <p:nvPr>
            <p:ph idx="2" type="body"/>
          </p:nvPr>
        </p:nvSpPr>
        <p:spPr>
          <a:xfrm>
            <a:off x="457200" y="563348"/>
            <a:ext cx="8229599" cy="432707"/>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640"/>
              </a:spcBef>
              <a:spcAft>
                <a:spcPts val="0"/>
              </a:spcAft>
              <a:buClr>
                <a:schemeClr val="dk1"/>
              </a:buClr>
              <a:buSzPts val="2000"/>
              <a:buFont typeface="Arial"/>
              <a:buNone/>
              <a:defRPr b="1" i="0" sz="2000" u="none" cap="none" strike="noStrike">
                <a:solidFill>
                  <a:srgbClr val="A5A5A5"/>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31" name="Google Shape;31;p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4000"/>
              <a:buFont typeface="Century Gothic"/>
              <a:buNone/>
              <a:defRPr b="1" i="0" sz="4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37" name="Google Shape;37;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43" name="Google Shape;43;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44" name="Google Shape;44;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8" name="Shape 48"/>
        <p:cNvGrpSpPr/>
        <p:nvPr/>
      </p:nvGrpSpPr>
      <p:grpSpPr>
        <a:xfrm>
          <a:off x="0" y="0"/>
          <a:ext cx="0" cy="0"/>
          <a:chOff x="0" y="0"/>
          <a:chExt cx="0" cy="0"/>
        </a:xfrm>
      </p:grpSpPr>
      <p:sp>
        <p:nvSpPr>
          <p:cNvPr id="49" name="Google Shape;49;p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50" name="Google Shape;50;p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entury Gothic"/>
                <a:ea typeface="Century Gothic"/>
                <a:cs typeface="Century Gothic"/>
                <a:sym typeface="Century Gothic"/>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56" name="Google Shape;56;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57" name="Google Shape;57;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58" name="Google Shape;58;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59" name="Google Shape;59;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60" name="Google Shape;60;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Google Shape;61;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Google Shape;6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65" name="Google Shape;65;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6" name="Google Shape;66;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7" name="Google Shape;6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5C758"/>
              </a:buClr>
              <a:buSzPts val="4400"/>
              <a:buFont typeface="Century Gothic"/>
              <a:buNone/>
            </a:pP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endParaRPr/>
          </a:p>
        </p:txBody>
      </p:sp>
      <p:sp>
        <p:nvSpPr>
          <p:cNvPr id="97" name="Google Shape;97;p14"/>
          <p:cNvSpPr txBox="1"/>
          <p:nvPr>
            <p:ph idx="1" type="body"/>
          </p:nvPr>
        </p:nvSpPr>
        <p:spPr>
          <a:xfrm>
            <a:off x="1139693" y="4514144"/>
            <a:ext cx="6773031" cy="176328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240"/>
              </a:spcBef>
              <a:spcAft>
                <a:spcPts val="0"/>
              </a:spcAft>
              <a:buClr>
                <a:schemeClr val="lt1"/>
              </a:buClr>
              <a:buSzPts val="1200"/>
              <a:buFont typeface="Arial"/>
              <a:buNone/>
            </a:pPr>
            <a:r>
              <a:rPr b="0" i="1" lang="en-US" sz="1600" u="none" cap="none" strike="noStrike">
                <a:solidFill>
                  <a:schemeClr val="lt1"/>
                </a:solidFill>
                <a:latin typeface="Century Gothic"/>
                <a:ea typeface="Century Gothic"/>
                <a:cs typeface="Century Gothic"/>
                <a:sym typeface="Century Gothic"/>
              </a:rPr>
              <a:t>Software Engineering Project SWEN 670 </a:t>
            </a:r>
            <a:r>
              <a:rPr i="1" lang="en-US" sz="1600">
                <a:solidFill>
                  <a:schemeClr val="lt1"/>
                </a:solidFill>
              </a:rPr>
              <a:t>9040</a:t>
            </a:r>
            <a:br>
              <a:rPr b="0" i="1" lang="en-US" sz="1600" u="none" cap="none" strike="noStrike">
                <a:solidFill>
                  <a:schemeClr val="lt1"/>
                </a:solidFill>
                <a:latin typeface="Century Gothic"/>
                <a:ea typeface="Century Gothic"/>
                <a:cs typeface="Century Gothic"/>
                <a:sym typeface="Century Gothic"/>
              </a:rPr>
            </a:br>
            <a:endParaRPr sz="1800"/>
          </a:p>
          <a:p>
            <a:pPr indent="0" lvl="0" marL="0" marR="0" rtl="0" algn="ctr">
              <a:lnSpc>
                <a:spcPct val="100000"/>
              </a:lnSpc>
              <a:spcBef>
                <a:spcPts val="200"/>
              </a:spcBef>
              <a:spcAft>
                <a:spcPts val="0"/>
              </a:spcAft>
              <a:buClr>
                <a:srgbClr val="FFFFFF"/>
              </a:buClr>
              <a:buSzPts val="1000"/>
              <a:buFont typeface="Arial"/>
              <a:buNone/>
            </a:pPr>
            <a:r>
              <a:rPr lang="en-US" sz="1100">
                <a:solidFill>
                  <a:srgbClr val="FFFFFF"/>
                </a:solidFill>
              </a:rPr>
              <a:t>Tristan Arjoon, Mario Curtis, Shane Farmer, Claudel Guembu, Sean Johnson</a:t>
            </a:r>
            <a:endParaRPr sz="1800"/>
          </a:p>
          <a:p>
            <a:pPr indent="0" lvl="0" marL="0" marR="0" rtl="0" algn="ctr">
              <a:lnSpc>
                <a:spcPct val="100000"/>
              </a:lnSpc>
              <a:spcBef>
                <a:spcPts val="200"/>
              </a:spcBef>
              <a:spcAft>
                <a:spcPts val="0"/>
              </a:spcAft>
              <a:buClr>
                <a:schemeClr val="dk1"/>
              </a:buClr>
              <a:buSzPts val="1000"/>
              <a:buFont typeface="Arial"/>
              <a:buNone/>
            </a:pPr>
            <a:r>
              <a:t/>
            </a:r>
            <a:endParaRPr b="0" i="0" sz="10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200"/>
              </a:spcBef>
              <a:spcAft>
                <a:spcPts val="0"/>
              </a:spcAft>
              <a:buClr>
                <a:srgbClr val="538CD5"/>
              </a:buClr>
              <a:buSzPts val="1000"/>
              <a:buFont typeface="Arial"/>
              <a:buNone/>
            </a:pPr>
            <a:r>
              <a:rPr b="0" i="1" lang="en-US" sz="1100" u="none" cap="none" strike="noStrike">
                <a:solidFill>
                  <a:srgbClr val="538CD5"/>
                </a:solidFill>
                <a:latin typeface="Century Gothic"/>
                <a:ea typeface="Century Gothic"/>
                <a:cs typeface="Century Gothic"/>
                <a:sym typeface="Century Gothic"/>
              </a:rPr>
              <a:t>Sponsor: Extra-Vehicular Activity (EVA), Johnson Space Center, NASA</a:t>
            </a:r>
            <a:endParaRPr sz="1800"/>
          </a:p>
          <a:p>
            <a:pPr indent="0" lvl="0" marL="0" marR="0" rtl="0" algn="ctr">
              <a:lnSpc>
                <a:spcPct val="100000"/>
              </a:lnSpc>
              <a:spcBef>
                <a:spcPts val="200"/>
              </a:spcBef>
              <a:spcAft>
                <a:spcPts val="0"/>
              </a:spcAft>
              <a:buClr>
                <a:srgbClr val="538CD5"/>
              </a:buClr>
              <a:buSzPts val="1000"/>
              <a:buFont typeface="Arial"/>
              <a:buNone/>
            </a:pPr>
            <a:r>
              <a:rPr b="0" i="1" lang="en-US" sz="1100" u="none" cap="none" strike="noStrike">
                <a:solidFill>
                  <a:srgbClr val="538CD5"/>
                </a:solidFill>
                <a:latin typeface="Century Gothic"/>
                <a:ea typeface="Century Gothic"/>
                <a:cs typeface="Century Gothic"/>
                <a:sym typeface="Century Gothic"/>
              </a:rPr>
              <a:t>Liaison: Daren Welsh, EVA Instructor &amp; Flight Controller | darenwelsh@gmail.com</a:t>
            </a:r>
            <a:endParaRPr sz="1800"/>
          </a:p>
          <a:p>
            <a:pPr indent="0" lvl="0" marL="0" marR="0" rtl="0" algn="ctr">
              <a:lnSpc>
                <a:spcPct val="100000"/>
              </a:lnSpc>
              <a:spcBef>
                <a:spcPts val="200"/>
              </a:spcBef>
              <a:spcAft>
                <a:spcPts val="0"/>
              </a:spcAft>
              <a:buClr>
                <a:schemeClr val="dk1"/>
              </a:buClr>
              <a:buSzPts val="1000"/>
              <a:buFont typeface="Arial"/>
              <a:buNone/>
            </a:pPr>
            <a:r>
              <a:t/>
            </a:r>
            <a:endParaRPr b="0" i="0" sz="1000" u="none" cap="none" strike="noStrike">
              <a:solidFill>
                <a:srgbClr val="FFFFFF"/>
              </a:solidFill>
              <a:latin typeface="Century Gothic"/>
              <a:ea typeface="Century Gothic"/>
              <a:cs typeface="Century Gothic"/>
              <a:sym typeface="Century Gothic"/>
            </a:endParaRPr>
          </a:p>
        </p:txBody>
      </p:sp>
      <p:pic>
        <p:nvPicPr>
          <p:cNvPr id="98" name="Google Shape;98;p14"/>
          <p:cNvPicPr preferRelativeResize="0"/>
          <p:nvPr>
            <p:ph idx="2" type="pic"/>
          </p:nvPr>
        </p:nvPicPr>
        <p:blipFill rotWithShape="1">
          <a:blip r:embed="rId3">
            <a:alphaModFix/>
          </a:blip>
          <a:srcRect b="0" l="0" r="0" t="0"/>
          <a:stretch/>
        </p:blipFill>
        <p:spPr>
          <a:xfrm>
            <a:off x="2934032" y="1068720"/>
            <a:ext cx="3202912" cy="3202908"/>
          </a:xfrm>
          <a:prstGeom prst="rect">
            <a:avLst/>
          </a:prstGeom>
          <a:noFill/>
          <a:ln>
            <a:noFill/>
          </a:ln>
        </p:spPr>
      </p:pic>
      <p:sp>
        <p:nvSpPr>
          <p:cNvPr id="99" name="Google Shape;99;p14"/>
          <p:cNvSpPr txBox="1"/>
          <p:nvPr/>
        </p:nvSpPr>
        <p:spPr>
          <a:xfrm>
            <a:off x="1185455" y="4103963"/>
            <a:ext cx="6773100" cy="96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Century Gothic"/>
                <a:ea typeface="Century Gothic"/>
                <a:cs typeface="Century Gothic"/>
                <a:sym typeface="Century Gothic"/>
              </a:rPr>
              <a:t>NASA Path Phase 4: Milestone 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chemeClr val="dk1"/>
              </a:buClr>
              <a:buSzPts val="1200"/>
              <a:buFont typeface="Arial"/>
              <a:buNone/>
            </a:pPr>
            <a:r>
              <a:t/>
            </a:r>
            <a:endParaRPr b="1" i="0" sz="12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Lessons Learned</a:t>
            </a:r>
            <a:endParaRPr/>
          </a:p>
        </p:txBody>
      </p:sp>
      <p:sp>
        <p:nvSpPr>
          <p:cNvPr id="165" name="Google Shape;165;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1100"/>
              <a:buChar char="•"/>
            </a:pPr>
            <a:r>
              <a:rPr lang="en-US" sz="2000">
                <a:solidFill>
                  <a:schemeClr val="lt1"/>
                </a:solidFill>
              </a:rPr>
              <a:t>Dependency Issues</a:t>
            </a:r>
            <a:endParaRPr/>
          </a:p>
          <a:p>
            <a:pPr indent="-342900" lvl="1" marL="800100" rtl="0" algn="l">
              <a:lnSpc>
                <a:spcPct val="100000"/>
              </a:lnSpc>
              <a:spcBef>
                <a:spcPts val="0"/>
              </a:spcBef>
              <a:spcAft>
                <a:spcPts val="0"/>
              </a:spcAft>
              <a:buClr>
                <a:schemeClr val="lt1"/>
              </a:buClr>
              <a:buSzPts val="1100"/>
              <a:buChar char="–"/>
            </a:pPr>
            <a:r>
              <a:rPr lang="en-US" sz="1600">
                <a:solidFill>
                  <a:schemeClr val="lt1"/>
                </a:solidFill>
              </a:rPr>
              <a:t>Problems with the environmental variables</a:t>
            </a:r>
            <a:endParaRPr/>
          </a:p>
          <a:p>
            <a:pPr indent="0" lvl="0" marL="0" rtl="0" algn="l">
              <a:lnSpc>
                <a:spcPct val="100000"/>
              </a:lnSpc>
              <a:spcBef>
                <a:spcPts val="0"/>
              </a:spcBef>
              <a:spcAft>
                <a:spcPts val="0"/>
              </a:spcAft>
              <a:buClr>
                <a:schemeClr val="lt1"/>
              </a:buClr>
              <a:buSzPts val="1100"/>
              <a:buNone/>
            </a:pPr>
            <a:r>
              <a:t/>
            </a:r>
            <a:endParaRPr sz="2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Questions?</a:t>
            </a:r>
            <a:endParaRPr/>
          </a:p>
        </p:txBody>
      </p:sp>
      <p:pic>
        <p:nvPicPr>
          <p:cNvPr id="172" name="Google Shape;172;p24"/>
          <p:cNvPicPr preferRelativeResize="0"/>
          <p:nvPr/>
        </p:nvPicPr>
        <p:blipFill rotWithShape="1">
          <a:blip r:embed="rId3">
            <a:alphaModFix/>
          </a:blip>
          <a:srcRect b="0" l="0" r="0" t="0"/>
          <a:stretch/>
        </p:blipFill>
        <p:spPr>
          <a:xfrm>
            <a:off x="1312650" y="1981497"/>
            <a:ext cx="6518701" cy="366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70536"/>
            <a:ext cx="8295000" cy="63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200"/>
              <a:buFont typeface="Century Gothic"/>
              <a:buNone/>
            </a:pPr>
            <a:r>
              <a:rPr lang="en-US"/>
              <a:t>Overview</a:t>
            </a:r>
            <a:endParaRPr b="1" i="0" sz="3200" u="none" cap="none" strike="noStrike">
              <a:solidFill>
                <a:srgbClr val="538CD5"/>
              </a:solidFill>
              <a:latin typeface="Century Gothic"/>
              <a:ea typeface="Century Gothic"/>
              <a:cs typeface="Century Gothic"/>
              <a:sym typeface="Century Gothic"/>
            </a:endParaRPr>
          </a:p>
        </p:txBody>
      </p:sp>
      <p:sp>
        <p:nvSpPr>
          <p:cNvPr id="105" name="Google Shape;105;p15"/>
          <p:cNvSpPr txBox="1"/>
          <p:nvPr>
            <p:ph idx="1" type="body"/>
          </p:nvPr>
        </p:nvSpPr>
        <p:spPr>
          <a:xfrm>
            <a:off x="457200" y="2336400"/>
            <a:ext cx="8229600" cy="2185200"/>
          </a:xfrm>
          <a:prstGeom prst="rect">
            <a:avLst/>
          </a:prstGeom>
          <a:noFill/>
          <a:ln>
            <a:noFill/>
          </a:ln>
        </p:spPr>
        <p:txBody>
          <a:bodyPr anchorCtr="0" anchor="ctr" bIns="91425" lIns="91425" spcFirstLastPara="1" rIns="91425" wrap="square" tIns="91425">
            <a:noAutofit/>
          </a:bodyPr>
          <a:lstStyle/>
          <a:p>
            <a:pPr indent="-457200" lvl="0" marL="495300" rtl="0" algn="l">
              <a:lnSpc>
                <a:spcPct val="100000"/>
              </a:lnSpc>
              <a:spcBef>
                <a:spcPts val="0"/>
              </a:spcBef>
              <a:spcAft>
                <a:spcPts val="0"/>
              </a:spcAft>
              <a:buClr>
                <a:srgbClr val="538CD5"/>
              </a:buClr>
              <a:buSzPts val="3000"/>
              <a:buChar char="•"/>
            </a:pPr>
            <a:r>
              <a:rPr b="1" lang="en-US" sz="3000">
                <a:solidFill>
                  <a:srgbClr val="538CD5"/>
                </a:solidFill>
              </a:rPr>
              <a:t>Review of Project Overview &amp; Objectives</a:t>
            </a:r>
            <a:endParaRPr/>
          </a:p>
          <a:p>
            <a:pPr indent="-457200" lvl="0" marL="495300" rtl="0" algn="l">
              <a:lnSpc>
                <a:spcPct val="100000"/>
              </a:lnSpc>
              <a:spcBef>
                <a:spcPts val="0"/>
              </a:spcBef>
              <a:spcAft>
                <a:spcPts val="0"/>
              </a:spcAft>
              <a:buClr>
                <a:srgbClr val="538CD5"/>
              </a:buClr>
              <a:buSzPts val="3000"/>
              <a:buChar char="•"/>
            </a:pPr>
            <a:r>
              <a:rPr b="1" lang="en-US" sz="3000">
                <a:solidFill>
                  <a:srgbClr val="538CD5"/>
                </a:solidFill>
              </a:rPr>
              <a:t>Accomplishments w/Live Demo</a:t>
            </a:r>
            <a:endParaRPr/>
          </a:p>
          <a:p>
            <a:pPr indent="-457200" lvl="0" marL="495300" rtl="0" algn="l">
              <a:lnSpc>
                <a:spcPct val="100000"/>
              </a:lnSpc>
              <a:spcBef>
                <a:spcPts val="0"/>
              </a:spcBef>
              <a:spcAft>
                <a:spcPts val="0"/>
              </a:spcAft>
              <a:buClr>
                <a:srgbClr val="538CD5"/>
              </a:buClr>
              <a:buSzPts val="3000"/>
              <a:buChar char="•"/>
            </a:pPr>
            <a:r>
              <a:rPr b="1" lang="en-US" sz="3000">
                <a:solidFill>
                  <a:srgbClr val="538CD5"/>
                </a:solidFill>
              </a:rPr>
              <a:t>Lessons Learned</a:t>
            </a:r>
            <a:endParaRPr/>
          </a:p>
        </p:txBody>
      </p:sp>
      <p:sp>
        <p:nvSpPr>
          <p:cNvPr id="106" name="Google Shape;106;p15"/>
          <p:cNvSpPr txBox="1"/>
          <p:nvPr>
            <p:ph idx="12" type="sldNum"/>
          </p:nvPr>
        </p:nvSpPr>
        <p:spPr>
          <a:xfrm>
            <a:off x="6553200" y="64706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38CD5"/>
              </a:buClr>
              <a:buSzPts val="300"/>
              <a:buFont typeface="Century Gothic"/>
              <a:buNone/>
            </a:pPr>
            <a:fld id="{00000000-1234-1234-1234-123412341234}" type="slidenum">
              <a:rPr b="0" i="0" lang="en-US" sz="1200" u="none" cap="none" strike="noStrike">
                <a:solidFill>
                  <a:srgbClr val="538CD5"/>
                </a:solidFill>
                <a:latin typeface="Century Gothic"/>
                <a:ea typeface="Century Gothic"/>
                <a:cs typeface="Century Gothic"/>
                <a:sym typeface="Century Gothic"/>
              </a:rPr>
              <a:t>‹#›</a:t>
            </a:fld>
            <a:endParaRPr b="0" i="0" sz="1200" u="none" cap="none" strike="noStrike">
              <a:solidFill>
                <a:srgbClr val="538CD5"/>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b="0" i="0" lang="en-US" sz="3200" u="none" cap="none" strike="noStrike">
                <a:solidFill>
                  <a:srgbClr val="538CD5"/>
                </a:solidFill>
                <a:latin typeface="Century Gothic"/>
                <a:ea typeface="Century Gothic"/>
                <a:cs typeface="Century Gothic"/>
                <a:sym typeface="Century Gothic"/>
              </a:rPr>
              <a:t>Project Overview</a:t>
            </a:r>
            <a:endParaRPr/>
          </a:p>
        </p:txBody>
      </p:sp>
      <p:sp>
        <p:nvSpPr>
          <p:cNvPr id="113" name="Google Shape;113;p16"/>
          <p:cNvSpPr txBox="1"/>
          <p:nvPr>
            <p:ph idx="1" type="body"/>
          </p:nvPr>
        </p:nvSpPr>
        <p:spPr>
          <a:xfrm>
            <a:off x="457200" y="1600200"/>
            <a:ext cx="8229600" cy="50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Overall NASA Path: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Utilize 3D maps and navigation of an exterior view of the ISS to find the shortest paths for the astronauts. The design is similar to Google Maps with navigation. The client had a 3D model of the exterior of the Space Station, complete with handrails and other interfaces useful to a spacewalker.</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Different algorithms were used to:</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Find shortest path for astronauts</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Specify wing span of crew member</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Distances between handrails</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Enhance upon the baselined code to add features.</a:t>
            </a:r>
            <a:endParaRPr sz="18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Phase 4 Objectives</a:t>
            </a:r>
            <a:endParaRPr/>
          </a:p>
        </p:txBody>
      </p:sp>
      <p:sp>
        <p:nvSpPr>
          <p:cNvPr id="120" name="Google Shape;120;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US" sz="1600">
                <a:solidFill>
                  <a:schemeClr val="lt1"/>
                </a:solidFill>
              </a:rPr>
              <a:t>Few Previous Work:</a:t>
            </a:r>
            <a:endParaRPr b="1" sz="1600">
              <a:solidFill>
                <a:schemeClr val="lt1"/>
              </a:solidFill>
            </a:endParaRPr>
          </a:p>
          <a:p>
            <a:pPr indent="0" lvl="0" marL="0" marR="0" rtl="0" algn="l">
              <a:lnSpc>
                <a:spcPct val="115000"/>
              </a:lnSpc>
              <a:spcBef>
                <a:spcPts val="0"/>
              </a:spcBef>
              <a:spcAft>
                <a:spcPts val="0"/>
              </a:spcAft>
              <a:buClr>
                <a:schemeClr val="lt1"/>
              </a:buClr>
              <a:buSzPts val="1100"/>
              <a:buFont typeface="Arial"/>
              <a:buNone/>
            </a:pPr>
            <a:r>
              <a:t/>
            </a:r>
            <a:endParaRPr b="1"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Back end calculations</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Implemented a GUI features</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Drop downs for start to end points</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Sliders for crew member wingspan</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List of different hand rails</a:t>
            </a:r>
            <a:endParaRPr sz="1600">
              <a:solidFill>
                <a:schemeClr val="lt1"/>
              </a:solidFill>
            </a:endParaRPr>
          </a:p>
          <a:p>
            <a:pPr indent="-330200" lvl="1" marL="914400" rtl="0" algn="l">
              <a:lnSpc>
                <a:spcPct val="100000"/>
              </a:lnSpc>
              <a:spcBef>
                <a:spcPts val="0"/>
              </a:spcBef>
              <a:spcAft>
                <a:spcPts val="0"/>
              </a:spcAft>
              <a:buClr>
                <a:schemeClr val="lt1"/>
              </a:buClr>
              <a:buSzPts val="1600"/>
              <a:buChar char="–"/>
            </a:pPr>
            <a:r>
              <a:rPr lang="en-US" sz="1600">
                <a:solidFill>
                  <a:schemeClr val="lt1"/>
                </a:solidFill>
              </a:rPr>
              <a:t>Added distances between handrails</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Phase 4 Expected outcomes: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Expand / update baselined code to make use of the entire ISS model</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Provide a legend /key on how to maneuver the ISS.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Updated ISS brightness</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lang="en-US" sz="1600">
                <a:solidFill>
                  <a:schemeClr val="lt1"/>
                </a:solidFill>
              </a:rPr>
              <a:t>Depending on team talent and complexity of features shall we implement more.</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Century Gothic"/>
              <a:buNone/>
            </a:pPr>
            <a:r>
              <a:rPr lang="en-US">
                <a:solidFill>
                  <a:srgbClr val="538CD5"/>
                </a:solidFill>
              </a:rPr>
              <a:t>Accomplishments</a:t>
            </a:r>
            <a:endParaRPr/>
          </a:p>
        </p:txBody>
      </p:sp>
      <p:sp>
        <p:nvSpPr>
          <p:cNvPr id="126" name="Google Shape;126;p1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sz="2800">
                <a:solidFill>
                  <a:schemeClr val="lt1"/>
                </a:solidFill>
              </a:rPr>
              <a:t>The entire ISS model was added to codebase to load on application startup</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pic>
        <p:nvPicPr>
          <p:cNvPr id="127" name="Google Shape;127;p18"/>
          <p:cNvPicPr preferRelativeResize="0"/>
          <p:nvPr/>
        </p:nvPicPr>
        <p:blipFill rotWithShape="1">
          <a:blip r:embed="rId3">
            <a:alphaModFix/>
          </a:blip>
          <a:srcRect b="0" l="0" r="0" t="0"/>
          <a:stretch/>
        </p:blipFill>
        <p:spPr>
          <a:xfrm>
            <a:off x="1600206" y="2859714"/>
            <a:ext cx="5943598" cy="3136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Century Gothic"/>
              <a:buNone/>
            </a:pPr>
            <a:r>
              <a:rPr lang="en-US">
                <a:solidFill>
                  <a:srgbClr val="538CD5"/>
                </a:solidFill>
              </a:rPr>
              <a:t>Accomplishments</a:t>
            </a:r>
            <a:endParaRPr/>
          </a:p>
        </p:txBody>
      </p:sp>
      <p:sp>
        <p:nvSpPr>
          <p:cNvPr id="133" name="Google Shape;133;p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sz="2800">
                <a:solidFill>
                  <a:schemeClr val="lt1"/>
                </a:solidFill>
              </a:rPr>
              <a:t>Aligned handrails to ISS appropriately</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solidFill>
                <a:schemeClr val="lt1"/>
              </a:solidFill>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pic>
        <p:nvPicPr>
          <p:cNvPr id="134" name="Google Shape;134;p19"/>
          <p:cNvPicPr preferRelativeResize="0"/>
          <p:nvPr/>
        </p:nvPicPr>
        <p:blipFill rotWithShape="1">
          <a:blip r:embed="rId3">
            <a:alphaModFix/>
          </a:blip>
          <a:srcRect b="0" l="0" r="0" t="0"/>
          <a:stretch/>
        </p:blipFill>
        <p:spPr>
          <a:xfrm>
            <a:off x="1266093" y="2583496"/>
            <a:ext cx="5943600" cy="30626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Century Gothic"/>
              <a:buNone/>
            </a:pPr>
            <a:r>
              <a:rPr lang="en-US">
                <a:solidFill>
                  <a:srgbClr val="538CD5"/>
                </a:solidFill>
              </a:rPr>
              <a:t>Accomplishments</a:t>
            </a:r>
            <a:endParaRPr/>
          </a:p>
        </p:txBody>
      </p:sp>
      <p:sp>
        <p:nvSpPr>
          <p:cNvPr id="140" name="Google Shape;140;p2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sz="2800">
                <a:solidFill>
                  <a:schemeClr val="lt1"/>
                </a:solidFill>
              </a:rPr>
              <a:t>Implemented an UI legend which is under both crew member tabs</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solidFill>
                <a:schemeClr val="lt1"/>
              </a:solidFill>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pic>
        <p:nvPicPr>
          <p:cNvPr id="141" name="Google Shape;141;p20"/>
          <p:cNvPicPr preferRelativeResize="0"/>
          <p:nvPr/>
        </p:nvPicPr>
        <p:blipFill rotWithShape="1">
          <a:blip r:embed="rId3">
            <a:alphaModFix/>
          </a:blip>
          <a:srcRect b="0" l="0" r="0" t="0"/>
          <a:stretch/>
        </p:blipFill>
        <p:spPr>
          <a:xfrm>
            <a:off x="2867025" y="3215488"/>
            <a:ext cx="3409950"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Century Gothic"/>
              <a:buNone/>
            </a:pPr>
            <a:r>
              <a:rPr lang="en-US">
                <a:solidFill>
                  <a:srgbClr val="538CD5"/>
                </a:solidFill>
              </a:rPr>
              <a:t>Accomplishments</a:t>
            </a:r>
            <a:endParaRPr/>
          </a:p>
        </p:txBody>
      </p:sp>
      <p:sp>
        <p:nvSpPr>
          <p:cNvPr id="147" name="Google Shape;147;p2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sz="1800">
              <a:solidFill>
                <a:schemeClr val="lt1"/>
              </a:solidFill>
            </a:endParaRPr>
          </a:p>
          <a:p>
            <a:pPr indent="-431800" lvl="0" marL="457200" marR="0" rtl="0" algn="l">
              <a:lnSpc>
                <a:spcPct val="100000"/>
              </a:lnSpc>
              <a:spcBef>
                <a:spcPts val="640"/>
              </a:spcBef>
              <a:spcAft>
                <a:spcPts val="0"/>
              </a:spcAft>
              <a:buClr>
                <a:schemeClr val="dk1"/>
              </a:buClr>
              <a:buSzPts val="3200"/>
              <a:buFont typeface="Arial"/>
              <a:buChar char="•"/>
            </a:pPr>
            <a:r>
              <a:rPr lang="en-US">
                <a:solidFill>
                  <a:schemeClr val="lt1"/>
                </a:solidFill>
              </a:rPr>
              <a:t>Altered the brightness of the ISS</a:t>
            </a:r>
            <a:endParaRPr/>
          </a:p>
        </p:txBody>
      </p:sp>
      <p:pic>
        <p:nvPicPr>
          <p:cNvPr id="148" name="Google Shape;148;p21"/>
          <p:cNvPicPr preferRelativeResize="0"/>
          <p:nvPr/>
        </p:nvPicPr>
        <p:blipFill rotWithShape="1">
          <a:blip r:embed="rId3">
            <a:alphaModFix/>
          </a:blip>
          <a:srcRect b="0" l="0" r="0" t="0"/>
          <a:stretch/>
        </p:blipFill>
        <p:spPr>
          <a:xfrm>
            <a:off x="2019935" y="2674288"/>
            <a:ext cx="5104131" cy="3314699"/>
          </a:xfrm>
          <a:prstGeom prst="rect">
            <a:avLst/>
          </a:prstGeom>
          <a:noFill/>
          <a:ln>
            <a:noFill/>
          </a:ln>
        </p:spPr>
      </p:pic>
      <p:sp>
        <p:nvSpPr>
          <p:cNvPr id="149" name="Google Shape;149;p21"/>
          <p:cNvSpPr txBox="1"/>
          <p:nvPr/>
        </p:nvSpPr>
        <p:spPr>
          <a:xfrm>
            <a:off x="4005142" y="6234750"/>
            <a:ext cx="1133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BEFORE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400"/>
              <a:buFont typeface="Century Gothic"/>
              <a:buNone/>
            </a:pPr>
            <a:r>
              <a:rPr lang="en-US">
                <a:solidFill>
                  <a:srgbClr val="538CD5"/>
                </a:solidFill>
              </a:rPr>
              <a:t>Accomplishments</a:t>
            </a:r>
            <a:endParaRPr/>
          </a:p>
        </p:txBody>
      </p:sp>
      <p:sp>
        <p:nvSpPr>
          <p:cNvPr id="155" name="Google Shape;155;p2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sz="1800">
              <a:solidFill>
                <a:schemeClr val="lt1"/>
              </a:solidFill>
            </a:endParaRPr>
          </a:p>
          <a:p>
            <a:pPr indent="-431800" lvl="0" marL="457200" marR="0" rtl="0" algn="l">
              <a:lnSpc>
                <a:spcPct val="100000"/>
              </a:lnSpc>
              <a:spcBef>
                <a:spcPts val="640"/>
              </a:spcBef>
              <a:spcAft>
                <a:spcPts val="0"/>
              </a:spcAft>
              <a:buClr>
                <a:schemeClr val="dk1"/>
              </a:buClr>
              <a:buSzPts val="3200"/>
              <a:buFont typeface="Arial"/>
              <a:buChar char="•"/>
            </a:pPr>
            <a:r>
              <a:rPr lang="en-US">
                <a:solidFill>
                  <a:schemeClr val="lt1"/>
                </a:solidFill>
              </a:rPr>
              <a:t>Altered the brightness of the ISS</a:t>
            </a:r>
            <a:endParaRPr/>
          </a:p>
        </p:txBody>
      </p:sp>
      <p:sp>
        <p:nvSpPr>
          <p:cNvPr id="156" name="Google Shape;156;p22"/>
          <p:cNvSpPr txBox="1"/>
          <p:nvPr/>
        </p:nvSpPr>
        <p:spPr>
          <a:xfrm>
            <a:off x="3798277" y="6435969"/>
            <a:ext cx="1847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22"/>
          <p:cNvSpPr txBox="1"/>
          <p:nvPr/>
        </p:nvSpPr>
        <p:spPr>
          <a:xfrm>
            <a:off x="4101350" y="6229979"/>
            <a:ext cx="94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AFTER</a:t>
            </a:r>
            <a:endParaRPr/>
          </a:p>
        </p:txBody>
      </p:sp>
      <p:pic>
        <p:nvPicPr>
          <p:cNvPr id="158" name="Google Shape;158;p22"/>
          <p:cNvPicPr preferRelativeResize="0"/>
          <p:nvPr/>
        </p:nvPicPr>
        <p:blipFill rotWithShape="1">
          <a:blip r:embed="rId3">
            <a:alphaModFix/>
          </a:blip>
          <a:srcRect b="0" l="0" r="0" t="0"/>
          <a:stretch/>
        </p:blipFill>
        <p:spPr>
          <a:xfrm>
            <a:off x="1981192" y="2794808"/>
            <a:ext cx="5181599" cy="3208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