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85" r:id="rId4"/>
    <p:sldId id="261" r:id="rId5"/>
    <p:sldId id="262" r:id="rId6"/>
    <p:sldId id="270" r:id="rId7"/>
    <p:sldId id="273" r:id="rId8"/>
    <p:sldId id="275" r:id="rId9"/>
    <p:sldId id="274" r:id="rId10"/>
    <p:sldId id="276" r:id="rId11"/>
    <p:sldId id="277" r:id="rId12"/>
    <p:sldId id="264" r:id="rId13"/>
    <p:sldId id="280" r:id="rId14"/>
    <p:sldId id="279" r:id="rId15"/>
    <p:sldId id="286" r:id="rId16"/>
    <p:sldId id="282" r:id="rId17"/>
    <p:sldId id="283" r:id="rId18"/>
    <p:sldId id="284" r:id="rId19"/>
  </p:sldIdLst>
  <p:sldSz cx="9144000" cy="5715000" type="screen16x10"/>
  <p:notesSz cx="6858000" cy="9144000"/>
  <p:defaultTextStyle>
    <a:defPPr>
      <a:defRPr lang="it-IT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80"/>
    <a:srgbClr val="DB774D"/>
    <a:srgbClr val="EFEFEF"/>
    <a:srgbClr val="FF8552"/>
    <a:srgbClr val="295172"/>
    <a:srgbClr val="72C1B8"/>
    <a:srgbClr val="F8F8F8"/>
    <a:srgbClr val="FFDCD1"/>
    <a:srgbClr val="393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4177" autoAdjust="0"/>
  </p:normalViewPr>
  <p:slideViewPr>
    <p:cSldViewPr snapToGrid="0" showGuides="1">
      <p:cViewPr>
        <p:scale>
          <a:sx n="150" d="100"/>
          <a:sy n="150" d="100"/>
        </p:scale>
        <p:origin x="942" y="3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Ceres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Trafalgar</c:v>
                </c:pt>
                <c:pt idx="1">
                  <c:v>Dubrovnik</c:v>
                </c:pt>
                <c:pt idx="2">
                  <c:v>SLAM</c:v>
                </c:pt>
                <c:pt idx="3">
                  <c:v>Ladybug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B-42D8-AF13-FC3A822C667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Recursive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Trafalgar</c:v>
                </c:pt>
                <c:pt idx="1">
                  <c:v>Dubrovnik</c:v>
                </c:pt>
                <c:pt idx="2">
                  <c:v>SLAM</c:v>
                </c:pt>
                <c:pt idx="3">
                  <c:v>Ladybug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4.3504108931371395</c:v>
                </c:pt>
                <c:pt idx="1">
                  <c:v>4.2722134504931235</c:v>
                </c:pt>
                <c:pt idx="2">
                  <c:v>5.8504820002466227</c:v>
                </c:pt>
                <c:pt idx="3">
                  <c:v>4.4641183251628451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B-42D8-AF13-FC3A822C667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G2O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Trafalgar</c:v>
                </c:pt>
                <c:pt idx="1">
                  <c:v>Dubrovnik</c:v>
                </c:pt>
                <c:pt idx="2">
                  <c:v>SLAM</c:v>
                </c:pt>
                <c:pt idx="3">
                  <c:v>Ladybug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1.6374296735828986</c:v>
                </c:pt>
                <c:pt idx="1">
                  <c:v>1.2960123183329864</c:v>
                </c:pt>
                <c:pt idx="2">
                  <c:v>1.6222307143072638</c:v>
                </c:pt>
                <c:pt idx="3">
                  <c:v>1.3282071488080971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96-4354-8391-996BC5910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433632"/>
        <c:axId val="233433960"/>
      </c:lineChart>
      <c:catAx>
        <c:axId val="2334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433960"/>
        <c:crosses val="autoZero"/>
        <c:auto val="1"/>
        <c:lblAlgn val="ctr"/>
        <c:lblOffset val="100"/>
        <c:noMultiLvlLbl val="0"/>
      </c:catAx>
      <c:valAx>
        <c:axId val="23343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4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Ceres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5k</c:v>
                </c:pt>
                <c:pt idx="1">
                  <c:v>12.5k</c:v>
                </c:pt>
                <c:pt idx="2">
                  <c:v>50k</c:v>
                </c:pt>
                <c:pt idx="3">
                  <c:v>125k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B-42D8-AF13-FC3A822C667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Recursive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5k</c:v>
                </c:pt>
                <c:pt idx="1">
                  <c:v>12.5k</c:v>
                </c:pt>
                <c:pt idx="2">
                  <c:v>50k</c:v>
                </c:pt>
                <c:pt idx="3">
                  <c:v>125k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8.9678140079662736</c:v>
                </c:pt>
                <c:pt idx="1">
                  <c:v>8.3543970875264737</c:v>
                </c:pt>
                <c:pt idx="2">
                  <c:v>6.4240865062426842</c:v>
                </c:pt>
                <c:pt idx="3">
                  <c:v>5.8651699359841656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3B-42D8-AF13-FC3A822C6673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G2O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Tabelle1!$A$2:$A$5</c:f>
              <c:strCache>
                <c:ptCount val="4"/>
                <c:pt idx="0">
                  <c:v>5k</c:v>
                </c:pt>
                <c:pt idx="1">
                  <c:v>12.5k</c:v>
                </c:pt>
                <c:pt idx="2">
                  <c:v>50k</c:v>
                </c:pt>
                <c:pt idx="3">
                  <c:v>125k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0.53433287784280881</c:v>
                </c:pt>
                <c:pt idx="1">
                  <c:v>0.5296646397030802</c:v>
                </c:pt>
                <c:pt idx="2">
                  <c:v>0.54630601236247966</c:v>
                </c:pt>
                <c:pt idx="3">
                  <c:v>0.54896560156504726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98-45BA-8C5D-FE3398079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3433632"/>
        <c:axId val="233433960"/>
      </c:lineChart>
      <c:catAx>
        <c:axId val="23343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433960"/>
        <c:crosses val="autoZero"/>
        <c:auto val="1"/>
        <c:lblAlgn val="ctr"/>
        <c:lblOffset val="100"/>
        <c:noMultiLvlLbl val="0"/>
      </c:catAx>
      <c:valAx>
        <c:axId val="233433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4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MKL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Tabelle1!$A$2:$A$32</c:f>
              <c:numCache>
                <c:formatCode>General</c:formatCode>
                <c:ptCount val="3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</c:numCache>
            </c:numRef>
          </c:cat>
          <c:val>
            <c:numRef>
              <c:f>Tabelle1!$B$2:$B$32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75-4C2B-929D-40CF59F5A0A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Recursive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Tabelle1!$A$2:$A$32</c:f>
              <c:numCache>
                <c:formatCode>General</c:formatCode>
                <c:ptCount val="3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</c:numCache>
            </c:numRef>
          </c:cat>
          <c:val>
            <c:numRef>
              <c:f>Tabelle1!$C$2:$C$32</c:f>
              <c:numCache>
                <c:formatCode>General</c:formatCode>
                <c:ptCount val="31"/>
                <c:pt idx="0">
                  <c:v>1.74295</c:v>
                </c:pt>
                <c:pt idx="1">
                  <c:v>1.53793</c:v>
                </c:pt>
                <c:pt idx="2">
                  <c:v>5.1469500000000004</c:v>
                </c:pt>
                <c:pt idx="3">
                  <c:v>1.88809</c:v>
                </c:pt>
                <c:pt idx="4">
                  <c:v>2.9475500000000001</c:v>
                </c:pt>
                <c:pt idx="5">
                  <c:v>1.95055</c:v>
                </c:pt>
                <c:pt idx="6">
                  <c:v>3.8491200000000001</c:v>
                </c:pt>
                <c:pt idx="7">
                  <c:v>1.57552</c:v>
                </c:pt>
                <c:pt idx="8">
                  <c:v>1.95581</c:v>
                </c:pt>
                <c:pt idx="9">
                  <c:v>1.7108300000000001</c:v>
                </c:pt>
                <c:pt idx="10">
                  <c:v>2.75665</c:v>
                </c:pt>
                <c:pt idx="11">
                  <c:v>1.7</c:v>
                </c:pt>
                <c:pt idx="12">
                  <c:v>2.1259999999999999</c:v>
                </c:pt>
                <c:pt idx="13">
                  <c:v>1.70234</c:v>
                </c:pt>
                <c:pt idx="14">
                  <c:v>2.81074</c:v>
                </c:pt>
                <c:pt idx="15">
                  <c:v>2.5352299999999999</c:v>
                </c:pt>
                <c:pt idx="16">
                  <c:v>2.5083299999999999</c:v>
                </c:pt>
                <c:pt idx="17">
                  <c:v>2.4724499999999998</c:v>
                </c:pt>
                <c:pt idx="18">
                  <c:v>3.3284199999999999</c:v>
                </c:pt>
                <c:pt idx="19">
                  <c:v>3.1260699999999999</c:v>
                </c:pt>
                <c:pt idx="20">
                  <c:v>3.1216200000000001</c:v>
                </c:pt>
                <c:pt idx="21">
                  <c:v>3.0193400000000001</c:v>
                </c:pt>
                <c:pt idx="22">
                  <c:v>3.5069900000000001</c:v>
                </c:pt>
                <c:pt idx="23">
                  <c:v>3.1218699999999999</c:v>
                </c:pt>
                <c:pt idx="24">
                  <c:v>3.2668200000000001</c:v>
                </c:pt>
                <c:pt idx="25">
                  <c:v>3.0217999999999998</c:v>
                </c:pt>
                <c:pt idx="26">
                  <c:v>3.64161</c:v>
                </c:pt>
                <c:pt idx="27">
                  <c:v>3.35555</c:v>
                </c:pt>
                <c:pt idx="28">
                  <c:v>3.57484</c:v>
                </c:pt>
                <c:pt idx="29">
                  <c:v>3.2358699999999998</c:v>
                </c:pt>
                <c:pt idx="30">
                  <c:v>3.5554199999999998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75-4C2B-929D-40CF59F5A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022576"/>
        <c:axId val="562985592"/>
      </c:lineChart>
      <c:catAx>
        <c:axId val="4720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985592"/>
        <c:crosses val="autoZero"/>
        <c:auto val="1"/>
        <c:lblAlgn val="ctr"/>
        <c:lblOffset val="100"/>
        <c:noMultiLvlLbl val="0"/>
      </c:catAx>
      <c:valAx>
        <c:axId val="56298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0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MKL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Tabelle1!$A$2:$A$32</c:f>
              <c:numCache>
                <c:formatCode>General</c:formatCode>
                <c:ptCount val="3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</c:numCache>
            </c:numRef>
          </c:cat>
          <c:val>
            <c:numRef>
              <c:f>Tabelle1!$B$2:$B$32</c:f>
              <c:numCache>
                <c:formatCode>General</c:formatCode>
                <c:ptCount val="3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75-4C2B-929D-40CF59F5A0A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Recursive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Tabelle1!$A$2:$A$32</c:f>
              <c:numCache>
                <c:formatCode>General</c:formatCode>
                <c:ptCount val="31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</c:numCache>
            </c:numRef>
          </c:cat>
          <c:val>
            <c:numRef>
              <c:f>Tabelle1!$C$2:$C$32</c:f>
              <c:numCache>
                <c:formatCode>General</c:formatCode>
                <c:ptCount val="31"/>
                <c:pt idx="0">
                  <c:v>1.11961</c:v>
                </c:pt>
                <c:pt idx="1">
                  <c:v>0.941218</c:v>
                </c:pt>
                <c:pt idx="2">
                  <c:v>2.12086</c:v>
                </c:pt>
                <c:pt idx="3">
                  <c:v>1.8898999999999999</c:v>
                </c:pt>
                <c:pt idx="4">
                  <c:v>1.9866999999999999</c:v>
                </c:pt>
                <c:pt idx="5">
                  <c:v>1.74464</c:v>
                </c:pt>
                <c:pt idx="6">
                  <c:v>1.3983399999999999</c:v>
                </c:pt>
                <c:pt idx="7">
                  <c:v>1.0547299999999999</c:v>
                </c:pt>
                <c:pt idx="8">
                  <c:v>1.0081100000000001</c:v>
                </c:pt>
                <c:pt idx="9">
                  <c:v>1.28884</c:v>
                </c:pt>
                <c:pt idx="10">
                  <c:v>1.13866</c:v>
                </c:pt>
                <c:pt idx="11">
                  <c:v>1.18834</c:v>
                </c:pt>
                <c:pt idx="12">
                  <c:v>1.2585500000000001</c:v>
                </c:pt>
                <c:pt idx="13">
                  <c:v>1.2890999999999999</c:v>
                </c:pt>
                <c:pt idx="14">
                  <c:v>1.02074</c:v>
                </c:pt>
                <c:pt idx="15">
                  <c:v>1.0512300000000001</c:v>
                </c:pt>
                <c:pt idx="16">
                  <c:v>1.15378</c:v>
                </c:pt>
                <c:pt idx="17">
                  <c:v>1.1522699999999999</c:v>
                </c:pt>
                <c:pt idx="18">
                  <c:v>1.21085</c:v>
                </c:pt>
                <c:pt idx="19">
                  <c:v>1.1093999999999999</c:v>
                </c:pt>
                <c:pt idx="20">
                  <c:v>1.17363</c:v>
                </c:pt>
                <c:pt idx="21">
                  <c:v>1.19523</c:v>
                </c:pt>
                <c:pt idx="22">
                  <c:v>1.16086</c:v>
                </c:pt>
                <c:pt idx="23">
                  <c:v>1.0862799999999999</c:v>
                </c:pt>
                <c:pt idx="24">
                  <c:v>1.1363700000000001</c:v>
                </c:pt>
                <c:pt idx="25">
                  <c:v>1.1428100000000001</c:v>
                </c:pt>
                <c:pt idx="26">
                  <c:v>1.1211199999999999</c:v>
                </c:pt>
                <c:pt idx="27">
                  <c:v>1.15377</c:v>
                </c:pt>
                <c:pt idx="28">
                  <c:v>1.11181</c:v>
                </c:pt>
                <c:pt idx="29">
                  <c:v>1.1080000000000001</c:v>
                </c:pt>
                <c:pt idx="30">
                  <c:v>1.0045599999999999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75-4C2B-929D-40CF59F5A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2022576"/>
        <c:axId val="562985592"/>
      </c:lineChart>
      <c:catAx>
        <c:axId val="4720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985592"/>
        <c:crosses val="autoZero"/>
        <c:auto val="1"/>
        <c:lblAlgn val="ctr"/>
        <c:lblOffset val="100"/>
        <c:noMultiLvlLbl val="0"/>
      </c:catAx>
      <c:valAx>
        <c:axId val="562985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20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D800-3A4D-4849-94AF-BBF5DD84B528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1A538-ED71-4AB3-82FC-3865E33733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4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…</a:t>
            </a:r>
          </a:p>
          <a:p>
            <a:r>
              <a:rPr lang="de-DE" baseline="0" dirty="0" smtClean="0"/>
              <a:t>I will </a:t>
            </a:r>
            <a:r>
              <a:rPr lang="de-DE" baseline="0" dirty="0" err="1" smtClean="0"/>
              <a:t>start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my</a:t>
            </a:r>
            <a:r>
              <a:rPr lang="de-DE" baseline="0" dirty="0" smtClean="0"/>
              <a:t> personal </a:t>
            </a:r>
            <a:r>
              <a:rPr lang="de-DE" baseline="0" dirty="0" err="1" smtClean="0"/>
              <a:t>motivation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topic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source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solver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reference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C++ </a:t>
            </a:r>
            <a:r>
              <a:rPr lang="de-DE" baseline="0" dirty="0" err="1" smtClean="0"/>
              <a:t>framework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non-linear least </a:t>
            </a:r>
            <a:r>
              <a:rPr lang="de-DE" baseline="0" dirty="0" err="1" smtClean="0"/>
              <a:t>squares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r>
              <a:rPr lang="de-DE" baseline="0" dirty="0" smtClean="0"/>
              <a:t>.</a:t>
            </a:r>
          </a:p>
          <a:p>
            <a:endParaRPr lang="de-DE" baseline="0" dirty="0" smtClean="0"/>
          </a:p>
          <a:p>
            <a:r>
              <a:rPr lang="en-US" dirty="0" smtClean="0"/>
              <a:t>An interesting fact is that over….</a:t>
            </a:r>
          </a:p>
          <a:p>
            <a:r>
              <a:rPr lang="en-US" dirty="0" smtClean="0"/>
              <a:t>I asked myself…</a:t>
            </a:r>
          </a:p>
          <a:p>
            <a:r>
              <a:rPr lang="en-US" dirty="0" smtClean="0"/>
              <a:t>…can we</a:t>
            </a:r>
            <a:r>
              <a:rPr lang="en-US" baseline="0" dirty="0" smtClean="0"/>
              <a:t> get rid of this code, by using recursive.. ?</a:t>
            </a:r>
          </a:p>
          <a:p>
            <a:r>
              <a:rPr lang="en-US" baseline="0" dirty="0" smtClean="0"/>
              <a:t>The answer is, YES, and here is how….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let’s use a 2by 2 mixed matrix for bundle adjustment.</a:t>
            </a:r>
          </a:p>
          <a:p>
            <a:r>
              <a:rPr lang="en-US" dirty="0" smtClean="0"/>
              <a:t>In</a:t>
            </a:r>
            <a:r>
              <a:rPr lang="en-US" baseline="0" dirty="0" smtClean="0"/>
              <a:t> this example, 6 parameters are used for the camera, which can express a rigid body transformation.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 top left element of… is a diagonal block matrix…</a:t>
            </a:r>
          </a:p>
          <a:p>
            <a:r>
              <a:rPr lang="en-US" baseline="0" dirty="0" smtClean="0"/>
              <a:t>The next element is a sparse matrix of rectangular blocks.</a:t>
            </a:r>
          </a:p>
          <a:p>
            <a:r>
              <a:rPr lang="en-US" baseline="0" dirty="0" smtClean="0"/>
              <a:t>The bottom left is the transpose of the top right</a:t>
            </a:r>
          </a:p>
          <a:p>
            <a:r>
              <a:rPr lang="en-US" baseline="0" dirty="0" smtClean="0"/>
              <a:t>And the last element is again a diagonal block matrix.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Ok, great, now we have a beautiful recursive type for H.</a:t>
            </a:r>
          </a:p>
          <a:p>
            <a:r>
              <a:rPr lang="en-US" baseline="0" dirty="0" smtClean="0"/>
              <a:t>But how do we solve the linear system?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for “normal”… for example a sparse block matrix…</a:t>
            </a:r>
          </a:p>
          <a:p>
            <a:endParaRPr lang="en-US" dirty="0" smtClean="0"/>
          </a:p>
          <a:p>
            <a:r>
              <a:rPr lang="en-US" dirty="0" smtClean="0"/>
              <a:t>More interesting are linear solvers for mixed….</a:t>
            </a:r>
          </a:p>
          <a:p>
            <a:r>
              <a:rPr lang="en-US" dirty="0" smtClean="0"/>
              <a:t>Of course</a:t>
            </a:r>
            <a:r>
              <a:rPr lang="en-US" baseline="0" dirty="0" smtClean="0"/>
              <a:t> we can use general solver…</a:t>
            </a:r>
          </a:p>
          <a:p>
            <a:r>
              <a:rPr lang="en-US" baseline="0" dirty="0" smtClean="0"/>
              <a:t>But might not be the most efficient.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some structures specialized solvers are more optimal.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look at one of those specialized</a:t>
            </a:r>
            <a:r>
              <a:rPr lang="en-US" baseline="0" dirty="0" smtClean="0"/>
              <a:t> solvers.</a:t>
            </a:r>
          </a:p>
          <a:p>
            <a:endParaRPr lang="en-US" dirty="0" smtClean="0"/>
          </a:p>
          <a:p>
            <a:r>
              <a:rPr lang="en-US" dirty="0" smtClean="0"/>
              <a:t>This example solver</a:t>
            </a:r>
            <a:r>
              <a:rPr lang="en-US" baseline="0" dirty="0" smtClean="0"/>
              <a:t> </a:t>
            </a:r>
            <a:r>
              <a:rPr lang="en-US" dirty="0" smtClean="0"/>
              <a:t>only works for mixed matrices of the following format.</a:t>
            </a:r>
          </a:p>
          <a:p>
            <a:r>
              <a:rPr lang="en-US" dirty="0" smtClean="0"/>
              <a:t>The top left is a diagonal</a:t>
            </a:r>
            <a:r>
              <a:rPr lang="en-US" baseline="0" dirty="0" smtClean="0"/>
              <a:t> matrix and rest can be arbitrary matrices.</a:t>
            </a:r>
          </a:p>
          <a:p>
            <a:endParaRPr lang="en-US" dirty="0" smtClean="0"/>
          </a:p>
          <a:p>
            <a:r>
              <a:rPr lang="en-US" dirty="0" smtClean="0"/>
              <a:t>The implementation of that solver</a:t>
            </a:r>
            <a:r>
              <a:rPr lang="en-US" baseline="0" dirty="0" smtClean="0"/>
              <a:t> would first, invert…</a:t>
            </a:r>
          </a:p>
          <a:p>
            <a:r>
              <a:rPr lang="en-US" baseline="0" dirty="0" smtClean="0"/>
              <a:t>Compute the </a:t>
            </a:r>
            <a:r>
              <a:rPr lang="en-US" baseline="0" dirty="0" err="1" smtClean="0"/>
              <a:t>schur</a:t>
            </a:r>
            <a:r>
              <a:rPr lang="en-US" baseline="0" dirty="0" smtClean="0"/>
              <a:t> complement</a:t>
            </a:r>
          </a:p>
          <a:p>
            <a:r>
              <a:rPr lang="en-US" baseline="0" dirty="0" smtClean="0"/>
              <a:t>And then solve the…</a:t>
            </a:r>
          </a:p>
          <a:p>
            <a:r>
              <a:rPr lang="en-US" baseline="0" dirty="0" smtClean="0"/>
              <a:t>Note here that this reduced solver might be recursive depending on the matrix types.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that we compute the solution…</a:t>
            </a:r>
          </a:p>
          <a:p>
            <a:r>
              <a:rPr lang="en-US" baseline="0" dirty="0" smtClean="0"/>
              <a:t>And it’s clear that for such a matrix, this solver is better…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7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the idea is now</a:t>
            </a:r>
            <a:r>
              <a:rPr lang="en-US" baseline="0" dirty="0" smtClean="0"/>
              <a:t> to build multiple specialized solvers</a:t>
            </a:r>
          </a:p>
          <a:p>
            <a:r>
              <a:rPr lang="en-US" baseline="0" dirty="0" smtClean="0"/>
              <a:t>And use template matching to find the best solver at compile 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have again our BA matrix.</a:t>
            </a:r>
          </a:p>
          <a:p>
            <a:r>
              <a:rPr lang="en-US" baseline="0" dirty="0" smtClean="0"/>
              <a:t>The compiler tests if this solver is suitable by comparing the elements.</a:t>
            </a:r>
          </a:p>
          <a:p>
            <a:r>
              <a:rPr lang="en-US" baseline="0" dirty="0" smtClean="0"/>
              <a:t>In this case, yes it is suitable because the top left is indeed…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reference the </a:t>
            </a:r>
            <a:r>
              <a:rPr lang="en-US" baseline="0" dirty="0" err="1" smtClean="0"/>
              <a:t>ceres</a:t>
            </a:r>
            <a:r>
              <a:rPr lang="en-US" baseline="0" dirty="0" smtClean="0"/>
              <a:t> solver also applies the </a:t>
            </a:r>
            <a:r>
              <a:rPr lang="en-US" baseline="0" dirty="0" err="1" smtClean="0"/>
              <a:t>schur</a:t>
            </a:r>
            <a:r>
              <a:rPr lang="en-US" baseline="0" dirty="0" smtClean="0"/>
              <a:t> complement.</a:t>
            </a:r>
          </a:p>
          <a:p>
            <a:r>
              <a:rPr lang="en-US" baseline="0" dirty="0" smtClean="0"/>
              <a:t>But it has to analyze the graph structure at runtime, which reduces the performance.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3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I want to show you some results</a:t>
            </a:r>
            <a:r>
              <a:rPr lang="en-US" baseline="0" dirty="0" smtClean="0"/>
              <a:t> for ARAP and bundle adjustment.</a:t>
            </a:r>
          </a:p>
          <a:p>
            <a:endParaRPr lang="en-US" baseline="0" dirty="0" smtClean="0"/>
          </a:p>
          <a:p>
            <a:r>
              <a:rPr lang="en-US" dirty="0" smtClean="0"/>
              <a:t>Here you can see the relative speedup</a:t>
            </a:r>
            <a:r>
              <a:rPr lang="en-US" baseline="0" dirty="0" smtClean="0"/>
              <a:t> in comparison to </a:t>
            </a:r>
            <a:r>
              <a:rPr lang="en-US" baseline="0" dirty="0" err="1" smtClean="0"/>
              <a:t>ceres</a:t>
            </a:r>
            <a:r>
              <a:rPr lang="en-US" baseline="0" dirty="0" smtClean="0"/>
              <a:t> and G2O.</a:t>
            </a:r>
          </a:p>
          <a:p>
            <a:r>
              <a:rPr lang="en-US" baseline="0" dirty="0" smtClean="0"/>
              <a:t>Our recursive </a:t>
            </a:r>
            <a:r>
              <a:rPr lang="en-US" baseline="0" dirty="0" err="1" smtClean="0"/>
              <a:t>implemetation</a:t>
            </a:r>
            <a:r>
              <a:rPr lang="en-US" baseline="0" dirty="0" smtClean="0"/>
              <a:t> is shown in orange and you can see</a:t>
            </a:r>
          </a:p>
          <a:p>
            <a:r>
              <a:rPr lang="en-US" baseline="0" dirty="0" smtClean="0"/>
              <a:t>That it is between 4 and 6 times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speedup is a result of two different reasons.</a:t>
            </a:r>
          </a:p>
          <a:p>
            <a:r>
              <a:rPr lang="en-US" baseline="0" dirty="0" smtClean="0"/>
              <a:t>First, the other solvers have to analyze the graph…</a:t>
            </a:r>
          </a:p>
          <a:p>
            <a:r>
              <a:rPr lang="en-US" baseline="0" dirty="0" smtClean="0"/>
              <a:t>And second, </a:t>
            </a:r>
            <a:r>
              <a:rPr lang="en-US" baseline="0" dirty="0" err="1" smtClean="0"/>
              <a:t>ceres</a:t>
            </a:r>
            <a:r>
              <a:rPr lang="en-US" baseline="0" dirty="0" smtClean="0"/>
              <a:t> and g2o internally use dynamically sized matrices.</a:t>
            </a:r>
          </a:p>
          <a:p>
            <a:r>
              <a:rPr lang="en-US" baseline="0" dirty="0" smtClean="0"/>
              <a:t>This reduces the performance of all kind of matrix operations, because of caches and vectorization.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0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graph now shows the comparison of sparse block matrix multiplication for different block</a:t>
            </a:r>
            <a:r>
              <a:rPr lang="en-US" baseline="0" dirty="0" smtClean="0"/>
              <a:t> sizes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 the left you can see Matrix Vector and on the right matrix-matrix.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aseline="0" dirty="0" smtClean="0"/>
              <a:t>relative speedup in comparison to the MKL library.</a:t>
            </a:r>
          </a:p>
          <a:p>
            <a:r>
              <a:rPr lang="en-US" baseline="0" dirty="0" smtClean="0"/>
              <a:t>For both test, our recursive solution achieves</a:t>
            </a:r>
          </a:p>
          <a:p>
            <a:r>
              <a:rPr lang="en-US" dirty="0" smtClean="0"/>
              <a:t>These results were</a:t>
            </a:r>
            <a:r>
              <a:rPr lang="en-US" baseline="0" dirty="0" smtClean="0"/>
              <a:t> kind of surprising, because MKL claims to be…</a:t>
            </a:r>
          </a:p>
          <a:p>
            <a:r>
              <a:rPr lang="en-US" baseline="0" dirty="0" smtClean="0"/>
              <a:t>And it got outperformed by 2 lines of recursive matrix code.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4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in the end I will show you one nice application which greatly benefits from recursive matrices.</a:t>
            </a:r>
          </a:p>
          <a:p>
            <a:r>
              <a:rPr lang="en-US" dirty="0" smtClean="0"/>
              <a:t>And that is camera tracking or</a:t>
            </a:r>
            <a:r>
              <a:rPr lang="en-US" baseline="0" dirty="0" smtClean="0"/>
              <a:t> (SLAM).</a:t>
            </a:r>
          </a:p>
          <a:p>
            <a:endParaRPr lang="en-US" baseline="0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addition to local/global BA,</a:t>
            </a:r>
          </a:p>
          <a:p>
            <a:r>
              <a:rPr lang="en-US" baseline="0" dirty="0" smtClean="0"/>
              <a:t>Recursive matrices can be used for….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implementation averages around 1.2ms per frame over a large dataset.</a:t>
            </a:r>
          </a:p>
          <a:p>
            <a:r>
              <a:rPr lang="en-US" baseline="0" dirty="0" smtClean="0"/>
              <a:t>This corresponds to a framerate of 850 FPS.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7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for your attention.</a:t>
            </a:r>
          </a:p>
          <a:p>
            <a:r>
              <a:rPr lang="en-US" dirty="0" smtClean="0"/>
              <a:t>The code and benchmarks are..</a:t>
            </a:r>
          </a:p>
          <a:p>
            <a:r>
              <a:rPr lang="en-US" dirty="0" smtClean="0"/>
              <a:t>Do you have any questions?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6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we want to replace block matrices….</a:t>
            </a:r>
          </a:p>
          <a:p>
            <a:r>
              <a:rPr lang="en-US" dirty="0" smtClean="0"/>
              <a:t>Then, we also replace the corresponding</a:t>
            </a:r>
            <a:r>
              <a:rPr lang="en-US" baseline="0" dirty="0" smtClean="0"/>
              <a:t> …. , which can handle both, flat and recursive matrices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Everything is then applied to…. And implemented as an extension….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let’s start at</a:t>
            </a:r>
            <a:r>
              <a:rPr lang="en-US" baseline="0" dirty="0" smtClean="0"/>
              <a:t> the beginning.</a:t>
            </a:r>
          </a:p>
          <a:p>
            <a:r>
              <a:rPr lang="en-US" baseline="0" dirty="0" smtClean="0"/>
              <a:t>What is…..</a:t>
            </a:r>
          </a:p>
          <a:p>
            <a:r>
              <a:rPr lang="en-US" baseline="0" dirty="0" smtClean="0"/>
              <a:t>A recursive matrix….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are a few examples.</a:t>
            </a:r>
          </a:p>
          <a:p>
            <a:r>
              <a:rPr lang="en-US" baseline="0" dirty="0" smtClean="0"/>
              <a:t>A scalar matrix is of course also a….</a:t>
            </a:r>
          </a:p>
          <a:p>
            <a:r>
              <a:rPr lang="en-US" baseline="0" dirty="0" smtClean="0"/>
              <a:t>Next, we have a 2by2 matrix of…</a:t>
            </a:r>
          </a:p>
          <a:p>
            <a:r>
              <a:rPr lang="en-US" baseline="0" dirty="0" smtClean="0"/>
              <a:t>And finally there are also special recursive matrices such as….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5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use such matrices in our project….</a:t>
            </a:r>
          </a:p>
          <a:p>
            <a:r>
              <a:rPr lang="en-US" dirty="0" smtClean="0"/>
              <a:t>When implementing these operations,</a:t>
            </a:r>
            <a:r>
              <a:rPr lang="en-US" baseline="0" dirty="0" smtClean="0"/>
              <a:t> keep in mind…</a:t>
            </a:r>
          </a:p>
          <a:p>
            <a:endParaRPr lang="en-US" dirty="0" smtClean="0"/>
          </a:p>
          <a:p>
            <a:r>
              <a:rPr lang="en-US" dirty="0" smtClean="0"/>
              <a:t>Here</a:t>
            </a:r>
            <a:r>
              <a:rPr lang="en-US" baseline="0" dirty="0" smtClean="0"/>
              <a:t> you can see the transposition of…</a:t>
            </a:r>
          </a:p>
          <a:p>
            <a:r>
              <a:rPr lang="en-US" baseline="0" dirty="0" smtClean="0"/>
              <a:t>First, this operations is applied to the outer matrix.</a:t>
            </a:r>
          </a:p>
          <a:p>
            <a:r>
              <a:rPr lang="en-US" baseline="0" dirty="0" smtClean="0"/>
              <a:t>After these blocks are swapped, we have to propagate the operations to</a:t>
            </a:r>
          </a:p>
          <a:p>
            <a:r>
              <a:rPr lang="en-US" baseline="0" dirty="0" smtClean="0"/>
              <a:t>And swap the off diagonal elements for each block.</a:t>
            </a:r>
          </a:p>
          <a:p>
            <a:endParaRPr lang="en-US" baseline="0" dirty="0" smtClean="0"/>
          </a:p>
          <a:p>
            <a:r>
              <a:rPr lang="en-US" dirty="0" smtClean="0"/>
              <a:t>An important observations is that recursive and non-recursive operations</a:t>
            </a:r>
            <a:r>
              <a:rPr lang="en-US" baseline="0" dirty="0" smtClean="0"/>
              <a:t> give the same results.</a:t>
            </a:r>
          </a:p>
          <a:p>
            <a:r>
              <a:rPr lang="en-US" baseline="0" dirty="0" smtClean="0"/>
              <a:t>So if we take a look at the first row here it is now present in the first column over here.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4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is super simple using C++</a:t>
            </a:r>
            <a:r>
              <a:rPr lang="en-US" baseline="0" dirty="0" smtClean="0"/>
              <a:t> templates.</a:t>
            </a:r>
          </a:p>
          <a:p>
            <a:r>
              <a:rPr lang="en-US" baseline="0" dirty="0" smtClean="0"/>
              <a:t>Here you can see the type of a flat, scalar matrix….</a:t>
            </a:r>
          </a:p>
          <a:p>
            <a:r>
              <a:rPr lang="en-US" dirty="0" smtClean="0"/>
              <a:t>In this case, each element is….</a:t>
            </a:r>
          </a:p>
          <a:p>
            <a:r>
              <a:rPr lang="en-US" dirty="0" smtClean="0"/>
              <a:t>To construct a recursive matrix….</a:t>
            </a:r>
          </a:p>
          <a:p>
            <a:r>
              <a:rPr lang="en-US" dirty="0" smtClean="0"/>
              <a:t>This also works for special….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1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</a:t>
            </a:r>
            <a:r>
              <a:rPr lang="en-US" baseline="0" dirty="0" smtClean="0"/>
              <a:t> we want to look…. and how to solve… using…</a:t>
            </a:r>
          </a:p>
          <a:p>
            <a:r>
              <a:rPr lang="de-DE" dirty="0" smtClean="0"/>
              <a:t>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form,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function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consists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multiple residual </a:t>
            </a:r>
            <a:r>
              <a:rPr lang="de-DE" baseline="0" dirty="0" err="1" smtClean="0"/>
              <a:t>terms</a:t>
            </a:r>
            <a:r>
              <a:rPr lang="de-DE" baseline="0" dirty="0" smtClean="0"/>
              <a:t>…</a:t>
            </a:r>
          </a:p>
          <a:p>
            <a:r>
              <a:rPr lang="de-DE" baseline="0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each</a:t>
            </a:r>
            <a:r>
              <a:rPr lang="de-DE" baseline="0" dirty="0" smtClean="0"/>
              <a:t> residual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multiple </a:t>
            </a:r>
            <a:r>
              <a:rPr lang="de-DE" baseline="0" dirty="0" err="1" smtClean="0"/>
              <a:t>paramters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p,q</a:t>
            </a:r>
            <a:r>
              <a:rPr lang="de-DE" baseline="0" dirty="0" smtClean="0"/>
              <a:t>,…</a:t>
            </a:r>
          </a:p>
          <a:p>
            <a:endParaRPr lang="de-DE" baseline="0" dirty="0" smtClean="0"/>
          </a:p>
          <a:p>
            <a:r>
              <a:rPr lang="de-DE" baseline="0" dirty="0" smtClean="0"/>
              <a:t>An elegant </a:t>
            </a:r>
            <a:r>
              <a:rPr lang="de-DE" baseline="0" dirty="0" err="1" smtClean="0"/>
              <a:t>wa</a:t>
            </a:r>
            <a:r>
              <a:rPr lang="en-US" baseline="0" dirty="0" smtClean="0"/>
              <a:t>y to visualize such problems is by using a graph.</a:t>
            </a:r>
          </a:p>
          <a:p>
            <a:r>
              <a:rPr lang="en-US" baseline="0" dirty="0" smtClean="0"/>
              <a:t>Each parameter/unknown is a vertex…</a:t>
            </a:r>
          </a:p>
          <a:p>
            <a:r>
              <a:rPr lang="en-US" baseline="0" dirty="0" smtClean="0"/>
              <a:t>An edge is added between two…</a:t>
            </a:r>
          </a:p>
          <a:p>
            <a:r>
              <a:rPr lang="en-US" baseline="0" dirty="0" smtClean="0"/>
              <a:t>If an residual exits that depends on…</a:t>
            </a:r>
          </a:p>
          <a:p>
            <a:endParaRPr lang="en-US" baseline="0" dirty="0" smtClean="0"/>
          </a:p>
          <a:p>
            <a:r>
              <a:rPr lang="en-US" dirty="0" smtClean="0"/>
              <a:t>The nice thing</a:t>
            </a:r>
            <a:r>
              <a:rPr lang="en-US" baseline="0" dirty="0" smtClean="0"/>
              <a:t> is, that the adjacency matrix hast the same structure….</a:t>
            </a:r>
          </a:p>
          <a:p>
            <a:r>
              <a:rPr lang="en-US" baseline="0" dirty="0" smtClean="0"/>
              <a:t>Which is used in GN/LM solvers.</a:t>
            </a:r>
          </a:p>
          <a:p>
            <a:endParaRPr lang="en-US" baseline="0" dirty="0" smtClean="0"/>
          </a:p>
          <a:p>
            <a:r>
              <a:rPr lang="en-US" dirty="0" smtClean="0"/>
              <a:t>So to solve such least squares problem iteratively</a:t>
            </a:r>
          </a:p>
          <a:p>
            <a:r>
              <a:rPr lang="en-US" dirty="0" smtClean="0"/>
              <a:t>We have to solve a linear system of equations using</a:t>
            </a:r>
            <a:r>
              <a:rPr lang="en-US" baseline="0" dirty="0" smtClean="0"/>
              <a:t> this H matrix.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5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now</a:t>
            </a:r>
            <a:r>
              <a:rPr lang="en-US" baseline="0" dirty="0" smtClean="0"/>
              <a:t> show you one example how to use recursive matrices to solve such problems.</a:t>
            </a:r>
          </a:p>
          <a:p>
            <a:r>
              <a:rPr lang="en-US" baseline="0" dirty="0" smtClean="0"/>
              <a:t>Here you can see the energy function of ARAP.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residual connects to neighboring …</a:t>
            </a:r>
          </a:p>
          <a:p>
            <a:r>
              <a:rPr lang="en-US" baseline="0" dirty="0" smtClean="0"/>
              <a:t>And therefore the graph has the same structure as the mesh.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Each vertex is connected only to a few other vertices and consist of 3 elements (</a:t>
            </a:r>
            <a:r>
              <a:rPr lang="en-US" baseline="0" dirty="0" err="1" smtClean="0"/>
              <a:t>x,y,z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The corresponding recursive type of H is…</a:t>
            </a:r>
          </a:p>
          <a:p>
            <a:r>
              <a:rPr lang="en-US" baseline="0" dirty="0" smtClean="0"/>
              <a:t>	a sparse matrix</a:t>
            </a:r>
          </a:p>
          <a:p>
            <a:r>
              <a:rPr lang="en-US" baseline="0" dirty="0" smtClean="0"/>
              <a:t>	of 3 by 3 matrices.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take a look now…</a:t>
            </a:r>
          </a:p>
          <a:p>
            <a:r>
              <a:rPr lang="en-US" dirty="0" smtClean="0"/>
              <a:t>Each</a:t>
            </a:r>
            <a:r>
              <a:rPr lang="en-US" baseline="0" dirty="0" smtClean="0"/>
              <a:t> residual depends on two parameter blocks of different types.</a:t>
            </a:r>
          </a:p>
          <a:p>
            <a:r>
              <a:rPr lang="en-US" baseline="0" dirty="0" smtClean="0"/>
              <a:t>Points (here x) and cameras (here p).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graph also has  special structure, because cameras see points</a:t>
            </a:r>
          </a:p>
          <a:p>
            <a:r>
              <a:rPr lang="en-US" baseline="0" dirty="0" smtClean="0"/>
              <a:t>But there are no edges between two point or between two cameras.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structure can also be seen in the H matrix.</a:t>
            </a:r>
          </a:p>
          <a:p>
            <a:r>
              <a:rPr lang="en-US" baseline="0" dirty="0" smtClean="0"/>
              <a:t>The top left is diagonal, because points only depend on themselves.</a:t>
            </a:r>
          </a:p>
          <a:p>
            <a:r>
              <a:rPr lang="en-US" baseline="0" dirty="0" smtClean="0"/>
              <a:t>The same counts for the bottom right part of cameras.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off-diagonal elements carry the actual structure information.</a:t>
            </a:r>
          </a:p>
          <a:p>
            <a:r>
              <a:rPr lang="en-US" baseline="0" dirty="0" smtClean="0"/>
              <a:t>Here, a block is not zero if a camera sees a point.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 question is how to define a recursive matrix for this problem?</a:t>
            </a:r>
          </a:p>
          <a:p>
            <a:r>
              <a:rPr lang="en-US" baseline="0" dirty="0" smtClean="0"/>
              <a:t>Cameras have usually more parameters than points and therefore</a:t>
            </a:r>
          </a:p>
          <a:p>
            <a:r>
              <a:rPr lang="en-US" baseline="0" dirty="0" smtClean="0"/>
              <a:t>The matrix consist of small square blocks, large square blocks and rectangular blocks.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Currently the only way to define such a matrix is, to use dynamically sized inner blocks of a sparse matrix.</a:t>
            </a:r>
          </a:p>
          <a:p>
            <a:r>
              <a:rPr lang="en-US" dirty="0" smtClean="0"/>
              <a:t>Yes,</a:t>
            </a:r>
            <a:r>
              <a:rPr lang="en-US" baseline="0" dirty="0" smtClean="0"/>
              <a:t> that’s not very efficient, and btw. That’s how the </a:t>
            </a:r>
            <a:r>
              <a:rPr lang="en-US" baseline="0" dirty="0" err="1" smtClean="0"/>
              <a:t>ceres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Is there a better way?</a:t>
            </a:r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course, the answer is yes</a:t>
            </a:r>
            <a:r>
              <a:rPr lang="en-US" baseline="0" dirty="0" smtClean="0"/>
              <a:t> by using mixed matrices.</a:t>
            </a:r>
          </a:p>
          <a:p>
            <a:r>
              <a:rPr lang="en-US" baseline="0" dirty="0" smtClean="0"/>
              <a:t>A mixed matrix….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you can see an example of a 2 by …</a:t>
            </a:r>
          </a:p>
          <a:p>
            <a:r>
              <a:rPr lang="en-US" baseline="0" dirty="0" smtClean="0"/>
              <a:t>The first element is a matrix, the second a number.</a:t>
            </a:r>
          </a:p>
          <a:p>
            <a:r>
              <a:rPr lang="en-US" baseline="0" dirty="0" smtClean="0"/>
              <a:t>In the second row we got a complex number and a string.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1A538-ED71-4AB3-82FC-3865E33733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07218" y="684389"/>
            <a:ext cx="8104982" cy="1735225"/>
          </a:xfrm>
        </p:spPr>
        <p:txBody>
          <a:bodyPr anchor="ctr">
            <a:normAutofit/>
          </a:bodyPr>
          <a:lstStyle>
            <a:lvl1pPr algn="l">
              <a:defRPr sz="4050" b="1" i="1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07219" y="2525088"/>
            <a:ext cx="8104982" cy="693805"/>
          </a:xfrm>
        </p:spPr>
        <p:txBody>
          <a:bodyPr anchor="ctr">
            <a:normAutofit/>
          </a:bodyPr>
          <a:lstStyle>
            <a:lvl1pPr marL="0" indent="0" algn="l">
              <a:buFont typeface="Wingdings" panose="05000000000000000000" pitchFamily="2" charset="2"/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it-IT" dirty="0"/>
          </a:p>
        </p:txBody>
      </p:sp>
      <p:grpSp>
        <p:nvGrpSpPr>
          <p:cNvPr id="41" name="Gruppo 40"/>
          <p:cNvGrpSpPr/>
          <p:nvPr userDrawn="1"/>
        </p:nvGrpSpPr>
        <p:grpSpPr>
          <a:xfrm>
            <a:off x="-6353" y="-10242"/>
            <a:ext cx="9150354" cy="5746289"/>
            <a:chOff x="-8470" y="-12291"/>
            <a:chExt cx="12200472" cy="6895547"/>
          </a:xfrm>
        </p:grpSpPr>
        <p:sp>
          <p:nvSpPr>
            <p:cNvPr id="38" name="Triangolo isoscele 37"/>
            <p:cNvSpPr/>
            <p:nvPr userDrawn="1"/>
          </p:nvSpPr>
          <p:spPr>
            <a:xfrm rot="5400000">
              <a:off x="4390033" y="2103897"/>
              <a:ext cx="372400" cy="9169406"/>
            </a:xfrm>
            <a:prstGeom prst="triangle">
              <a:avLst>
                <a:gd name="adj" fmla="val 98838"/>
              </a:avLst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  <p:sp>
          <p:nvSpPr>
            <p:cNvPr id="37" name="Triangolo isoscele 36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  <p:sp>
          <p:nvSpPr>
            <p:cNvPr id="36" name="Triangolo isoscele 35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  <p:sp>
          <p:nvSpPr>
            <p:cNvPr id="28" name="Triangolo isoscele 27"/>
            <p:cNvSpPr/>
            <p:nvPr userDrawn="1"/>
          </p:nvSpPr>
          <p:spPr>
            <a:xfrm rot="5400000">
              <a:off x="4079339" y="-4091629"/>
              <a:ext cx="1002259" cy="9160935"/>
            </a:xfrm>
            <a:prstGeom prst="triangle">
              <a:avLst>
                <a:gd name="adj" fmla="val 924"/>
              </a:avLst>
            </a:prstGeom>
            <a:solidFill>
              <a:schemeClr val="accent6">
                <a:alpha val="41961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  <p:sp>
          <p:nvSpPr>
            <p:cNvPr id="31" name="Triangolo isoscele 30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  <p:sp>
          <p:nvSpPr>
            <p:cNvPr id="32" name="Triangolo isoscele 31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  <p:sp>
          <p:nvSpPr>
            <p:cNvPr id="26" name="Triangolo isoscele 25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  <p:sp>
          <p:nvSpPr>
            <p:cNvPr id="29" name="Triangolo isoscele 28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chemeClr val="accent5">
                <a:alpha val="18039"/>
              </a:scheme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it-IT" sz="1053"/>
            </a:p>
          </p:txBody>
        </p:sp>
      </p:grpSp>
      <p:sp>
        <p:nvSpPr>
          <p:cNvPr id="43" name="CasellaDiTesto 42"/>
          <p:cNvSpPr txBox="1"/>
          <p:nvPr userDrawn="1"/>
        </p:nvSpPr>
        <p:spPr>
          <a:xfrm>
            <a:off x="3765901" y="5141668"/>
            <a:ext cx="3144024" cy="276999"/>
          </a:xfrm>
          <a:prstGeom prst="rect">
            <a:avLst/>
          </a:prstGeom>
          <a:gradFill flip="none" rotWithShape="1">
            <a:gsLst>
              <a:gs pos="50000">
                <a:schemeClr val="accent2"/>
              </a:gs>
              <a:gs pos="0">
                <a:schemeClr val="accent2">
                  <a:alpha val="0"/>
                </a:schemeClr>
              </a:gs>
              <a:gs pos="100000">
                <a:schemeClr val="accent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200" i="1" dirty="0" smtClean="0"/>
              <a:t>High-Performance</a:t>
            </a:r>
            <a:r>
              <a:rPr lang="it-IT" sz="1200" i="1" baseline="0" dirty="0" smtClean="0"/>
              <a:t> Graphics 2019, Strasbourg</a:t>
            </a:r>
            <a:endParaRPr lang="it-IT" sz="1200" i="1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160335" y="4471690"/>
            <a:ext cx="36447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smtClean="0">
                <a:latin typeface="Bahnschrift SemiLight" panose="020B0502040204020203" pitchFamily="34" charset="0"/>
              </a:rPr>
              <a:t>HPG </a:t>
            </a:r>
            <a:r>
              <a:rPr lang="de-DE" sz="6600" dirty="0" smtClean="0">
                <a:solidFill>
                  <a:srgbClr val="FF8552"/>
                </a:solidFill>
                <a:latin typeface="Bahnschrift SemiLight" panose="020B0502040204020203" pitchFamily="34" charset="0"/>
              </a:rPr>
              <a:t>2019</a:t>
            </a:r>
            <a:endParaRPr lang="en-US" sz="6600" dirty="0">
              <a:solidFill>
                <a:srgbClr val="FF8552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056" y="4943193"/>
            <a:ext cx="1950990" cy="602453"/>
          </a:xfrm>
          <a:prstGeom prst="rect">
            <a:avLst/>
          </a:prstGeom>
        </p:spPr>
      </p:pic>
      <p:pic>
        <p:nvPicPr>
          <p:cNvPr id="16" name="Immagin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61" y="4117580"/>
            <a:ext cx="945013" cy="65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4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/>
          <p:cNvGrpSpPr/>
          <p:nvPr userDrawn="1"/>
        </p:nvGrpSpPr>
        <p:grpSpPr>
          <a:xfrm>
            <a:off x="-6353" y="-9714"/>
            <a:ext cx="9150354" cy="5745761"/>
            <a:chOff x="-8470" y="-11657"/>
            <a:chExt cx="12200472" cy="6894913"/>
          </a:xfrm>
        </p:grpSpPr>
        <p:sp>
          <p:nvSpPr>
            <p:cNvPr id="17" name="Triangolo isoscele 16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8" name="Triangolo isoscele 17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20" name="Triangolo isoscele 19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21" name="Triangolo isoscele 20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22" name="Triangolo isoscele 21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23" name="Triangolo isoscele 22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Formatvorlagen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Textmasters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682679" y="5463950"/>
            <a:ext cx="2057400" cy="146889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 dirty="0" smtClean="0"/>
              <a:t>9. July 2019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218545" y="5461327"/>
            <a:ext cx="3086100" cy="152136"/>
          </a:xfrm>
        </p:spPr>
        <p:txBody>
          <a:bodyPr/>
          <a:lstStyle>
            <a:lvl1pPr>
              <a:defRPr sz="1100"/>
            </a:lvl1pPr>
          </a:lstStyle>
          <a:p>
            <a:r>
              <a:rPr lang="it-IT" dirty="0" smtClean="0"/>
              <a:t>High-Performance Graphics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494250" y="5442678"/>
            <a:ext cx="2057400" cy="152135"/>
          </a:xfrm>
        </p:spPr>
        <p:txBody>
          <a:bodyPr/>
          <a:lstStyle>
            <a:lvl1pPr>
              <a:defRPr sz="1400"/>
            </a:lvl1pPr>
          </a:lstStyle>
          <a:p>
            <a:fld id="{7864C3F1-C0C4-453F-8E15-C5026B091930}" type="slidenum">
              <a:rPr lang="it-IT" smtClean="0"/>
              <a:pPr/>
              <a:t>‹Nr.›</a:t>
            </a:fld>
            <a:endParaRPr lang="it-IT" dirty="0"/>
          </a:p>
        </p:txBody>
      </p:sp>
      <p:pic>
        <p:nvPicPr>
          <p:cNvPr id="24" name="Immagin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65" y="5122533"/>
            <a:ext cx="680084" cy="4722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40" y="5030996"/>
            <a:ext cx="1825869" cy="56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4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  <p:grpSp>
        <p:nvGrpSpPr>
          <p:cNvPr id="7" name="Gruppo 6"/>
          <p:cNvGrpSpPr/>
          <p:nvPr userDrawn="1"/>
        </p:nvGrpSpPr>
        <p:grpSpPr>
          <a:xfrm>
            <a:off x="-6353" y="-10242"/>
            <a:ext cx="9150354" cy="5746289"/>
            <a:chOff x="-8470" y="-12291"/>
            <a:chExt cx="12200472" cy="6895547"/>
          </a:xfrm>
        </p:grpSpPr>
        <p:sp>
          <p:nvSpPr>
            <p:cNvPr id="8" name="Triangolo isoscele 7"/>
            <p:cNvSpPr/>
            <p:nvPr userDrawn="1"/>
          </p:nvSpPr>
          <p:spPr>
            <a:xfrm rot="5400000">
              <a:off x="4390033" y="2103897"/>
              <a:ext cx="372400" cy="9169406"/>
            </a:xfrm>
            <a:prstGeom prst="triangle">
              <a:avLst>
                <a:gd name="adj" fmla="val 98838"/>
              </a:avLst>
            </a:prstGeom>
            <a:solidFill>
              <a:srgbClr val="72C1B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9" name="Triangolo isoscele 8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0" name="Triangolo isoscele 9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1" name="Triangolo isoscele 10"/>
            <p:cNvSpPr/>
            <p:nvPr userDrawn="1"/>
          </p:nvSpPr>
          <p:spPr>
            <a:xfrm rot="5400000">
              <a:off x="4079339" y="-4091629"/>
              <a:ext cx="1002259" cy="9160935"/>
            </a:xfrm>
            <a:prstGeom prst="triangle">
              <a:avLst>
                <a:gd name="adj" fmla="val 924"/>
              </a:avLst>
            </a:prstGeom>
            <a:solidFill>
              <a:srgbClr val="72C1B8">
                <a:alpha val="41961"/>
              </a:srgb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2" name="Triangolo isoscele 11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3" name="Triangolo isoscele 12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4" name="Triangolo isoscele 13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5" name="Triangolo isoscele 14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" y="5182748"/>
            <a:ext cx="680084" cy="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2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-6353" y="-9714"/>
            <a:ext cx="9150354" cy="5745761"/>
            <a:chOff x="-8470" y="-11657"/>
            <a:chExt cx="12200472" cy="6894913"/>
          </a:xfrm>
        </p:grpSpPr>
        <p:sp>
          <p:nvSpPr>
            <p:cNvPr id="10" name="Triangolo isoscele 9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1" name="Triangolo isoscele 10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3" name="Triangolo isoscele 12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4" name="Triangolo isoscele 13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5" name="Triangolo isoscele 14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6" name="Triangolo isoscele 15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" y="5182748"/>
            <a:ext cx="680084" cy="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9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  <p:grpSp>
        <p:nvGrpSpPr>
          <p:cNvPr id="10" name="Gruppo 9"/>
          <p:cNvGrpSpPr/>
          <p:nvPr userDrawn="1"/>
        </p:nvGrpSpPr>
        <p:grpSpPr>
          <a:xfrm>
            <a:off x="-6353" y="-9714"/>
            <a:ext cx="9150354" cy="5745761"/>
            <a:chOff x="-8470" y="-11657"/>
            <a:chExt cx="12200472" cy="6894913"/>
          </a:xfrm>
        </p:grpSpPr>
        <p:sp>
          <p:nvSpPr>
            <p:cNvPr id="11" name="Triangolo isoscele 10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2" name="Triangolo isoscele 11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3" name="Triangolo isoscele 12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4" name="Triangolo isoscele 13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5" name="Triangolo isoscele 14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6" name="Triangolo isoscele 15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pic>
        <p:nvPicPr>
          <p:cNvPr id="17" name="Immagin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" y="5182748"/>
            <a:ext cx="680084" cy="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  <p:grpSp>
        <p:nvGrpSpPr>
          <p:cNvPr id="6" name="Gruppo 5"/>
          <p:cNvGrpSpPr/>
          <p:nvPr userDrawn="1"/>
        </p:nvGrpSpPr>
        <p:grpSpPr>
          <a:xfrm>
            <a:off x="-6353" y="-9714"/>
            <a:ext cx="9150354" cy="5745761"/>
            <a:chOff x="-8470" y="-11657"/>
            <a:chExt cx="12200472" cy="6894913"/>
          </a:xfrm>
        </p:grpSpPr>
        <p:sp>
          <p:nvSpPr>
            <p:cNvPr id="7" name="Triangolo isoscele 6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8" name="Triangolo isoscele 7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9" name="Triangolo isoscele 8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0" name="Triangolo isoscele 9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1" name="Triangolo isoscele 10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2" name="Triangolo isoscele 11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pic>
        <p:nvPicPr>
          <p:cNvPr id="13" name="Immagin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" y="5182748"/>
            <a:ext cx="680084" cy="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2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  <p:grpSp>
        <p:nvGrpSpPr>
          <p:cNvPr id="5" name="Gruppo 4"/>
          <p:cNvGrpSpPr/>
          <p:nvPr userDrawn="1"/>
        </p:nvGrpSpPr>
        <p:grpSpPr>
          <a:xfrm>
            <a:off x="-6353" y="-9714"/>
            <a:ext cx="9150354" cy="5745761"/>
            <a:chOff x="-8470" y="-11657"/>
            <a:chExt cx="12200472" cy="6894913"/>
          </a:xfrm>
        </p:grpSpPr>
        <p:sp>
          <p:nvSpPr>
            <p:cNvPr id="6" name="Triangolo isoscele 5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7" name="Triangolo isoscele 6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8" name="Triangolo isoscele 7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9" name="Triangolo isoscele 8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0" name="Triangolo isoscele 9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1" name="Triangolo isoscele 10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" y="5182748"/>
            <a:ext cx="680084" cy="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9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-6353" y="-9714"/>
            <a:ext cx="9150354" cy="5745761"/>
            <a:chOff x="-8470" y="-11657"/>
            <a:chExt cx="12200472" cy="6894913"/>
          </a:xfrm>
        </p:grpSpPr>
        <p:sp>
          <p:nvSpPr>
            <p:cNvPr id="9" name="Triangolo isoscele 8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0" name="Triangolo isoscele 9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1" name="Triangolo isoscele 10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2" name="Triangolo isoscele 11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3" name="Triangolo isoscele 12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4" name="Triangolo isoscele 13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" y="5182748"/>
            <a:ext cx="680084" cy="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  <p:grpSp>
        <p:nvGrpSpPr>
          <p:cNvPr id="8" name="Gruppo 7"/>
          <p:cNvGrpSpPr/>
          <p:nvPr userDrawn="1"/>
        </p:nvGrpSpPr>
        <p:grpSpPr>
          <a:xfrm>
            <a:off x="-6353" y="-9714"/>
            <a:ext cx="9150354" cy="5745761"/>
            <a:chOff x="-8470" y="-11657"/>
            <a:chExt cx="12200472" cy="6894913"/>
          </a:xfrm>
        </p:grpSpPr>
        <p:sp>
          <p:nvSpPr>
            <p:cNvPr id="9" name="Triangolo isoscele 8"/>
            <p:cNvSpPr/>
            <p:nvPr userDrawn="1"/>
          </p:nvSpPr>
          <p:spPr>
            <a:xfrm rot="5400000">
              <a:off x="-1976896" y="4470327"/>
              <a:ext cx="4381355" cy="444503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0" name="Triangolo isoscele 9"/>
            <p:cNvSpPr/>
            <p:nvPr userDrawn="1"/>
          </p:nvSpPr>
          <p:spPr>
            <a:xfrm rot="16200000">
              <a:off x="11268158" y="5934155"/>
              <a:ext cx="228600" cy="1619089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1" name="Triangolo isoscele 10"/>
            <p:cNvSpPr/>
            <p:nvPr userDrawn="1"/>
          </p:nvSpPr>
          <p:spPr>
            <a:xfrm rot="16200000">
              <a:off x="10653184" y="963084"/>
              <a:ext cx="2501900" cy="575733"/>
            </a:xfrm>
            <a:prstGeom prst="triangle">
              <a:avLst>
                <a:gd name="adj" fmla="val 10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2" name="Triangolo isoscele 11"/>
            <p:cNvSpPr/>
            <p:nvPr userDrawn="1"/>
          </p:nvSpPr>
          <p:spPr>
            <a:xfrm rot="16200000">
              <a:off x="10467438" y="-903295"/>
              <a:ext cx="824458" cy="2624666"/>
            </a:xfrm>
            <a:prstGeom prst="triangle">
              <a:avLst>
                <a:gd name="adj" fmla="val 100000"/>
              </a:avLst>
            </a:prstGeom>
            <a:solidFill>
              <a:srgbClr val="72C1B8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3" name="Triangolo isoscele 12"/>
            <p:cNvSpPr/>
            <p:nvPr userDrawn="1"/>
          </p:nvSpPr>
          <p:spPr>
            <a:xfrm rot="5400000">
              <a:off x="2224092" y="-2224093"/>
              <a:ext cx="597947" cy="5046133"/>
            </a:xfrm>
            <a:prstGeom prst="triangle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  <p:sp>
          <p:nvSpPr>
            <p:cNvPr id="14" name="Triangolo isoscele 13"/>
            <p:cNvSpPr/>
            <p:nvPr userDrawn="1"/>
          </p:nvSpPr>
          <p:spPr>
            <a:xfrm rot="10800000">
              <a:off x="-8467" y="-11657"/>
              <a:ext cx="444500" cy="1473200"/>
            </a:xfrm>
            <a:prstGeom prst="triangle">
              <a:avLst>
                <a:gd name="adj" fmla="val 100000"/>
              </a:avLst>
            </a:prstGeom>
            <a:solidFill>
              <a:srgbClr val="39393A">
                <a:alpha val="18039"/>
              </a:srgbClr>
            </a:solidFill>
            <a:ln w="6350"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053"/>
            </a:p>
          </p:txBody>
        </p:sp>
      </p:grp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7" y="5182748"/>
            <a:ext cx="680084" cy="4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3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High-Performance Graphics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C3F1-C0C4-453F-8E15-C5026B091930}" type="slidenum">
              <a:rPr lang="it-IT" smtClean="0"/>
              <a:t>‹Nr.›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3"/>
        </a:buClr>
        <a:buFont typeface="Wingdings" panose="05000000000000000000" pitchFamily="2" charset="2"/>
        <a:buChar char="§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6"/>
        </a:buClr>
        <a:buFont typeface="Wingdings" panose="05000000000000000000" pitchFamily="2" charset="2"/>
        <a:buChar char="§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Programming\RecursiveMatrices\slides\slam.mp4" TargetMode="External"/><Relationship Id="rId1" Type="http://schemas.microsoft.com/office/2007/relationships/media" Target="file:///E:\Programming\RecursiveMatrices\slides\slam.mp4" TargetMode="Externa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media" Target="file:///E:\Programming\RecursiveMatrices\slides\ba.mp4" TargetMode="External"/><Relationship Id="rId7" Type="http://schemas.openxmlformats.org/officeDocument/2006/relationships/image" Target="../media/image24.png"/><Relationship Id="rId2" Type="http://schemas.openxmlformats.org/officeDocument/2006/relationships/video" Target="file:///E:\Programming\RecursiveMatrices\slides\slam.mp4" TargetMode="External"/><Relationship Id="rId1" Type="http://schemas.microsoft.com/office/2007/relationships/media" Target="file:///E:\Programming\RecursiveMatrices\slides\slam.mp4" TargetMode="Externa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4" Type="http://schemas.openxmlformats.org/officeDocument/2006/relationships/video" Target="file:///E:\Programming\RecursiveMatrices\slides\ba.mp4" TargetMode="External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E:\Programming\RecursiveMatrices\slides\ceres_scroll.mp4" TargetMode="External"/><Relationship Id="rId1" Type="http://schemas.microsoft.com/office/2007/relationships/media" Target="file:///E:\Programming\RecursiveMatrices\slides\ceres_scroll.mp4" TargetMode="Externa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video" Target="file:///E:\Programming\RecursiveMatrices\slides\arap.mp4" TargetMode="External"/><Relationship Id="rId1" Type="http://schemas.microsoft.com/office/2007/relationships/media" Target="file:///E:\Programming\RecursiveMatrices\slides\arap.mp4" TargetMode="Externa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video" Target="file:///E:\Programming\RecursiveMatrices\slides\ba.mp4" TargetMode="External"/><Relationship Id="rId1" Type="http://schemas.microsoft.com/office/2007/relationships/media" Target="file:///E:\Programming\RecursiveMatrices\slides\ba.mp4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9509" y="1214230"/>
            <a:ext cx="8104982" cy="1370075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An Efficient Solution to Structured Optimization Problems using Recursive Matrices</a:t>
            </a:r>
            <a:endParaRPr lang="en-US" sz="32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19509" y="3019754"/>
            <a:ext cx="8104982" cy="624425"/>
          </a:xfrm>
        </p:spPr>
        <p:txBody>
          <a:bodyPr anchor="ctr">
            <a:normAutofit/>
          </a:bodyPr>
          <a:lstStyle/>
          <a:p>
            <a:r>
              <a:rPr lang="it-IT" sz="2100" dirty="0" err="1" smtClean="0"/>
              <a:t>Darius</a:t>
            </a:r>
            <a:r>
              <a:rPr lang="it-IT" sz="2100" dirty="0" smtClean="0"/>
              <a:t> </a:t>
            </a:r>
            <a:r>
              <a:rPr lang="de-DE" sz="2100" dirty="0" smtClean="0"/>
              <a:t>Rückert</a:t>
            </a:r>
            <a:r>
              <a:rPr lang="it-IT" sz="2100" baseline="30000" dirty="0" smtClean="0"/>
              <a:t>1</a:t>
            </a:r>
            <a:r>
              <a:rPr lang="it-IT" sz="2100" dirty="0"/>
              <a:t> </a:t>
            </a:r>
            <a:r>
              <a:rPr lang="it-IT" sz="2100" dirty="0" smtClean="0"/>
              <a:t>and Marc Stamminger</a:t>
            </a:r>
            <a:r>
              <a:rPr lang="it-IT" sz="2100" baseline="30000" dirty="0"/>
              <a:t>1</a:t>
            </a:r>
            <a:endParaRPr lang="it-IT" sz="21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769495" y="3644179"/>
            <a:ext cx="5585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50"/>
              </a:spcAft>
            </a:pPr>
            <a:r>
              <a:rPr lang="it-IT" sz="1500" baseline="30000" dirty="0"/>
              <a:t>1 </a:t>
            </a:r>
            <a:r>
              <a:rPr lang="en-US" sz="1500" dirty="0" smtClean="0"/>
              <a:t>University of Erlangen-Nuremberg</a:t>
            </a:r>
            <a:r>
              <a:rPr lang="it-IT" sz="1500" dirty="0" smtClean="0"/>
              <a:t>, Germany</a:t>
            </a:r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40244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Matrix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10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grpSp>
        <p:nvGrpSpPr>
          <p:cNvPr id="5" name="Gruppieren 4"/>
          <p:cNvGrpSpPr/>
          <p:nvPr/>
        </p:nvGrpSpPr>
        <p:grpSpPr>
          <a:xfrm>
            <a:off x="1526318" y="2965092"/>
            <a:ext cx="2973529" cy="1539194"/>
            <a:chOff x="1526318" y="2965092"/>
            <a:chExt cx="2973529" cy="1539194"/>
          </a:xfrm>
        </p:grpSpPr>
        <p:sp>
          <p:nvSpPr>
            <p:cNvPr id="39" name="Textfeld 38"/>
            <p:cNvSpPr txBox="1"/>
            <p:nvPr/>
          </p:nvSpPr>
          <p:spPr>
            <a:xfrm>
              <a:off x="3498636" y="3246588"/>
              <a:ext cx="632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42</a:t>
              </a:r>
              <a:endParaRPr lang="en-US" sz="2400" dirty="0"/>
            </a:p>
          </p:txBody>
        </p:sp>
        <p:cxnSp>
          <p:nvCxnSpPr>
            <p:cNvPr id="32" name="Gerader Verbinder 31"/>
            <p:cNvCxnSpPr/>
            <p:nvPr/>
          </p:nvCxnSpPr>
          <p:spPr>
            <a:xfrm>
              <a:off x="1540604" y="2965092"/>
              <a:ext cx="0" cy="1539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Gerader Verbinder 32"/>
            <p:cNvCxnSpPr/>
            <p:nvPr/>
          </p:nvCxnSpPr>
          <p:spPr>
            <a:xfrm>
              <a:off x="1526318" y="2970449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1528699" y="4504286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4486859" y="2965092"/>
              <a:ext cx="0" cy="15391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4358264" y="2970449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Gerader Verbinder 36"/>
            <p:cNvCxnSpPr/>
            <p:nvPr/>
          </p:nvCxnSpPr>
          <p:spPr>
            <a:xfrm>
              <a:off x="4341608" y="4504286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0278" y="3138000"/>
              <a:ext cx="1229156" cy="678843"/>
            </a:xfrm>
            <a:prstGeom prst="rect">
              <a:avLst/>
            </a:prstGeom>
          </p:spPr>
        </p:pic>
        <p:sp>
          <p:nvSpPr>
            <p:cNvPr id="40" name="Textfeld 39"/>
            <p:cNvSpPr txBox="1"/>
            <p:nvPr/>
          </p:nvSpPr>
          <p:spPr>
            <a:xfrm>
              <a:off x="1810675" y="3937660"/>
              <a:ext cx="1329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31 + 5i</a:t>
              </a:r>
              <a:endParaRPr lang="en-US" sz="2400" dirty="0"/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3160930" y="3937659"/>
              <a:ext cx="1329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“Hello”</a:t>
              </a:r>
              <a:endParaRPr lang="en-US" sz="2400" dirty="0"/>
            </a:p>
          </p:txBody>
        </p:sp>
      </p:grpSp>
      <p:sp>
        <p:nvSpPr>
          <p:cNvPr id="42" name="Rechteck 41"/>
          <p:cNvSpPr/>
          <p:nvPr/>
        </p:nvSpPr>
        <p:spPr>
          <a:xfrm>
            <a:off x="5377436" y="2965092"/>
            <a:ext cx="312649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MixedMatrix22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</a:p>
          <a:p>
            <a:r>
              <a:rPr lang="en-US" sz="1600" dirty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&gt;,</a:t>
            </a:r>
          </a:p>
          <a:p>
            <a:r>
              <a:rPr lang="en-US" sz="16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</a:p>
          <a:p>
            <a:r>
              <a:rPr lang="en-US" sz="1600" dirty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complex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float&gt;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</a:p>
          <a:p>
            <a:r>
              <a:rPr lang="en-US" sz="1600" dirty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string</a:t>
            </a:r>
            <a:endParaRPr lang="en-US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Source Code Variable Medium" panose="020B0509030403020204" pitchFamily="49" charset="0"/>
              <a:ea typeface="Source Code Variable Medium" panose="020B0509030403020204" pitchFamily="49" charset="0"/>
            </a:endParaRPr>
          </a:p>
          <a:p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&gt; A;</a:t>
            </a:r>
          </a:p>
        </p:txBody>
      </p:sp>
      <p:sp>
        <p:nvSpPr>
          <p:cNvPr id="44" name="Rechteck 43"/>
          <p:cNvSpPr/>
          <p:nvPr/>
        </p:nvSpPr>
        <p:spPr>
          <a:xfrm>
            <a:off x="628650" y="1262789"/>
            <a:ext cx="5728082" cy="40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Definition </a:t>
            </a:r>
            <a:endParaRPr lang="en-US" sz="2400" dirty="0"/>
          </a:p>
        </p:txBody>
      </p:sp>
      <p:sp>
        <p:nvSpPr>
          <p:cNvPr id="45" name="Rechteck 44"/>
          <p:cNvSpPr/>
          <p:nvPr/>
        </p:nvSpPr>
        <p:spPr>
          <a:xfrm>
            <a:off x="628650" y="1664905"/>
            <a:ext cx="5728082" cy="78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19981" y="1710430"/>
            <a:ext cx="534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dirty="0" smtClean="0"/>
              <a:t>mixed </a:t>
            </a:r>
            <a:r>
              <a:rPr lang="en-US" sz="2000" dirty="0"/>
              <a:t>matrix </a:t>
            </a:r>
            <a:r>
              <a:rPr lang="en-US" sz="2000" dirty="0" smtClean="0"/>
              <a:t>is </a:t>
            </a:r>
            <a:r>
              <a:rPr lang="en-US" sz="2000" dirty="0"/>
              <a:t>a rectangular </a:t>
            </a:r>
            <a:r>
              <a:rPr lang="en-US" sz="2000" dirty="0" smtClean="0"/>
              <a:t>array, where </a:t>
            </a:r>
          </a:p>
          <a:p>
            <a:r>
              <a:rPr lang="en-US" sz="2000" dirty="0" smtClean="0"/>
              <a:t>each element can be of a different type.</a:t>
            </a:r>
            <a:endParaRPr lang="en-US" sz="2000" dirty="0">
              <a:solidFill>
                <a:srgbClr val="EFEF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9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uiExpand="1" build="p" animBg="1"/>
      <p:bldP spid="4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Bundle Adjustment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141" name="Foliennummernplatzhalter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pPr/>
              <a:t>11</a:t>
            </a:fld>
            <a:endParaRPr lang="it-IT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354331" y="1381790"/>
            <a:ext cx="2015480" cy="991917"/>
            <a:chOff x="354331" y="1381790"/>
            <a:chExt cx="2015480" cy="991917"/>
          </a:xfrm>
        </p:grpSpPr>
        <p:sp>
          <p:nvSpPr>
            <p:cNvPr id="184" name="Rechteck 183"/>
            <p:cNvSpPr/>
            <p:nvPr/>
          </p:nvSpPr>
          <p:spPr>
            <a:xfrm>
              <a:off x="354331" y="1381790"/>
              <a:ext cx="714596" cy="93685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1788930" y="1435218"/>
              <a:ext cx="580881" cy="938489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052124" y="1590117"/>
              <a:ext cx="115648" cy="115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1936475" y="2077720"/>
              <a:ext cx="115648" cy="115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824202" y="2106633"/>
              <a:ext cx="115648" cy="115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882026" y="1454460"/>
              <a:ext cx="115648" cy="115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614040" y="1786198"/>
              <a:ext cx="115648" cy="115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403879" y="1590117"/>
              <a:ext cx="115648" cy="1156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Gerader Verbinder 158"/>
            <p:cNvCxnSpPr>
              <a:stCxn id="63" idx="2"/>
              <a:endCxn id="81" idx="6"/>
            </p:cNvCxnSpPr>
            <p:nvPr/>
          </p:nvCxnSpPr>
          <p:spPr>
            <a:xfrm flipH="1" flipV="1">
              <a:off x="997674" y="1512285"/>
              <a:ext cx="1054449" cy="13565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>
              <a:stCxn id="63" idx="2"/>
              <a:endCxn id="155" idx="6"/>
            </p:cNvCxnSpPr>
            <p:nvPr/>
          </p:nvCxnSpPr>
          <p:spPr>
            <a:xfrm flipH="1">
              <a:off x="519527" y="1647941"/>
              <a:ext cx="1532596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>
              <a:stCxn id="63" idx="2"/>
              <a:endCxn id="80" idx="6"/>
            </p:cNvCxnSpPr>
            <p:nvPr/>
          </p:nvCxnSpPr>
          <p:spPr>
            <a:xfrm flipH="1">
              <a:off x="939850" y="1647941"/>
              <a:ext cx="1112273" cy="516516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>
              <a:stCxn id="73" idx="2"/>
              <a:endCxn id="99" idx="6"/>
            </p:cNvCxnSpPr>
            <p:nvPr/>
          </p:nvCxnSpPr>
          <p:spPr>
            <a:xfrm flipH="1" flipV="1">
              <a:off x="729689" y="1844023"/>
              <a:ext cx="1206787" cy="29152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>
              <a:stCxn id="73" idx="2"/>
              <a:endCxn id="80" idx="6"/>
            </p:cNvCxnSpPr>
            <p:nvPr/>
          </p:nvCxnSpPr>
          <p:spPr>
            <a:xfrm flipH="1">
              <a:off x="939850" y="2135545"/>
              <a:ext cx="996625" cy="28912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" name="Rechteck 84"/>
          <p:cNvSpPr/>
          <p:nvPr/>
        </p:nvSpPr>
        <p:spPr>
          <a:xfrm>
            <a:off x="3538014" y="1686411"/>
            <a:ext cx="50951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MixedMatrix22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</a:p>
          <a:p>
            <a:r>
              <a:rPr lang="en-US" sz="1600" dirty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DiagonalMatrix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&gt;&gt;,</a:t>
            </a:r>
          </a:p>
          <a:p>
            <a:r>
              <a:rPr lang="en-US" sz="16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SparseMatrix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6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&gt;&gt;,</a:t>
            </a:r>
          </a:p>
          <a:p>
            <a:r>
              <a:rPr lang="en-US" sz="1600" dirty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SparseMatrix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6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&gt;&gt;,</a:t>
            </a:r>
          </a:p>
          <a:p>
            <a:r>
              <a:rPr lang="en-US" sz="1600" dirty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DiagonalMatrix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6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6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&gt;&gt;</a:t>
            </a:r>
            <a:endParaRPr lang="en-US" sz="1600" dirty="0" smtClean="0">
              <a:solidFill>
                <a:schemeClr val="accent3">
                  <a:lumMod val="60000"/>
                  <a:lumOff val="40000"/>
                </a:schemeClr>
              </a:solidFill>
              <a:latin typeface="Source Code Variable Medium" panose="020B0509030403020204" pitchFamily="49" charset="0"/>
              <a:ea typeface="Source Code Variable Medium" panose="020B0509030403020204" pitchFamily="49" charset="0"/>
            </a:endParaRPr>
          </a:p>
          <a:p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&gt; H;</a:t>
            </a:r>
          </a:p>
        </p:txBody>
      </p:sp>
      <p:sp>
        <p:nvSpPr>
          <p:cNvPr id="87" name="Titel 1"/>
          <p:cNvSpPr txBox="1">
            <a:spLocks/>
          </p:cNvSpPr>
          <p:nvPr/>
        </p:nvSpPr>
        <p:spPr>
          <a:xfrm>
            <a:off x="7331811" y="4291556"/>
            <a:ext cx="1183539" cy="706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?</a:t>
            </a:r>
            <a:endParaRPr lang="en-US" sz="4800" dirty="0"/>
          </a:p>
        </p:txBody>
      </p:sp>
      <p:pic>
        <p:nvPicPr>
          <p:cNvPr id="116" name="Grafik 1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501" y="4429362"/>
            <a:ext cx="2058009" cy="371734"/>
          </a:xfrm>
          <a:prstGeom prst="rect">
            <a:avLst/>
          </a:prstGeom>
        </p:spPr>
      </p:pic>
      <p:sp>
        <p:nvSpPr>
          <p:cNvPr id="117" name="Titel 1"/>
          <p:cNvSpPr txBox="1">
            <a:spLocks/>
          </p:cNvSpPr>
          <p:nvPr/>
        </p:nvSpPr>
        <p:spPr>
          <a:xfrm>
            <a:off x="3710530" y="3485316"/>
            <a:ext cx="3395350" cy="874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How do we solve</a:t>
            </a:r>
            <a:endParaRPr lang="en-US" sz="3600" dirty="0"/>
          </a:p>
        </p:txBody>
      </p:sp>
      <p:pic>
        <p:nvPicPr>
          <p:cNvPr id="64" name="Grafik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40" y="2642943"/>
            <a:ext cx="2350338" cy="2225041"/>
          </a:xfrm>
          <a:prstGeom prst="rect">
            <a:avLst/>
          </a:prstGeom>
        </p:spPr>
      </p:pic>
      <p:grpSp>
        <p:nvGrpSpPr>
          <p:cNvPr id="65" name="Gruppieren 64"/>
          <p:cNvGrpSpPr/>
          <p:nvPr/>
        </p:nvGrpSpPr>
        <p:grpSpPr>
          <a:xfrm>
            <a:off x="763628" y="2395709"/>
            <a:ext cx="1067560" cy="1473039"/>
            <a:chOff x="4112874" y="2606843"/>
            <a:chExt cx="1067560" cy="1473039"/>
          </a:xfrm>
        </p:grpSpPr>
        <p:sp>
          <p:nvSpPr>
            <p:cNvPr id="66" name="Rechteck 65"/>
            <p:cNvSpPr/>
            <p:nvPr/>
          </p:nvSpPr>
          <p:spPr>
            <a:xfrm>
              <a:off x="4172504" y="3074633"/>
              <a:ext cx="1007930" cy="1005249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feil nach rechts 66"/>
            <p:cNvSpPr/>
            <p:nvPr/>
          </p:nvSpPr>
          <p:spPr>
            <a:xfrm rot="3819523">
              <a:off x="3998473" y="2721244"/>
              <a:ext cx="432616" cy="20381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uppieren 67"/>
          <p:cNvGrpSpPr/>
          <p:nvPr/>
        </p:nvGrpSpPr>
        <p:grpSpPr>
          <a:xfrm>
            <a:off x="1831185" y="2717302"/>
            <a:ext cx="1300066" cy="1166181"/>
            <a:chOff x="2926620" y="3052061"/>
            <a:chExt cx="1053124" cy="1339150"/>
          </a:xfrm>
        </p:grpSpPr>
        <p:sp>
          <p:nvSpPr>
            <p:cNvPr id="69" name="Rechteck 68"/>
            <p:cNvSpPr/>
            <p:nvPr/>
          </p:nvSpPr>
          <p:spPr>
            <a:xfrm>
              <a:off x="2926620" y="3219938"/>
              <a:ext cx="735111" cy="1171273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feil nach rechts 69"/>
            <p:cNvSpPr/>
            <p:nvPr/>
          </p:nvSpPr>
          <p:spPr>
            <a:xfrm rot="9080734">
              <a:off x="3674566" y="3052061"/>
              <a:ext cx="305178" cy="22733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1831189" y="3876063"/>
            <a:ext cx="1294784" cy="1134687"/>
            <a:chOff x="2686413" y="2915424"/>
            <a:chExt cx="1294784" cy="1134687"/>
          </a:xfrm>
        </p:grpSpPr>
        <p:sp>
          <p:nvSpPr>
            <p:cNvPr id="72" name="Rechteck 71"/>
            <p:cNvSpPr/>
            <p:nvPr/>
          </p:nvSpPr>
          <p:spPr>
            <a:xfrm>
              <a:off x="2686413" y="2915424"/>
              <a:ext cx="902155" cy="891586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feil nach rechts 73"/>
            <p:cNvSpPr/>
            <p:nvPr/>
          </p:nvSpPr>
          <p:spPr>
            <a:xfrm rot="12958266">
              <a:off x="3548581" y="3846298"/>
              <a:ext cx="432616" cy="20381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uppieren 74"/>
          <p:cNvGrpSpPr/>
          <p:nvPr/>
        </p:nvGrpSpPr>
        <p:grpSpPr>
          <a:xfrm>
            <a:off x="401697" y="3868747"/>
            <a:ext cx="1424162" cy="1092503"/>
            <a:chOff x="3774373" y="2846736"/>
            <a:chExt cx="1424162" cy="1092503"/>
          </a:xfrm>
        </p:grpSpPr>
        <p:sp>
          <p:nvSpPr>
            <p:cNvPr id="76" name="Rechteck 75"/>
            <p:cNvSpPr/>
            <p:nvPr/>
          </p:nvSpPr>
          <p:spPr>
            <a:xfrm>
              <a:off x="4208450" y="2846736"/>
              <a:ext cx="990085" cy="906325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Pfeil nach rechts 76"/>
            <p:cNvSpPr/>
            <p:nvPr/>
          </p:nvSpPr>
          <p:spPr>
            <a:xfrm rot="20302536">
              <a:off x="3774373" y="3735426"/>
              <a:ext cx="432616" cy="20381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96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 animBg="1"/>
      <p:bldP spid="87" grpId="0"/>
      <p:bldP spid="1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Linear Solvers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36963" y="1737372"/>
            <a:ext cx="7886700" cy="862610"/>
          </a:xfrm>
        </p:spPr>
        <p:txBody>
          <a:bodyPr/>
          <a:lstStyle/>
          <a:p>
            <a:r>
              <a:rPr lang="en-US" dirty="0" smtClean="0"/>
              <a:t>Recursive CG, Recursive LDLT,…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Straight forward (see paper)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4950" y="1353149"/>
            <a:ext cx="7886700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N</a:t>
            </a:r>
            <a:r>
              <a:rPr lang="en-US" dirty="0" smtClean="0"/>
              <a:t>ormal” recursive matrices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12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36963" y="3114452"/>
            <a:ext cx="7886700" cy="86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General solvers  (CG)</a:t>
            </a:r>
          </a:p>
          <a:p>
            <a:r>
              <a:rPr lang="en-US" dirty="0" smtClean="0"/>
              <a:t>Partially specialized solvers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664950" y="2730229"/>
            <a:ext cx="7886700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Mixed recursive matrices</a:t>
            </a:r>
          </a:p>
        </p:txBody>
      </p:sp>
    </p:spTree>
    <p:extLst>
      <p:ext uri="{BB962C8B-B14F-4D97-AF65-F5344CB8AC3E}">
        <p14:creationId xmlns:p14="http://schemas.microsoft.com/office/powerpoint/2010/main" val="114408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Partially Specialized Solvers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13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grpSp>
        <p:nvGrpSpPr>
          <p:cNvPr id="3" name="Gruppieren 2"/>
          <p:cNvGrpSpPr/>
          <p:nvPr/>
        </p:nvGrpSpPr>
        <p:grpSpPr>
          <a:xfrm>
            <a:off x="716183" y="1665952"/>
            <a:ext cx="2037759" cy="1996150"/>
            <a:chOff x="716183" y="2005164"/>
            <a:chExt cx="2037759" cy="1996150"/>
          </a:xfrm>
        </p:grpSpPr>
        <p:sp>
          <p:nvSpPr>
            <p:cNvPr id="11" name="Rechteck 10"/>
            <p:cNvSpPr/>
            <p:nvPr/>
          </p:nvSpPr>
          <p:spPr>
            <a:xfrm>
              <a:off x="824683" y="2116206"/>
              <a:ext cx="864000" cy="86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Gerader Verbinder 17"/>
            <p:cNvCxnSpPr/>
            <p:nvPr/>
          </p:nvCxnSpPr>
          <p:spPr>
            <a:xfrm>
              <a:off x="728088" y="2005164"/>
              <a:ext cx="0" cy="199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719310" y="2010521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>
            <a:xfrm>
              <a:off x="716183" y="4001314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Gerader Verbinder 33"/>
            <p:cNvCxnSpPr/>
            <p:nvPr/>
          </p:nvCxnSpPr>
          <p:spPr>
            <a:xfrm>
              <a:off x="2745454" y="2005164"/>
              <a:ext cx="0" cy="199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5" name="Gerader Verbinder 34"/>
            <p:cNvCxnSpPr/>
            <p:nvPr/>
          </p:nvCxnSpPr>
          <p:spPr>
            <a:xfrm>
              <a:off x="2609978" y="2010521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/>
            <p:nvPr/>
          </p:nvCxnSpPr>
          <p:spPr>
            <a:xfrm>
              <a:off x="2612359" y="4001314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Rechteck 37"/>
            <p:cNvSpPr/>
            <p:nvPr/>
          </p:nvSpPr>
          <p:spPr>
            <a:xfrm>
              <a:off x="1786545" y="3056719"/>
              <a:ext cx="864000" cy="86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824683" y="3065796"/>
              <a:ext cx="864000" cy="86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786545" y="2122125"/>
              <a:ext cx="864000" cy="86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uppieren 50"/>
            <p:cNvGrpSpPr/>
            <p:nvPr/>
          </p:nvGrpSpPr>
          <p:grpSpPr>
            <a:xfrm>
              <a:off x="825363" y="2118279"/>
              <a:ext cx="864000" cy="863510"/>
              <a:chOff x="3919851" y="3152734"/>
              <a:chExt cx="890007" cy="887754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4590437" y="3821067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4365094" y="3597506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4139751" y="3373945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3919851" y="3152734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Inhaltsplatzhalter 2"/>
          <p:cNvSpPr txBox="1">
            <a:spLocks/>
          </p:cNvSpPr>
          <p:nvPr/>
        </p:nvSpPr>
        <p:spPr>
          <a:xfrm>
            <a:off x="686687" y="3765702"/>
            <a:ext cx="2179205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Mixed 2x2 Matrix</a:t>
            </a:r>
          </a:p>
        </p:txBody>
      </p:sp>
      <p:sp>
        <p:nvSpPr>
          <p:cNvPr id="84" name="Inhaltsplatzhalter 2"/>
          <p:cNvSpPr txBox="1">
            <a:spLocks/>
          </p:cNvSpPr>
          <p:nvPr/>
        </p:nvSpPr>
        <p:spPr>
          <a:xfrm>
            <a:off x="4573915" y="1770574"/>
            <a:ext cx="2792972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Implementation</a:t>
            </a:r>
          </a:p>
        </p:txBody>
      </p:sp>
      <p:sp>
        <p:nvSpPr>
          <p:cNvPr id="85" name="Inhaltsplatzhalter 2"/>
          <p:cNvSpPr txBox="1">
            <a:spLocks/>
          </p:cNvSpPr>
          <p:nvPr/>
        </p:nvSpPr>
        <p:spPr>
          <a:xfrm>
            <a:off x="4749134" y="2190706"/>
            <a:ext cx="3900665" cy="155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1600" dirty="0" smtClean="0"/>
              <a:t>Invert Diagonal Matrix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Compute </a:t>
            </a:r>
            <a:r>
              <a:rPr lang="en-US" sz="1600" dirty="0" err="1" smtClean="0"/>
              <a:t>Schur</a:t>
            </a:r>
            <a:r>
              <a:rPr lang="en-US" sz="1600" dirty="0" smtClean="0"/>
              <a:t> Complement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Solve Reduced System (Recursive Call!)</a:t>
            </a:r>
          </a:p>
          <a:p>
            <a:pPr marL="457200" indent="-457200">
              <a:buAutoNum type="arabicPeriod"/>
            </a:pPr>
            <a:r>
              <a:rPr lang="en-US" sz="1600" dirty="0" smtClean="0"/>
              <a:t>Compute Solution for Initial System</a:t>
            </a:r>
          </a:p>
          <a:p>
            <a:pPr marL="457200" indent="-457200">
              <a:buAutoNum type="arabicPeriod"/>
            </a:pPr>
            <a:endParaRPr lang="en-US" sz="1600" dirty="0" smtClean="0"/>
          </a:p>
        </p:txBody>
      </p:sp>
      <p:sp>
        <p:nvSpPr>
          <p:cNvPr id="28" name="Rechteck 27"/>
          <p:cNvSpPr/>
          <p:nvPr/>
        </p:nvSpPr>
        <p:spPr>
          <a:xfrm>
            <a:off x="3022729" y="1999759"/>
            <a:ext cx="219900" cy="21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3022729" y="2369304"/>
            <a:ext cx="219900" cy="219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hteck 29"/>
          <p:cNvSpPr/>
          <p:nvPr/>
        </p:nvSpPr>
        <p:spPr>
          <a:xfrm>
            <a:off x="3022729" y="2738849"/>
            <a:ext cx="219900" cy="219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022729" y="3108394"/>
            <a:ext cx="219900" cy="219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nhaltsplatzhalter 2"/>
          <p:cNvSpPr txBox="1">
            <a:spLocks/>
          </p:cNvSpPr>
          <p:nvPr/>
        </p:nvSpPr>
        <p:spPr>
          <a:xfrm>
            <a:off x="3308731" y="1948723"/>
            <a:ext cx="992400" cy="32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Diagonal</a:t>
            </a:r>
          </a:p>
        </p:txBody>
      </p:sp>
      <p:sp>
        <p:nvSpPr>
          <p:cNvPr id="33" name="Inhaltsplatzhalter 2"/>
          <p:cNvSpPr txBox="1">
            <a:spLocks/>
          </p:cNvSpPr>
          <p:nvPr/>
        </p:nvSpPr>
        <p:spPr>
          <a:xfrm>
            <a:off x="3310532" y="2318268"/>
            <a:ext cx="992400" cy="32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Arbitrary</a:t>
            </a:r>
          </a:p>
        </p:txBody>
      </p:sp>
      <p:sp>
        <p:nvSpPr>
          <p:cNvPr id="37" name="Inhaltsplatzhalter 2"/>
          <p:cNvSpPr txBox="1">
            <a:spLocks/>
          </p:cNvSpPr>
          <p:nvPr/>
        </p:nvSpPr>
        <p:spPr>
          <a:xfrm>
            <a:off x="3308731" y="2687813"/>
            <a:ext cx="992400" cy="32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Arbitrary</a:t>
            </a:r>
            <a:endParaRPr lang="en-US" sz="1600" dirty="0" smtClean="0"/>
          </a:p>
        </p:txBody>
      </p:sp>
      <p:sp>
        <p:nvSpPr>
          <p:cNvPr id="41" name="Inhaltsplatzhalter 2"/>
          <p:cNvSpPr txBox="1">
            <a:spLocks/>
          </p:cNvSpPr>
          <p:nvPr/>
        </p:nvSpPr>
        <p:spPr>
          <a:xfrm>
            <a:off x="3308731" y="3057358"/>
            <a:ext cx="992400" cy="32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Arbitrary</a:t>
            </a:r>
            <a:endParaRPr lang="en-US" sz="1600" dirty="0" smtClean="0"/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761595" y="3945933"/>
            <a:ext cx="4653394" cy="437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Better than general solver</a:t>
            </a:r>
          </a:p>
        </p:txBody>
      </p:sp>
    </p:spTree>
    <p:extLst>
      <p:ext uri="{BB962C8B-B14F-4D97-AF65-F5344CB8AC3E}">
        <p14:creationId xmlns:p14="http://schemas.microsoft.com/office/powerpoint/2010/main" val="353405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85" grpId="0" build="p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7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871663" y="5530088"/>
            <a:ext cx="2057400" cy="146889"/>
          </a:xfrm>
        </p:spPr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41" name="Inhaltsplatzhalter 2"/>
          <p:cNvSpPr txBox="1">
            <a:spLocks/>
          </p:cNvSpPr>
          <p:nvPr/>
        </p:nvSpPr>
        <p:spPr>
          <a:xfrm>
            <a:off x="3360856" y="4625087"/>
            <a:ext cx="5617672" cy="484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Optimal solver is picked at compile time!</a:t>
            </a:r>
          </a:p>
        </p:txBody>
      </p:sp>
      <p:sp>
        <p:nvSpPr>
          <p:cNvPr id="84" name="Bogen 83"/>
          <p:cNvSpPr/>
          <p:nvPr/>
        </p:nvSpPr>
        <p:spPr>
          <a:xfrm>
            <a:off x="1548070" y="1203134"/>
            <a:ext cx="4341972" cy="1612447"/>
          </a:xfrm>
          <a:prstGeom prst="arc">
            <a:avLst>
              <a:gd name="adj1" fmla="val 11234926"/>
              <a:gd name="adj2" fmla="val 21151649"/>
            </a:avLst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Bogen 84"/>
          <p:cNvSpPr/>
          <p:nvPr/>
        </p:nvSpPr>
        <p:spPr>
          <a:xfrm>
            <a:off x="2413713" y="1245257"/>
            <a:ext cx="4667080" cy="1612447"/>
          </a:xfrm>
          <a:prstGeom prst="arc">
            <a:avLst>
              <a:gd name="adj1" fmla="val 11234926"/>
              <a:gd name="adj2" fmla="val 21126518"/>
            </a:avLst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Bogen 85"/>
          <p:cNvSpPr/>
          <p:nvPr/>
        </p:nvSpPr>
        <p:spPr>
          <a:xfrm flipV="1">
            <a:off x="1384012" y="2629772"/>
            <a:ext cx="4667080" cy="1425293"/>
          </a:xfrm>
          <a:prstGeom prst="arc">
            <a:avLst>
              <a:gd name="adj1" fmla="val 11234926"/>
              <a:gd name="adj2" fmla="val 21126518"/>
            </a:avLst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Bogen 86"/>
          <p:cNvSpPr/>
          <p:nvPr/>
        </p:nvSpPr>
        <p:spPr>
          <a:xfrm flipV="1">
            <a:off x="2234248" y="2626770"/>
            <a:ext cx="5026010" cy="1425293"/>
          </a:xfrm>
          <a:prstGeom prst="arc">
            <a:avLst>
              <a:gd name="adj1" fmla="val 11234926"/>
              <a:gd name="adj2" fmla="val 21126518"/>
            </a:avLst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nhaltsplatzhalter 2"/>
          <p:cNvSpPr txBox="1">
            <a:spLocks/>
          </p:cNvSpPr>
          <p:nvPr/>
        </p:nvSpPr>
        <p:spPr>
          <a:xfrm>
            <a:off x="2058654" y="1057623"/>
            <a:ext cx="760906" cy="43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</a:p>
        </p:txBody>
      </p:sp>
      <p:sp>
        <p:nvSpPr>
          <p:cNvPr id="89" name="Inhaltsplatzhalter 2"/>
          <p:cNvSpPr txBox="1">
            <a:spLocks/>
          </p:cNvSpPr>
          <p:nvPr/>
        </p:nvSpPr>
        <p:spPr>
          <a:xfrm>
            <a:off x="6169692" y="1135849"/>
            <a:ext cx="760906" cy="43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</a:p>
        </p:txBody>
      </p:sp>
      <p:sp>
        <p:nvSpPr>
          <p:cNvPr id="90" name="Inhaltsplatzhalter 2"/>
          <p:cNvSpPr txBox="1">
            <a:spLocks/>
          </p:cNvSpPr>
          <p:nvPr/>
        </p:nvSpPr>
        <p:spPr>
          <a:xfrm>
            <a:off x="2826987" y="4050415"/>
            <a:ext cx="760906" cy="43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</a:p>
        </p:txBody>
      </p:sp>
      <p:sp>
        <p:nvSpPr>
          <p:cNvPr id="91" name="Inhaltsplatzhalter 2"/>
          <p:cNvSpPr txBox="1">
            <a:spLocks/>
          </p:cNvSpPr>
          <p:nvPr/>
        </p:nvSpPr>
        <p:spPr>
          <a:xfrm>
            <a:off x="5978964" y="3999840"/>
            <a:ext cx="760906" cy="43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pPr/>
              <a:t>14</a:t>
            </a:fld>
            <a:endParaRPr lang="it-IT" dirty="0"/>
          </a:p>
        </p:txBody>
      </p:sp>
      <p:grpSp>
        <p:nvGrpSpPr>
          <p:cNvPr id="152" name="Gruppieren 151"/>
          <p:cNvGrpSpPr/>
          <p:nvPr/>
        </p:nvGrpSpPr>
        <p:grpSpPr>
          <a:xfrm>
            <a:off x="716183" y="1665952"/>
            <a:ext cx="2037759" cy="1996150"/>
            <a:chOff x="716183" y="2005164"/>
            <a:chExt cx="2037759" cy="1996150"/>
          </a:xfrm>
        </p:grpSpPr>
        <p:sp>
          <p:nvSpPr>
            <p:cNvPr id="153" name="Rechteck 152"/>
            <p:cNvSpPr/>
            <p:nvPr/>
          </p:nvSpPr>
          <p:spPr>
            <a:xfrm>
              <a:off x="824683" y="2116206"/>
              <a:ext cx="864000" cy="86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Gerader Verbinder 153"/>
            <p:cNvCxnSpPr/>
            <p:nvPr/>
          </p:nvCxnSpPr>
          <p:spPr>
            <a:xfrm>
              <a:off x="728088" y="2005164"/>
              <a:ext cx="0" cy="199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>
              <a:off x="719310" y="2010521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>
              <a:off x="716183" y="4001314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>
              <a:off x="2745454" y="2005164"/>
              <a:ext cx="0" cy="1996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>
              <a:off x="2609978" y="2010521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/>
            <p:nvPr/>
          </p:nvCxnSpPr>
          <p:spPr>
            <a:xfrm>
              <a:off x="2612359" y="4001314"/>
              <a:ext cx="14158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0" name="Rechteck 159"/>
            <p:cNvSpPr/>
            <p:nvPr/>
          </p:nvSpPr>
          <p:spPr>
            <a:xfrm>
              <a:off x="1786545" y="3056719"/>
              <a:ext cx="864000" cy="86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824683" y="3065796"/>
              <a:ext cx="864000" cy="86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hteck 161"/>
            <p:cNvSpPr/>
            <p:nvPr/>
          </p:nvSpPr>
          <p:spPr>
            <a:xfrm>
              <a:off x="1786545" y="2122125"/>
              <a:ext cx="864000" cy="864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3" name="Gruppieren 162"/>
            <p:cNvGrpSpPr/>
            <p:nvPr/>
          </p:nvGrpSpPr>
          <p:grpSpPr>
            <a:xfrm>
              <a:off x="825363" y="2118279"/>
              <a:ext cx="864000" cy="863510"/>
              <a:chOff x="3919851" y="3152734"/>
              <a:chExt cx="890007" cy="887754"/>
            </a:xfrm>
          </p:grpSpPr>
          <p:sp>
            <p:nvSpPr>
              <p:cNvPr id="164" name="Rechteck 163"/>
              <p:cNvSpPr/>
              <p:nvPr/>
            </p:nvSpPr>
            <p:spPr>
              <a:xfrm>
                <a:off x="4590437" y="3821067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hteck 164"/>
              <p:cNvSpPr/>
              <p:nvPr/>
            </p:nvSpPr>
            <p:spPr>
              <a:xfrm>
                <a:off x="4365094" y="3597506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hteck 165"/>
              <p:cNvSpPr/>
              <p:nvPr/>
            </p:nvSpPr>
            <p:spPr>
              <a:xfrm>
                <a:off x="4139751" y="3373945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hteck 166"/>
              <p:cNvSpPr/>
              <p:nvPr/>
            </p:nvSpPr>
            <p:spPr>
              <a:xfrm>
                <a:off x="3919851" y="3152734"/>
                <a:ext cx="219421" cy="2194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40160" y="480783"/>
            <a:ext cx="7886700" cy="595435"/>
          </a:xfrm>
        </p:spPr>
        <p:txBody>
          <a:bodyPr/>
          <a:lstStyle/>
          <a:p>
            <a:r>
              <a:rPr lang="en-US" dirty="0" smtClean="0"/>
              <a:t>Template Matching</a:t>
            </a:r>
            <a:endParaRPr lang="de-DE" dirty="0"/>
          </a:p>
        </p:txBody>
      </p:sp>
      <p:pic>
        <p:nvPicPr>
          <p:cNvPr id="59" name="Grafik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27" y="1526047"/>
            <a:ext cx="2310672" cy="218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664950" y="1353149"/>
            <a:ext cx="7886700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15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339035985"/>
              </p:ext>
            </p:extLst>
          </p:nvPr>
        </p:nvGraphicFramePr>
        <p:xfrm>
          <a:off x="4572000" y="1413379"/>
          <a:ext cx="4083585" cy="3445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1683104467"/>
              </p:ext>
            </p:extLst>
          </p:nvPr>
        </p:nvGraphicFramePr>
        <p:xfrm>
          <a:off x="524715" y="1392107"/>
          <a:ext cx="4083585" cy="344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itel 1"/>
          <p:cNvSpPr txBox="1">
            <a:spLocks/>
          </p:cNvSpPr>
          <p:nvPr/>
        </p:nvSpPr>
        <p:spPr>
          <a:xfrm>
            <a:off x="914356" y="654198"/>
            <a:ext cx="3466562" cy="65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ARAP - Speedup</a:t>
            </a:r>
            <a:endParaRPr lang="en-US" sz="24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4852800" y="654198"/>
            <a:ext cx="3655698" cy="65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Bundle Adjustment - Speedup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50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356" y="654198"/>
            <a:ext cx="3466562" cy="65682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Sparse Block Matrix-Vector</a:t>
            </a:r>
            <a:endParaRPr lang="en-US" sz="2400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4950" y="1353149"/>
            <a:ext cx="7886700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16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341100930"/>
              </p:ext>
            </p:extLst>
          </p:nvPr>
        </p:nvGraphicFramePr>
        <p:xfrm>
          <a:off x="4682679" y="1433907"/>
          <a:ext cx="3755543" cy="312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Inhaltsplatzhalter 2"/>
          <p:cNvSpPr txBox="1">
            <a:spLocks/>
          </p:cNvSpPr>
          <p:nvPr/>
        </p:nvSpPr>
        <p:spPr>
          <a:xfrm>
            <a:off x="-42330" y="1236595"/>
            <a:ext cx="961936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7E7E80"/>
                </a:solidFill>
              </a:rPr>
              <a:t>Speedup</a:t>
            </a: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2716330532"/>
              </p:ext>
            </p:extLst>
          </p:nvPr>
        </p:nvGraphicFramePr>
        <p:xfrm>
          <a:off x="585004" y="1455141"/>
          <a:ext cx="3754800" cy="312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itel 1"/>
          <p:cNvSpPr txBox="1">
            <a:spLocks/>
          </p:cNvSpPr>
          <p:nvPr/>
        </p:nvSpPr>
        <p:spPr>
          <a:xfrm>
            <a:off x="5041936" y="654198"/>
            <a:ext cx="3466562" cy="65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Sparse Block Matrix-Matrix</a:t>
            </a:r>
            <a:endParaRPr lang="en-US" sz="2400" dirty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091278" y="1236595"/>
            <a:ext cx="961936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7E7E80"/>
                </a:solidFill>
              </a:rPr>
              <a:t>Speedup</a:t>
            </a: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3861741" y="3973795"/>
            <a:ext cx="961936" cy="437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7E7E80"/>
                </a:solidFill>
              </a:rPr>
              <a:t>Block Size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7858941" y="3973795"/>
            <a:ext cx="961936" cy="437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solidFill>
                  <a:srgbClr val="7E7E80"/>
                </a:solidFill>
              </a:rPr>
              <a:t>Block Size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5961600" y="4899474"/>
            <a:ext cx="3316991" cy="4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200" dirty="0" smtClean="0"/>
              <a:t>Clang 8.0 - 1 Threads on i7-7700K, SSE+AVX</a:t>
            </a:r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1196195" y="3019341"/>
            <a:ext cx="12700" cy="637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1881982" y="3019340"/>
            <a:ext cx="12700" cy="637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2485219" y="3019339"/>
            <a:ext cx="12700" cy="637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4098106" y="3019338"/>
            <a:ext cx="12700" cy="6375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1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1" grpId="0"/>
      <p:bldP spid="12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64950" y="1353149"/>
            <a:ext cx="7886700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17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0835" y="1838694"/>
            <a:ext cx="4834745" cy="4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Camera Tracking (SLAM)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411985" y="2223266"/>
            <a:ext cx="4612459" cy="134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Local/Global BA</a:t>
            </a:r>
          </a:p>
          <a:p>
            <a:r>
              <a:rPr lang="en-US" dirty="0"/>
              <a:t>Pose </a:t>
            </a:r>
            <a:r>
              <a:rPr lang="en-US" dirty="0" smtClean="0"/>
              <a:t>Refinement</a:t>
            </a:r>
          </a:p>
          <a:p>
            <a:r>
              <a:rPr lang="en-US" dirty="0" smtClean="0"/>
              <a:t>Pose Graph Optimization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495692" y="3904316"/>
            <a:ext cx="4612459" cy="4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1.17 </a:t>
            </a:r>
            <a:r>
              <a:rPr lang="en-US" dirty="0" err="1" smtClean="0"/>
              <a:t>ms</a:t>
            </a:r>
            <a:r>
              <a:rPr lang="en-US" dirty="0" smtClean="0"/>
              <a:t>/frame   (~850 FPS)*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7094160" y="4673497"/>
            <a:ext cx="2049840" cy="46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/>
              <a:t>*4 Threads on i7-8850H</a:t>
            </a:r>
          </a:p>
        </p:txBody>
      </p:sp>
      <p:pic>
        <p:nvPicPr>
          <p:cNvPr id="14" name="sla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16811" y="460068"/>
            <a:ext cx="4901780" cy="27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8724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9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4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8" grpId="0"/>
      <p:bldP spid="10" grpId="0" build="p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 txBox="1">
            <a:spLocks/>
          </p:cNvSpPr>
          <p:nvPr/>
        </p:nvSpPr>
        <p:spPr>
          <a:xfrm>
            <a:off x="664950" y="1353149"/>
            <a:ext cx="7886700" cy="43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18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1082818" y="4051593"/>
            <a:ext cx="5653300" cy="48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https://</a:t>
            </a:r>
            <a:r>
              <a:rPr lang="en-US" sz="2000" dirty="0" smtClean="0">
                <a:solidFill>
                  <a:srgbClr val="0070C0"/>
                </a:solidFill>
              </a:rPr>
              <a:t>github.com/darglein/EigenRecursive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16" y="4051592"/>
            <a:ext cx="385523" cy="385523"/>
          </a:xfrm>
          <a:prstGeom prst="rect">
            <a:avLst/>
          </a:prstGeom>
        </p:spPr>
      </p:pic>
      <p:sp>
        <p:nvSpPr>
          <p:cNvPr id="17" name="Titel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pic>
        <p:nvPicPr>
          <p:cNvPr id="19" name="Grafik 18" descr="Free vector graphic: Letter, &lt;strong&gt;Mail&lt;/strong&gt;, Mailing, Email - Free ...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7" y="4531670"/>
            <a:ext cx="431702" cy="308037"/>
          </a:xfrm>
          <a:prstGeom prst="rect">
            <a:avLst/>
          </a:prstGeom>
        </p:spPr>
      </p:pic>
      <p:sp>
        <p:nvSpPr>
          <p:cNvPr id="16" name="Inhaltsplatzhalter 2"/>
          <p:cNvSpPr txBox="1">
            <a:spLocks/>
          </p:cNvSpPr>
          <p:nvPr/>
        </p:nvSpPr>
        <p:spPr>
          <a:xfrm>
            <a:off x="1082818" y="4517961"/>
            <a:ext cx="5653300" cy="45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darius.rueckert@fau.de</a:t>
            </a:r>
          </a:p>
        </p:txBody>
      </p:sp>
      <p:pic>
        <p:nvPicPr>
          <p:cNvPr id="18" name="sla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699929" y="1352532"/>
            <a:ext cx="4228778" cy="2378687"/>
          </a:xfrm>
          <a:prstGeom prst="rect">
            <a:avLst/>
          </a:prstGeom>
        </p:spPr>
      </p:pic>
      <p:pic>
        <p:nvPicPr>
          <p:cNvPr id="23" name="ba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1593" y="1352075"/>
            <a:ext cx="4230401" cy="23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9" dur="20063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872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repeatCount="indefinite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video>
              <p:cMediaNode vol="80000">
                <p:cTn id="36" repeatCount="indefinite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  <p:bldLst>
      <p:bldP spid="11" grpId="0"/>
      <p:bldP spid="1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2</a:t>
            </a:fld>
            <a:endParaRPr lang="it-IT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6323697" y="2714651"/>
            <a:ext cx="2686954" cy="938187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Sparse Block Matrices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Linear Solvers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022635" y="2313230"/>
            <a:ext cx="26842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&gt; 50 % of the code </a:t>
            </a:r>
            <a:r>
              <a:rPr lang="en-US" sz="2000" dirty="0" smtClean="0"/>
              <a:t>is for</a:t>
            </a:r>
            <a:endParaRPr lang="en-US" sz="2000" dirty="0"/>
          </a:p>
        </p:txBody>
      </p:sp>
      <p:pic>
        <p:nvPicPr>
          <p:cNvPr id="13" name="ceres_scro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74320" y="1247357"/>
            <a:ext cx="5680185" cy="3195103"/>
          </a:xfrm>
          <a:prstGeom prst="rect">
            <a:avLst/>
          </a:prstGeom>
        </p:spPr>
      </p:pic>
      <p:sp>
        <p:nvSpPr>
          <p:cNvPr id="16" name="Inhaltsplatzhalter 2"/>
          <p:cNvSpPr txBox="1">
            <a:spLocks/>
          </p:cNvSpPr>
          <p:nvPr/>
        </p:nvSpPr>
        <p:spPr>
          <a:xfrm>
            <a:off x="484799" y="4590634"/>
            <a:ext cx="5653300" cy="482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https://github.com/ceres-solver/ceres-solver</a:t>
            </a:r>
            <a:endParaRPr lang="en-US" sz="2000" dirty="0" smtClean="0">
              <a:solidFill>
                <a:srgbClr val="0070C0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6022635" y="3759407"/>
            <a:ext cx="30801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Can we get rid of that?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89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4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3</a:t>
            </a:fld>
            <a:endParaRPr lang="it-IT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12" name="Rechteck 11"/>
          <p:cNvSpPr/>
          <p:nvPr/>
        </p:nvSpPr>
        <p:spPr>
          <a:xfrm>
            <a:off x="495758" y="1590748"/>
            <a:ext cx="1743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Block Matrix</a:t>
            </a:r>
            <a:endParaRPr lang="en-US" sz="2400" dirty="0"/>
          </a:p>
        </p:txBody>
      </p:sp>
      <p:sp>
        <p:nvSpPr>
          <p:cNvPr id="14" name="Rechteck 13"/>
          <p:cNvSpPr/>
          <p:nvPr/>
        </p:nvSpPr>
        <p:spPr>
          <a:xfrm>
            <a:off x="312578" y="2636080"/>
            <a:ext cx="2264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Recursive Matrix</a:t>
            </a:r>
            <a:endParaRPr lang="en-US" sz="2400" dirty="0"/>
          </a:p>
        </p:txBody>
      </p:sp>
      <p:sp>
        <p:nvSpPr>
          <p:cNvPr id="17" name="Rechteck 16"/>
          <p:cNvSpPr/>
          <p:nvPr/>
        </p:nvSpPr>
        <p:spPr>
          <a:xfrm>
            <a:off x="3660355" y="1590747"/>
            <a:ext cx="1693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Block Solver</a:t>
            </a:r>
            <a:endParaRPr lang="en-US" sz="2400" dirty="0"/>
          </a:p>
        </p:txBody>
      </p:sp>
      <p:sp>
        <p:nvSpPr>
          <p:cNvPr id="18" name="Rechteck 17"/>
          <p:cNvSpPr/>
          <p:nvPr/>
        </p:nvSpPr>
        <p:spPr>
          <a:xfrm>
            <a:off x="3388834" y="2643989"/>
            <a:ext cx="2215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Recursive Solver</a:t>
            </a:r>
            <a:endParaRPr lang="en-US" sz="24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92" y="3272355"/>
            <a:ext cx="1200150" cy="1285875"/>
          </a:xfrm>
          <a:prstGeom prst="rect">
            <a:avLst/>
          </a:prstGeom>
        </p:spPr>
      </p:pic>
      <p:sp>
        <p:nvSpPr>
          <p:cNvPr id="21" name="Rechteck 20"/>
          <p:cNvSpPr/>
          <p:nvPr/>
        </p:nvSpPr>
        <p:spPr>
          <a:xfrm>
            <a:off x="6763815" y="4661900"/>
            <a:ext cx="24023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https://eigen.tuxfamily.org</a:t>
            </a:r>
          </a:p>
        </p:txBody>
      </p:sp>
      <p:sp>
        <p:nvSpPr>
          <p:cNvPr id="15" name="Pfeil nach unten 14"/>
          <p:cNvSpPr/>
          <p:nvPr/>
        </p:nvSpPr>
        <p:spPr>
          <a:xfrm>
            <a:off x="1340344" y="2171240"/>
            <a:ext cx="209320" cy="472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/>
          <p:cNvSpPr/>
          <p:nvPr/>
        </p:nvSpPr>
        <p:spPr>
          <a:xfrm>
            <a:off x="1046354" y="3823004"/>
            <a:ext cx="37376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Structured Optimization Problem</a:t>
            </a:r>
            <a:endParaRPr lang="en-US" sz="2000" dirty="0"/>
          </a:p>
        </p:txBody>
      </p:sp>
      <p:sp>
        <p:nvSpPr>
          <p:cNvPr id="27" name="Rechteck 26"/>
          <p:cNvSpPr/>
          <p:nvPr/>
        </p:nvSpPr>
        <p:spPr>
          <a:xfrm>
            <a:off x="1531794" y="2194345"/>
            <a:ext cx="138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replace with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28" name="Pfeil nach unten 27"/>
          <p:cNvSpPr/>
          <p:nvPr/>
        </p:nvSpPr>
        <p:spPr>
          <a:xfrm>
            <a:off x="4269609" y="2176297"/>
            <a:ext cx="209320" cy="4727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/>
          <p:cNvSpPr/>
          <p:nvPr/>
        </p:nvSpPr>
        <p:spPr>
          <a:xfrm>
            <a:off x="4461059" y="2199402"/>
            <a:ext cx="138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replace with 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0" name="Pfeil nach unten 29"/>
          <p:cNvSpPr/>
          <p:nvPr/>
        </p:nvSpPr>
        <p:spPr>
          <a:xfrm rot="2133760">
            <a:off x="3683182" y="3054269"/>
            <a:ext cx="209320" cy="796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 nach unten 30"/>
          <p:cNvSpPr/>
          <p:nvPr/>
        </p:nvSpPr>
        <p:spPr>
          <a:xfrm rot="19761250">
            <a:off x="1825709" y="3035995"/>
            <a:ext cx="209320" cy="796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2369263" y="3366303"/>
            <a:ext cx="138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</a:t>
            </a:r>
            <a:r>
              <a:rPr lang="en-US" sz="1600" dirty="0" smtClean="0">
                <a:solidFill>
                  <a:schemeClr val="accent1"/>
                </a:solidFill>
              </a:rPr>
              <a:t>pply to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33" name="Pfeil nach unten 32"/>
          <p:cNvSpPr/>
          <p:nvPr/>
        </p:nvSpPr>
        <p:spPr>
          <a:xfrm rot="17697615">
            <a:off x="6212291" y="1545349"/>
            <a:ext cx="209320" cy="1413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7001907" y="2606046"/>
            <a:ext cx="2146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Eigen Extension</a:t>
            </a:r>
            <a:endParaRPr lang="en-US" sz="2400" dirty="0"/>
          </a:p>
        </p:txBody>
      </p:sp>
      <p:sp>
        <p:nvSpPr>
          <p:cNvPr id="35" name="Pfeil nach unten 34"/>
          <p:cNvSpPr/>
          <p:nvPr/>
        </p:nvSpPr>
        <p:spPr>
          <a:xfrm rot="16200000">
            <a:off x="6198226" y="2428712"/>
            <a:ext cx="209320" cy="808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feil nach unten 35"/>
          <p:cNvSpPr/>
          <p:nvPr/>
        </p:nvSpPr>
        <p:spPr>
          <a:xfrm rot="14993984">
            <a:off x="5889528" y="2446541"/>
            <a:ext cx="209320" cy="20695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hteck 36"/>
          <p:cNvSpPr/>
          <p:nvPr/>
        </p:nvSpPr>
        <p:spPr>
          <a:xfrm>
            <a:off x="5603864" y="3617937"/>
            <a:ext cx="13834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</a:t>
            </a:r>
            <a:r>
              <a:rPr lang="en-US" sz="1600" dirty="0" smtClean="0">
                <a:solidFill>
                  <a:schemeClr val="accent1"/>
                </a:solidFill>
              </a:rPr>
              <a:t>mplement as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35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 animBg="1"/>
      <p:bldP spid="28" grpId="0" animBg="1"/>
      <p:bldP spid="30" grpId="0" animBg="1"/>
      <p:bldP spid="31" grpId="0" animBg="1"/>
      <p:bldP spid="33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Recursive Matrix? 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628650" y="1469500"/>
            <a:ext cx="5728082" cy="402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Definition </a:t>
            </a:r>
            <a:endParaRPr lang="en-US" sz="2400" dirty="0"/>
          </a:p>
        </p:txBody>
      </p:sp>
      <p:sp>
        <p:nvSpPr>
          <p:cNvPr id="4" name="Rechteck 3"/>
          <p:cNvSpPr/>
          <p:nvPr/>
        </p:nvSpPr>
        <p:spPr>
          <a:xfrm>
            <a:off x="628650" y="1871616"/>
            <a:ext cx="5728082" cy="7834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72356" y="1918346"/>
            <a:ext cx="5345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recursive </a:t>
            </a:r>
            <a:r>
              <a:rPr lang="en-US" sz="2000" dirty="0" smtClean="0"/>
              <a:t>matrix </a:t>
            </a:r>
            <a:r>
              <a:rPr lang="en-US" sz="2000" dirty="0"/>
              <a:t>is a rectangular array of numbers </a:t>
            </a:r>
            <a:endParaRPr lang="en-US" sz="2000" dirty="0">
              <a:solidFill>
                <a:srgbClr val="EFEFEF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684954" y="2226122"/>
            <a:ext cx="255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or </a:t>
            </a:r>
            <a:r>
              <a:rPr lang="en-US" sz="2000" dirty="0"/>
              <a:t>recursive matrices</a:t>
            </a:r>
            <a:r>
              <a:rPr lang="en-US" sz="2000" dirty="0" smtClean="0"/>
              <a:t>.  </a:t>
            </a:r>
            <a:endParaRPr lang="en-US" sz="20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4</a:t>
            </a:fld>
            <a:endParaRPr lang="it-IT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203" y="3259176"/>
            <a:ext cx="1747592" cy="101317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2" y="3426343"/>
            <a:ext cx="1229156" cy="678843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120" y="2890001"/>
            <a:ext cx="2866138" cy="17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13090"/>
            <a:ext cx="2615796" cy="1189466"/>
          </a:xfrm>
          <a:prstGeom prst="rect">
            <a:avLst/>
          </a:prstGeom>
        </p:spPr>
      </p:pic>
      <p:sp>
        <p:nvSpPr>
          <p:cNvPr id="20" name="Rechteck 19"/>
          <p:cNvSpPr/>
          <p:nvPr/>
        </p:nvSpPr>
        <p:spPr>
          <a:xfrm>
            <a:off x="831773" y="3364582"/>
            <a:ext cx="2031482" cy="247229"/>
          </a:xfrm>
          <a:prstGeom prst="rect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Matrix Operations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Addition</a:t>
            </a:r>
          </a:p>
          <a:p>
            <a:r>
              <a:rPr lang="en-US" dirty="0" smtClean="0"/>
              <a:t>Transposition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5</a:t>
            </a:fld>
            <a:endParaRPr lang="it-I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22" y="3270682"/>
            <a:ext cx="2777998" cy="124095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9" y="3364582"/>
            <a:ext cx="2489642" cy="113797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 flipV="1">
            <a:off x="1619251" y="3738051"/>
            <a:ext cx="452437" cy="204787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3911600" y="3527426"/>
            <a:ext cx="222250" cy="120649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3911600" y="4162426"/>
            <a:ext cx="222250" cy="120649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5193520" y="4162426"/>
            <a:ext cx="222250" cy="120649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182195" y="3526597"/>
            <a:ext cx="222250" cy="120649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754368" y="3348556"/>
            <a:ext cx="253698" cy="1127990"/>
          </a:xfrm>
          <a:prstGeom prst="rect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Bogen 21"/>
          <p:cNvSpPr/>
          <p:nvPr/>
        </p:nvSpPr>
        <p:spPr>
          <a:xfrm>
            <a:off x="2863255" y="2904662"/>
            <a:ext cx="3914145" cy="914591"/>
          </a:xfrm>
          <a:prstGeom prst="arc">
            <a:avLst>
              <a:gd name="adj1" fmla="val 10847519"/>
              <a:gd name="adj2" fmla="val 21503909"/>
            </a:avLst>
          </a:prstGeom>
          <a:ln w="285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6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Matrices in Eigen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6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628650" y="1543981"/>
            <a:ext cx="2100263" cy="412221"/>
          </a:xfrm>
        </p:spPr>
        <p:txBody>
          <a:bodyPr>
            <a:normAutofit/>
          </a:bodyPr>
          <a:lstStyle/>
          <a:p>
            <a:r>
              <a:rPr lang="en-US" dirty="0" smtClean="0"/>
              <a:t>Scalar Matrix</a:t>
            </a:r>
            <a:endParaRPr lang="en-US" dirty="0"/>
          </a:p>
        </p:txBody>
      </p:sp>
      <p:sp>
        <p:nvSpPr>
          <p:cNvPr id="43" name="Rechteck 42"/>
          <p:cNvSpPr/>
          <p:nvPr/>
        </p:nvSpPr>
        <p:spPr>
          <a:xfrm>
            <a:off x="1640921" y="2016244"/>
            <a:ext cx="211788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4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 </a:t>
            </a:r>
            <a:endParaRPr lang="en-US" sz="1400" dirty="0"/>
          </a:p>
        </p:txBody>
      </p:sp>
      <p:pic>
        <p:nvPicPr>
          <p:cNvPr id="46" name="Grafik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00" y="1506326"/>
            <a:ext cx="1406738" cy="776919"/>
          </a:xfrm>
          <a:prstGeom prst="rect">
            <a:avLst/>
          </a:prstGeom>
        </p:spPr>
      </p:pic>
      <p:pic>
        <p:nvPicPr>
          <p:cNvPr id="56" name="Grafik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8" y="2395235"/>
            <a:ext cx="1747592" cy="1013175"/>
          </a:xfrm>
          <a:prstGeom prst="rect">
            <a:avLst/>
          </a:prstGeom>
        </p:spPr>
      </p:pic>
      <p:sp>
        <p:nvSpPr>
          <p:cNvPr id="57" name="Rechteck 56"/>
          <p:cNvSpPr/>
          <p:nvPr/>
        </p:nvSpPr>
        <p:spPr>
          <a:xfrm>
            <a:off x="1640921" y="2856326"/>
            <a:ext cx="3161987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4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4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2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2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</a:t>
            </a:r>
            <a:r>
              <a:rPr lang="en-US" sz="14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2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2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 </a:t>
            </a:r>
            <a:endParaRPr lang="en-US" sz="1400" dirty="0"/>
          </a:p>
        </p:txBody>
      </p:sp>
      <p:sp>
        <p:nvSpPr>
          <p:cNvPr id="58" name="Inhaltsplatzhalter 4"/>
          <p:cNvSpPr txBox="1">
            <a:spLocks/>
          </p:cNvSpPr>
          <p:nvPr/>
        </p:nvSpPr>
        <p:spPr>
          <a:xfrm>
            <a:off x="628650" y="2384063"/>
            <a:ext cx="2962275" cy="412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Dense Block Matrix</a:t>
            </a:r>
            <a:endParaRPr lang="en-US" dirty="0"/>
          </a:p>
        </p:txBody>
      </p:sp>
      <p:sp>
        <p:nvSpPr>
          <p:cNvPr id="61" name="Inhaltsplatzhalter 4"/>
          <p:cNvSpPr txBox="1">
            <a:spLocks/>
          </p:cNvSpPr>
          <p:nvPr/>
        </p:nvSpPr>
        <p:spPr>
          <a:xfrm>
            <a:off x="628649" y="3202300"/>
            <a:ext cx="3276601" cy="412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Sparse </a:t>
            </a:r>
            <a:r>
              <a:rPr lang="en-US" dirty="0"/>
              <a:t>Block Matrix</a:t>
            </a:r>
          </a:p>
        </p:txBody>
      </p:sp>
      <p:pic>
        <p:nvPicPr>
          <p:cNvPr id="62" name="Grafik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82" y="3583458"/>
            <a:ext cx="2866138" cy="1751529"/>
          </a:xfrm>
          <a:prstGeom prst="rect">
            <a:avLst/>
          </a:prstGeom>
        </p:spPr>
      </p:pic>
      <p:sp>
        <p:nvSpPr>
          <p:cNvPr id="63" name="Rechteck 62"/>
          <p:cNvSpPr/>
          <p:nvPr/>
        </p:nvSpPr>
        <p:spPr>
          <a:xfrm>
            <a:off x="1640921" y="3652718"/>
            <a:ext cx="349810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SparseMatrix</a:t>
            </a:r>
            <a:r>
              <a:rPr lang="en-US" sz="14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400" dirty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4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400" dirty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4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2</a:t>
            </a:r>
            <a:r>
              <a:rPr lang="en-US" sz="14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2</a:t>
            </a:r>
            <a:r>
              <a:rPr lang="en-US" sz="14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&gt;&gt;</a:t>
            </a:r>
            <a:endParaRPr lang="en-US" sz="1400" dirty="0"/>
          </a:p>
        </p:txBody>
      </p:sp>
      <p:sp>
        <p:nvSpPr>
          <p:cNvPr id="64" name="Inhaltsplatzhalter 4"/>
          <p:cNvSpPr txBox="1">
            <a:spLocks/>
          </p:cNvSpPr>
          <p:nvPr/>
        </p:nvSpPr>
        <p:spPr>
          <a:xfrm>
            <a:off x="628649" y="4008805"/>
            <a:ext cx="4360951" cy="412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Recursive Operations in Eigen</a:t>
            </a:r>
            <a:endParaRPr lang="en-US" dirty="0"/>
          </a:p>
        </p:txBody>
      </p:sp>
      <p:sp>
        <p:nvSpPr>
          <p:cNvPr id="17" name="Inhaltsplatzhalter 4"/>
          <p:cNvSpPr txBox="1">
            <a:spLocks/>
          </p:cNvSpPr>
          <p:nvPr/>
        </p:nvSpPr>
        <p:spPr>
          <a:xfrm>
            <a:off x="1041438" y="4405411"/>
            <a:ext cx="4782818" cy="412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Not working without extension (see Paper)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3" grpId="0" animBg="1"/>
      <p:bldP spid="57" grpId="0" animBg="1"/>
      <p:bldP spid="58" grpId="0"/>
      <p:bldP spid="61" grpId="0"/>
      <p:bldP spid="63" grpId="0" animBg="1"/>
      <p:bldP spid="64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Least-Squares Optimization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t>7</a:t>
            </a:fld>
            <a:endParaRPr lang="it-I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High-Performance Graphics</a:t>
            </a:r>
            <a:endParaRPr lang="it-I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68" name="Textfeld 67"/>
          <p:cNvSpPr txBox="1"/>
          <p:nvPr/>
        </p:nvSpPr>
        <p:spPr>
          <a:xfrm>
            <a:off x="5772999" y="855054"/>
            <a:ext cx="2420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Adjacency/Hessian Matrix</a:t>
            </a:r>
            <a:endParaRPr lang="en-US" sz="1600" dirty="0"/>
          </a:p>
        </p:txBody>
      </p:sp>
      <p:pic>
        <p:nvPicPr>
          <p:cNvPr id="110" name="Grafik 10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62" y="1442077"/>
            <a:ext cx="3130830" cy="613753"/>
          </a:xfrm>
          <a:prstGeom prst="rect">
            <a:avLst/>
          </a:prstGeom>
        </p:spPr>
      </p:pic>
      <p:sp>
        <p:nvSpPr>
          <p:cNvPr id="113" name="Pfeil nach unten 112"/>
          <p:cNvSpPr/>
          <p:nvPr/>
        </p:nvSpPr>
        <p:spPr>
          <a:xfrm>
            <a:off x="2401377" y="2058158"/>
            <a:ext cx="196597" cy="320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feil nach unten 113"/>
          <p:cNvSpPr/>
          <p:nvPr/>
        </p:nvSpPr>
        <p:spPr>
          <a:xfrm rot="14875142">
            <a:off x="4807833" y="2568104"/>
            <a:ext cx="196597" cy="1097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Grafik 1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96" y="4476601"/>
            <a:ext cx="1618481" cy="292343"/>
          </a:xfrm>
          <a:prstGeom prst="rect">
            <a:avLst/>
          </a:prstGeom>
        </p:spPr>
      </p:pic>
      <p:sp>
        <p:nvSpPr>
          <p:cNvPr id="116" name="Pfeil nach unten 115"/>
          <p:cNvSpPr/>
          <p:nvPr/>
        </p:nvSpPr>
        <p:spPr>
          <a:xfrm>
            <a:off x="6973622" y="3729569"/>
            <a:ext cx="196597" cy="5060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8" name="Grafik 1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815" y="2212350"/>
            <a:ext cx="542545" cy="198120"/>
          </a:xfrm>
          <a:prstGeom prst="rect">
            <a:avLst/>
          </a:prstGeom>
        </p:spPr>
      </p:pic>
      <p:grpSp>
        <p:nvGrpSpPr>
          <p:cNvPr id="10" name="Gruppieren 9"/>
          <p:cNvGrpSpPr/>
          <p:nvPr/>
        </p:nvGrpSpPr>
        <p:grpSpPr>
          <a:xfrm>
            <a:off x="1124212" y="2566203"/>
            <a:ext cx="4143113" cy="2084741"/>
            <a:chOff x="1124212" y="2566203"/>
            <a:chExt cx="4143113" cy="2084741"/>
          </a:xfrm>
        </p:grpSpPr>
        <p:sp>
          <p:nvSpPr>
            <p:cNvPr id="5" name="Ellipse 4"/>
            <p:cNvSpPr/>
            <p:nvPr/>
          </p:nvSpPr>
          <p:spPr>
            <a:xfrm>
              <a:off x="1124212" y="2623742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3100560" y="2566203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83049" y="3317546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208456" y="3255192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124571" y="3612518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Ellipse 25"/>
            <p:cNvSpPr/>
            <p:nvPr/>
          </p:nvSpPr>
          <p:spPr>
            <a:xfrm>
              <a:off x="2928943" y="3803453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4124571" y="4341251"/>
              <a:ext cx="1142754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Parameter</a:t>
              </a:r>
              <a:endParaRPr lang="en-US" dirty="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3871182" y="4368383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112385" y="4397555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250907" y="2692898"/>
            <a:ext cx="4016418" cy="2264330"/>
            <a:chOff x="1250907" y="2692898"/>
            <a:chExt cx="4016418" cy="2264330"/>
          </a:xfrm>
        </p:grpSpPr>
        <p:cxnSp>
          <p:nvCxnSpPr>
            <p:cNvPr id="37" name="Gerader Verbinder 36"/>
            <p:cNvCxnSpPr>
              <a:stCxn id="26" idx="3"/>
              <a:endCxn id="23" idx="7"/>
            </p:cNvCxnSpPr>
            <p:nvPr/>
          </p:nvCxnSpPr>
          <p:spPr>
            <a:xfrm flipH="1">
              <a:off x="2328666" y="4019734"/>
              <a:ext cx="637385" cy="41492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5" idx="6"/>
              <a:endCxn id="18" idx="2"/>
            </p:cNvCxnSpPr>
            <p:nvPr/>
          </p:nvCxnSpPr>
          <p:spPr>
            <a:xfrm flipV="1">
              <a:off x="1377601" y="2692898"/>
              <a:ext cx="1722959" cy="5753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Gerader Verbinder 26"/>
            <p:cNvCxnSpPr>
              <a:stCxn id="24" idx="7"/>
              <a:endCxn id="18" idx="3"/>
            </p:cNvCxnSpPr>
            <p:nvPr/>
          </p:nvCxnSpPr>
          <p:spPr>
            <a:xfrm flipV="1">
              <a:off x="2424737" y="2782484"/>
              <a:ext cx="712931" cy="50981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Gerader Verbinder 27"/>
            <p:cNvCxnSpPr>
              <a:stCxn id="26" idx="6"/>
              <a:endCxn id="25" idx="2"/>
            </p:cNvCxnSpPr>
            <p:nvPr/>
          </p:nvCxnSpPr>
          <p:spPr>
            <a:xfrm flipV="1">
              <a:off x="3182332" y="3739213"/>
              <a:ext cx="942239" cy="19093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Gerader Verbinder 28"/>
            <p:cNvCxnSpPr>
              <a:stCxn id="24" idx="5"/>
              <a:endCxn id="26" idx="1"/>
            </p:cNvCxnSpPr>
            <p:nvPr/>
          </p:nvCxnSpPr>
          <p:spPr>
            <a:xfrm>
              <a:off x="2424737" y="3471473"/>
              <a:ext cx="541314" cy="36908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Gerader Verbinder 35"/>
            <p:cNvCxnSpPr>
              <a:stCxn id="22" idx="6"/>
              <a:endCxn id="24" idx="2"/>
            </p:cNvCxnSpPr>
            <p:nvPr/>
          </p:nvCxnSpPr>
          <p:spPr>
            <a:xfrm flipV="1">
              <a:off x="1836438" y="3381887"/>
              <a:ext cx="372018" cy="6235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Gerader Verbinder 41"/>
            <p:cNvCxnSpPr>
              <a:stCxn id="5" idx="4"/>
              <a:endCxn id="22" idx="1"/>
            </p:cNvCxnSpPr>
            <p:nvPr/>
          </p:nvCxnSpPr>
          <p:spPr>
            <a:xfrm>
              <a:off x="1250907" y="2877131"/>
              <a:ext cx="369250" cy="47752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Gerader Verbinder 54"/>
            <p:cNvCxnSpPr>
              <a:stCxn id="18" idx="5"/>
              <a:endCxn id="25" idx="1"/>
            </p:cNvCxnSpPr>
            <p:nvPr/>
          </p:nvCxnSpPr>
          <p:spPr>
            <a:xfrm>
              <a:off x="3316841" y="2782484"/>
              <a:ext cx="844838" cy="86714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Gerader Verbinder 71"/>
            <p:cNvCxnSpPr/>
            <p:nvPr/>
          </p:nvCxnSpPr>
          <p:spPr>
            <a:xfrm>
              <a:off x="3871182" y="4803019"/>
              <a:ext cx="253389" cy="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/>
          </p:nvSpPr>
          <p:spPr>
            <a:xfrm>
              <a:off x="4124571" y="4648810"/>
              <a:ext cx="1142754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Residual</a:t>
              </a:r>
              <a:endParaRPr lang="en-US" dirty="0"/>
            </a:p>
          </p:txBody>
        </p:sp>
        <p:cxnSp>
          <p:nvCxnSpPr>
            <p:cNvPr id="81" name="Gerader Verbinder 80"/>
            <p:cNvCxnSpPr>
              <a:stCxn id="26" idx="0"/>
              <a:endCxn id="18" idx="4"/>
            </p:cNvCxnSpPr>
            <p:nvPr/>
          </p:nvCxnSpPr>
          <p:spPr>
            <a:xfrm flipV="1">
              <a:off x="3055638" y="2819592"/>
              <a:ext cx="171617" cy="983861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86" y="1196232"/>
            <a:ext cx="2439271" cy="23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113" grpId="0" animBg="1"/>
      <p:bldP spid="114" grpId="0" animBg="1"/>
      <p:bldP spid="1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Rigid </a:t>
            </a:r>
            <a:r>
              <a:rPr lang="en-US" dirty="0"/>
              <a:t>a</a:t>
            </a:r>
            <a:r>
              <a:rPr lang="en-US" dirty="0" smtClean="0"/>
              <a:t>s Possible (ARAP)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5" y="1408907"/>
            <a:ext cx="2660909" cy="505969"/>
          </a:xfrm>
          <a:prstGeom prst="rect">
            <a:avLst/>
          </a:prstGeom>
        </p:spPr>
      </p:pic>
      <p:grpSp>
        <p:nvGrpSpPr>
          <p:cNvPr id="5" name="Gruppieren 4"/>
          <p:cNvGrpSpPr/>
          <p:nvPr/>
        </p:nvGrpSpPr>
        <p:grpSpPr>
          <a:xfrm>
            <a:off x="686279" y="2301496"/>
            <a:ext cx="2892943" cy="2229936"/>
            <a:chOff x="686279" y="2301496"/>
            <a:chExt cx="2892943" cy="2229936"/>
          </a:xfrm>
        </p:grpSpPr>
        <p:cxnSp>
          <p:nvCxnSpPr>
            <p:cNvPr id="62" name="Gerader Verbinder 61"/>
            <p:cNvCxnSpPr>
              <a:stCxn id="63" idx="6"/>
              <a:endCxn id="72" idx="2"/>
            </p:cNvCxnSpPr>
            <p:nvPr/>
          </p:nvCxnSpPr>
          <p:spPr>
            <a:xfrm flipV="1">
              <a:off x="951603" y="2428191"/>
              <a:ext cx="1180011" cy="21024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Ellipse 62"/>
            <p:cNvSpPr/>
            <p:nvPr/>
          </p:nvSpPr>
          <p:spPr>
            <a:xfrm>
              <a:off x="698214" y="2511745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Gerader Verbinder 63"/>
            <p:cNvCxnSpPr>
              <a:stCxn id="81" idx="7"/>
              <a:endCxn id="72" idx="3"/>
            </p:cNvCxnSpPr>
            <p:nvPr/>
          </p:nvCxnSpPr>
          <p:spPr>
            <a:xfrm flipV="1">
              <a:off x="1778106" y="2517777"/>
              <a:ext cx="390616" cy="66510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99" idx="7"/>
              <a:endCxn id="82" idx="3"/>
            </p:cNvCxnSpPr>
            <p:nvPr/>
          </p:nvCxnSpPr>
          <p:spPr>
            <a:xfrm flipV="1">
              <a:off x="2657727" y="2854720"/>
              <a:ext cx="705214" cy="581548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Gerader Verbinder 65"/>
            <p:cNvCxnSpPr>
              <a:stCxn id="81" idx="6"/>
              <a:endCxn id="99" idx="2"/>
            </p:cNvCxnSpPr>
            <p:nvPr/>
          </p:nvCxnSpPr>
          <p:spPr>
            <a:xfrm>
              <a:off x="1815214" y="3272466"/>
              <a:ext cx="626232" cy="253389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Gerader Verbinder 66"/>
            <p:cNvCxnSpPr>
              <a:stCxn id="73" idx="6"/>
              <a:endCxn id="81" idx="2"/>
            </p:cNvCxnSpPr>
            <p:nvPr/>
          </p:nvCxnSpPr>
          <p:spPr>
            <a:xfrm flipV="1">
              <a:off x="939668" y="3272466"/>
              <a:ext cx="622157" cy="37698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Gerader Verbinder 69"/>
            <p:cNvCxnSpPr>
              <a:stCxn id="99" idx="3"/>
              <a:endCxn id="80" idx="7"/>
            </p:cNvCxnSpPr>
            <p:nvPr/>
          </p:nvCxnSpPr>
          <p:spPr>
            <a:xfrm flipH="1">
              <a:off x="1606291" y="3615441"/>
              <a:ext cx="872263" cy="69971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Gerader Verbinder 70"/>
            <p:cNvCxnSpPr>
              <a:stCxn id="63" idx="4"/>
              <a:endCxn id="73" idx="0"/>
            </p:cNvCxnSpPr>
            <p:nvPr/>
          </p:nvCxnSpPr>
          <p:spPr>
            <a:xfrm flipH="1">
              <a:off x="812974" y="2765134"/>
              <a:ext cx="11935" cy="75762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Ellipse 71"/>
            <p:cNvSpPr/>
            <p:nvPr/>
          </p:nvSpPr>
          <p:spPr>
            <a:xfrm>
              <a:off x="2131614" y="2301496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686279" y="3522756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390010" y="4278043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1561825" y="3145771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325833" y="2638439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2441446" y="3399160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5" name="Gerader Verbinder 104"/>
            <p:cNvCxnSpPr>
              <a:stCxn id="63" idx="5"/>
              <a:endCxn id="81" idx="1"/>
            </p:cNvCxnSpPr>
            <p:nvPr/>
          </p:nvCxnSpPr>
          <p:spPr>
            <a:xfrm>
              <a:off x="914495" y="2728026"/>
              <a:ext cx="684438" cy="45485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72" idx="4"/>
              <a:endCxn id="99" idx="0"/>
            </p:cNvCxnSpPr>
            <p:nvPr/>
          </p:nvCxnSpPr>
          <p:spPr>
            <a:xfrm>
              <a:off x="2258309" y="2554885"/>
              <a:ext cx="309832" cy="84427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82" idx="1"/>
              <a:endCxn id="72" idx="6"/>
            </p:cNvCxnSpPr>
            <p:nvPr/>
          </p:nvCxnSpPr>
          <p:spPr>
            <a:xfrm flipH="1" flipV="1">
              <a:off x="2385003" y="2428191"/>
              <a:ext cx="977938" cy="247356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Gerader Verbinder 118"/>
            <p:cNvCxnSpPr>
              <a:stCxn id="81" idx="4"/>
              <a:endCxn id="80" idx="0"/>
            </p:cNvCxnSpPr>
            <p:nvPr/>
          </p:nvCxnSpPr>
          <p:spPr>
            <a:xfrm flipH="1">
              <a:off x="1516705" y="3399160"/>
              <a:ext cx="171815" cy="87888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Gerader Verbinder 119"/>
            <p:cNvCxnSpPr>
              <a:stCxn id="73" idx="5"/>
              <a:endCxn id="80" idx="1"/>
            </p:cNvCxnSpPr>
            <p:nvPr/>
          </p:nvCxnSpPr>
          <p:spPr>
            <a:xfrm>
              <a:off x="902560" y="3739037"/>
              <a:ext cx="524558" cy="57611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1" name="Foliennummernplatzhalter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26" name="Rechteck 25"/>
          <p:cNvSpPr/>
          <p:nvPr/>
        </p:nvSpPr>
        <p:spPr>
          <a:xfrm>
            <a:off x="5905738" y="4287657"/>
            <a:ext cx="30030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SparseMatrix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</a:p>
          <a:p>
            <a:r>
              <a:rPr lang="en-US" sz="1600" dirty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Matrix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6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6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3</a:t>
            </a:r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</a:t>
            </a:r>
          </a:p>
          <a:p>
            <a:r>
              <a:rPr lang="en-US" sz="16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	&gt; H;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5757002" y="3794579"/>
            <a:ext cx="3386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Recursive Matrix Type:</a:t>
            </a:r>
            <a:endParaRPr lang="en-US" sz="2000" dirty="0"/>
          </a:p>
        </p:txBody>
      </p:sp>
      <p:sp>
        <p:nvSpPr>
          <p:cNvPr id="79" name="Pfeil nach unten 78"/>
          <p:cNvSpPr/>
          <p:nvPr/>
        </p:nvSpPr>
        <p:spPr>
          <a:xfrm rot="18108031">
            <a:off x="3075053" y="3651985"/>
            <a:ext cx="196597" cy="767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feil nach unten 82"/>
          <p:cNvSpPr/>
          <p:nvPr/>
        </p:nvSpPr>
        <p:spPr>
          <a:xfrm rot="16200000">
            <a:off x="5321709" y="4261743"/>
            <a:ext cx="196597" cy="6467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ara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57002" y="455491"/>
            <a:ext cx="2901314" cy="2948823"/>
          </a:xfrm>
          <a:prstGeom prst="rect">
            <a:avLst/>
          </a:prstGeom>
        </p:spPr>
      </p:pic>
      <p:sp>
        <p:nvSpPr>
          <p:cNvPr id="60" name="Pfeil nach unten 59"/>
          <p:cNvSpPr/>
          <p:nvPr/>
        </p:nvSpPr>
        <p:spPr>
          <a:xfrm>
            <a:off x="1716915" y="1929902"/>
            <a:ext cx="196597" cy="3208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feld 84"/>
          <p:cNvSpPr txBox="1"/>
          <p:nvPr/>
        </p:nvSpPr>
        <p:spPr>
          <a:xfrm>
            <a:off x="3776713" y="3066519"/>
            <a:ext cx="133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3x3 Block</a:t>
            </a:r>
            <a:endParaRPr lang="en-US" sz="2000" dirty="0"/>
          </a:p>
        </p:txBody>
      </p:sp>
      <p:pic>
        <p:nvPicPr>
          <p:cNvPr id="86" name="Grafik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82" y="3948916"/>
            <a:ext cx="1212472" cy="1165032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>
          <a:xfrm flipH="1">
            <a:off x="3868149" y="3436268"/>
            <a:ext cx="281577" cy="5908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62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7" repeatCount="indefinite" fill="hold" display="0">
                  <p:stCondLst>
                    <p:cond delay="indefinite"/>
                  </p:stCondLst>
                </p:cTn>
                <p:tgtEl>
                  <p:spTgt spid="84"/>
                </p:tgtEl>
              </p:cMediaNode>
            </p:video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2" dur="1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26" grpId="0" uiExpand="1" build="p" animBg="1"/>
      <p:bldP spid="27" grpId="0"/>
      <p:bldP spid="79" grpId="0" animBg="1"/>
      <p:bldP spid="83" grpId="0" animBg="1"/>
      <p:bldP spid="60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286" y="2854077"/>
            <a:ext cx="2350338" cy="222504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Adjustment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9. July 2019</a:t>
            </a:r>
            <a:endParaRPr lang="it-IT"/>
          </a:p>
        </p:txBody>
      </p:sp>
      <p:sp>
        <p:nvSpPr>
          <p:cNvPr id="141" name="Foliennummernplatzhalter 1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C3F1-C0C4-453F-8E15-C5026B091930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142" name="Grafik 1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790" y="1443286"/>
            <a:ext cx="2639573" cy="542545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490441" y="2562658"/>
            <a:ext cx="2926577" cy="2014581"/>
            <a:chOff x="490441" y="2562658"/>
            <a:chExt cx="2926577" cy="2014581"/>
          </a:xfrm>
        </p:grpSpPr>
        <p:sp>
          <p:nvSpPr>
            <p:cNvPr id="184" name="Rechteck 183"/>
            <p:cNvSpPr/>
            <p:nvPr/>
          </p:nvSpPr>
          <p:spPr>
            <a:xfrm>
              <a:off x="490441" y="2915411"/>
              <a:ext cx="1290107" cy="166182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hteck 182"/>
            <p:cNvSpPr/>
            <p:nvPr/>
          </p:nvSpPr>
          <p:spPr>
            <a:xfrm>
              <a:off x="2419148" y="3099823"/>
              <a:ext cx="997870" cy="116648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20112" y="3312499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2672671" y="3927269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1267074" y="4139616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1371041" y="3074633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783876" y="3801481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576323" y="3312499"/>
              <a:ext cx="253389" cy="253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feld 156"/>
            <p:cNvSpPr txBox="1"/>
            <p:nvPr/>
          </p:nvSpPr>
          <p:spPr>
            <a:xfrm>
              <a:off x="795313" y="2562658"/>
              <a:ext cx="682068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Points</a:t>
              </a:r>
              <a:endParaRPr lang="en-US" dirty="0"/>
            </a:p>
          </p:txBody>
        </p:sp>
        <p:sp>
          <p:nvSpPr>
            <p:cNvPr id="158" name="Textfeld 157"/>
            <p:cNvSpPr txBox="1"/>
            <p:nvPr/>
          </p:nvSpPr>
          <p:spPr>
            <a:xfrm>
              <a:off x="2493206" y="2767579"/>
              <a:ext cx="892175" cy="308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Cameras</a:t>
              </a:r>
              <a:endParaRPr lang="en-US" dirty="0"/>
            </a:p>
          </p:txBody>
        </p:sp>
        <p:cxnSp>
          <p:nvCxnSpPr>
            <p:cNvPr id="159" name="Gerader Verbinder 158"/>
            <p:cNvCxnSpPr>
              <a:stCxn id="63" idx="2"/>
              <a:endCxn id="81" idx="6"/>
            </p:cNvCxnSpPr>
            <p:nvPr/>
          </p:nvCxnSpPr>
          <p:spPr>
            <a:xfrm flipH="1" flipV="1">
              <a:off x="1624430" y="3201328"/>
              <a:ext cx="1295682" cy="237866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2" name="Gerader Verbinder 161"/>
            <p:cNvCxnSpPr>
              <a:stCxn id="63" idx="2"/>
              <a:endCxn id="155" idx="6"/>
            </p:cNvCxnSpPr>
            <p:nvPr/>
          </p:nvCxnSpPr>
          <p:spPr>
            <a:xfrm flipH="1">
              <a:off x="829712" y="3439194"/>
              <a:ext cx="2090400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>
              <a:stCxn id="63" idx="2"/>
              <a:endCxn id="80" idx="6"/>
            </p:cNvCxnSpPr>
            <p:nvPr/>
          </p:nvCxnSpPr>
          <p:spPr>
            <a:xfrm flipH="1">
              <a:off x="1520463" y="3439194"/>
              <a:ext cx="1399649" cy="827117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8" name="Gerader Verbinder 167"/>
            <p:cNvCxnSpPr>
              <a:stCxn id="73" idx="2"/>
              <a:endCxn id="99" idx="6"/>
            </p:cNvCxnSpPr>
            <p:nvPr/>
          </p:nvCxnSpPr>
          <p:spPr>
            <a:xfrm flipH="1" flipV="1">
              <a:off x="1037265" y="3928176"/>
              <a:ext cx="1635406" cy="125788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>
              <a:stCxn id="73" idx="2"/>
              <a:endCxn id="80" idx="6"/>
            </p:cNvCxnSpPr>
            <p:nvPr/>
          </p:nvCxnSpPr>
          <p:spPr>
            <a:xfrm flipH="1">
              <a:off x="1520463" y="4053964"/>
              <a:ext cx="1152208" cy="212347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2" name="Pfeil nach rechts 261"/>
          <p:cNvSpPr/>
          <p:nvPr/>
        </p:nvSpPr>
        <p:spPr>
          <a:xfrm>
            <a:off x="3492067" y="3815751"/>
            <a:ext cx="432616" cy="20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erade Verbindung mit Pfeil 24"/>
          <p:cNvCxnSpPr/>
          <p:nvPr/>
        </p:nvCxnSpPr>
        <p:spPr>
          <a:xfrm flipH="1">
            <a:off x="1371041" y="1823292"/>
            <a:ext cx="1730208" cy="7875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endCxn id="158" idx="0"/>
          </p:cNvCxnSpPr>
          <p:nvPr/>
        </p:nvCxnSpPr>
        <p:spPr>
          <a:xfrm flipH="1">
            <a:off x="2939294" y="1823292"/>
            <a:ext cx="520002" cy="944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/>
          <p:cNvSpPr txBox="1"/>
          <p:nvPr/>
        </p:nvSpPr>
        <p:spPr>
          <a:xfrm>
            <a:off x="6433111" y="3619454"/>
            <a:ext cx="2584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Recursive Matrix Type:</a:t>
            </a:r>
            <a:endParaRPr lang="en-US" sz="2000" dirty="0"/>
          </a:p>
        </p:txBody>
      </p:sp>
      <p:sp>
        <p:nvSpPr>
          <p:cNvPr id="94" name="Textfeld 93"/>
          <p:cNvSpPr txBox="1"/>
          <p:nvPr/>
        </p:nvSpPr>
        <p:spPr>
          <a:xfrm>
            <a:off x="6862981" y="4788321"/>
            <a:ext cx="1954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Slow! </a:t>
            </a:r>
            <a:r>
              <a:rPr lang="en-US" sz="4000" dirty="0" smtClean="0">
                <a:sym typeface="Wingdings" panose="05000000000000000000" pitchFamily="2" charset="2"/>
              </a:rPr>
              <a:t>D:</a:t>
            </a:r>
            <a:endParaRPr lang="en-US" sz="4000" dirty="0"/>
          </a:p>
        </p:txBody>
      </p:sp>
      <p:pic>
        <p:nvPicPr>
          <p:cNvPr id="60" name="ba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90390" y="249839"/>
            <a:ext cx="3827430" cy="2152929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4112874" y="2606843"/>
            <a:ext cx="1067560" cy="1473039"/>
            <a:chOff x="4112874" y="2606843"/>
            <a:chExt cx="1067560" cy="1473039"/>
          </a:xfrm>
        </p:grpSpPr>
        <p:sp>
          <p:nvSpPr>
            <p:cNvPr id="5" name="Rechteck 4"/>
            <p:cNvSpPr/>
            <p:nvPr/>
          </p:nvSpPr>
          <p:spPr>
            <a:xfrm>
              <a:off x="4172504" y="3074633"/>
              <a:ext cx="1007930" cy="1005249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feil nach rechts 58"/>
            <p:cNvSpPr/>
            <p:nvPr/>
          </p:nvSpPr>
          <p:spPr>
            <a:xfrm rot="3819523">
              <a:off x="3998473" y="2721244"/>
              <a:ext cx="432616" cy="20381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uppieren 60"/>
          <p:cNvGrpSpPr/>
          <p:nvPr/>
        </p:nvGrpSpPr>
        <p:grpSpPr>
          <a:xfrm>
            <a:off x="5180431" y="2928436"/>
            <a:ext cx="1300066" cy="1166181"/>
            <a:chOff x="2926620" y="3052061"/>
            <a:chExt cx="1053124" cy="1339150"/>
          </a:xfrm>
        </p:grpSpPr>
        <p:sp>
          <p:nvSpPr>
            <p:cNvPr id="62" name="Rechteck 61"/>
            <p:cNvSpPr/>
            <p:nvPr/>
          </p:nvSpPr>
          <p:spPr>
            <a:xfrm>
              <a:off x="2926620" y="3219938"/>
              <a:ext cx="735111" cy="1171273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Pfeil nach rechts 63"/>
            <p:cNvSpPr/>
            <p:nvPr/>
          </p:nvSpPr>
          <p:spPr>
            <a:xfrm rot="9080734">
              <a:off x="3674566" y="3052061"/>
              <a:ext cx="305178" cy="227336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uppieren 64"/>
          <p:cNvGrpSpPr/>
          <p:nvPr/>
        </p:nvGrpSpPr>
        <p:grpSpPr>
          <a:xfrm>
            <a:off x="5180435" y="4087197"/>
            <a:ext cx="1294784" cy="1134687"/>
            <a:chOff x="2686413" y="2915424"/>
            <a:chExt cx="1294784" cy="1134687"/>
          </a:xfrm>
        </p:grpSpPr>
        <p:sp>
          <p:nvSpPr>
            <p:cNvPr id="69" name="Rechteck 68"/>
            <p:cNvSpPr/>
            <p:nvPr/>
          </p:nvSpPr>
          <p:spPr>
            <a:xfrm>
              <a:off x="2686413" y="2915424"/>
              <a:ext cx="902155" cy="891586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Pfeil nach rechts 69"/>
            <p:cNvSpPr/>
            <p:nvPr/>
          </p:nvSpPr>
          <p:spPr>
            <a:xfrm rot="12958266">
              <a:off x="3548581" y="3846298"/>
              <a:ext cx="432616" cy="20381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uppieren 70"/>
          <p:cNvGrpSpPr/>
          <p:nvPr/>
        </p:nvGrpSpPr>
        <p:grpSpPr>
          <a:xfrm>
            <a:off x="3750943" y="4079881"/>
            <a:ext cx="1424162" cy="1092503"/>
            <a:chOff x="3774373" y="2846736"/>
            <a:chExt cx="1424162" cy="1092503"/>
          </a:xfrm>
        </p:grpSpPr>
        <p:sp>
          <p:nvSpPr>
            <p:cNvPr id="72" name="Rechteck 71"/>
            <p:cNvSpPr/>
            <p:nvPr/>
          </p:nvSpPr>
          <p:spPr>
            <a:xfrm>
              <a:off x="4208450" y="2846736"/>
              <a:ext cx="990085" cy="906325"/>
            </a:xfrm>
            <a:prstGeom prst="rect">
              <a:avLst/>
            </a:pr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feil nach rechts 73"/>
            <p:cNvSpPr/>
            <p:nvPr/>
          </p:nvSpPr>
          <p:spPr>
            <a:xfrm rot="20302536">
              <a:off x="3774373" y="3735426"/>
              <a:ext cx="432616" cy="203813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hteck 74"/>
          <p:cNvSpPr/>
          <p:nvPr/>
        </p:nvSpPr>
        <p:spPr>
          <a:xfrm>
            <a:off x="6382765" y="4079882"/>
            <a:ext cx="2761235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SparseMatrix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</a:p>
          <a:p>
            <a:r>
              <a:rPr lang="en-US" sz="1400" dirty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    Matrix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&lt;</a:t>
            </a:r>
            <a:r>
              <a:rPr lang="en-US" sz="1400" dirty="0" smtClean="0">
                <a:solidFill>
                  <a:srgbClr val="7030A0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float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-1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,</a:t>
            </a:r>
            <a:r>
              <a:rPr lang="en-US" sz="1400" dirty="0" smtClean="0">
                <a:solidFill>
                  <a:srgbClr val="DB774D"/>
                </a:solidFill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-1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&gt;</a:t>
            </a:r>
          </a:p>
          <a:p>
            <a:r>
              <a:rPr lang="en-US" sz="1400" dirty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 </a:t>
            </a:r>
            <a:r>
              <a:rPr lang="en-US" sz="1400" dirty="0" smtClean="0">
                <a:latin typeface="Source Code Variable Medium" panose="020B0509030403020204" pitchFamily="49" charset="0"/>
                <a:ea typeface="Source Code Variable Medium" panose="020B0509030403020204" pitchFamily="49" charset="0"/>
              </a:rPr>
              <a:t>    &gt; H;</a:t>
            </a:r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4223402" y="2418513"/>
            <a:ext cx="95958" cy="64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617749" y="2073648"/>
            <a:ext cx="133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3x3 Block</a:t>
            </a:r>
            <a:endParaRPr lang="en-US" sz="2000" dirty="0"/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6096722" y="3038059"/>
            <a:ext cx="967867" cy="366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6692748" y="2697185"/>
            <a:ext cx="133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3x6 Block</a:t>
            </a:r>
            <a:endParaRPr lang="en-US" sz="2000" dirty="0"/>
          </a:p>
        </p:txBody>
      </p:sp>
      <p:cxnSp>
        <p:nvCxnSpPr>
          <p:cNvPr id="83" name="Gerade Verbindung mit Pfeil 82"/>
          <p:cNvCxnSpPr/>
          <p:nvPr/>
        </p:nvCxnSpPr>
        <p:spPr>
          <a:xfrm flipV="1">
            <a:off x="5076292" y="4667250"/>
            <a:ext cx="544053" cy="5835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Textfeld 83"/>
          <p:cNvSpPr txBox="1"/>
          <p:nvPr/>
        </p:nvSpPr>
        <p:spPr>
          <a:xfrm>
            <a:off x="3963286" y="5094756"/>
            <a:ext cx="1338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  <a:r>
              <a:rPr lang="en-US" sz="2000" dirty="0" smtClean="0"/>
              <a:t>x6 Block</a:t>
            </a:r>
            <a:endParaRPr lang="en-US" sz="2000" dirty="0"/>
          </a:p>
        </p:txBody>
      </p:sp>
      <p:sp>
        <p:nvSpPr>
          <p:cNvPr id="95" name="Textfeld 94"/>
          <p:cNvSpPr txBox="1"/>
          <p:nvPr/>
        </p:nvSpPr>
        <p:spPr>
          <a:xfrm>
            <a:off x="4354116" y="2660480"/>
            <a:ext cx="70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Points</a:t>
            </a:r>
            <a:endParaRPr lang="en-US" sz="2000" dirty="0"/>
          </a:p>
        </p:txBody>
      </p:sp>
      <p:sp>
        <p:nvSpPr>
          <p:cNvPr id="96" name="Textfeld 95"/>
          <p:cNvSpPr txBox="1"/>
          <p:nvPr/>
        </p:nvSpPr>
        <p:spPr>
          <a:xfrm rot="16200000">
            <a:off x="3386350" y="4367990"/>
            <a:ext cx="94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Cameras</a:t>
            </a:r>
            <a:endParaRPr lang="en-US" sz="2000" dirty="0"/>
          </a:p>
        </p:txBody>
      </p:sp>
      <p:sp>
        <p:nvSpPr>
          <p:cNvPr id="97" name="Textfeld 96"/>
          <p:cNvSpPr txBox="1"/>
          <p:nvPr/>
        </p:nvSpPr>
        <p:spPr>
          <a:xfrm rot="16200000">
            <a:off x="3524479" y="3355820"/>
            <a:ext cx="70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Points</a:t>
            </a:r>
            <a:endParaRPr lang="en-US" sz="2000" dirty="0"/>
          </a:p>
        </p:txBody>
      </p:sp>
      <p:sp>
        <p:nvSpPr>
          <p:cNvPr id="98" name="Textfeld 97"/>
          <p:cNvSpPr txBox="1"/>
          <p:nvPr/>
        </p:nvSpPr>
        <p:spPr>
          <a:xfrm>
            <a:off x="5264399" y="2653057"/>
            <a:ext cx="949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Cameras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75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63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7" repeatCount="indefinite" fill="hold" display="0">
                  <p:stCondLst>
                    <p:cond delay="indefinite"/>
                  </p:stCondLst>
                </p:cTn>
                <p:tgtEl>
                  <p:spTgt spid="60"/>
                </p:tgtEl>
              </p:cMediaNode>
            </p:video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2" dur="1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</p:childTnLst>
        </p:cTn>
      </p:par>
    </p:tnLst>
    <p:bldLst>
      <p:bldP spid="262" grpId="0" animBg="1"/>
      <p:bldP spid="93" grpId="0"/>
      <p:bldP spid="94" grpId="0"/>
      <p:bldP spid="75" grpId="0" uiExpand="1" build="p" animBg="1"/>
      <p:bldP spid="78" grpId="0"/>
      <p:bldP spid="82" grpId="0"/>
      <p:bldP spid="84" grpId="0"/>
      <p:bldP spid="95" grpId="0"/>
      <p:bldP spid="96" grpId="0"/>
      <p:bldP spid="97" grpId="0"/>
      <p:bldP spid="98" grpId="0"/>
    </p:bldLst>
  </p:timing>
</p:sld>
</file>

<file path=ppt/theme/theme1.xml><?xml version="1.0" encoding="utf-8"?>
<a:theme xmlns:a="http://schemas.openxmlformats.org/drawingml/2006/main" name="Tema di Office">
  <a:themeElements>
    <a:clrScheme name="Personalizzato 5">
      <a:dk1>
        <a:srgbClr val="39393A"/>
      </a:dk1>
      <a:lt1>
        <a:srgbClr val="F8F8F8"/>
      </a:lt1>
      <a:dk2>
        <a:srgbClr val="39393A"/>
      </a:dk2>
      <a:lt2>
        <a:srgbClr val="EFEFEF"/>
      </a:lt2>
      <a:accent1>
        <a:srgbClr val="72C1B8"/>
      </a:accent1>
      <a:accent2>
        <a:srgbClr val="FF8552"/>
      </a:accent2>
      <a:accent3>
        <a:srgbClr val="295172"/>
      </a:accent3>
      <a:accent4>
        <a:srgbClr val="EFEFEF"/>
      </a:accent4>
      <a:accent5>
        <a:srgbClr val="39393A"/>
      </a:accent5>
      <a:accent6>
        <a:srgbClr val="72C1B8"/>
      </a:accent6>
      <a:hlink>
        <a:srgbClr val="295172"/>
      </a:hlink>
      <a:folHlink>
        <a:srgbClr val="FF85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7" id="{648F2C25-0BDF-4E10-A0FC-140EE80C607C}" vid="{C228CBC0-DF0A-4DBF-BB69-B6DE2F618D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1813</Words>
  <Application>Microsoft Office PowerPoint</Application>
  <PresentationFormat>Bildschirmpräsentation (16:10)</PresentationFormat>
  <Paragraphs>354</Paragraphs>
  <Slides>18</Slides>
  <Notes>17</Notes>
  <HiddenSlides>0</HiddenSlides>
  <MMClips>6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Bahnschrift SemiLight</vt:lpstr>
      <vt:lpstr>Calibri</vt:lpstr>
      <vt:lpstr>Calibri Light</vt:lpstr>
      <vt:lpstr>Source Code Variable Medium</vt:lpstr>
      <vt:lpstr>Wingdings</vt:lpstr>
      <vt:lpstr>Tema di Office</vt:lpstr>
      <vt:lpstr>An Efficient Solution to Structured Optimization Problems using Recursive Matrices</vt:lpstr>
      <vt:lpstr>Motivation</vt:lpstr>
      <vt:lpstr>Overview</vt:lpstr>
      <vt:lpstr>What is a Recursive Matrix? </vt:lpstr>
      <vt:lpstr>Recursive Matrix Operations</vt:lpstr>
      <vt:lpstr>Recursive Matrices in Eigen</vt:lpstr>
      <vt:lpstr>Least-Squares Optimization</vt:lpstr>
      <vt:lpstr>As Rigid as Possible (ARAP)</vt:lpstr>
      <vt:lpstr>Bundle Adjustment</vt:lpstr>
      <vt:lpstr>Mixed Matrix</vt:lpstr>
      <vt:lpstr>Recursive Bundle Adjustment</vt:lpstr>
      <vt:lpstr>Recursive Linear Solvers</vt:lpstr>
      <vt:lpstr>Partially Specialized Solvers</vt:lpstr>
      <vt:lpstr>Template Matching</vt:lpstr>
      <vt:lpstr>PowerPoint-Präsentation</vt:lpstr>
      <vt:lpstr>Sparse Block Matrix-Vector</vt:lpstr>
      <vt:lpstr>Application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here the paper title, what if it has two lines?</dc:title>
  <dc:creator>dari</dc:creator>
  <cp:lastModifiedBy>dari</cp:lastModifiedBy>
  <cp:revision>158</cp:revision>
  <dcterms:created xsi:type="dcterms:W3CDTF">2019-06-25T14:27:35Z</dcterms:created>
  <dcterms:modified xsi:type="dcterms:W3CDTF">2019-07-05T15:33:21Z</dcterms:modified>
</cp:coreProperties>
</file>