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257" r:id="rId4"/>
    <p:sldId id="258" r:id="rId5"/>
    <p:sldId id="259" r:id="rId6"/>
    <p:sldId id="287" r:id="rId7"/>
    <p:sldId id="294" r:id="rId8"/>
    <p:sldId id="295" r:id="rId9"/>
    <p:sldId id="270" r:id="rId10"/>
    <p:sldId id="296" r:id="rId11"/>
    <p:sldId id="271" r:id="rId12"/>
    <p:sldId id="261" r:id="rId13"/>
    <p:sldId id="265" r:id="rId14"/>
    <p:sldId id="267" r:id="rId15"/>
    <p:sldId id="272"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9" autoAdjust="0"/>
    <p:restoredTop sz="94660"/>
  </p:normalViewPr>
  <p:slideViewPr>
    <p:cSldViewPr snapToGrid="0" showGuides="1">
      <p:cViewPr varScale="1">
        <p:scale>
          <a:sx n="87" d="100"/>
          <a:sy n="87" d="100"/>
        </p:scale>
        <p:origin x="432" y="58"/>
      </p:cViewPr>
      <p:guideLst>
        <p:guide orient="horz" pos="21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CFF84D1-426F-4BCD-BF7B-D72AC74D1524}" type="datetimeFigureOut">
              <a:rPr lang="en-US" smtClean="0"/>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D5DA9C9-04E2-4163-9950-BB52C9CE87E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284890-85D2-4D7B-8EF5-15A9C1DB8F42}"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64C608-40B1-4030-A28D-5B74BC98ADC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64C608-40B1-4030-A28D-5B74BC98ADC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64C608-40B1-4030-A28D-5B74BC98ADC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64C608-40B1-4030-A28D-5B74BC98ADC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664C608-40B1-4030-A28D-5B74BC98ADC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664C608-40B1-4030-A28D-5B74BC98ADC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F822A4-8DA6-4447-9B1F-C5DB5843526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16AA21-1863-4931-97CB-99D0A168701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72C379-9A7C-4C87-A116-CBE9F58B04C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4C608-40B1-4030-A28D-5B74BC98ADCE}"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9.xml"/><Relationship Id="rId2" Type="http://schemas.openxmlformats.org/officeDocument/2006/relationships/image" Target="../media/image10.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199" y="1093788"/>
            <a:ext cx="10506455" cy="2967208"/>
          </a:xfrm>
        </p:spPr>
        <p:txBody>
          <a:bodyPr>
            <a:normAutofit/>
          </a:bodyPr>
          <a:lstStyle/>
          <a:p>
            <a:pPr algn="l"/>
            <a:r>
              <a:rPr lang="en-GB" altLang="en-US" sz="4400" dirty="0">
                <a:latin typeface="Times New Roman" panose="02020603050405020304" pitchFamily="18" charset="0"/>
                <a:cs typeface="Times New Roman" panose="02020603050405020304" pitchFamily="18" charset="0"/>
              </a:rPr>
              <a:t>DEtection of spoiled food AND it’s TYPES in Agricultural</a:t>
            </a:r>
            <a:endParaRPr lang="en-GB" alt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89370" y="4432300"/>
            <a:ext cx="5523230" cy="1648460"/>
          </a:xfrm>
        </p:spPr>
        <p:txBody>
          <a:bodyPr>
            <a:normAutofit/>
          </a:bodyPr>
          <a:lstStyle/>
          <a:p>
            <a:pPr algn="r"/>
            <a:r>
              <a:rPr lang="en-US"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uhammad hassan		fa21-bce-051</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Syed muhammad hashir	fa21-bce-032</a:t>
            </a:r>
            <a:endParaRPr lang="en-US" dirty="0" smtClean="0"/>
          </a:p>
          <a:p>
            <a:pPr algn="r"/>
            <a:endParaRPr lang="en-US" dirty="0"/>
          </a:p>
          <a:p>
            <a:pPr algn="r"/>
            <a:endParaRPr lang="en-US" dirty="0"/>
          </a:p>
          <a:p>
            <a:pPr algn="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340"/>
            <a:ext cx="10515600" cy="5742623"/>
          </a:xfrm>
        </p:spPr>
        <p:txBody>
          <a:bodyPr/>
          <a:lstStyle/>
          <a:p>
            <a:r>
              <a:rPr lang="en-US" sz="3000"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GB" altLang="en-US" sz="3000" dirty="0">
                <a:latin typeface="Times New Roman" panose="02020603050405020304" pitchFamily="18" charset="0"/>
                <a:cs typeface="Times New Roman" panose="02020603050405020304" pitchFamily="18" charset="0"/>
              </a:rPr>
              <a:t>TEST 02</a:t>
            </a:r>
            <a:br>
              <a:rPr lang="en-GB" altLang="en-US" sz="3000" dirty="0">
                <a:latin typeface="Times New Roman" panose="02020603050405020304" pitchFamily="18" charset="0"/>
                <a:cs typeface="Times New Roman" panose="02020603050405020304" pitchFamily="18" charset="0"/>
              </a:rPr>
            </a:br>
            <a:r>
              <a:rPr lang="en-GB" altLang="en-US" sz="3000" dirty="0">
                <a:latin typeface="Times New Roman" panose="02020603050405020304" pitchFamily="18" charset="0"/>
                <a:cs typeface="Times New Roman" panose="02020603050405020304" pitchFamily="18" charset="0"/>
              </a:rPr>
              <a:t>Binary Classfication:</a:t>
            </a:r>
            <a:endParaRPr lang="en-US" sz="3000" dirty="0">
              <a:latin typeface="Times New Roman" panose="02020603050405020304" pitchFamily="18" charset="0"/>
              <a:cs typeface="Times New Roman" panose="02020603050405020304" pitchFamily="18" charset="0"/>
            </a:endParaRPr>
          </a:p>
          <a:p>
            <a:pPr marL="0" indent="0" algn="ctr">
              <a:buNone/>
            </a:pPr>
            <a:endParaRPr lang="en-US" dirty="0"/>
          </a:p>
          <a:p>
            <a:pPr marL="0" indent="0" algn="ctr">
              <a:buNone/>
            </a:pPr>
            <a:endParaRPr lang="en-US" sz="2400" dirty="0"/>
          </a:p>
          <a:p>
            <a:pPr marL="0" indent="0" algn="ctr">
              <a:buNone/>
            </a:pPr>
            <a:endParaRPr lang="en-US" dirty="0"/>
          </a:p>
          <a:p>
            <a:pPr marL="0" indent="0" algn="ctr">
              <a:buNone/>
            </a:pPr>
            <a:endParaRPr lang="en-US" sz="2400" dirty="0"/>
          </a:p>
          <a:p>
            <a:pPr marL="0" indent="0" algn="ctr">
              <a:buNone/>
            </a:pPr>
            <a:endParaRPr lang="en-US" sz="2400" dirty="0"/>
          </a:p>
          <a:p>
            <a:pPr marL="0" indent="0" algn="ctr">
              <a:buNone/>
            </a:pPr>
            <a:endParaRPr lang="en-US" dirty="0"/>
          </a:p>
          <a:p>
            <a:pPr marL="0" indent="0" algn="ctr">
              <a:buNone/>
            </a:pPr>
            <a:endParaRPr lang="en-US" sz="2400" dirty="0"/>
          </a:p>
          <a:p>
            <a:pPr marL="0" indent="0" algn="ctr">
              <a:buNone/>
            </a:pPr>
            <a:endParaRPr lang="en-US" sz="2400" dirty="0"/>
          </a:p>
          <a:p>
            <a:pPr marL="0" indent="0" algn="ctr">
              <a:buNone/>
            </a:pPr>
            <a:endParaRPr lang="en-US" sz="2400" dirty="0"/>
          </a:p>
        </p:txBody>
      </p:sp>
      <p:pic>
        <p:nvPicPr>
          <p:cNvPr id="2" name="Picture 1"/>
          <p:cNvPicPr>
            <a:picLocks noChangeAspect="1"/>
          </p:cNvPicPr>
          <p:nvPr>
            <p:custDataLst>
              <p:tags r:id="rId1"/>
            </p:custDataLst>
          </p:nvPr>
        </p:nvPicPr>
        <p:blipFill>
          <a:blip r:embed="rId2"/>
          <a:stretch>
            <a:fillRect/>
          </a:stretch>
        </p:blipFill>
        <p:spPr>
          <a:xfrm>
            <a:off x="5179060" y="138430"/>
            <a:ext cx="6537960" cy="6537960"/>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127000"/>
            <a:ext cx="10031411" cy="65151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latin typeface="Times New Roman" panose="02020603050405020304" pitchFamily="18" charset="0"/>
                <a:cs typeface="Times New Roman" panose="02020603050405020304" pitchFamily="18" charset="0"/>
              </a:rPr>
              <a:t>Results:</a:t>
            </a:r>
            <a:br>
              <a:rPr lang="en-US" dirty="0"/>
            </a:br>
            <a:br>
              <a:rPr lang="en-US" dirty="0"/>
            </a:br>
            <a:br>
              <a:rPr lang="en-US" dirty="0"/>
            </a:br>
            <a:br>
              <a:rPr lang="en-US" dirty="0"/>
            </a:br>
            <a:br>
              <a:rPr lang="en-US" dirty="0"/>
            </a:br>
            <a:r>
              <a:rPr lang="en-GB" altLang="en-US" dirty="0">
                <a:latin typeface="Times New Roman" panose="02020603050405020304" pitchFamily="18" charset="0"/>
                <a:cs typeface="Times New Roman" panose="02020603050405020304" pitchFamily="18" charset="0"/>
              </a:rPr>
              <a:t>TEST 03: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have predicted our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own collected images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and tested it on the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mode</a:t>
            </a:r>
            <a:br>
              <a:rPr lang="en-US" sz="2000" dirty="0">
                <a:latin typeface="Times New Roman" panose="02020603050405020304" pitchFamily="18" charset="0"/>
                <a:cs typeface="Times New Roman" panose="02020603050405020304" pitchFamily="18" charset="0"/>
              </a:rPr>
            </a:br>
            <a:r>
              <a:rPr lang="en-GB" altLang="en-US" sz="2000" dirty="0">
                <a:latin typeface="Times New Roman" panose="02020603050405020304" pitchFamily="18" charset="0"/>
                <a:cs typeface="Times New Roman" panose="02020603050405020304" pitchFamily="18" charset="0"/>
              </a:rPr>
              <a:t>grapes not include in our</a:t>
            </a:r>
            <a:br>
              <a:rPr lang="en-GB" altLang="en-US" sz="2000" dirty="0">
                <a:latin typeface="Times New Roman" panose="02020603050405020304" pitchFamily="18" charset="0"/>
                <a:cs typeface="Times New Roman" panose="02020603050405020304" pitchFamily="18" charset="0"/>
              </a:rPr>
            </a:br>
            <a:r>
              <a:rPr lang="en-GB" altLang="en-US" sz="2000" dirty="0">
                <a:latin typeface="Times New Roman" panose="02020603050405020304" pitchFamily="18" charset="0"/>
                <a:cs typeface="Times New Roman" panose="02020603050405020304" pitchFamily="18" charset="0"/>
              </a:rPr>
              <a:t>dataset ,we take it from </a:t>
            </a:r>
            <a:br>
              <a:rPr lang="en-GB" altLang="en-US" sz="2000" dirty="0">
                <a:latin typeface="Times New Roman" panose="02020603050405020304" pitchFamily="18" charset="0"/>
                <a:cs typeface="Times New Roman" panose="02020603050405020304" pitchFamily="18" charset="0"/>
              </a:rPr>
            </a:br>
            <a:r>
              <a:rPr lang="en-GB" altLang="en-US" sz="2000" dirty="0">
                <a:latin typeface="Times New Roman" panose="02020603050405020304" pitchFamily="18" charset="0"/>
                <a:cs typeface="Times New Roman" panose="02020603050405020304" pitchFamily="18" charset="0"/>
              </a:rPr>
              <a:t>ouside of dataset</a:t>
            </a:r>
            <a:br>
              <a:rPr lang="en-US"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r>
              <a:rPr lang="en-US" dirty="0"/>
              <a:t>		</a:t>
            </a:r>
            <a:br>
              <a:rPr lang="en-US" dirty="0"/>
            </a:br>
            <a:r>
              <a:rPr lang="en-US" dirty="0"/>
              <a:t>				</a:t>
            </a:r>
            <a:br>
              <a:rPr lang="en-US" sz="2400" dirty="0"/>
            </a:br>
            <a:br>
              <a:rPr lang="en-US" sz="2400" dirty="0"/>
            </a:br>
            <a:br>
              <a:rPr lang="en-US" sz="2400" dirty="0"/>
            </a:br>
            <a:br>
              <a:rPr lang="en-US" sz="2400" dirty="0"/>
            </a:br>
            <a:endParaRPr lang="en-US" dirty="0"/>
          </a:p>
        </p:txBody>
      </p:sp>
      <p:pic>
        <p:nvPicPr>
          <p:cNvPr id="3" name="Picture 2"/>
          <p:cNvPicPr>
            <a:picLocks noChangeAspect="1"/>
          </p:cNvPicPr>
          <p:nvPr>
            <p:custDataLst>
              <p:tags r:id="rId1"/>
            </p:custDataLst>
          </p:nvPr>
        </p:nvPicPr>
        <p:blipFill>
          <a:blip r:embed="rId2"/>
          <a:stretch>
            <a:fillRect/>
          </a:stretch>
        </p:blipFill>
        <p:spPr>
          <a:xfrm>
            <a:off x="4589145" y="127000"/>
            <a:ext cx="5424805" cy="305117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4589145" y="3299460"/>
            <a:ext cx="5425440" cy="345694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p:cNvSpPr>
            <a:spLocks noGrp="1" noRot="1" noChangeAspect="1" noMove="1" noResize="1" noEditPoints="1" noAdjustHandles="1" noChangeArrowheads="1" noChangeShapeType="1" noTextEdit="1"/>
          </p:cNvSpPr>
          <p:nvPr/>
        </p:nvSpPr>
        <p:spPr>
          <a:xfrm>
            <a:off x="4064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p:cNvGrpSpPr>
            <a:grpSpLocks noGrp="1" noRot="1" noChangeAspect="1" noMove="1" noResize="1" noUngrp="1"/>
          </p:cNvGrpSpPr>
          <p:nvPr/>
        </p:nvGrpSpPr>
        <p:grpSpPr>
          <a:xfrm>
            <a:off x="-14288" y="0"/>
            <a:ext cx="1220788" cy="6858001"/>
            <a:chOff x="-14288" y="0"/>
            <a:chExt cx="1220788" cy="6858001"/>
          </a:xfrm>
          <a:solidFill>
            <a:schemeClr val="tx1">
              <a:alpha val="60000"/>
            </a:schemeClr>
          </a:solidFill>
        </p:grpSpPr>
        <p:sp>
          <p:nvSpPr>
            <p:cNvPr id="11" name="Rectangle 5"/>
            <p:cNvSpPr>
              <a:spLocks noChangeArrowheads="1"/>
            </p:cNvSpPr>
            <p:nvPr/>
          </p:nvSpPr>
          <p:spPr bwMode="auto">
            <a:xfrm>
              <a:off x="114300" y="4763"/>
              <a:ext cx="23813" cy="2181225"/>
            </a:xfrm>
            <a:prstGeom prst="rect">
              <a:avLst/>
            </a:prstGeom>
            <a:grpFill/>
            <a:ln>
              <a:noFill/>
            </a:ln>
          </p:spPr>
        </p:sp>
        <p:sp>
          <p:nvSpPr>
            <p:cNvPr id="1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2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2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2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2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2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27" name="Rectangle 21"/>
            <p:cNvSpPr>
              <a:spLocks noChangeArrowheads="1"/>
            </p:cNvSpPr>
            <p:nvPr/>
          </p:nvSpPr>
          <p:spPr bwMode="auto">
            <a:xfrm>
              <a:off x="133350" y="4662488"/>
              <a:ext cx="23813" cy="2181225"/>
            </a:xfrm>
            <a:prstGeom prst="rect">
              <a:avLst/>
            </a:prstGeom>
            <a:grpFill/>
            <a:ln>
              <a:noFill/>
            </a:ln>
          </p:spPr>
        </p:sp>
        <p:sp>
          <p:nvSpPr>
            <p:cNvPr id="2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2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3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3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3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3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3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sp>
        <p:nvSpPr>
          <p:cNvPr id="2" name="Title 1"/>
          <p:cNvSpPr>
            <a:spLocks noGrp="1"/>
          </p:cNvSpPr>
          <p:nvPr>
            <p:ph type="title"/>
          </p:nvPr>
        </p:nvSpPr>
        <p:spPr>
          <a:xfrm>
            <a:off x="1317625" y="1201216"/>
            <a:ext cx="2850896" cy="3649130"/>
          </a:xfrm>
        </p:spPr>
        <p:txBody>
          <a:bodyPr>
            <a:normAutofit/>
          </a:bodyPr>
          <a:lstStyle/>
          <a:p>
            <a:pPr algn="ctr"/>
            <a:r>
              <a:rPr lang="en-GB" altLang="en-US" sz="2400" dirty="0">
                <a:latin typeface="Times New Roman" panose="02020603050405020304" pitchFamily="18" charset="0"/>
                <a:cs typeface="Times New Roman" panose="02020603050405020304" pitchFamily="18" charset="0"/>
              </a:rPr>
              <a:t>Environmental</a:t>
            </a:r>
            <a:br>
              <a:rPr lang="en-GB"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and econimical impact</a:t>
            </a:r>
            <a:endParaRPr lang="en-GB" altLang="en-US" sz="2400" dirty="0">
              <a:latin typeface="Times New Roman" panose="02020603050405020304" pitchFamily="18" charset="0"/>
              <a:cs typeface="Times New Roman" panose="02020603050405020304" pitchFamily="18" charset="0"/>
            </a:endParaRPr>
          </a:p>
        </p:txBody>
      </p:sp>
      <p:cxnSp>
        <p:nvCxnSpPr>
          <p:cNvPr id="54" name="Straight Connector 38"/>
          <p:cNvCxnSpPr>
            <a:cxnSpLocks noGrp="1" noRot="1" noChangeAspect="1" noMove="1" noResize="1" noEditPoints="1" noAdjustHandles="1" noChangeArrowheads="1" noChangeShapeType="1"/>
          </p:cNvCxnSpPr>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94300" y="224790"/>
            <a:ext cx="5805170" cy="6779260"/>
          </a:xfrm>
        </p:spPr>
        <p:txBody>
          <a:bodyPr anchor="ctr">
            <a:normAutofit lnSpcReduction="10000"/>
          </a:bodyPr>
          <a:lstStyle/>
          <a:p>
            <a:endParaRPr lang="en-GB" altLang="en-US" dirty="0">
              <a:latin typeface="Times New Roman" panose="02020603050405020304" pitchFamily="18" charset="0"/>
              <a:cs typeface="Times New Roman" panose="02020603050405020304" pitchFamily="18" charset="0"/>
            </a:endParaRPr>
          </a:p>
          <a:p>
            <a:endParaRPr lang="en-GB" altLang="en-US" dirty="0">
              <a:latin typeface="Times New Roman" panose="02020603050405020304" pitchFamily="18" charset="0"/>
              <a:cs typeface="Times New Roman" panose="02020603050405020304" pitchFamily="18" charset="0"/>
            </a:endParaRPr>
          </a:p>
          <a:p>
            <a:endParaRPr lang="en-GB" altLang="en-US" dirty="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In agriculture, various technologies and practices have a significant impact on the environment, with both positive and negative effects. On the positive side, modern agricultural practices and technologies can enhance productivity, optimize resource use, and reduce environmental impact. On the negative side, some practices can lead to soil degradation, water pollution, and biodiversity loss.</a:t>
            </a:r>
            <a:endParaRPr lang="en-GB" altLang="en-US" dirty="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In food industory it is used as a best detection device and their or lot of benefits</a:t>
            </a:r>
            <a:endParaRPr lang="en-US" dirty="0">
              <a:latin typeface="Times New Roman" panose="02020603050405020304" pitchFamily="18" charset="0"/>
              <a:cs typeface="Times New Roman" panose="02020603050405020304" pitchFamily="18" charset="0"/>
            </a:endParaRPr>
          </a:p>
          <a:p>
            <a:endParaRPr lang="en-US" sz="1800" dirty="0"/>
          </a:p>
          <a:p>
            <a:pPr marL="0" indent="0">
              <a:buNone/>
            </a:pPr>
            <a:endParaRPr lang="en-US" sz="1800" dirty="0"/>
          </a:p>
          <a:p>
            <a:pPr marL="0" indent="0">
              <a:buNone/>
            </a:pPr>
            <a:endParaRPr lang="en-US" sz="1800" dirty="0"/>
          </a:p>
          <a:p>
            <a:pPr marL="0" indent="0">
              <a:buNone/>
            </a:pPr>
            <a:endParaRPr lang="en-US" sz="1800" dirty="0"/>
          </a:p>
        </p:txBody>
      </p:sp>
      <p:grpSp>
        <p:nvGrpSpPr>
          <p:cNvPr id="41" name="Group 40"/>
          <p:cNvGrpSpPr>
            <a:grpSpLocks noGrp="1" noRot="1" noChangeAspect="1" noMove="1" noResize="1" noUngrp="1"/>
          </p:cNvGrpSpPr>
          <p:nvPr/>
        </p:nvGrpSpPr>
        <p:grpSpPr>
          <a:xfrm>
            <a:off x="11364912" y="0"/>
            <a:ext cx="674688" cy="6848476"/>
            <a:chOff x="11364912" y="0"/>
            <a:chExt cx="674688" cy="6848476"/>
          </a:xfrm>
          <a:solidFill>
            <a:schemeClr val="tx1">
              <a:alpha val="60000"/>
            </a:schemeClr>
          </a:solidFill>
        </p:grpSpPr>
        <p:sp>
          <p:nvSpPr>
            <p:cNvPr id="42"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43"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44"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5"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46"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47"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48"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9"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50"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1" name="Rectangle 41"/>
            <p:cNvSpPr>
              <a:spLocks noChangeArrowheads="1"/>
            </p:cNvSpPr>
            <p:nvPr/>
          </p:nvSpPr>
          <p:spPr bwMode="auto">
            <a:xfrm>
              <a:off x="11939587" y="6596063"/>
              <a:ext cx="23813" cy="252413"/>
            </a:xfrm>
            <a:prstGeom prst="rect">
              <a:avLst/>
            </a:prstGeom>
            <a:grpFill/>
            <a:ln>
              <a:noFill/>
            </a:ln>
          </p:spPr>
        </p:sp>
      </p:grpSp>
    </p:spTree>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2" name="Rectangle 11"/>
          <p:cNvSpPr>
            <a:spLocks noGrp="1" noRot="1" noChangeAspect="1" noMove="1" noResize="1" noEditPoints="1" noAdjustHandles="1" noChangeArrowheads="1" noChangeShapeType="1" noTextEdit="1"/>
          </p:cNvSpPr>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3"/>
          <p:cNvGrpSpPr>
            <a:grpSpLocks noGrp="1" noRot="1" noChangeAspect="1" noMove="1" noResize="1" noUngrp="1"/>
          </p:cNvGrpSpPr>
          <p:nvPr/>
        </p:nvGrpSpPr>
        <p:grpSpPr>
          <a:xfrm>
            <a:off x="-14288" y="0"/>
            <a:ext cx="1220788" cy="6858001"/>
            <a:chOff x="-14288" y="0"/>
            <a:chExt cx="1220788" cy="6858001"/>
          </a:xfrm>
          <a:solidFill>
            <a:schemeClr val="tx1">
              <a:alpha val="60000"/>
            </a:schemeClr>
          </a:solidFill>
        </p:grpSpPr>
        <p:sp>
          <p:nvSpPr>
            <p:cNvPr id="15" name="Rectangle 5"/>
            <p:cNvSpPr>
              <a:spLocks noChangeArrowheads="1"/>
            </p:cNvSpPr>
            <p:nvPr/>
          </p:nvSpPr>
          <p:spPr bwMode="auto">
            <a:xfrm>
              <a:off x="114300" y="4763"/>
              <a:ext cx="23813" cy="2181225"/>
            </a:xfrm>
            <a:prstGeom prst="rect">
              <a:avLst/>
            </a:prstGeom>
            <a:grpFill/>
            <a:ln>
              <a:noFill/>
            </a:ln>
          </p:spPr>
        </p:sp>
        <p:sp>
          <p:nvSpPr>
            <p:cNvPr id="56"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7"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8"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9"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0"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1"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3"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25"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27"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28"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29"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0"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1" name="Rectangle 21"/>
            <p:cNvSpPr>
              <a:spLocks noChangeArrowheads="1"/>
            </p:cNvSpPr>
            <p:nvPr/>
          </p:nvSpPr>
          <p:spPr bwMode="auto">
            <a:xfrm>
              <a:off x="133350" y="4662488"/>
              <a:ext cx="23813" cy="2181225"/>
            </a:xfrm>
            <a:prstGeom prst="rect">
              <a:avLst/>
            </a:prstGeom>
            <a:grpFill/>
            <a:ln>
              <a:noFill/>
            </a:ln>
          </p:spPr>
        </p:sp>
        <p:sp>
          <p:nvSpPr>
            <p:cNvPr id="32"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3"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34"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35"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6"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37"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38"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9"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1"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sp>
        <p:nvSpPr>
          <p:cNvPr id="2" name="Title 1"/>
          <p:cNvSpPr>
            <a:spLocks noGrp="1"/>
          </p:cNvSpPr>
          <p:nvPr>
            <p:ph type="title"/>
          </p:nvPr>
        </p:nvSpPr>
        <p:spPr>
          <a:xfrm>
            <a:off x="-11430" y="636270"/>
            <a:ext cx="2661285" cy="4913630"/>
          </a:xfrm>
        </p:spPr>
        <p:txBody>
          <a:bodyPr>
            <a:normAutofit/>
          </a:bodyPr>
          <a:lstStyle/>
          <a:p>
            <a:pPr algn="r"/>
            <a:r>
              <a:rPr lang="en-US" sz="2800">
                <a:latin typeface="Times New Roman" panose="02020603050405020304" pitchFamily="18" charset="0"/>
                <a:cs typeface="Times New Roman" panose="02020603050405020304" pitchFamily="18" charset="0"/>
              </a:rPr>
              <a:t>Conclusion</a:t>
            </a:r>
            <a:endParaRPr lang="en-US" sz="2800">
              <a:latin typeface="Times New Roman" panose="02020603050405020304" pitchFamily="18" charset="0"/>
              <a:cs typeface="Times New Roman" panose="02020603050405020304" pitchFamily="18" charset="0"/>
            </a:endParaRPr>
          </a:p>
        </p:txBody>
      </p:sp>
      <p:cxnSp>
        <p:nvCxnSpPr>
          <p:cNvPr id="43" name="Straight Connector 42"/>
          <p:cNvCxnSpPr>
            <a:cxnSpLocks noGrp="1" noRot="1" noChangeAspect="1" noMove="1" noResize="1" noEditPoints="1" noAdjustHandles="1" noChangeArrowheads="1" noChangeShapeType="1"/>
          </p:cNvCxnSpPr>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a:xfrm>
            <a:off x="3044825" y="381635"/>
            <a:ext cx="8092440" cy="6362700"/>
          </a:xfrm>
        </p:spPr>
        <p:txBody>
          <a:bodyPr anchor="ctr">
            <a:normAutofit lnSpcReduction="10000"/>
          </a:bodyPr>
          <a:lstStyle/>
          <a:p>
            <a:r>
              <a:rPr lang="en-US" sz="1800" dirty="0">
                <a:latin typeface="Times New Roman" panose="02020603050405020304" pitchFamily="18" charset="0"/>
                <a:cs typeface="Times New Roman" panose="02020603050405020304" pitchFamily="18" charset="0"/>
              </a:rPr>
              <a:t>In this project, we developed a CNN model </a:t>
            </a:r>
            <a:r>
              <a:rPr lang="en-GB" altLang="en-US" sz="1800" dirty="0">
                <a:latin typeface="Times New Roman" panose="02020603050405020304" pitchFamily="18" charset="0"/>
                <a:cs typeface="Times New Roman" panose="02020603050405020304" pitchFamily="18" charset="0"/>
              </a:rPr>
              <a:t>for binary</a:t>
            </a:r>
            <a:r>
              <a:rPr lang="en-US" sz="1800" dirty="0">
                <a:latin typeface="Times New Roman" panose="02020603050405020304" pitchFamily="18" charset="0"/>
                <a:cs typeface="Times New Roman" panose="02020603050405020304" pitchFamily="18" charset="0"/>
              </a:rPr>
              <a:t> classify fresh and rotten fruits, achieving a high accuracy of 98%. The model's ability to accurately predict fruit quality, even with images outside its training dataset, demonstrates its robustness and practicality. </a:t>
            </a:r>
            <a:endParaRPr lang="en-US" sz="1800" dirty="0">
              <a:latin typeface="Times New Roman" panose="02020603050405020304" pitchFamily="18" charset="0"/>
              <a:cs typeface="Times New Roman" panose="02020603050405020304" pitchFamily="18" charset="0"/>
            </a:endParaRPr>
          </a:p>
          <a:p>
            <a:r>
              <a:rPr lang="en-GB" altLang="en-US" sz="1800" dirty="0">
                <a:latin typeface="Times New Roman" panose="02020603050405020304" pitchFamily="18" charset="0"/>
                <a:cs typeface="Times New Roman" panose="02020603050405020304" pitchFamily="18" charset="0"/>
              </a:rPr>
              <a:t>As Well ,we also developed a CNN model to classify fresh and rotten fruits along with the fruit type, achieving a medium accuracy of 76%. The model's ability to predict fruit quality and fruit type, demonstrates its practicality</a:t>
            </a:r>
            <a:endParaRPr lang="en-GB" alt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Automating fruit quality assessment can significantly reduce manual labor, minimize human error, and improve efficiency in the food supply chain. Our approach shows promise in contributing to food waste reduction and enhancing food safety.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underscores the potential of machine learning and computer vision technologies in revolutionizing agricultural practices and ensuring the delivery of high-quality produce to consumers.</a:t>
            </a:r>
            <a:endParaRPr lang="en-US" sz="1800" dirty="0">
              <a:latin typeface="Times New Roman" panose="02020603050405020304" pitchFamily="18" charset="0"/>
              <a:cs typeface="Times New Roman" panose="02020603050405020304" pitchFamily="18" charset="0"/>
            </a:endParaRPr>
          </a:p>
        </p:txBody>
      </p:sp>
      <p:grpSp>
        <p:nvGrpSpPr>
          <p:cNvPr id="45" name="Group 44"/>
          <p:cNvGrpSpPr>
            <a:grpSpLocks noGrp="1" noRot="1" noChangeAspect="1" noMove="1" noResize="1" noUngrp="1"/>
          </p:cNvGrpSpPr>
          <p:nvPr/>
        </p:nvGrpSpPr>
        <p:grpSpPr>
          <a:xfrm>
            <a:off x="11364912" y="0"/>
            <a:ext cx="674688" cy="6848476"/>
            <a:chOff x="11364912" y="0"/>
            <a:chExt cx="674688" cy="6848476"/>
          </a:xfrm>
          <a:solidFill>
            <a:schemeClr val="tx1">
              <a:alpha val="60000"/>
            </a:schemeClr>
          </a:solidFill>
        </p:grpSpPr>
        <p:sp>
          <p:nvSpPr>
            <p:cNvPr id="46"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47"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48"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9"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50"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51"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52"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3"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54"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5" name="Rectangle 41"/>
            <p:cNvSpPr>
              <a:spLocks noChangeArrowheads="1"/>
            </p:cNvSpPr>
            <p:nvPr/>
          </p:nvSpPr>
          <p:spPr bwMode="auto">
            <a:xfrm>
              <a:off x="11939587" y="6596063"/>
              <a:ext cx="23813" cy="252413"/>
            </a:xfrm>
            <a:prstGeom prst="rect">
              <a:avLst/>
            </a:prstGeom>
            <a:grpFill/>
            <a:ln>
              <a:noFill/>
            </a:ln>
          </p:spPr>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rot="20233175">
            <a:off x="1344613" y="2502693"/>
            <a:ext cx="8701088" cy="1852613"/>
          </a:xfrm>
        </p:spPr>
        <p:txBody>
          <a:bodyPr>
            <a:normAutofit/>
          </a:bodyPr>
          <a:lstStyle/>
          <a:p>
            <a:pPr algn="ctr"/>
            <a:r>
              <a:rPr lang="en-US" sz="7000" dirty="0">
                <a:latin typeface="Blackadder ITC" panose="04020505051007020D02" pitchFamily="82" charset="0"/>
              </a:rPr>
              <a:t>Thank You!</a:t>
            </a:r>
            <a:endParaRPr lang="en-US" sz="7000" dirty="0">
              <a:latin typeface="Blackadder ITC" panose="04020505051007020D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61082"/>
          </a:xfrm>
        </p:spPr>
        <p:txBody>
          <a:bodyPr/>
          <a:lstStyle/>
          <a:p>
            <a:r>
              <a:rPr lang="en-US"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51000"/>
            <a:ext cx="9905999" cy="4588482"/>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Flow chart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Impact</a:t>
            </a:r>
            <a:r>
              <a:rPr lang="en-GB" altLang="en-US"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589" y="2193318"/>
            <a:ext cx="4316411" cy="1478570"/>
          </a:xfrm>
        </p:spPr>
        <p:txBody>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6195" y="524510"/>
            <a:ext cx="5930900" cy="6117590"/>
          </a:xfrm>
        </p:spPr>
        <p:txBody>
          <a:bodyPr>
            <a:normAutofit fontScale="40000"/>
          </a:bodyPr>
          <a:lstStyle/>
          <a:p>
            <a:pPr algn="just">
              <a:lnSpc>
                <a:spcPct val="150000"/>
              </a:lnSpc>
            </a:pPr>
            <a:r>
              <a:rPr lang="en-US" sz="5000" dirty="0">
                <a:latin typeface="Times New Roman" panose="02020603050405020304" pitchFamily="18" charset="0"/>
                <a:cs typeface="Times New Roman" panose="02020603050405020304" pitchFamily="18" charset="0"/>
              </a:rPr>
              <a:t>Ensuring the quality of fruits is essential for reducing food waste, maintaining consumer satisfaction, and adhering to safety standards.</a:t>
            </a:r>
            <a:endParaRPr lang="en-US" sz="5000" dirty="0">
              <a:latin typeface="Times New Roman" panose="02020603050405020304" pitchFamily="18" charset="0"/>
              <a:cs typeface="Times New Roman" panose="02020603050405020304" pitchFamily="18" charset="0"/>
            </a:endParaRPr>
          </a:p>
          <a:p>
            <a:pPr algn="just">
              <a:lnSpc>
                <a:spcPct val="150000"/>
              </a:lnSpc>
            </a:pPr>
            <a:r>
              <a:rPr lang="en-US" sz="5000" dirty="0">
                <a:latin typeface="Times New Roman" panose="02020603050405020304" pitchFamily="18" charset="0"/>
                <a:cs typeface="Times New Roman" panose="02020603050405020304" pitchFamily="18" charset="0"/>
              </a:rPr>
              <a:t> In this project, we developed a Convolutional Neural Network (CNN) model to create an automated model to identify both fruit types and their quality, potentially reducing food waste and improving quality control in the food industry. We began by searching for a dataset of images showing different fruits in both fresh and rotten states.</a:t>
            </a:r>
            <a:endParaRPr lang="en-US" sz="5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213" y="1950430"/>
            <a:ext cx="4263796" cy="1478570"/>
          </a:xfrm>
        </p:spPr>
        <p:txBody>
          <a:bodyPr/>
          <a:lstStyle/>
          <a:p>
            <a:r>
              <a:rPr lang="en-US"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5209" y="0"/>
            <a:ext cx="5477102" cy="4608513"/>
          </a:xfrm>
        </p:spPr>
        <p:txBody>
          <a:bodyPr>
            <a:noAutofit/>
          </a:bodyPr>
          <a:lstStyle/>
          <a:p>
            <a:pPr algn="just"/>
            <a:r>
              <a:rPr lang="en-US" sz="2000" dirty="0">
                <a:latin typeface="Times New Roman" panose="02020603050405020304" pitchFamily="18" charset="0"/>
                <a:cs typeface="Times New Roman" panose="02020603050405020304" pitchFamily="18" charset="0"/>
              </a:rPr>
              <a:t>The primary s</a:t>
            </a:r>
            <a:r>
              <a:rPr lang="en-GB" altLang="en-US" sz="2000"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urce of datasets was Kaggle, where we explored various datasets related to fruit classification. Kaggle also provided a wealth of codes and implementations by other people, which offered valuable understandings into different modeling techniques and preprocessing methods.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Beyond Kaggle, we conducted thorough online research using Google to find scholarly articles and open-source projects related to fruit classification using machine learning and computer vision. This research helped identify the best practices in data preprocessing, model architecture, and evaluation metrics.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utilized YouTube as a resource to watch tutorials and project walkthroughs.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latin typeface="Times New Roman" panose="02020603050405020304" pitchFamily="18" charset="0"/>
                <a:cs typeface="Times New Roman" panose="02020603050405020304" pitchFamily="18" charset="0"/>
              </a:rPr>
              <a:t>Methododlgy</a:t>
            </a:r>
            <a:endParaRPr lang="en-GB"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5525" y="1672590"/>
            <a:ext cx="10021570" cy="4118610"/>
          </a:xfrm>
        </p:spPr>
        <p:txBody>
          <a:bodyPr/>
          <a:p>
            <a:pPr marL="0" indent="0">
              <a:buNone/>
            </a:pPr>
            <a:r>
              <a:rPr lang="en-GB" altLang="en-US" sz="2800">
                <a:latin typeface="Times New Roman" panose="02020603050405020304" pitchFamily="18" charset="0"/>
                <a:cs typeface="Times New Roman" panose="02020603050405020304" pitchFamily="18" charset="0"/>
              </a:rPr>
              <a:t>Model Architecture BINARY CLASSFICATION</a:t>
            </a:r>
            <a:endParaRPr lang="en-GB" alt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custDataLst>
              <p:tags r:id="rId1"/>
            </p:custDataLst>
          </p:nvPr>
        </p:nvPicPr>
        <p:blipFill>
          <a:blip r:embed="rId2"/>
          <a:stretch>
            <a:fillRect/>
          </a:stretch>
        </p:blipFill>
        <p:spPr>
          <a:xfrm>
            <a:off x="1852295" y="2399665"/>
            <a:ext cx="8670290" cy="4156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247505" cy="760730"/>
          </a:xfrm>
        </p:spPr>
        <p:txBody>
          <a:bodyPr/>
          <a:p>
            <a:r>
              <a:rPr lang="en-GB" altLang="en-US">
                <a:latin typeface="Times New Roman" panose="02020603050405020304" pitchFamily="18" charset="0"/>
                <a:cs typeface="Times New Roman" panose="02020603050405020304" pitchFamily="18" charset="0"/>
                <a:sym typeface="+mn-ea"/>
              </a:rPr>
              <a:t>Methododlgy</a:t>
            </a:r>
            <a:endParaRPr lang="en-GB" altLang="en-US"/>
          </a:p>
        </p:txBody>
      </p:sp>
      <p:sp>
        <p:nvSpPr>
          <p:cNvPr id="3" name="Content Placeholder 2"/>
          <p:cNvSpPr>
            <a:spLocks noGrp="1"/>
          </p:cNvSpPr>
          <p:nvPr>
            <p:ph idx="1"/>
          </p:nvPr>
        </p:nvSpPr>
        <p:spPr>
          <a:xfrm>
            <a:off x="1141095" y="1209040"/>
            <a:ext cx="8880475" cy="948055"/>
          </a:xfrm>
        </p:spPr>
        <p:txBody>
          <a:bodyPr/>
          <a:p>
            <a:r>
              <a:rPr lang="en-GB" altLang="en-US" b="1">
                <a:latin typeface="Times New Roman" panose="02020603050405020304" pitchFamily="18" charset="0"/>
                <a:cs typeface="Times New Roman" panose="02020603050405020304" pitchFamily="18" charset="0"/>
                <a:sym typeface="+mn-ea"/>
              </a:rPr>
              <a:t>Model Architecture MULTI_ CLASSFICATION</a:t>
            </a:r>
            <a:endParaRPr lang="en-GB" altLang="en-US" b="1">
              <a:latin typeface="Times New Roman" panose="02020603050405020304" pitchFamily="18" charset="0"/>
              <a:cs typeface="Times New Roman" panose="02020603050405020304" pitchFamily="18" charset="0"/>
            </a:endParaRPr>
          </a:p>
          <a:p>
            <a:endParaRPr lang="en-GB" altLang="en-US" b="1"/>
          </a:p>
        </p:txBody>
      </p:sp>
      <p:pic>
        <p:nvPicPr>
          <p:cNvPr id="-2147482623" name="Picture -2147482624" descr="Model_MCC"/>
          <p:cNvPicPr>
            <a:picLocks noChangeAspect="1"/>
          </p:cNvPicPr>
          <p:nvPr>
            <p:custDataLst>
              <p:tags r:id="rId1"/>
            </p:custDataLst>
          </p:nvPr>
        </p:nvPicPr>
        <p:blipFill>
          <a:blip r:embed="rId2"/>
          <a:stretch>
            <a:fillRect/>
          </a:stretch>
        </p:blipFill>
        <p:spPr>
          <a:xfrm>
            <a:off x="931545" y="1750060"/>
            <a:ext cx="10064750" cy="497586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466580" cy="731520"/>
          </a:xfrm>
        </p:spPr>
        <p:txBody>
          <a:bodyPr/>
          <a:p>
            <a:r>
              <a:rPr lang="en-GB" altLang="en-US">
                <a:latin typeface="Times New Roman" panose="02020603050405020304" pitchFamily="18" charset="0"/>
                <a:cs typeface="Times New Roman" panose="02020603050405020304" pitchFamily="18" charset="0"/>
              </a:rPr>
              <a:t>MODEL SUMMARY:</a:t>
            </a:r>
            <a:endParaRPr lang="en-GB" altLang="en-US">
              <a:latin typeface="Times New Roman" panose="02020603050405020304" pitchFamily="18" charset="0"/>
              <a:cs typeface="Times New Roman" panose="02020603050405020304" pitchFamily="18" charset="0"/>
            </a:endParaRPr>
          </a:p>
        </p:txBody>
      </p:sp>
      <p:pic>
        <p:nvPicPr>
          <p:cNvPr id="-2147482622" name="Picture -2147482623" descr="summary_MCC"/>
          <p:cNvPicPr>
            <a:picLocks noChangeAspect="1"/>
          </p:cNvPicPr>
          <p:nvPr>
            <p:custDataLst>
              <p:tags r:id="rId1"/>
            </p:custDataLst>
          </p:nvPr>
        </p:nvPicPr>
        <p:blipFill>
          <a:blip r:embed="rId2"/>
          <a:stretch>
            <a:fillRect/>
          </a:stretch>
        </p:blipFill>
        <p:spPr>
          <a:xfrm>
            <a:off x="131445" y="1467485"/>
            <a:ext cx="6145530" cy="5003165"/>
          </a:xfrm>
          <a:prstGeom prst="rect">
            <a:avLst/>
          </a:prstGeom>
          <a:noFill/>
          <a:ln w="9525">
            <a:noFill/>
          </a:ln>
        </p:spPr>
      </p:pic>
      <p:pic>
        <p:nvPicPr>
          <p:cNvPr id="4" name="Picture 3"/>
          <p:cNvPicPr>
            <a:picLocks noChangeAspect="1"/>
          </p:cNvPicPr>
          <p:nvPr>
            <p:custDataLst>
              <p:tags r:id="rId3"/>
            </p:custDataLst>
          </p:nvPr>
        </p:nvPicPr>
        <p:blipFill>
          <a:blip r:embed="rId4"/>
          <a:stretch>
            <a:fillRect/>
          </a:stretch>
        </p:blipFill>
        <p:spPr>
          <a:xfrm>
            <a:off x="6324600" y="2236470"/>
            <a:ext cx="5736590" cy="2560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613" y="2035590"/>
            <a:ext cx="1880764" cy="85768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Flowch</a:t>
            </a:r>
            <a:r>
              <a:rPr lang="en-GB" altLang="en-US" sz="2800"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rt</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custDataLst>
              <p:tags r:id="rId1"/>
            </p:custDataLst>
          </p:nvPr>
        </p:nvPicPr>
        <p:blipFill>
          <a:blip r:embed="rId2"/>
          <a:stretch>
            <a:fillRect/>
          </a:stretch>
        </p:blipFill>
        <p:spPr>
          <a:xfrm>
            <a:off x="3996690" y="318770"/>
            <a:ext cx="5053965" cy="6305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18490"/>
            <a:ext cx="9701530" cy="701675"/>
          </a:xfrm>
        </p:spPr>
        <p:txBody>
          <a:bodyPr/>
          <a:p>
            <a:r>
              <a:rPr lang="en-US" dirty="0">
                <a:latin typeface="Times New Roman" panose="02020603050405020304" pitchFamily="18" charset="0"/>
                <a:cs typeface="Times New Roman" panose="02020603050405020304" pitchFamily="18" charset="0"/>
                <a:sym typeface="+mn-ea"/>
              </a:rPr>
              <a:t>Results:</a:t>
            </a:r>
            <a:endParaRPr lang="en-GB" altLang="en-US"/>
          </a:p>
        </p:txBody>
      </p:sp>
      <p:sp>
        <p:nvSpPr>
          <p:cNvPr id="3" name="Content Placeholder 2"/>
          <p:cNvSpPr>
            <a:spLocks noGrp="1"/>
          </p:cNvSpPr>
          <p:nvPr>
            <p:ph idx="1"/>
          </p:nvPr>
        </p:nvSpPr>
        <p:spPr/>
        <p:txBody>
          <a:bodyPr/>
          <a:p>
            <a:endParaRPr lang="en-GB" altLang="en-US" dirty="0">
              <a:latin typeface="Times New Roman" panose="02020603050405020304" pitchFamily="18" charset="0"/>
              <a:cs typeface="Times New Roman" panose="02020603050405020304" pitchFamily="18" charset="0"/>
              <a:sym typeface="+mn-ea"/>
            </a:endParaRPr>
          </a:p>
          <a:p>
            <a:r>
              <a:rPr lang="en-GB" altLang="en-US" dirty="0">
                <a:latin typeface="Times New Roman" panose="02020603050405020304" pitchFamily="18" charset="0"/>
                <a:cs typeface="Times New Roman" panose="02020603050405020304" pitchFamily="18" charset="0"/>
                <a:sym typeface="+mn-ea"/>
              </a:rPr>
              <a:t>TEST 01</a:t>
            </a:r>
            <a:br>
              <a:rPr lang="en-GB" altLang="en-US" dirty="0">
                <a:latin typeface="Times New Roman" panose="02020603050405020304" pitchFamily="18" charset="0"/>
                <a:cs typeface="Times New Roman" panose="02020603050405020304" pitchFamily="18" charset="0"/>
                <a:sym typeface="+mn-ea"/>
              </a:rPr>
            </a:br>
            <a:r>
              <a:rPr lang="en-GB" altLang="en-US" dirty="0">
                <a:latin typeface="Times New Roman" panose="02020603050405020304" pitchFamily="18" charset="0"/>
                <a:cs typeface="Times New Roman" panose="02020603050405020304" pitchFamily="18" charset="0"/>
                <a:sym typeface="+mn-ea"/>
              </a:rPr>
              <a:t>Multi Classfication:</a:t>
            </a:r>
            <a:endParaRPr lang="en-US" dirty="0">
              <a:latin typeface="Times New Roman" panose="02020603050405020304" pitchFamily="18" charset="0"/>
              <a:cs typeface="Times New Roman" panose="02020603050405020304" pitchFamily="18" charset="0"/>
            </a:endParaRPr>
          </a:p>
          <a:p>
            <a:endParaRPr lang="en-GB" altLang="en-US"/>
          </a:p>
        </p:txBody>
      </p:sp>
      <p:pic>
        <p:nvPicPr>
          <p:cNvPr id="-2147482616" name="Picture -2147482617" descr="Result_MCC"/>
          <p:cNvPicPr>
            <a:picLocks noChangeAspect="1"/>
          </p:cNvPicPr>
          <p:nvPr>
            <p:custDataLst>
              <p:tags r:id="rId1"/>
            </p:custDataLst>
          </p:nvPr>
        </p:nvPicPr>
        <p:blipFill>
          <a:blip r:embed="rId2"/>
          <a:stretch>
            <a:fillRect/>
          </a:stretch>
        </p:blipFill>
        <p:spPr>
          <a:xfrm>
            <a:off x="5280660" y="140335"/>
            <a:ext cx="6344285" cy="657669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3235</Words>
  <Application>WPS Presentation</Application>
  <PresentationFormat>Widescreen</PresentationFormat>
  <Paragraphs>87</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Trebuchet MS</vt:lpstr>
      <vt:lpstr>Times New Roman</vt:lpstr>
      <vt:lpstr>Blackadder ITC</vt:lpstr>
      <vt:lpstr>Gabriola</vt:lpstr>
      <vt:lpstr>Tw Cen MT</vt:lpstr>
      <vt:lpstr>Segoe Print</vt:lpstr>
      <vt:lpstr>Microsoft YaHei</vt:lpstr>
      <vt:lpstr>Arial Unicode MS</vt:lpstr>
      <vt:lpstr>Calibri</vt:lpstr>
      <vt:lpstr>Circuit</vt:lpstr>
      <vt:lpstr>DEtection of spoiled food in Agricultural</vt:lpstr>
      <vt:lpstr>Outline</vt:lpstr>
      <vt:lpstr>Introduction:</vt:lpstr>
      <vt:lpstr>Literature Review</vt:lpstr>
      <vt:lpstr>Methododlgy</vt:lpstr>
      <vt:lpstr>PowerPoint 演示文稿</vt:lpstr>
      <vt:lpstr>PowerPoint 演示文稿</vt:lpstr>
      <vt:lpstr>PowerPoint 演示文稿</vt:lpstr>
      <vt:lpstr>PowerPoint 演示文稿</vt:lpstr>
      <vt:lpstr>PowerPoint 演示文稿</vt:lpstr>
      <vt:lpstr>      Results:     TEST 02: we have predicted our  own collected images  and tested it on the  mode grapes not include in our dataset ,we take it from  ouside of dataset       		 				    </vt:lpstr>
      <vt:lpstr>Environmental and econimical impact</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 Presentation</dc:title>
  <dc:creator>Shoaib Azmat</dc:creator>
  <cp:lastModifiedBy>Hassan Bhatt</cp:lastModifiedBy>
  <cp:revision>38</cp:revision>
  <cp:lastPrinted>2020-10-23T08:00:00Z</cp:lastPrinted>
  <dcterms:created xsi:type="dcterms:W3CDTF">2020-10-16T15:32:00Z</dcterms:created>
  <dcterms:modified xsi:type="dcterms:W3CDTF">2024-07-25T03:39:06Z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BDEC846E07894C82BD590C4F542528A7_13</vt:lpwstr>
  </property>
  <property fmtid="{D5CDD505-2E9C-101B-9397-08002B2CF9AE}" pid="3" name="KSOProductBuildVer">
    <vt:lpwstr>2057-12.2.0.17153</vt:lpwstr>
  </property>
</Properties>
</file>