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74" r:id="rId6"/>
    <p:sldId id="259" r:id="rId7"/>
    <p:sldId id="275" r:id="rId8"/>
    <p:sldId id="276" r:id="rId9"/>
    <p:sldId id="260" r:id="rId10"/>
    <p:sldId id="261" r:id="rId11"/>
    <p:sldId id="263" r:id="rId12"/>
    <p:sldId id="267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F84D1-426F-4BCD-BF7B-D72AC74D152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DA9C9-04E2-4163-9950-BB52C9CE87E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923" y="-269240"/>
            <a:ext cx="8915399" cy="2262781"/>
          </a:xfrm>
        </p:spPr>
        <p:txBody>
          <a:bodyPr/>
          <a:lstStyle/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Image Restoration Using Inverse Filtering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6605" y="3545840"/>
            <a:ext cx="9458325" cy="2357755"/>
          </a:xfrm>
        </p:spPr>
        <p:txBody>
          <a:bodyPr>
            <a:normAutofit/>
          </a:bodyPr>
          <a:lstStyle/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Muhammad Hassan	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	      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FA21-BCE-051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Sheryar Ahmed	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         	      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FA21-BCE-0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42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39950" y="5904230"/>
            <a:ext cx="4956810" cy="701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Supervised by: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Dr. Ayaz Ali Shah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Teamwork/Tasks Division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417955" y="1772285"/>
          <a:ext cx="9535795" cy="440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025"/>
                <a:gridCol w="1600835"/>
                <a:gridCol w="2216150"/>
                <a:gridCol w="1732915"/>
                <a:gridCol w="2134870"/>
              </a:tblGrid>
              <a:tr h="648335">
                <a:tc>
                  <a:txBody>
                    <a:bodyPr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Literature Review</a:t>
                      </a:r>
                      <a:endParaRPr 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GB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Code Implement</a:t>
                      </a:r>
                      <a:endParaRPr lang="en-GB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GB" altLang="en-US" sz="16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Presentation</a:t>
                      </a:r>
                      <a:endParaRPr lang="en-GB" altLang="en-US" sz="16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r>
                        <a:rPr lang="en-GB" altLang="en-US" sz="1600" err="1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Report</a:t>
                      </a:r>
                      <a:endParaRPr lang="en-GB" altLang="en-US" sz="1600" err="1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899795"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GB" altLang="en-US" b="1">
                          <a:latin typeface="Times New Roman" panose="02020603050405020304"/>
                        </a:rPr>
                        <a:t>Muhammad Hassan</a:t>
                      </a:r>
                      <a:endParaRPr lang="en-GB" altLang="en-US" b="1">
                        <a:latin typeface="Times New Roman" panose="02020603050405020304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endParaRPr lang="en-US" sz="1500" b="0" i="0" u="none" strike="noStrike" noProof="0" dirty="0">
                        <a:solidFill>
                          <a:srgbClr val="1F1F1F"/>
                        </a:solidFill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   ✔✔✔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>
                    <a:solidFill>
                      <a:srgbClr val="D9F7BA"/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endParaRPr lang="en-US" sz="1500" b="0" i="0" u="none" strike="noStrike" noProof="0" dirty="0">
                        <a:solidFill>
                          <a:srgbClr val="1F1F1F"/>
                        </a:solidFill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   ✔✔</a:t>
                      </a:r>
                      <a:r>
                        <a:rPr lang="en-US" sz="18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✔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endParaRPr lang="en-US" sz="1500" b="0" i="0" u="none" strike="noStrike" noProof="0" dirty="0">
                        <a:solidFill>
                          <a:srgbClr val="1F1F1F"/>
                        </a:solidFill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    ✔✔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>
                    <a:solidFill>
                      <a:srgbClr val="FAACAC"/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 </a:t>
                      </a:r>
                      <a:endParaRPr lang="en-US" dirty="0"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       ✔✔</a:t>
                      </a:r>
                      <a:endParaRPr lang="en-US" sz="1800" dirty="0"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endParaRPr lang="en-US" dirty="0">
                        <a:latin typeface="Times New Roman" panose="02020603050405020304"/>
                      </a:endParaRPr>
                    </a:p>
                  </a:txBody>
                  <a:tcPr>
                    <a:solidFill>
                      <a:srgbClr val="FAACAC"/>
                    </a:solidFill>
                  </a:tcPr>
                </a:tc>
              </a:tr>
              <a:tr h="912495">
                <a:tc>
                  <a:txBody>
                    <a:bodyPr/>
                    <a:p>
                      <a:r>
                        <a:rPr lang="en-GB" altLang="en-US" b="1">
                          <a:latin typeface="Times New Roman" panose="02020603050405020304"/>
                        </a:rPr>
                        <a:t>Abdul Muiz</a:t>
                      </a:r>
                      <a:endParaRPr lang="en-GB" altLang="en-US" b="1">
                        <a:latin typeface="Times New Roman" panose="02020603050405020304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endParaRPr lang="en-US" sz="1500" b="0" i="0" u="none" strike="noStrike" noProof="0" dirty="0">
                        <a:solidFill>
                          <a:srgbClr val="1F1F1F"/>
                        </a:solidFill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  ✔✔✔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>
                    <a:solidFill>
                      <a:srgbClr val="D9F7BA"/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endParaRPr lang="en-US" sz="1500" b="0" i="0" u="none" strike="noStrike" noProof="0" dirty="0">
                        <a:solidFill>
                          <a:srgbClr val="1F1F1F"/>
                        </a:solidFill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   ✔✔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 </a:t>
                      </a:r>
                      <a:endParaRPr lang="en-US" dirty="0"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    ✔✔</a:t>
                      </a:r>
                      <a:endParaRPr lang="en-US" sz="1800" dirty="0"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endParaRPr lang="en-US" dirty="0">
                        <a:latin typeface="Times New Roman" panose="02020603050405020304"/>
                      </a:endParaRPr>
                    </a:p>
                  </a:txBody>
                  <a:tcPr>
                    <a:solidFill>
                      <a:srgbClr val="FAACAC"/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endParaRPr lang="en-US" sz="1500" b="0" i="0" u="none" strike="noStrike" noProof="0" dirty="0">
                        <a:solidFill>
                          <a:srgbClr val="1F1F1F"/>
                        </a:solidFill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       ✔✔</a:t>
                      </a:r>
                      <a:r>
                        <a:rPr lang="en-US" sz="1800" noProof="0" dirty="0">
                          <a:solidFill>
                            <a:srgbClr val="1F1F1F"/>
                          </a:solidFill>
                          <a:latin typeface="Times New Roman" panose="02020603050405020304"/>
                          <a:sym typeface="+mn-ea"/>
                        </a:rPr>
                        <a:t>✔</a:t>
                      </a:r>
                      <a:endParaRPr lang="en-US" sz="1800" dirty="0"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endParaRPr lang="en-US" dirty="0">
                        <a:latin typeface="Times New Roman" panose="02020603050405020304"/>
                      </a:endParaRPr>
                    </a:p>
                  </a:txBody>
                  <a:tcPr>
                    <a:solidFill>
                      <a:srgbClr val="FAACAC"/>
                    </a:solidFill>
                  </a:tcPr>
                </a:tc>
              </a:tr>
              <a:tr h="974090"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GB" altLang="en-US" b="1" err="1">
                          <a:latin typeface="Times New Roman" panose="02020603050405020304"/>
                        </a:rPr>
                        <a:t>Syed Muhammad Hashir</a:t>
                      </a:r>
                      <a:endParaRPr lang="en-GB" altLang="en-US" b="1" err="1">
                        <a:latin typeface="Times New Roman" panose="02020603050405020304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endParaRPr lang="en-US" sz="1500" b="0" i="0" u="none" strike="noStrike" noProof="0" dirty="0">
                        <a:solidFill>
                          <a:srgbClr val="1F1F1F"/>
                        </a:solidFill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   ✔✔✔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>
                    <a:solidFill>
                      <a:srgbClr val="D9F7BA"/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 </a:t>
                      </a:r>
                      <a:endParaRPr lang="en-US" dirty="0"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   ✔</a:t>
                      </a:r>
                      <a:r>
                        <a:rPr lang="en-US" sz="18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✔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endParaRPr lang="en-US" sz="1500" b="0" i="0" u="none" strike="noStrike" noProof="0" dirty="0">
                        <a:solidFill>
                          <a:srgbClr val="1F1F1F"/>
                        </a:solidFill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    ✔✔</a:t>
                      </a:r>
                      <a:r>
                        <a:rPr lang="en-US" sz="18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✔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>
                    <a:solidFill>
                      <a:srgbClr val="FAACAC"/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 </a:t>
                      </a:r>
                      <a:endParaRPr lang="en-US" dirty="0"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1F1F1F"/>
                          </a:solidFill>
                          <a:latin typeface="Times New Roman" panose="02020603050405020304"/>
                        </a:rPr>
                        <a:t>       ✔✔</a:t>
                      </a:r>
                      <a:endParaRPr lang="en-US" dirty="0">
                        <a:latin typeface="Times New Roman" panose="02020603050405020304"/>
                      </a:endParaRPr>
                    </a:p>
                  </a:txBody>
                  <a:tcPr>
                    <a:solidFill>
                      <a:srgbClr val="FAACAC"/>
                    </a:solidFill>
                  </a:tcPr>
                </a:tc>
              </a:tr>
              <a:tr h="974090"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GB" altLang="en-US" b="1" err="1">
                          <a:latin typeface="Times New Roman" panose="02020603050405020304"/>
                        </a:rPr>
                        <a:t>Sheryar Ahmed</a:t>
                      </a:r>
                      <a:endParaRPr lang="en-GB" altLang="en-US" b="1" err="1">
                        <a:latin typeface="Times New Roman" panose="02020603050405020304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US" sz="1800" noProof="0" dirty="0">
                          <a:solidFill>
                            <a:srgbClr val="1F1F1F"/>
                          </a:solidFill>
                          <a:latin typeface="Times New Roman" panose="02020603050405020304"/>
                          <a:sym typeface="+mn-ea"/>
                        </a:rPr>
                        <a:t>✔✔✔</a:t>
                      </a:r>
                      <a:endParaRPr lang="en-US" sz="1800" dirty="0"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endParaRPr lang="en-US" altLang="en-US" dirty="0">
                        <a:latin typeface="Times New Roman" panose="02020603050405020304"/>
                      </a:endParaRPr>
                    </a:p>
                  </a:txBody>
                  <a:tcPr>
                    <a:solidFill>
                      <a:srgbClr val="D9F7BA"/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US" sz="1800" noProof="0" dirty="0">
                          <a:solidFill>
                            <a:srgbClr val="1F1F1F"/>
                          </a:solidFill>
                          <a:latin typeface="Times New Roman" panose="02020603050405020304"/>
                          <a:sym typeface="+mn-ea"/>
                        </a:rPr>
                        <a:t>✔✔✔</a:t>
                      </a:r>
                      <a:endParaRPr lang="en-US" sz="1800" dirty="0"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endParaRPr lang="en-US" altLang="en-US" dirty="0">
                        <a:latin typeface="Times New Roman" panose="02020603050405020304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US" sz="1800" noProof="0" dirty="0">
                          <a:solidFill>
                            <a:srgbClr val="1F1F1F"/>
                          </a:solidFill>
                          <a:latin typeface="Times New Roman" panose="02020603050405020304"/>
                          <a:sym typeface="+mn-ea"/>
                        </a:rPr>
                        <a:t>✔✔✔</a:t>
                      </a:r>
                      <a:endParaRPr lang="en-US" sz="1800" dirty="0"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endParaRPr lang="en-US" altLang="en-US" dirty="0">
                        <a:latin typeface="Times New Roman" panose="02020603050405020304"/>
                      </a:endParaRPr>
                    </a:p>
                  </a:txBody>
                  <a:tcPr>
                    <a:solidFill>
                      <a:srgbClr val="FAACAC"/>
                    </a:solidFill>
                  </a:tcPr>
                </a:tc>
                <a:tc>
                  <a:txBody>
                    <a:bodyPr/>
                    <a:p>
                      <a:pPr lvl="0">
                        <a:buNone/>
                      </a:pPr>
                      <a:r>
                        <a:rPr lang="en-GB" altLang="en-US" sz="1800" noProof="0" dirty="0">
                          <a:solidFill>
                            <a:srgbClr val="1F1F1F"/>
                          </a:solidFill>
                          <a:latin typeface="Times New Roman" panose="02020603050405020304"/>
                          <a:sym typeface="+mn-ea"/>
                        </a:rPr>
                        <a:t>     </a:t>
                      </a:r>
                      <a:r>
                        <a:rPr lang="en-US" sz="1800" noProof="0" dirty="0">
                          <a:solidFill>
                            <a:srgbClr val="1F1F1F"/>
                          </a:solidFill>
                          <a:latin typeface="Times New Roman" panose="02020603050405020304"/>
                          <a:sym typeface="+mn-ea"/>
                        </a:rPr>
                        <a:t>✔✔✔</a:t>
                      </a:r>
                      <a:endParaRPr lang="en-US" sz="1800" dirty="0">
                        <a:latin typeface="Times New Roman" panose="02020603050405020304"/>
                      </a:endParaRPr>
                    </a:p>
                    <a:p>
                      <a:pPr lvl="0">
                        <a:buNone/>
                      </a:pPr>
                      <a:endParaRPr lang="en-US" altLang="en-US" dirty="0">
                        <a:latin typeface="Times New Roman" panose="02020603050405020304"/>
                      </a:endParaRPr>
                    </a:p>
                  </a:txBody>
                  <a:tcPr>
                    <a:solidFill>
                      <a:srgbClr val="FAACA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26185" y="1781810"/>
            <a:ext cx="10278110" cy="4129405"/>
          </a:xfrm>
        </p:spPr>
        <p:txBody>
          <a:bodyPr>
            <a:normAutofit/>
          </a:bodyPr>
          <a:lstStyle/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Investigated inverse filtering for image restoration to address blur and noise.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Applied frequency-domain techniques for deblurring and denoising.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Identified challenges like sensitivity to noise and division-by-zero issues.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Introduced regularization techniques to enhance stability.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Demonstrated quality improvement in degraded images under specific conditions.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Highlighted limitations such as noise amplification at edges and flat regions.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Emphasized the importance of parameter selection for optimal results.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Proposed further studies on advanced and robust restoration algorithms.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705" y="2319655"/>
            <a:ext cx="10336530" cy="680974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Literature Review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Proposed Solution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Teamwork / Tasks Division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845" y="1504315"/>
            <a:ext cx="10204450" cy="4406900"/>
          </a:xfrm>
        </p:spPr>
        <p:txBody>
          <a:bodyPr/>
          <a:lstStyle/>
          <a:p>
            <a:pPr lvl="0"/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Image restoration aims to recover high-quality images from degraded versions.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Degraded images pose challenges in fields like: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Satellite Imaging: Blur affects geographic analysis.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Medical Imaging: Noise impacts diagnostic accuracy.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Photography: Clarity is essential for aesthetics and information capture.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Restoring images degraded by blur and noise caused by: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Imaging system limitations.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Motion blur.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lvl="0"/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Environmental factors.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Introduction</a:t>
            </a:r>
            <a:endParaRPr lang="en-GB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6975" y="1699895"/>
            <a:ext cx="10307320" cy="4211320"/>
          </a:xfrm>
        </p:spPr>
        <p:txBody>
          <a:bodyPr>
            <a:normAutofit lnSpcReduction="10000"/>
          </a:bodyPr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Interest in advanced image processing techniques, especially deblurring and denoising.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Fascinated by the mathematical elegance and practical applications of inverse filtering.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Inverse filtering works in the frequency domain to deconvolve blurred images.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Models degradation as a convolution process.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Balances noise sensitivity and artifact reduction.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Implement and test inverse filtering for image restoration.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Investigate limitations, particularly sensitivity to noise.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Evaluate trade-offs between noise reduction and artifact amplification.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Literature Review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660" y="1532890"/>
            <a:ext cx="10541635" cy="4568825"/>
          </a:xfrm>
        </p:spPr>
        <p:txBody>
          <a:bodyPr>
            <a:normAutofit lnSpcReduction="10000"/>
          </a:bodyPr>
          <a:lstStyle/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Blur: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Caused by defocus or motion during capture.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Modeled as a convolution with a Point Spread Function (PSF).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Motion Blur: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Results from camera-object motion.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Modeled using linear or radial PSFs.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Noise: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Gaussian Noise: Random pixel intensity variations due to sensor limitations.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Salt-and-Pepper Noise: Sporadic white or black pixel disturbances.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Poisson Noise: Common in low-light photography.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Literature Review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525" y="1547495"/>
            <a:ext cx="9970770" cy="4363720"/>
          </a:xfrm>
        </p:spPr>
        <p:txBody>
          <a:bodyPr>
            <a:normAutofit lnSpcReduction="10000"/>
          </a:bodyPr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Inverse Filtering Theory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Reverses the degradation process modeled as a convolution.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Challenges: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Sensitive to noise, amplifying high-frequency disturbances.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Instability when the degradation function approaches zero.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Regularization Techniques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Address inverse filtering’s sensitivity and instability: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Tikhonov Regularization: Adds a penalty term to reduce noise amplification.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Wiener Filtering: Balances noise suppression and detail preservation using signal-to-noise ratio (SNR).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Uses power spectra of noise (Sn) and the signal (Sf).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Literature Review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sz="2500" b="1">
                <a:latin typeface="Times New Roman" panose="02020603050405020304" charset="0"/>
                <a:cs typeface="Times New Roman" panose="02020603050405020304" charset="0"/>
              </a:rPr>
              <a:t>Relevant Research</a:t>
            </a:r>
            <a:endParaRPr lang="en-US" altLang="en-GB" sz="25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500">
                <a:latin typeface="Times New Roman" panose="02020603050405020304" charset="0"/>
                <a:cs typeface="Times New Roman" panose="02020603050405020304" charset="0"/>
              </a:rPr>
              <a:t>Studies explore inverse filtering’s use in controlled blur scenarios.</a:t>
            </a:r>
            <a:endParaRPr lang="en-US" altLang="en-GB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500">
                <a:latin typeface="Times New Roman" panose="02020603050405020304" charset="0"/>
                <a:cs typeface="Times New Roman" panose="02020603050405020304" charset="0"/>
              </a:rPr>
              <a:t>Dr. Tania Stathaki: Demonstrated feasibility for blur but highlighted noise challenges.</a:t>
            </a:r>
            <a:endParaRPr lang="en-US" altLang="en-GB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500">
                <a:latin typeface="Times New Roman" panose="02020603050405020304" charset="0"/>
                <a:cs typeface="Times New Roman" panose="02020603050405020304" charset="0"/>
              </a:rPr>
              <a:t>Research on regularization techniques to enhance robustness.</a:t>
            </a:r>
            <a:endParaRPr lang="en-US" altLang="en-GB" sz="25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2500">
                <a:latin typeface="Times New Roman" panose="02020603050405020304" charset="0"/>
                <a:cs typeface="Times New Roman" panose="02020603050405020304" charset="0"/>
              </a:rPr>
              <a:t>Recent advancements integrate inverse filtering with machine learning for improved restoration quality using adaptive PSFs</a:t>
            </a:r>
            <a:endParaRPr lang="en-US" altLang="en-GB" sz="2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9930"/>
            <a:ext cx="8911687" cy="1280890"/>
          </a:xfrm>
        </p:spPr>
        <p:txBody>
          <a:bodyPr/>
          <a:lstStyle/>
          <a:p>
            <a:r>
              <a:rPr lang="en-US" dirty="0"/>
              <a:t>Proposed Solution/Methodology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889000" y="1480820"/>
            <a:ext cx="10090150" cy="5377180"/>
          </a:xfrm>
          <a:prstGeom prst="rect">
            <a:avLst/>
          </a:prstGeom>
        </p:spPr>
        <p:txBody>
          <a:bodyPr>
            <a:noAutofit/>
          </a:bodyPr>
          <a:p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Capture01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3210" y="995045"/>
            <a:ext cx="3143885" cy="5443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72955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1392555"/>
            <a:ext cx="2458085" cy="2284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-21474826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973" y="1427798"/>
            <a:ext cx="2413635" cy="23869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-21474826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825" y="1392555"/>
            <a:ext cx="2402205" cy="2284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-21474826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153" y="4197668"/>
            <a:ext cx="2440305" cy="24187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-21474826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145" y="4201795"/>
            <a:ext cx="2303780" cy="2282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-21474826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030" y="4201795"/>
            <a:ext cx="2285365" cy="2349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50*347"/>
  <p:tag name="TABLE_ENDDRAG_RECT" val="111*139*750*347"/>
</p:tagLst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3390</Words>
  <Application>WPS Slides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Symbol</vt:lpstr>
      <vt:lpstr>Arial</vt:lpstr>
      <vt:lpstr>Times New Roman</vt:lpstr>
      <vt:lpstr>Times New Roman</vt:lpstr>
      <vt:lpstr>Microsoft YaHei</vt:lpstr>
      <vt:lpstr>Arial Unicode MS</vt:lpstr>
      <vt:lpstr>Century Gothic</vt:lpstr>
      <vt:lpstr>Calibri</vt:lpstr>
      <vt:lpstr>Wisp</vt:lpstr>
      <vt:lpstr>Image Restoration Using Inverse Filtering</vt:lpstr>
      <vt:lpstr>Outline</vt:lpstr>
      <vt:lpstr>Introduction</vt:lpstr>
      <vt:lpstr>Introduction</vt:lpstr>
      <vt:lpstr>Literature Review</vt:lpstr>
      <vt:lpstr>Literature Review</vt:lpstr>
      <vt:lpstr>Literature Review</vt:lpstr>
      <vt:lpstr>Proposed Solution/Methodology</vt:lpstr>
      <vt:lpstr>Results</vt:lpstr>
      <vt:lpstr>Teamwork/Tasks Division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 Presentation</dc:title>
  <dc:creator>Shoaib Azmat</dc:creator>
  <cp:lastModifiedBy>butt0</cp:lastModifiedBy>
  <cp:revision>29</cp:revision>
  <cp:lastPrinted>2020-10-23T08:00:00Z</cp:lastPrinted>
  <dcterms:created xsi:type="dcterms:W3CDTF">2020-10-16T15:32:00Z</dcterms:created>
  <dcterms:modified xsi:type="dcterms:W3CDTF">2025-04-08T09:30:19Z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FD97A92CBBA34A6CB3C2CBC4A306B4A8_13</vt:lpwstr>
  </property>
  <property fmtid="{D5CDD505-2E9C-101B-9397-08002B2CF9AE}" pid="3" name="KSOProductBuildVer">
    <vt:lpwstr>2057-12.2.0.20782</vt:lpwstr>
  </property>
</Properties>
</file>