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1"/>
  </p:sldMasterIdLst>
  <p:notesMasterIdLst>
    <p:notesMasterId r:id="rId19"/>
  </p:notesMasterIdLst>
  <p:sldIdLst>
    <p:sldId id="256" r:id="rId2"/>
    <p:sldId id="257" r:id="rId3"/>
    <p:sldId id="258" r:id="rId4"/>
    <p:sldId id="273" r:id="rId5"/>
    <p:sldId id="259" r:id="rId6"/>
    <p:sldId id="260" r:id="rId7"/>
    <p:sldId id="270" r:id="rId8"/>
    <p:sldId id="268" r:id="rId9"/>
    <p:sldId id="271" r:id="rId10"/>
    <p:sldId id="261" r:id="rId11"/>
    <p:sldId id="274" r:id="rId12"/>
    <p:sldId id="275" r:id="rId13"/>
    <p:sldId id="263" r:id="rId14"/>
    <p:sldId id="264" r:id="rId15"/>
    <p:sldId id="265" r:id="rId16"/>
    <p:sldId id="267" r:id="rId17"/>
    <p:sldId id="272" r:id="rId1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9" autoAdjust="0"/>
    <p:restoredTop sz="94660"/>
  </p:normalViewPr>
  <p:slideViewPr>
    <p:cSldViewPr snapToGrid="0">
      <p:cViewPr varScale="1">
        <p:scale>
          <a:sx n="87" d="100"/>
          <a:sy n="87" d="100"/>
        </p:scale>
        <p:origin x="43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CFF84D1-426F-4BCD-BF7B-D72AC74D1524}" type="datetimeFigureOut">
              <a:rPr lang="en-US" smtClean="0"/>
              <a:pPr/>
              <a:t>7/3/2024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D5DA9C9-04E2-4163-9950-BB52C9CE87E5}" type="slidenum">
              <a:rPr lang="en-US" smtClean="0"/>
              <a:pPr/>
              <a:t>‹#›</a:t>
            </a:fld>
            <a:endParaRPr lang="en-US"/>
          </a:p>
        </p:txBody>
      </p:sp>
    </p:spTree>
    <p:extLst>
      <p:ext uri="{BB962C8B-B14F-4D97-AF65-F5344CB8AC3E}">
        <p14:creationId xmlns:p14="http://schemas.microsoft.com/office/powerpoint/2010/main" val="1504856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3284890-85D2-4D7B-8EF5-15A9C1DB8F42}" type="datetimeFigureOut">
              <a:rPr lang="en-US" smtClean="0"/>
              <a:pPr/>
              <a:t>7/3/2024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1559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723639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48180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11511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82820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4C608-40B1-4030-A28D-5B74BC98ADCE}" type="datetimeFigureOut">
              <a:rPr lang="en-US" smtClean="0"/>
              <a:pPr/>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25851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4C608-40B1-4030-A28D-5B74BC98ADCE}" type="datetimeFigureOut">
              <a:rPr lang="en-US" smtClean="0"/>
              <a:pPr/>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57510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22649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6947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924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475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10453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pPr/>
              <a:t>7/3/2024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636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pPr/>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504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pPr/>
              <a:t>7/3/2024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5795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6302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691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64C608-40B1-4030-A28D-5B74BC98ADCE}" type="datetimeFigureOut">
              <a:rPr lang="en-US" smtClean="0"/>
              <a:pPr/>
              <a:t>7/3/2024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7047059"/>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DD1D-B4A1-4343-A14E-35F211B0F288}"/>
              </a:ext>
            </a:extLst>
          </p:cNvPr>
          <p:cNvSpPr>
            <a:spLocks noGrp="1"/>
          </p:cNvSpPr>
          <p:nvPr>
            <p:ph type="ctrTitle"/>
          </p:nvPr>
        </p:nvSpPr>
        <p:spPr>
          <a:xfrm>
            <a:off x="838199" y="1093788"/>
            <a:ext cx="10506455" cy="2967208"/>
          </a:xfrm>
        </p:spPr>
        <p:txBody>
          <a:bodyPr>
            <a:normAutofit/>
          </a:bodyPr>
          <a:lstStyle/>
          <a:p>
            <a:pPr algn="l"/>
            <a:r>
              <a:rPr lang="en-FI" sz="8000" dirty="0" smtClean="0"/>
              <a:t>home automation light system</a:t>
            </a:r>
            <a:endParaRPr lang="en-US" sz="8000" dirty="0"/>
          </a:p>
        </p:txBody>
      </p:sp>
      <p:sp>
        <p:nvSpPr>
          <p:cNvPr id="3" name="Subtitle 2">
            <a:extLst>
              <a:ext uri="{FF2B5EF4-FFF2-40B4-BE49-F238E27FC236}">
                <a16:creationId xmlns:a16="http://schemas.microsoft.com/office/drawing/2014/main" id="{6E35FDC1-C775-4A4C-BA7F-BFA02E833087}"/>
              </a:ext>
            </a:extLst>
          </p:cNvPr>
          <p:cNvSpPr>
            <a:spLocks noGrp="1"/>
          </p:cNvSpPr>
          <p:nvPr>
            <p:ph type="subTitle" idx="1"/>
          </p:nvPr>
        </p:nvSpPr>
        <p:spPr>
          <a:xfrm>
            <a:off x="6389370" y="4432300"/>
            <a:ext cx="5523230" cy="1648460"/>
          </a:xfrm>
        </p:spPr>
        <p:txBody>
          <a:bodyPr>
            <a:normAutofit/>
          </a:bodyPr>
          <a:lstStyle/>
          <a:p>
            <a:pPr algn="r"/>
            <a:r>
              <a:rPr lang="en-FI" dirty="0" smtClean="0"/>
              <a:t>Hafiz rehmatullah		Fa21-bce-061</a:t>
            </a:r>
          </a:p>
          <a:p>
            <a:pPr algn="r"/>
            <a:r>
              <a:rPr lang="en-US" dirty="0" smtClean="0"/>
              <a:t>M</a:t>
            </a:r>
            <a:r>
              <a:rPr lang="en-FI" dirty="0" smtClean="0"/>
              <a:t>uhammad hassan		fa21-bce-051</a:t>
            </a:r>
          </a:p>
          <a:p>
            <a:pPr algn="r"/>
            <a:r>
              <a:rPr lang="en-FI" dirty="0" smtClean="0"/>
              <a:t>Syed muhammad hashir	fa21-bce-032</a:t>
            </a:r>
          </a:p>
          <a:p>
            <a:pPr algn="r"/>
            <a:endParaRPr lang="en-US" dirty="0"/>
          </a:p>
          <a:p>
            <a:pPr algn="r"/>
            <a:endParaRPr lang="en-US" dirty="0"/>
          </a:p>
          <a:p>
            <a:pPr algn="r"/>
            <a:endParaRPr lang="en-US" dirty="0"/>
          </a:p>
        </p:txBody>
      </p:sp>
    </p:spTree>
    <p:extLst>
      <p:ext uri="{BB962C8B-B14F-4D97-AF65-F5344CB8AC3E}">
        <p14:creationId xmlns:p14="http://schemas.microsoft.com/office/powerpoint/2010/main" val="3316445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AFCD-32D0-490F-94A0-8B30B8189DB2}"/>
              </a:ext>
            </a:extLst>
          </p:cNvPr>
          <p:cNvSpPr>
            <a:spLocks noGrp="1"/>
          </p:cNvSpPr>
          <p:nvPr>
            <p:ph type="title"/>
          </p:nvPr>
        </p:nvSpPr>
        <p:spPr>
          <a:xfrm>
            <a:off x="1003300" y="127000"/>
            <a:ext cx="10031411" cy="65151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Results:</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t>
            </a:r>
            <a:br>
              <a:rPr lang="en-US" dirty="0"/>
            </a:br>
            <a:r>
              <a:rPr lang="en-US" dirty="0"/>
              <a:t>				</a:t>
            </a:r>
            <a:r>
              <a:rPr lang="en-GB" dirty="0"/>
              <a:t>After-1-Leaving C(person) are</a:t>
            </a:r>
            <a:r>
              <a:rPr lang="en-US" dirty="0"/>
              <a:t/>
            </a:r>
            <a:br>
              <a:rPr lang="en-US" dirty="0"/>
            </a:br>
            <a:r>
              <a:rPr lang="en-US" dirty="0"/>
              <a:t>				</a:t>
            </a: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dirty="0"/>
          </a:p>
        </p:txBody>
      </p:sp>
      <p:pic>
        <p:nvPicPr>
          <p:cNvPr id="4" name="Picture 3"/>
          <p:cNvPicPr/>
          <p:nvPr/>
        </p:nvPicPr>
        <p:blipFill>
          <a:blip r:embed="rId2"/>
          <a:stretch>
            <a:fillRect/>
          </a:stretch>
        </p:blipFill>
        <p:spPr>
          <a:xfrm>
            <a:off x="2224454" y="1230924"/>
            <a:ext cx="8282353" cy="4642338"/>
          </a:xfrm>
          <a:prstGeom prst="rect">
            <a:avLst/>
          </a:prstGeom>
        </p:spPr>
      </p:pic>
    </p:spTree>
    <p:extLst>
      <p:ext uri="{BB962C8B-B14F-4D97-AF65-F5344CB8AC3E}">
        <p14:creationId xmlns:p14="http://schemas.microsoft.com/office/powerpoint/2010/main" val="293936085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4" name="Content Placeholder 3"/>
          <p:cNvPicPr>
            <a:picLocks noGrp="1"/>
          </p:cNvPicPr>
          <p:nvPr>
            <p:ph idx="1"/>
          </p:nvPr>
        </p:nvPicPr>
        <p:blipFill>
          <a:blip r:embed="rId2"/>
          <a:stretch>
            <a:fillRect/>
          </a:stretch>
        </p:blipFill>
        <p:spPr>
          <a:xfrm>
            <a:off x="729762" y="1934307"/>
            <a:ext cx="5424853" cy="4018084"/>
          </a:xfrm>
          <a:prstGeom prst="rect">
            <a:avLst/>
          </a:prstGeom>
        </p:spPr>
      </p:pic>
      <p:pic>
        <p:nvPicPr>
          <p:cNvPr id="5" name="Picture 4"/>
          <p:cNvPicPr/>
          <p:nvPr/>
        </p:nvPicPr>
        <p:blipFill>
          <a:blip r:embed="rId3"/>
          <a:stretch>
            <a:fillRect/>
          </a:stretch>
        </p:blipFill>
        <p:spPr>
          <a:xfrm>
            <a:off x="6254017" y="1934307"/>
            <a:ext cx="5205045" cy="4018083"/>
          </a:xfrm>
          <a:prstGeom prst="rect">
            <a:avLst/>
          </a:prstGeom>
        </p:spPr>
      </p:pic>
      <p:sp>
        <p:nvSpPr>
          <p:cNvPr id="6" name="Rectangle 5"/>
          <p:cNvSpPr/>
          <p:nvPr/>
        </p:nvSpPr>
        <p:spPr>
          <a:xfrm>
            <a:off x="3534509" y="6086424"/>
            <a:ext cx="4534578" cy="646331"/>
          </a:xfrm>
          <a:prstGeom prst="rect">
            <a:avLst/>
          </a:prstGeom>
        </p:spPr>
        <p:txBody>
          <a:bodyPr wrap="square">
            <a:spAutoFit/>
          </a:bodyPr>
          <a:lstStyle/>
          <a:p>
            <a:pPr marL="914400" indent="457200">
              <a:spcBef>
                <a:spcPts val="40"/>
              </a:spcBef>
              <a:spcAft>
                <a:spcPts val="0"/>
              </a:spcAft>
            </a:pPr>
            <a:r>
              <a:rPr lang="en-GB" dirty="0">
                <a:latin typeface="Times New Roman" panose="02020603050405020304" pitchFamily="18" charset="0"/>
                <a:ea typeface="Times New Roman" panose="02020603050405020304" pitchFamily="18" charset="0"/>
              </a:rPr>
              <a:t>Person cross door but not </a:t>
            </a:r>
            <a:r>
              <a:rPr lang="en-GB" dirty="0" smtClean="0">
                <a:latin typeface="Times New Roman" panose="02020603050405020304" pitchFamily="18" charset="0"/>
                <a:ea typeface="Times New Roman" panose="02020603050405020304" pitchFamily="18" charset="0"/>
              </a:rPr>
              <a:t>present </a:t>
            </a:r>
            <a:r>
              <a:rPr lang="en-GB" dirty="0">
                <a:latin typeface="Times New Roman" panose="02020603050405020304" pitchFamily="18" charset="0"/>
                <a:ea typeface="Times New Roman" panose="02020603050405020304" pitchFamily="18" charset="0"/>
              </a:rPr>
              <a:t>in room</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192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8099302" cy="1183905"/>
          </a:xfrm>
        </p:spPr>
        <p:txBody>
          <a:bodyPr/>
          <a:lstStyle/>
          <a:p>
            <a:r>
              <a:rPr lang="en-US" dirty="0"/>
              <a:t>Results:</a:t>
            </a:r>
          </a:p>
        </p:txBody>
      </p:sp>
      <p:pic>
        <p:nvPicPr>
          <p:cNvPr id="4" name="Content Placeholder 3"/>
          <p:cNvPicPr>
            <a:picLocks noGrp="1"/>
          </p:cNvPicPr>
          <p:nvPr>
            <p:ph idx="1"/>
          </p:nvPr>
        </p:nvPicPr>
        <p:blipFill>
          <a:blip r:embed="rId2"/>
          <a:stretch>
            <a:fillRect/>
          </a:stretch>
        </p:blipFill>
        <p:spPr>
          <a:xfrm>
            <a:off x="691030" y="2118172"/>
            <a:ext cx="5991124" cy="3843013"/>
          </a:xfrm>
          <a:prstGeom prst="rect">
            <a:avLst/>
          </a:prstGeom>
        </p:spPr>
      </p:pic>
      <p:pic>
        <p:nvPicPr>
          <p:cNvPr id="5" name="Picture 4"/>
          <p:cNvPicPr/>
          <p:nvPr/>
        </p:nvPicPr>
        <p:blipFill>
          <a:blip r:embed="rId3"/>
          <a:stretch>
            <a:fillRect/>
          </a:stretch>
        </p:blipFill>
        <p:spPr>
          <a:xfrm>
            <a:off x="6814038" y="2118172"/>
            <a:ext cx="4756639" cy="3843013"/>
          </a:xfrm>
          <a:prstGeom prst="rect">
            <a:avLst/>
          </a:prstGeom>
        </p:spPr>
      </p:pic>
      <p:sp>
        <p:nvSpPr>
          <p:cNvPr id="6" name="Rectangle 5"/>
          <p:cNvSpPr/>
          <p:nvPr/>
        </p:nvSpPr>
        <p:spPr>
          <a:xfrm>
            <a:off x="2854569" y="6211669"/>
            <a:ext cx="6096000" cy="646331"/>
          </a:xfrm>
          <a:prstGeom prst="rect">
            <a:avLst/>
          </a:prstGeom>
        </p:spPr>
        <p:txBody>
          <a:bodyPr>
            <a:spAutoFit/>
          </a:bodyPr>
          <a:lstStyle/>
          <a:p>
            <a:pPr marL="914400" indent="457200">
              <a:spcAft>
                <a:spcPts val="0"/>
              </a:spcAft>
            </a:pPr>
            <a:r>
              <a:rPr lang="en-FI" dirty="0">
                <a:latin typeface="Times New Roman" panose="02020603050405020304" pitchFamily="18" charset="0"/>
                <a:ea typeface="Times New Roman" panose="02020603050405020304" pitchFamily="18" charset="0"/>
              </a:rPr>
              <a:t>When all person leave the      room </a:t>
            </a:r>
            <a:endParaRPr lang="en-US" dirty="0">
              <a:latin typeface="Times New Roman" panose="02020603050405020304" pitchFamily="18" charset="0"/>
              <a:ea typeface="Times New Roman" panose="02020603050405020304" pitchFamily="18" charset="0"/>
            </a:endParaRPr>
          </a:p>
          <a:p>
            <a:pPr>
              <a:spcAft>
                <a:spcPts val="0"/>
              </a:spcAft>
            </a:pPr>
            <a:r>
              <a:rPr lang="en-FI"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5110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FC5E-5322-4C5F-9D63-1E999E7C46E4}"/>
              </a:ext>
            </a:extLst>
          </p:cNvPr>
          <p:cNvSpPr>
            <a:spLocks noGrp="1"/>
          </p:cNvSpPr>
          <p:nvPr>
            <p:ph type="title"/>
          </p:nvPr>
        </p:nvSpPr>
        <p:spPr/>
        <p:txBody>
          <a:bodyPr/>
          <a:lstStyle/>
          <a:p>
            <a:r>
              <a:rPr lang="en-US" dirty="0"/>
              <a:t>Teamwork/Tasks Division</a:t>
            </a:r>
          </a:p>
        </p:txBody>
      </p:sp>
      <p:sp>
        <p:nvSpPr>
          <p:cNvPr id="3" name="Content Placeholder 2">
            <a:extLst>
              <a:ext uri="{FF2B5EF4-FFF2-40B4-BE49-F238E27FC236}">
                <a16:creationId xmlns:a16="http://schemas.microsoft.com/office/drawing/2014/main" id="{01AC9D2C-C863-45BB-8F1D-C2B020B7A938}"/>
              </a:ext>
            </a:extLst>
          </p:cNvPr>
          <p:cNvSpPr>
            <a:spLocks noGrp="1"/>
          </p:cNvSpPr>
          <p:nvPr>
            <p:ph idx="1"/>
          </p:nvPr>
        </p:nvSpPr>
        <p:spPr>
          <a:xfrm>
            <a:off x="836612" y="1095375"/>
            <a:ext cx="10515600" cy="4667250"/>
          </a:xfrm>
        </p:spPr>
        <p:txBody>
          <a:bodyPr>
            <a:normAutofit fontScale="70000" lnSpcReduction="20000"/>
          </a:bodyPr>
          <a:lstStyle/>
          <a:p>
            <a:pPr marL="0" indent="0">
              <a:buNone/>
            </a:pPr>
            <a:endParaRPr lang="en-US" sz="3600" dirty="0"/>
          </a:p>
          <a:p>
            <a:endParaRPr lang="en-US" sz="3600" dirty="0"/>
          </a:p>
          <a:p>
            <a:r>
              <a:rPr lang="en-US" sz="3800" dirty="0"/>
              <a:t>The workload was distributed among the teammate:</a:t>
            </a:r>
          </a:p>
          <a:p>
            <a:pPr lvl="3"/>
            <a:r>
              <a:rPr lang="en-US" sz="3800" dirty="0"/>
              <a:t>Hassan and Hashir </a:t>
            </a:r>
            <a:r>
              <a:rPr lang="en-US" sz="3800" dirty="0" smtClean="0"/>
              <a:t>d</a:t>
            </a:r>
            <a:r>
              <a:rPr lang="en-FI" sz="3800" dirty="0" smtClean="0"/>
              <a:t>id</a:t>
            </a:r>
            <a:r>
              <a:rPr lang="en-US" sz="3800" dirty="0" smtClean="0"/>
              <a:t> </a:t>
            </a:r>
            <a:r>
              <a:rPr lang="en-FI" sz="3800" dirty="0"/>
              <a:t>t</a:t>
            </a:r>
            <a:r>
              <a:rPr lang="en-FI" sz="3800" dirty="0" smtClean="0"/>
              <a:t>he </a:t>
            </a:r>
            <a:r>
              <a:rPr lang="en-US" sz="3800" dirty="0" smtClean="0"/>
              <a:t>Code </a:t>
            </a:r>
            <a:r>
              <a:rPr lang="en-US" sz="3800" dirty="0"/>
              <a:t>&amp; </a:t>
            </a:r>
            <a:r>
              <a:rPr lang="en-US" sz="3800" dirty="0" err="1"/>
              <a:t>proteus</a:t>
            </a:r>
            <a:r>
              <a:rPr lang="en-US" sz="3800" dirty="0"/>
              <a:t> Simulink diagram.               </a:t>
            </a:r>
          </a:p>
          <a:p>
            <a:pPr lvl="3"/>
            <a:r>
              <a:rPr lang="en-US" sz="3800" dirty="0" smtClean="0"/>
              <a:t>H</a:t>
            </a:r>
            <a:r>
              <a:rPr lang="en-FI" sz="3800" dirty="0" smtClean="0"/>
              <a:t>afiz Rehmatullah prepared report</a:t>
            </a:r>
            <a:r>
              <a:rPr lang="en-US" sz="3800" dirty="0" smtClean="0"/>
              <a:t>.</a:t>
            </a:r>
            <a:endParaRPr lang="en-US" sz="3800" dirty="0"/>
          </a:p>
          <a:p>
            <a:pPr lvl="3"/>
            <a:r>
              <a:rPr lang="en-US" sz="3800" dirty="0" smtClean="0"/>
              <a:t>H</a:t>
            </a:r>
            <a:r>
              <a:rPr lang="en-FI" sz="3800" dirty="0" smtClean="0"/>
              <a:t>afiz Rehmatullah prepared presentation</a:t>
            </a:r>
            <a:r>
              <a:rPr lang="en-US" sz="3800" dirty="0" smtClean="0"/>
              <a:t>.</a:t>
            </a:r>
            <a:endParaRPr lang="en-US" sz="3800" dirty="0"/>
          </a:p>
          <a:p>
            <a:pPr lvl="3"/>
            <a:r>
              <a:rPr lang="en-US" sz="3800" dirty="0"/>
              <a:t>And we all work together on hardware.</a:t>
            </a:r>
          </a:p>
          <a:p>
            <a:r>
              <a:rPr lang="en-US" sz="3800" dirty="0"/>
              <a:t>The students effectively completed and presented the CEP as a team</a:t>
            </a:r>
          </a:p>
          <a:p>
            <a:r>
              <a:rPr lang="en-US" sz="3800" dirty="0"/>
              <a:t>YES.</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8611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4" name="Rectangle 9">
              <a:extLst>
                <a:ext uri="{FF2B5EF4-FFF2-40B4-BE49-F238E27FC236}">
                  <a16:creationId xmlns:a16="http://schemas.microsoft.com/office/drawing/2014/main" id="{CE1A8443-DFAD-4C8E-A1D1-B1FFC23AA5F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E6B63302-4338-4BDD-9145-6EF340A2E40A}"/>
              </a:ext>
            </a:extLst>
          </p:cNvPr>
          <p:cNvSpPr>
            <a:spLocks noGrp="1"/>
          </p:cNvSpPr>
          <p:nvPr>
            <p:ph type="title"/>
          </p:nvPr>
        </p:nvSpPr>
        <p:spPr>
          <a:xfrm>
            <a:off x="4996697" y="618518"/>
            <a:ext cx="6050713" cy="1478570"/>
          </a:xfrm>
        </p:spPr>
        <p:txBody>
          <a:bodyPr>
            <a:normAutofit/>
          </a:bodyPr>
          <a:lstStyle/>
          <a:p>
            <a:r>
              <a:rPr lang="en-US"/>
              <a:t>Societal Impact</a:t>
            </a:r>
            <a:endParaRPr lang="en-US" dirty="0"/>
          </a:p>
        </p:txBody>
      </p:sp>
      <p:pic>
        <p:nvPicPr>
          <p:cNvPr id="5" name="Picture 4" descr="Close-up of a lightbulb with a filament">
            <a:extLst>
              <a:ext uri="{FF2B5EF4-FFF2-40B4-BE49-F238E27FC236}">
                <a16:creationId xmlns:a16="http://schemas.microsoft.com/office/drawing/2014/main" id="{056EDB83-077A-251D-D18F-E0D6B14D4508}"/>
              </a:ext>
            </a:extLst>
          </p:cNvPr>
          <p:cNvPicPr>
            <a:picLocks noChangeAspect="1"/>
          </p:cNvPicPr>
          <p:nvPr/>
        </p:nvPicPr>
        <p:blipFill rotWithShape="1">
          <a:blip r:embed="rId4"/>
          <a:srcRect l="54882" r="-1"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30">
              <a:extLst>
                <a:ext uri="{FF2B5EF4-FFF2-40B4-BE49-F238E27FC236}">
                  <a16:creationId xmlns:a16="http://schemas.microsoft.com/office/drawing/2014/main" id="{DB83C953-DA56-415B-943C-6669B401A82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C0378594-7097-4783-950F-B04A65F957FD}"/>
              </a:ext>
            </a:extLst>
          </p:cNvPr>
          <p:cNvSpPr>
            <a:spLocks noGrp="1"/>
          </p:cNvSpPr>
          <p:nvPr>
            <p:ph idx="1"/>
          </p:nvPr>
        </p:nvSpPr>
        <p:spPr>
          <a:xfrm>
            <a:off x="4968958" y="1801812"/>
            <a:ext cx="6078453" cy="4808537"/>
          </a:xfrm>
        </p:spPr>
        <p:txBody>
          <a:bodyPr>
            <a:normAutofit fontScale="85000" lnSpcReduction="10000"/>
          </a:bodyPr>
          <a:lstStyle/>
          <a:p>
            <a:pPr algn="just">
              <a:lnSpc>
                <a:spcPct val="110000"/>
              </a:lnSpc>
            </a:pPr>
            <a:r>
              <a:rPr lang="en-US" sz="2500" dirty="0">
                <a:effectLst/>
                <a:ea typeface="Palladio Uralic"/>
                <a:cs typeface="Palladio Uralic"/>
              </a:rPr>
              <a:t>The use of automated lighting control systems allows to reduce lighting costs and to achieve significant energy savings. But safety and liability are a huge concern for the lighting system project. The system is very beneficial for consumers who are looking for home automation. Increased</a:t>
            </a:r>
            <a:r>
              <a:rPr lang="en-US" sz="2500" spc="-60" dirty="0">
                <a:effectLst/>
                <a:ea typeface="Palladio Uralic"/>
                <a:cs typeface="Palladio Uralic"/>
              </a:rPr>
              <a:t> </a:t>
            </a:r>
            <a:r>
              <a:rPr lang="en-US" sz="2500" dirty="0">
                <a:effectLst/>
                <a:ea typeface="Palladio Uralic"/>
                <a:cs typeface="Palladio Uralic"/>
              </a:rPr>
              <a:t>energy</a:t>
            </a:r>
            <a:r>
              <a:rPr lang="en-US" sz="2500" spc="-55" dirty="0">
                <a:effectLst/>
                <a:ea typeface="Palladio Uralic"/>
                <a:cs typeface="Palladio Uralic"/>
              </a:rPr>
              <a:t> </a:t>
            </a:r>
            <a:r>
              <a:rPr lang="en-US" sz="2500" dirty="0">
                <a:effectLst/>
                <a:ea typeface="Palladio Uralic"/>
                <a:cs typeface="Palladio Uralic"/>
              </a:rPr>
              <a:t>efficiency.</a:t>
            </a:r>
            <a:r>
              <a:rPr lang="en-US" sz="2500" spc="-50" dirty="0">
                <a:effectLst/>
                <a:ea typeface="Palladio Uralic"/>
                <a:cs typeface="Palladio Uralic"/>
              </a:rPr>
              <a:t> </a:t>
            </a:r>
            <a:r>
              <a:rPr lang="en-US" sz="2500" dirty="0">
                <a:effectLst/>
                <a:ea typeface="Palladio Uralic"/>
                <a:cs typeface="Palladio Uralic"/>
              </a:rPr>
              <a:t>The</a:t>
            </a:r>
            <a:r>
              <a:rPr lang="en-US" sz="2500" spc="-50" dirty="0">
                <a:effectLst/>
                <a:ea typeface="Palladio Uralic"/>
                <a:cs typeface="Palladio Uralic"/>
              </a:rPr>
              <a:t> </a:t>
            </a:r>
            <a:r>
              <a:rPr lang="en-US" sz="2500" dirty="0">
                <a:effectLst/>
                <a:ea typeface="Palladio Uralic"/>
                <a:cs typeface="Palladio Uralic"/>
              </a:rPr>
              <a:t>golden</a:t>
            </a:r>
            <a:r>
              <a:rPr lang="en-US" sz="2500" spc="-45" dirty="0">
                <a:effectLst/>
                <a:ea typeface="Palladio Uralic"/>
                <a:cs typeface="Palladio Uralic"/>
              </a:rPr>
              <a:t> </a:t>
            </a:r>
            <a:r>
              <a:rPr lang="en-US" sz="2500" dirty="0">
                <a:effectLst/>
                <a:ea typeface="Palladio Uralic"/>
                <a:cs typeface="Palladio Uralic"/>
              </a:rPr>
              <a:t>rule</a:t>
            </a:r>
            <a:r>
              <a:rPr lang="en-US" sz="2500" spc="-60" dirty="0">
                <a:effectLst/>
                <a:ea typeface="Palladio Uralic"/>
                <a:cs typeface="Palladio Uralic"/>
              </a:rPr>
              <a:t> </a:t>
            </a:r>
            <a:r>
              <a:rPr lang="en-US" sz="2500" dirty="0">
                <a:effectLst/>
                <a:ea typeface="Palladio Uralic"/>
                <a:cs typeface="Palladio Uralic"/>
              </a:rPr>
              <a:t>for</a:t>
            </a:r>
            <a:r>
              <a:rPr lang="en-US" sz="2500" spc="-60" dirty="0">
                <a:effectLst/>
                <a:ea typeface="Palladio Uralic"/>
                <a:cs typeface="Palladio Uralic"/>
              </a:rPr>
              <a:t> </a:t>
            </a:r>
            <a:r>
              <a:rPr lang="en-US" sz="2500" dirty="0">
                <a:effectLst/>
                <a:ea typeface="Palladio Uralic"/>
                <a:cs typeface="Palladio Uralic"/>
              </a:rPr>
              <a:t>saving</a:t>
            </a:r>
            <a:r>
              <a:rPr lang="en-US" sz="2500" spc="-55" dirty="0">
                <a:effectLst/>
                <a:ea typeface="Palladio Uralic"/>
                <a:cs typeface="Palladio Uralic"/>
              </a:rPr>
              <a:t> </a:t>
            </a:r>
            <a:r>
              <a:rPr lang="en-US" sz="2500" dirty="0">
                <a:effectLst/>
                <a:ea typeface="Palladio Uralic"/>
                <a:cs typeface="Palladio Uralic"/>
              </a:rPr>
              <a:t>electricity:</a:t>
            </a:r>
            <a:r>
              <a:rPr lang="en-US" sz="2500" spc="-50" dirty="0">
                <a:effectLst/>
                <a:ea typeface="Palladio Uralic"/>
                <a:cs typeface="Palladio Uralic"/>
              </a:rPr>
              <a:t> </a:t>
            </a:r>
            <a:r>
              <a:rPr lang="en-US" sz="2500" dirty="0">
                <a:effectLst/>
                <a:ea typeface="Palladio Uralic"/>
                <a:cs typeface="Palladio Uralic"/>
              </a:rPr>
              <a:t>The</a:t>
            </a:r>
            <a:r>
              <a:rPr lang="en-US" sz="2500" spc="-50" dirty="0">
                <a:effectLst/>
                <a:ea typeface="Palladio Uralic"/>
                <a:cs typeface="Palladio Uralic"/>
              </a:rPr>
              <a:t> </a:t>
            </a:r>
            <a:r>
              <a:rPr lang="en-US" sz="2500" dirty="0">
                <a:effectLst/>
                <a:ea typeface="Palladio Uralic"/>
                <a:cs typeface="Palladio Uralic"/>
              </a:rPr>
              <a:t>less</a:t>
            </a:r>
            <a:r>
              <a:rPr lang="en-US" sz="2500" spc="-50" dirty="0">
                <a:effectLst/>
                <a:ea typeface="Palladio Uralic"/>
                <a:cs typeface="Palladio Uralic"/>
              </a:rPr>
              <a:t> </a:t>
            </a:r>
            <a:r>
              <a:rPr lang="en-US" sz="2500" dirty="0">
                <a:effectLst/>
                <a:ea typeface="Palladio Uralic"/>
                <a:cs typeface="Palladio Uralic"/>
              </a:rPr>
              <a:t>time</a:t>
            </a:r>
            <a:r>
              <a:rPr lang="en-US" sz="2500" spc="-50" dirty="0">
                <a:effectLst/>
                <a:ea typeface="Palladio Uralic"/>
                <a:cs typeface="Palladio Uralic"/>
              </a:rPr>
              <a:t> </a:t>
            </a:r>
            <a:r>
              <a:rPr lang="en-US" sz="2500" dirty="0">
                <a:effectLst/>
                <a:ea typeface="Palladio Uralic"/>
                <a:cs typeface="Palladio Uralic"/>
              </a:rPr>
              <a:t>your</a:t>
            </a:r>
            <a:r>
              <a:rPr lang="en-US" sz="2500" spc="-60" dirty="0">
                <a:effectLst/>
                <a:ea typeface="Palladio Uralic"/>
                <a:cs typeface="Palladio Uralic"/>
              </a:rPr>
              <a:t> </a:t>
            </a:r>
            <a:r>
              <a:rPr lang="en-US" sz="2500" dirty="0">
                <a:effectLst/>
                <a:ea typeface="Palladio Uralic"/>
                <a:cs typeface="Palladio Uralic"/>
              </a:rPr>
              <a:t>lights</a:t>
            </a:r>
            <a:r>
              <a:rPr lang="en-US" sz="2500" spc="-50" dirty="0">
                <a:effectLst/>
                <a:ea typeface="Palladio Uralic"/>
                <a:cs typeface="Palladio Uralic"/>
              </a:rPr>
              <a:t> </a:t>
            </a:r>
            <a:r>
              <a:rPr lang="en-US" sz="2500" dirty="0">
                <a:effectLst/>
                <a:ea typeface="Palladio Uralic"/>
                <a:cs typeface="Palladio Uralic"/>
              </a:rPr>
              <a:t>are on, the lower your electricity bill will be. An efficient lighting control system should provide the</a:t>
            </a:r>
            <a:r>
              <a:rPr lang="en-US" sz="2500" spc="-35" dirty="0">
                <a:effectLst/>
                <a:ea typeface="Palladio Uralic"/>
                <a:cs typeface="Palladio Uralic"/>
              </a:rPr>
              <a:t> </a:t>
            </a:r>
            <a:r>
              <a:rPr lang="en-US" sz="2500" dirty="0">
                <a:effectLst/>
                <a:ea typeface="Palladio Uralic"/>
                <a:cs typeface="Palladio Uralic"/>
              </a:rPr>
              <a:t>correct</a:t>
            </a:r>
            <a:r>
              <a:rPr lang="en-US" sz="2500" spc="-45" dirty="0">
                <a:effectLst/>
                <a:ea typeface="Palladio Uralic"/>
                <a:cs typeface="Palladio Uralic"/>
              </a:rPr>
              <a:t> </a:t>
            </a:r>
            <a:r>
              <a:rPr lang="en-US" sz="2500" dirty="0">
                <a:effectLst/>
                <a:ea typeface="Palladio Uralic"/>
                <a:cs typeface="Palladio Uralic"/>
              </a:rPr>
              <a:t>amount</a:t>
            </a:r>
            <a:r>
              <a:rPr lang="en-US" sz="2500" spc="-45" dirty="0">
                <a:effectLst/>
                <a:ea typeface="Palladio Uralic"/>
                <a:cs typeface="Palladio Uralic"/>
              </a:rPr>
              <a:t> </a:t>
            </a:r>
            <a:r>
              <a:rPr lang="en-US" sz="2500" dirty="0">
                <a:effectLst/>
                <a:ea typeface="Palladio Uralic"/>
                <a:cs typeface="Palladio Uralic"/>
              </a:rPr>
              <a:t>of</a:t>
            </a:r>
            <a:r>
              <a:rPr lang="en-US" sz="2500" spc="-30" dirty="0">
                <a:effectLst/>
                <a:ea typeface="Palladio Uralic"/>
                <a:cs typeface="Palladio Uralic"/>
              </a:rPr>
              <a:t> </a:t>
            </a:r>
            <a:r>
              <a:rPr lang="en-US" sz="2500" dirty="0">
                <a:effectLst/>
                <a:ea typeface="Palladio Uralic"/>
                <a:cs typeface="Palladio Uralic"/>
              </a:rPr>
              <a:t>electric</a:t>
            </a:r>
            <a:r>
              <a:rPr lang="en-US" sz="2500" spc="-30" dirty="0">
                <a:effectLst/>
                <a:ea typeface="Palladio Uralic"/>
                <a:cs typeface="Palladio Uralic"/>
              </a:rPr>
              <a:t> </a:t>
            </a:r>
            <a:r>
              <a:rPr lang="en-US" sz="2500" dirty="0">
                <a:effectLst/>
                <a:ea typeface="Palladio Uralic"/>
                <a:cs typeface="Palladio Uralic"/>
              </a:rPr>
              <a:t>light</a:t>
            </a:r>
            <a:r>
              <a:rPr lang="en-US" sz="2500" spc="-45" dirty="0">
                <a:effectLst/>
                <a:ea typeface="Palladio Uralic"/>
                <a:cs typeface="Palladio Uralic"/>
              </a:rPr>
              <a:t> </a:t>
            </a:r>
            <a:r>
              <a:rPr lang="en-US" sz="2500" dirty="0">
                <a:effectLst/>
                <a:ea typeface="Palladio Uralic"/>
                <a:cs typeface="Palladio Uralic"/>
              </a:rPr>
              <a:t>for</a:t>
            </a:r>
            <a:r>
              <a:rPr lang="en-US" sz="2500" spc="-40" dirty="0">
                <a:effectLst/>
                <a:ea typeface="Palladio Uralic"/>
                <a:cs typeface="Palladio Uralic"/>
              </a:rPr>
              <a:t> </a:t>
            </a:r>
            <a:r>
              <a:rPr lang="en-US" sz="2500" dirty="0">
                <a:effectLst/>
                <a:ea typeface="Palladio Uralic"/>
                <a:cs typeface="Palladio Uralic"/>
              </a:rPr>
              <a:t>an</a:t>
            </a:r>
            <a:r>
              <a:rPr lang="en-US" sz="2500" spc="-25" dirty="0">
                <a:effectLst/>
                <a:ea typeface="Palladio Uralic"/>
                <a:cs typeface="Palladio Uralic"/>
              </a:rPr>
              <a:t> </a:t>
            </a:r>
            <a:r>
              <a:rPr lang="en-US" sz="2500" dirty="0">
                <a:effectLst/>
                <a:ea typeface="Palladio Uralic"/>
                <a:cs typeface="Palladio Uralic"/>
              </a:rPr>
              <a:t>appropriate</a:t>
            </a:r>
            <a:r>
              <a:rPr lang="en-US" sz="2500" spc="-35" dirty="0">
                <a:effectLst/>
                <a:ea typeface="Palladio Uralic"/>
                <a:cs typeface="Palladio Uralic"/>
              </a:rPr>
              <a:t> </a:t>
            </a:r>
            <a:r>
              <a:rPr lang="en-US" sz="2500" dirty="0">
                <a:effectLst/>
                <a:ea typeface="Palladio Uralic"/>
                <a:cs typeface="Palladio Uralic"/>
              </a:rPr>
              <a:t>work</a:t>
            </a:r>
            <a:r>
              <a:rPr lang="en-US" sz="2500" spc="-35" dirty="0">
                <a:effectLst/>
                <a:ea typeface="Palladio Uralic"/>
                <a:cs typeface="Palladio Uralic"/>
              </a:rPr>
              <a:t> </a:t>
            </a:r>
            <a:r>
              <a:rPr lang="en-US" sz="2500" dirty="0">
                <a:effectLst/>
                <a:ea typeface="Palladio Uralic"/>
                <a:cs typeface="Palladio Uralic"/>
              </a:rPr>
              <a:t>environment</a:t>
            </a:r>
            <a:r>
              <a:rPr lang="en-US" sz="2500" spc="-30" dirty="0">
                <a:effectLst/>
                <a:ea typeface="Palladio Uralic"/>
                <a:cs typeface="Palladio Uralic"/>
              </a:rPr>
              <a:t> </a:t>
            </a:r>
            <a:r>
              <a:rPr lang="en-US" sz="2500" dirty="0">
                <a:effectLst/>
                <a:ea typeface="Palladio Uralic"/>
                <a:cs typeface="Palladio Uralic"/>
              </a:rPr>
              <a:t>while</a:t>
            </a:r>
            <a:r>
              <a:rPr lang="en-US" sz="2500" spc="-45" dirty="0">
                <a:effectLst/>
                <a:ea typeface="Palladio Uralic"/>
                <a:cs typeface="Palladio Uralic"/>
              </a:rPr>
              <a:t> </a:t>
            </a:r>
            <a:r>
              <a:rPr lang="en-US" sz="2500" dirty="0">
                <a:effectLst/>
                <a:ea typeface="Palladio Uralic"/>
                <a:cs typeface="Palladio Uralic"/>
              </a:rPr>
              <a:t>saving</a:t>
            </a:r>
            <a:r>
              <a:rPr lang="en-US" sz="2500" spc="-35" dirty="0">
                <a:effectLst/>
                <a:ea typeface="Palladio Uralic"/>
                <a:cs typeface="Palladio Uralic"/>
              </a:rPr>
              <a:t> </a:t>
            </a:r>
            <a:r>
              <a:rPr lang="en-US" sz="2500" dirty="0">
                <a:effectLst/>
                <a:ea typeface="Palladio Uralic"/>
                <a:cs typeface="Palladio Uralic"/>
              </a:rPr>
              <a:t>energy. Such automation is very useful in certain areas like energy consumption, reducing human efforts, improving standard of living</a:t>
            </a:r>
            <a:r>
              <a:rPr lang="en-US" sz="2500" spc="-50" dirty="0">
                <a:effectLst/>
                <a:ea typeface="Palladio Uralic"/>
                <a:cs typeface="Palladio Uralic"/>
              </a:rPr>
              <a:t> </a:t>
            </a:r>
            <a:r>
              <a:rPr lang="en-US" sz="2500" dirty="0">
                <a:effectLst/>
                <a:ea typeface="Palladio Uralic"/>
                <a:cs typeface="Palladio Uralic"/>
              </a:rPr>
              <a:t>etc.</a:t>
            </a:r>
            <a:endParaRPr lang="en-US" sz="2500" dirty="0"/>
          </a:p>
          <a:p>
            <a:pPr>
              <a:lnSpc>
                <a:spcPct val="110000"/>
              </a:lnSpc>
            </a:pPr>
            <a:endParaRPr lang="en-US" sz="1700" dirty="0"/>
          </a:p>
          <a:p>
            <a:pPr>
              <a:lnSpc>
                <a:spcPct val="110000"/>
              </a:lnSpc>
            </a:pPr>
            <a:endParaRPr lang="en-US" sz="1700" dirty="0"/>
          </a:p>
          <a:p>
            <a:pPr marL="0" indent="0">
              <a:lnSpc>
                <a:spcPct val="110000"/>
              </a:lnSpc>
              <a:buNone/>
            </a:pPr>
            <a:endParaRPr lang="en-US" sz="1700" dirty="0"/>
          </a:p>
          <a:p>
            <a:pPr marL="0" indent="0">
              <a:lnSpc>
                <a:spcPct val="110000"/>
              </a:lnSpc>
              <a:buNone/>
            </a:pPr>
            <a:endParaRPr lang="en-US" sz="1700" dirty="0"/>
          </a:p>
          <a:p>
            <a:pPr marL="0" indent="0">
              <a:lnSpc>
                <a:spcPct val="110000"/>
              </a:lnSpc>
              <a:buNone/>
            </a:pPr>
            <a:endParaRPr lang="en-US" sz="1700" dirty="0"/>
          </a:p>
        </p:txBody>
      </p:sp>
    </p:spTree>
    <p:extLst>
      <p:ext uri="{BB962C8B-B14F-4D97-AF65-F5344CB8AC3E}">
        <p14:creationId xmlns:p14="http://schemas.microsoft.com/office/powerpoint/2010/main" val="281189175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2" name="Rectangle 7">
            <a:extLst>
              <a:ext uri="{FF2B5EF4-FFF2-40B4-BE49-F238E27FC236}">
                <a16:creationId xmlns:a16="http://schemas.microsoft.com/office/drawing/2014/main" id="{E978A47D-4F17-40FE-AB70-7AF78A9575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9">
            <a:extLst>
              <a:ext uri="{FF2B5EF4-FFF2-40B4-BE49-F238E27FC236}">
                <a16:creationId xmlns:a16="http://schemas.microsoft.com/office/drawing/2014/main" id="{85BE3A7E-6A3F-401E-A025-BBB8FDB8DD3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3B534E9-DAC4-4FDD-9D2D-AE77E8D779A9}"/>
              </a:ext>
            </a:extLst>
          </p:cNvPr>
          <p:cNvSpPr>
            <a:spLocks noGrp="1"/>
          </p:cNvSpPr>
          <p:nvPr>
            <p:ph type="title"/>
          </p:nvPr>
        </p:nvSpPr>
        <p:spPr>
          <a:xfrm>
            <a:off x="1317625" y="1201216"/>
            <a:ext cx="2850896" cy="3649130"/>
          </a:xfrm>
        </p:spPr>
        <p:txBody>
          <a:bodyPr>
            <a:normAutofit/>
          </a:bodyPr>
          <a:lstStyle/>
          <a:p>
            <a:pPr algn="ctr"/>
            <a:r>
              <a:rPr lang="en-US" sz="2800" dirty="0"/>
              <a:t>Environmental </a:t>
            </a:r>
            <a:br>
              <a:rPr lang="en-US" sz="2800" dirty="0"/>
            </a:br>
            <a:r>
              <a:rPr lang="en-US" sz="2800" dirty="0"/>
              <a:t/>
            </a:r>
            <a:br>
              <a:rPr lang="en-US" sz="2800" dirty="0"/>
            </a:br>
            <a:r>
              <a:rPr lang="en-US" sz="2800" dirty="0"/>
              <a:t>Impact</a:t>
            </a:r>
          </a:p>
        </p:txBody>
      </p:sp>
      <p:cxnSp>
        <p:nvCxnSpPr>
          <p:cNvPr id="54" name="Straight Connector 38">
            <a:extLst>
              <a:ext uri="{FF2B5EF4-FFF2-40B4-BE49-F238E27FC236}">
                <a16:creationId xmlns:a16="http://schemas.microsoft.com/office/drawing/2014/main" id="{085ECEC0-FF5D-4348-92C7-1EA7C61E770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946934-0254-4B1C-A9DE-A6F2290FA44A}"/>
              </a:ext>
            </a:extLst>
          </p:cNvPr>
          <p:cNvSpPr>
            <a:spLocks noGrp="1"/>
          </p:cNvSpPr>
          <p:nvPr>
            <p:ph idx="1"/>
          </p:nvPr>
        </p:nvSpPr>
        <p:spPr>
          <a:xfrm>
            <a:off x="5248295" y="1227137"/>
            <a:ext cx="5751237" cy="5776914"/>
          </a:xfrm>
        </p:spPr>
        <p:txBody>
          <a:bodyPr anchor="ctr">
            <a:normAutofit lnSpcReduction="10000"/>
          </a:bodyPr>
          <a:lstStyle/>
          <a:p>
            <a:pPr algn="just"/>
            <a:r>
              <a:rPr lang="en-US" dirty="0">
                <a:effectLst/>
                <a:ea typeface="Palladio Uralic"/>
                <a:cs typeface="Palladio Uralic"/>
              </a:rPr>
              <a:t>Lighting negatively affects the environment as it disrupts the natural light cycles that species are</a:t>
            </a:r>
            <a:r>
              <a:rPr lang="en-US" spc="-35" dirty="0">
                <a:effectLst/>
                <a:ea typeface="Palladio Uralic"/>
                <a:cs typeface="Palladio Uralic"/>
              </a:rPr>
              <a:t> </a:t>
            </a:r>
            <a:r>
              <a:rPr lang="en-US" dirty="0">
                <a:effectLst/>
                <a:ea typeface="Palladio Uralic"/>
                <a:cs typeface="Palladio Uralic"/>
              </a:rPr>
              <a:t>cued</a:t>
            </a:r>
            <a:r>
              <a:rPr lang="en-US" spc="-45" dirty="0">
                <a:effectLst/>
                <a:ea typeface="Palladio Uralic"/>
                <a:cs typeface="Palladio Uralic"/>
              </a:rPr>
              <a:t> </a:t>
            </a:r>
            <a:r>
              <a:rPr lang="en-US" dirty="0">
                <a:effectLst/>
                <a:ea typeface="Palladio Uralic"/>
                <a:cs typeface="Palladio Uralic"/>
              </a:rPr>
              <a:t>into.</a:t>
            </a:r>
            <a:r>
              <a:rPr lang="en-US" spc="-45" dirty="0">
                <a:effectLst/>
                <a:ea typeface="Palladio Uralic"/>
                <a:cs typeface="Palladio Uralic"/>
              </a:rPr>
              <a:t> </a:t>
            </a:r>
            <a:r>
              <a:rPr lang="en-US" dirty="0">
                <a:effectLst/>
                <a:ea typeface="Palladio Uralic"/>
                <a:cs typeface="Palladio Uralic"/>
              </a:rPr>
              <a:t>These</a:t>
            </a:r>
            <a:r>
              <a:rPr lang="en-US" spc="-45" dirty="0">
                <a:effectLst/>
                <a:ea typeface="Palladio Uralic"/>
                <a:cs typeface="Palladio Uralic"/>
              </a:rPr>
              <a:t> </a:t>
            </a:r>
            <a:r>
              <a:rPr lang="en-US" dirty="0">
                <a:effectLst/>
                <a:ea typeface="Palladio Uralic"/>
                <a:cs typeface="Palladio Uralic"/>
              </a:rPr>
              <a:t>include</a:t>
            </a:r>
            <a:r>
              <a:rPr lang="en-US" spc="-45" dirty="0">
                <a:effectLst/>
                <a:ea typeface="Palladio Uralic"/>
                <a:cs typeface="Palladio Uralic"/>
              </a:rPr>
              <a:t> </a:t>
            </a:r>
            <a:r>
              <a:rPr lang="en-US" dirty="0">
                <a:effectLst/>
                <a:ea typeface="Palladio Uralic"/>
                <a:cs typeface="Palladio Uralic"/>
              </a:rPr>
              <a:t>changes</a:t>
            </a:r>
            <a:r>
              <a:rPr lang="en-US" spc="-45" dirty="0">
                <a:effectLst/>
                <a:ea typeface="Palladio Uralic"/>
                <a:cs typeface="Palladio Uralic"/>
              </a:rPr>
              <a:t> </a:t>
            </a:r>
            <a:r>
              <a:rPr lang="en-US" dirty="0">
                <a:effectLst/>
                <a:ea typeface="Palladio Uralic"/>
                <a:cs typeface="Palladio Uralic"/>
              </a:rPr>
              <a:t>in</a:t>
            </a:r>
            <a:r>
              <a:rPr lang="en-US" spc="-45" dirty="0">
                <a:effectLst/>
                <a:ea typeface="Palladio Uralic"/>
                <a:cs typeface="Palladio Uralic"/>
              </a:rPr>
              <a:t> </a:t>
            </a:r>
            <a:r>
              <a:rPr lang="en-US" dirty="0">
                <a:effectLst/>
                <a:ea typeface="Palladio Uralic"/>
                <a:cs typeface="Palladio Uralic"/>
              </a:rPr>
              <a:t>time</a:t>
            </a:r>
            <a:r>
              <a:rPr lang="en-US" spc="-35" dirty="0">
                <a:effectLst/>
                <a:ea typeface="Palladio Uralic"/>
                <a:cs typeface="Palladio Uralic"/>
              </a:rPr>
              <a:t> </a:t>
            </a:r>
            <a:r>
              <a:rPr lang="en-US" dirty="0">
                <a:effectLst/>
                <a:ea typeface="Palladio Uralic"/>
                <a:cs typeface="Palladio Uralic"/>
              </a:rPr>
              <a:t>partitioning</a:t>
            </a:r>
            <a:r>
              <a:rPr lang="en-US" spc="-45" dirty="0">
                <a:effectLst/>
                <a:ea typeface="Palladio Uralic"/>
                <a:cs typeface="Palladio Uralic"/>
              </a:rPr>
              <a:t> </a:t>
            </a:r>
            <a:r>
              <a:rPr lang="en-US" dirty="0">
                <a:effectLst/>
                <a:ea typeface="Palladio Uralic"/>
                <a:cs typeface="Palladio Uralic"/>
              </a:rPr>
              <a:t>such</a:t>
            </a:r>
            <a:r>
              <a:rPr lang="en-US" spc="-35" dirty="0">
                <a:effectLst/>
                <a:ea typeface="Palladio Uralic"/>
                <a:cs typeface="Palladio Uralic"/>
              </a:rPr>
              <a:t> </a:t>
            </a:r>
            <a:r>
              <a:rPr lang="en-US" dirty="0">
                <a:effectLst/>
                <a:ea typeface="Palladio Uralic"/>
                <a:cs typeface="Palladio Uralic"/>
              </a:rPr>
              <a:t>as</a:t>
            </a:r>
            <a:r>
              <a:rPr lang="en-US" spc="-45" dirty="0">
                <a:effectLst/>
                <a:ea typeface="Palladio Uralic"/>
                <a:cs typeface="Palladio Uralic"/>
              </a:rPr>
              <a:t> </a:t>
            </a:r>
            <a:r>
              <a:rPr lang="en-US" dirty="0">
                <a:effectLst/>
                <a:ea typeface="Palladio Uralic"/>
                <a:cs typeface="Palladio Uralic"/>
              </a:rPr>
              <a:t>singing,</a:t>
            </a:r>
            <a:r>
              <a:rPr lang="en-US" spc="-50" dirty="0">
                <a:effectLst/>
                <a:ea typeface="Palladio Uralic"/>
                <a:cs typeface="Palladio Uralic"/>
              </a:rPr>
              <a:t> </a:t>
            </a:r>
            <a:r>
              <a:rPr lang="en-US" dirty="0">
                <a:effectLst/>
                <a:ea typeface="Palladio Uralic"/>
                <a:cs typeface="Palladio Uralic"/>
              </a:rPr>
              <a:t>activity</a:t>
            </a:r>
            <a:r>
              <a:rPr lang="en-US" spc="-45" dirty="0">
                <a:effectLst/>
                <a:ea typeface="Palladio Uralic"/>
                <a:cs typeface="Palladio Uralic"/>
              </a:rPr>
              <a:t> </a:t>
            </a:r>
            <a:r>
              <a:rPr lang="en-US" dirty="0">
                <a:effectLst/>
                <a:ea typeface="Palladio Uralic"/>
                <a:cs typeface="Palladio Uralic"/>
              </a:rPr>
              <a:t>and</a:t>
            </a:r>
            <a:r>
              <a:rPr lang="en-US" spc="-45" dirty="0">
                <a:effectLst/>
                <a:ea typeface="Palladio Uralic"/>
                <a:cs typeface="Palladio Uralic"/>
              </a:rPr>
              <a:t> </a:t>
            </a:r>
            <a:r>
              <a:rPr lang="en-US" dirty="0">
                <a:effectLst/>
                <a:ea typeface="Palladio Uralic"/>
                <a:cs typeface="Palladio Uralic"/>
              </a:rPr>
              <a:t>foraging in</a:t>
            </a:r>
            <a:r>
              <a:rPr lang="en-US" spc="-60" dirty="0">
                <a:effectLst/>
                <a:ea typeface="Palladio Uralic"/>
                <a:cs typeface="Palladio Uralic"/>
              </a:rPr>
              <a:t> </a:t>
            </a:r>
            <a:r>
              <a:rPr lang="en-US" dirty="0">
                <a:effectLst/>
                <a:ea typeface="Palladio Uralic"/>
                <a:cs typeface="Palladio Uralic"/>
              </a:rPr>
              <a:t>animals,</a:t>
            </a:r>
            <a:r>
              <a:rPr lang="en-US" spc="-65" dirty="0">
                <a:effectLst/>
                <a:ea typeface="Palladio Uralic"/>
                <a:cs typeface="Palladio Uralic"/>
              </a:rPr>
              <a:t> </a:t>
            </a:r>
            <a:r>
              <a:rPr lang="en-US" dirty="0">
                <a:effectLst/>
                <a:ea typeface="Palladio Uralic"/>
                <a:cs typeface="Palladio Uralic"/>
              </a:rPr>
              <a:t>or</a:t>
            </a:r>
            <a:r>
              <a:rPr lang="en-US" spc="-75" dirty="0">
                <a:effectLst/>
                <a:ea typeface="Palladio Uralic"/>
                <a:cs typeface="Palladio Uralic"/>
              </a:rPr>
              <a:t> </a:t>
            </a:r>
            <a:r>
              <a:rPr lang="en-US" dirty="0">
                <a:effectLst/>
                <a:ea typeface="Palladio Uralic"/>
                <a:cs typeface="Palladio Uralic"/>
              </a:rPr>
              <a:t>altering</a:t>
            </a:r>
            <a:r>
              <a:rPr lang="en-US" spc="-65" dirty="0">
                <a:effectLst/>
                <a:ea typeface="Palladio Uralic"/>
                <a:cs typeface="Palladio Uralic"/>
              </a:rPr>
              <a:t> </a:t>
            </a:r>
            <a:r>
              <a:rPr lang="en-US" dirty="0">
                <a:effectLst/>
                <a:ea typeface="Palladio Uralic"/>
                <a:cs typeface="Palladio Uralic"/>
              </a:rPr>
              <a:t>individual</a:t>
            </a:r>
            <a:r>
              <a:rPr lang="en-US" spc="-75" dirty="0">
                <a:effectLst/>
                <a:ea typeface="Palladio Uralic"/>
                <a:cs typeface="Palladio Uralic"/>
              </a:rPr>
              <a:t> </a:t>
            </a:r>
            <a:r>
              <a:rPr lang="en-US" dirty="0">
                <a:effectLst/>
                <a:ea typeface="Palladio Uralic"/>
                <a:cs typeface="Palladio Uralic"/>
              </a:rPr>
              <a:t>health.</a:t>
            </a:r>
            <a:r>
              <a:rPr lang="en-US" spc="-60" dirty="0">
                <a:effectLst/>
                <a:ea typeface="Palladio Uralic"/>
                <a:cs typeface="Palladio Uralic"/>
              </a:rPr>
              <a:t> </a:t>
            </a:r>
            <a:r>
              <a:rPr lang="en-US" dirty="0">
                <a:effectLst/>
                <a:ea typeface="Palladio Uralic"/>
                <a:cs typeface="Palladio Uralic"/>
              </a:rPr>
              <a:t>The</a:t>
            </a:r>
            <a:r>
              <a:rPr lang="en-US" spc="-65" dirty="0">
                <a:effectLst/>
                <a:ea typeface="Palladio Uralic"/>
                <a:cs typeface="Palladio Uralic"/>
              </a:rPr>
              <a:t> </a:t>
            </a:r>
            <a:r>
              <a:rPr lang="en-US" dirty="0">
                <a:effectLst/>
                <a:ea typeface="Palladio Uralic"/>
                <a:cs typeface="Palladio Uralic"/>
              </a:rPr>
              <a:t>right</a:t>
            </a:r>
            <a:r>
              <a:rPr lang="en-US" spc="-70" dirty="0">
                <a:effectLst/>
                <a:ea typeface="Palladio Uralic"/>
                <a:cs typeface="Palladio Uralic"/>
              </a:rPr>
              <a:t> </a:t>
            </a:r>
            <a:r>
              <a:rPr lang="en-US" dirty="0">
                <a:effectLst/>
                <a:ea typeface="Palladio Uralic"/>
                <a:cs typeface="Palladio Uralic"/>
              </a:rPr>
              <a:t>light</a:t>
            </a:r>
            <a:r>
              <a:rPr lang="en-US" spc="-65" dirty="0">
                <a:effectLst/>
                <a:ea typeface="Palladio Uralic"/>
                <a:cs typeface="Palladio Uralic"/>
              </a:rPr>
              <a:t> </a:t>
            </a:r>
            <a:r>
              <a:rPr lang="en-US" dirty="0">
                <a:effectLst/>
                <a:ea typeface="Palladio Uralic"/>
                <a:cs typeface="Palladio Uralic"/>
              </a:rPr>
              <a:t>gives</a:t>
            </a:r>
            <a:r>
              <a:rPr lang="en-US" spc="-65" dirty="0">
                <a:effectLst/>
                <a:ea typeface="Palladio Uralic"/>
                <a:cs typeface="Palladio Uralic"/>
              </a:rPr>
              <a:t> </a:t>
            </a:r>
            <a:r>
              <a:rPr lang="en-US" dirty="0">
                <a:effectLst/>
                <a:ea typeface="Palladio Uralic"/>
                <a:cs typeface="Palladio Uralic"/>
              </a:rPr>
              <a:t>a</a:t>
            </a:r>
            <a:r>
              <a:rPr lang="en-US" spc="-80" dirty="0">
                <a:effectLst/>
                <a:ea typeface="Palladio Uralic"/>
                <a:cs typeface="Palladio Uralic"/>
              </a:rPr>
              <a:t> </a:t>
            </a:r>
            <a:r>
              <a:rPr lang="en-US" dirty="0">
                <a:effectLst/>
                <a:ea typeface="Palladio Uralic"/>
                <a:cs typeface="Palladio Uralic"/>
              </a:rPr>
              <a:t>hotel</a:t>
            </a:r>
            <a:r>
              <a:rPr lang="en-US" spc="-60" dirty="0">
                <a:effectLst/>
                <a:ea typeface="Palladio Uralic"/>
                <a:cs typeface="Palladio Uralic"/>
              </a:rPr>
              <a:t> </a:t>
            </a:r>
            <a:r>
              <a:rPr lang="en-US" dirty="0">
                <a:effectLst/>
                <a:ea typeface="Palladio Uralic"/>
                <a:cs typeface="Palladio Uralic"/>
              </a:rPr>
              <a:t>room</a:t>
            </a:r>
            <a:r>
              <a:rPr lang="en-US" spc="-80" dirty="0">
                <a:effectLst/>
                <a:ea typeface="Palladio Uralic"/>
                <a:cs typeface="Palladio Uralic"/>
              </a:rPr>
              <a:t> </a:t>
            </a:r>
            <a:r>
              <a:rPr lang="en-US" dirty="0">
                <a:effectLst/>
                <a:ea typeface="Palladio Uralic"/>
                <a:cs typeface="Palladio Uralic"/>
              </a:rPr>
              <a:t>a</a:t>
            </a:r>
            <a:r>
              <a:rPr lang="en-US" spc="-65" dirty="0">
                <a:effectLst/>
                <a:ea typeface="Palladio Uralic"/>
                <a:cs typeface="Palladio Uralic"/>
              </a:rPr>
              <a:t> </a:t>
            </a:r>
            <a:r>
              <a:rPr lang="en-US" dirty="0">
                <a:effectLst/>
                <a:ea typeface="Palladio Uralic"/>
                <a:cs typeface="Palladio Uralic"/>
              </a:rPr>
              <a:t>bright</a:t>
            </a:r>
            <a:r>
              <a:rPr lang="en-US" spc="-65" dirty="0">
                <a:effectLst/>
                <a:ea typeface="Palladio Uralic"/>
                <a:cs typeface="Palladio Uralic"/>
              </a:rPr>
              <a:t> </a:t>
            </a:r>
            <a:r>
              <a:rPr lang="en-US" dirty="0">
                <a:effectLst/>
                <a:ea typeface="Palladio Uralic"/>
                <a:cs typeface="Palladio Uralic"/>
              </a:rPr>
              <a:t>and</a:t>
            </a:r>
            <a:r>
              <a:rPr lang="en-US" spc="-70" dirty="0">
                <a:effectLst/>
                <a:ea typeface="Palladio Uralic"/>
                <a:cs typeface="Palladio Uralic"/>
              </a:rPr>
              <a:t> </a:t>
            </a:r>
            <a:r>
              <a:rPr lang="en-US" dirty="0">
                <a:effectLst/>
                <a:ea typeface="Palladio Uralic"/>
                <a:cs typeface="Palladio Uralic"/>
              </a:rPr>
              <a:t>friendly atmosphere. The wrong light can ruin a nicely decorated room. Lighting control solutions provide a comfortable and productive visual environment, enhancing the comfort levels of a space leads to increases in</a:t>
            </a:r>
            <a:r>
              <a:rPr lang="en-US" spc="-45" dirty="0">
                <a:effectLst/>
                <a:ea typeface="Palladio Uralic"/>
                <a:cs typeface="Palladio Uralic"/>
              </a:rPr>
              <a:t> </a:t>
            </a:r>
            <a:r>
              <a:rPr lang="en-US" dirty="0">
                <a:effectLst/>
                <a:ea typeface="Palladio Uralic"/>
                <a:cs typeface="Palladio Uralic"/>
              </a:rPr>
              <a:t>productivity.</a:t>
            </a:r>
          </a:p>
          <a:p>
            <a:endParaRPr lang="en-US" dirty="0"/>
          </a:p>
          <a:p>
            <a:endParaRPr lang="en-US" sz="1800" dirty="0"/>
          </a:p>
          <a:p>
            <a:pPr marL="0" indent="0">
              <a:buNone/>
            </a:pPr>
            <a:endParaRPr lang="en-US" sz="1800" dirty="0"/>
          </a:p>
          <a:p>
            <a:pPr marL="0" indent="0">
              <a:buNone/>
            </a:pPr>
            <a:endParaRPr lang="en-US" sz="1800" dirty="0"/>
          </a:p>
          <a:p>
            <a:pPr marL="0" indent="0">
              <a:buNone/>
            </a:pPr>
            <a:endParaRPr lang="en-US"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12855276"/>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2" name="Rectangle 11">
            <a:extLst>
              <a:ext uri="{FF2B5EF4-FFF2-40B4-BE49-F238E27FC236}">
                <a16:creationId xmlns:a16="http://schemas.microsoft.com/office/drawing/2014/main" id="{E978A47D-4F17-40FE-AB70-7AF78A9575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13">
            <a:extLst>
              <a:ext uri="{FF2B5EF4-FFF2-40B4-BE49-F238E27FC236}">
                <a16:creationId xmlns:a16="http://schemas.microsoft.com/office/drawing/2014/main" id="{85BE3A7E-6A3F-401E-A025-BBB8FDB8DD3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5" name="Rectangle 5">
              <a:extLst>
                <a:ext uri="{FF2B5EF4-FFF2-40B4-BE49-F238E27FC236}">
                  <a16:creationId xmlns:a16="http://schemas.microsoft.com/office/drawing/2014/main" id="{41EE9036-817C-476C-BD59-B5184F9A3E3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6" name="Freeform 6">
              <a:extLst>
                <a:ext uri="{FF2B5EF4-FFF2-40B4-BE49-F238E27FC236}">
                  <a16:creationId xmlns:a16="http://schemas.microsoft.com/office/drawing/2014/main" id="{F098087A-B4E4-4300-A841-44988BD88E2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F5BD5F4B-A39C-4DF9-84E4-A4D33F30E6E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D7FA9858-BFA0-4D5B-AF72-B1B65EB069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A508A5F3-AFE0-4750-A9C2-B51A514FFC4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92B4AAEB-ABF4-42A7-BE52-0B442190D1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3767C370-4A42-4376-8CAE-606C4BC8F45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36205F53-9C95-4954-B97C-1625BB8A350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DC80B58E-3469-43E9-96FC-D747B698303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E17A4ED2-DDD7-4B4D-A39C-9B0121C886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A2C14A85-E7A9-4E1D-809F-20F5CFA788B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F3D51E32-9399-4B7F-8D91-BF9A068B834B}"/>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9969F9D2-502D-4C1D-ABA5-02B1BF2A001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4AE555C6-5623-478A-BF35-63E9929A3A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A3D3AED4-A69E-4301-9BB4-436DC5F0C95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C3B8082C-2D81-48D7-8B45-85B7C892963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9AD35461-BA86-408B-8A29-244EB2F2FB5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F238E495-B6C6-4857-899B-CDD5848312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20A751E-054C-4EC2-8DA3-0EC923A658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B6E8E701-3D21-4E5C-AB6E-9A740469706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431BDA41-D09D-4984-B888-756F5F81B49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0DC943D2-20E4-4C00-82D2-D405A7C00BB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4BC34A74-80A2-4DE1-8ADC-BBD1709035B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C6C3CA25-431F-4E26-952D-4AA9C4C72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776D1836-82AE-40EF-9829-C6B8D2CF025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9A8E397E-ADF9-45C1-98F4-3F5A86378B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DE07CFD9-357F-40BC-A792-CE874BFE50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7069670-B5A0-4E3F-829E-D8449878C03E}"/>
              </a:ext>
            </a:extLst>
          </p:cNvPr>
          <p:cNvSpPr>
            <a:spLocks noGrp="1"/>
          </p:cNvSpPr>
          <p:nvPr>
            <p:ph type="title"/>
          </p:nvPr>
        </p:nvSpPr>
        <p:spPr>
          <a:xfrm>
            <a:off x="1331934" y="841373"/>
            <a:ext cx="2869416" cy="4708528"/>
          </a:xfrm>
        </p:spPr>
        <p:txBody>
          <a:bodyPr>
            <a:normAutofit/>
          </a:bodyPr>
          <a:lstStyle/>
          <a:p>
            <a:pPr algn="r"/>
            <a:r>
              <a:rPr lang="en-US" sz="3400"/>
              <a:t>Conclusion</a:t>
            </a:r>
          </a:p>
        </p:txBody>
      </p:sp>
      <p:cxnSp>
        <p:nvCxnSpPr>
          <p:cNvPr id="43" name="Straight Connector 42">
            <a:extLst>
              <a:ext uri="{FF2B5EF4-FFF2-40B4-BE49-F238E27FC236}">
                <a16:creationId xmlns:a16="http://schemas.microsoft.com/office/drawing/2014/main" id="{085ECEC0-FF5D-4348-92C7-1EA7C61E770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1C784EA8-3B3A-466E-99C4-32CBE04F9FAD}"/>
              </a:ext>
            </a:extLst>
          </p:cNvPr>
          <p:cNvSpPr>
            <a:spLocks noGrp="1"/>
          </p:cNvSpPr>
          <p:nvPr>
            <p:ph idx="1"/>
          </p:nvPr>
        </p:nvSpPr>
        <p:spPr>
          <a:xfrm>
            <a:off x="4822317" y="256382"/>
            <a:ext cx="6315328" cy="6487887"/>
          </a:xfrm>
        </p:spPr>
        <p:txBody>
          <a:bodyPr anchor="ctr">
            <a:normAutofit/>
          </a:bodyPr>
          <a:lstStyle/>
          <a:p>
            <a:pPr algn="just"/>
            <a:r>
              <a:rPr lang="en-US" sz="2700" dirty="0">
                <a:effectLst/>
                <a:ea typeface="Calibri" panose="020F0502020204030204" pitchFamily="34" charset="0"/>
              </a:rPr>
              <a:t>In this project we design a room light management system for the power consumption and power saving using PIC18F452 microcontroller and IR sensors to detect the movement of person entering or leaving the room and with respect to that counter will increment or decrement and display the result in the LCD and LED will be turned ON. When a single person enters LED will turn ON and will remain ON for rest of 4 persons and will turn OFF when all the persons exit the room.</a:t>
            </a:r>
          </a:p>
          <a:p>
            <a:endParaRPr lang="en-US" sz="1800" dirty="0"/>
          </a:p>
        </p:txBody>
      </p:sp>
      <p:grpSp>
        <p:nvGrpSpPr>
          <p:cNvPr id="45" name="Group 44">
            <a:extLst>
              <a:ext uri="{FF2B5EF4-FFF2-40B4-BE49-F238E27FC236}">
                <a16:creationId xmlns:a16="http://schemas.microsoft.com/office/drawing/2014/main" id="{F4E035BE-9FF4-43D3-BC25-CF582D7FF85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6" name="Freeform 32">
              <a:extLst>
                <a:ext uri="{FF2B5EF4-FFF2-40B4-BE49-F238E27FC236}">
                  <a16:creationId xmlns:a16="http://schemas.microsoft.com/office/drawing/2014/main" id="{F98BCEB2-EC20-4E84-A994-0AC37292C8B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3">
              <a:extLst>
                <a:ext uri="{FF2B5EF4-FFF2-40B4-BE49-F238E27FC236}">
                  <a16:creationId xmlns:a16="http://schemas.microsoft.com/office/drawing/2014/main" id="{7A2E1821-AEDF-417E-9F17-83379E9C094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4">
              <a:extLst>
                <a:ext uri="{FF2B5EF4-FFF2-40B4-BE49-F238E27FC236}">
                  <a16:creationId xmlns:a16="http://schemas.microsoft.com/office/drawing/2014/main" id="{CB3734E2-8292-4B47-B6AB-0E5A058DE95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5">
              <a:extLst>
                <a:ext uri="{FF2B5EF4-FFF2-40B4-BE49-F238E27FC236}">
                  <a16:creationId xmlns:a16="http://schemas.microsoft.com/office/drawing/2014/main" id="{A0B09C51-29AB-45C0-B707-CCFB9DF280B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6">
              <a:extLst>
                <a:ext uri="{FF2B5EF4-FFF2-40B4-BE49-F238E27FC236}">
                  <a16:creationId xmlns:a16="http://schemas.microsoft.com/office/drawing/2014/main" id="{510C0CED-AE1B-45AE-B5E1-57521E589D2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7">
              <a:extLst>
                <a:ext uri="{FF2B5EF4-FFF2-40B4-BE49-F238E27FC236}">
                  <a16:creationId xmlns:a16="http://schemas.microsoft.com/office/drawing/2014/main" id="{591F2327-4B45-41AA-B41C-7404B6A1E4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8">
              <a:extLst>
                <a:ext uri="{FF2B5EF4-FFF2-40B4-BE49-F238E27FC236}">
                  <a16:creationId xmlns:a16="http://schemas.microsoft.com/office/drawing/2014/main" id="{5A63224C-41A0-42C0-96F6-0B2BE99A135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9">
              <a:extLst>
                <a:ext uri="{FF2B5EF4-FFF2-40B4-BE49-F238E27FC236}">
                  <a16:creationId xmlns:a16="http://schemas.microsoft.com/office/drawing/2014/main" id="{A7C00B9F-C253-4776-9935-EC02254A4F2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0">
              <a:extLst>
                <a:ext uri="{FF2B5EF4-FFF2-40B4-BE49-F238E27FC236}">
                  <a16:creationId xmlns:a16="http://schemas.microsoft.com/office/drawing/2014/main" id="{5062D4AA-13F3-4064-8440-FFE8562D854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Rectangle 41">
              <a:extLst>
                <a:ext uri="{FF2B5EF4-FFF2-40B4-BE49-F238E27FC236}">
                  <a16:creationId xmlns:a16="http://schemas.microsoft.com/office/drawing/2014/main" id="{3E143B27-CB82-440B-879B-D25C1891C19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448645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27E-E8A9-E26B-90A3-AB5AEACF75B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6CD279F-A28C-5CD9-C3D4-411A1A445CE6}"/>
              </a:ext>
            </a:extLst>
          </p:cNvPr>
          <p:cNvSpPr>
            <a:spLocks noGrp="1"/>
          </p:cNvSpPr>
          <p:nvPr>
            <p:ph idx="1"/>
          </p:nvPr>
        </p:nvSpPr>
        <p:spPr>
          <a:xfrm rot="20233175">
            <a:off x="1344613" y="2502693"/>
            <a:ext cx="8701088" cy="1852613"/>
          </a:xfrm>
        </p:spPr>
        <p:txBody>
          <a:bodyPr>
            <a:normAutofit/>
          </a:bodyPr>
          <a:lstStyle/>
          <a:p>
            <a:pPr algn="ctr"/>
            <a:r>
              <a:rPr lang="en-US" sz="7000" dirty="0">
                <a:latin typeface="Blackadder ITC" panose="04020505051007020D02" pitchFamily="82" charset="0"/>
              </a:rPr>
              <a:t>Thank You!</a:t>
            </a:r>
          </a:p>
        </p:txBody>
      </p:sp>
    </p:spTree>
    <p:extLst>
      <p:ext uri="{BB962C8B-B14F-4D97-AF65-F5344CB8AC3E}">
        <p14:creationId xmlns:p14="http://schemas.microsoft.com/office/powerpoint/2010/main" val="21510810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E10D-1702-455F-BED9-7D06FB9689E6}"/>
              </a:ext>
            </a:extLst>
          </p:cNvPr>
          <p:cNvSpPr>
            <a:spLocks noGrp="1"/>
          </p:cNvSpPr>
          <p:nvPr>
            <p:ph type="title"/>
          </p:nvPr>
        </p:nvSpPr>
        <p:spPr>
          <a:xfrm>
            <a:off x="1141413" y="618518"/>
            <a:ext cx="9905998" cy="1261082"/>
          </a:xfrm>
        </p:spPr>
        <p:txBody>
          <a:bodyPr/>
          <a:lstStyle/>
          <a:p>
            <a:r>
              <a:rPr lang="en-US" dirty="0"/>
              <a:t>Outline</a:t>
            </a:r>
          </a:p>
        </p:txBody>
      </p:sp>
      <p:sp>
        <p:nvSpPr>
          <p:cNvPr id="3" name="Content Placeholder 2">
            <a:extLst>
              <a:ext uri="{FF2B5EF4-FFF2-40B4-BE49-F238E27FC236}">
                <a16:creationId xmlns:a16="http://schemas.microsoft.com/office/drawing/2014/main" id="{CD8D7C40-CA93-4EE8-A896-16CC9845CAA6}"/>
              </a:ext>
            </a:extLst>
          </p:cNvPr>
          <p:cNvSpPr>
            <a:spLocks noGrp="1"/>
          </p:cNvSpPr>
          <p:nvPr>
            <p:ph idx="1"/>
          </p:nvPr>
        </p:nvSpPr>
        <p:spPr>
          <a:xfrm>
            <a:off x="1141412" y="1651000"/>
            <a:ext cx="9905999" cy="4588482"/>
          </a:xfrm>
        </p:spPr>
        <p:txBody>
          <a:bodyPr>
            <a:normAutofit fontScale="92500" lnSpcReduction="20000"/>
          </a:bodyPr>
          <a:lstStyle/>
          <a:p>
            <a:r>
              <a:rPr lang="en-US" dirty="0"/>
              <a:t>Introduction</a:t>
            </a:r>
          </a:p>
          <a:p>
            <a:r>
              <a:rPr lang="en-US" dirty="0"/>
              <a:t>Literature Review</a:t>
            </a:r>
          </a:p>
          <a:p>
            <a:r>
              <a:rPr lang="en-US" dirty="0"/>
              <a:t>Methodology</a:t>
            </a:r>
          </a:p>
          <a:p>
            <a:r>
              <a:rPr lang="en-US" dirty="0"/>
              <a:t>Flow chart</a:t>
            </a:r>
          </a:p>
          <a:p>
            <a:r>
              <a:rPr lang="en-US" dirty="0"/>
              <a:t>Software model</a:t>
            </a:r>
          </a:p>
          <a:p>
            <a:r>
              <a:rPr lang="en-US" dirty="0"/>
              <a:t>Results</a:t>
            </a:r>
          </a:p>
          <a:p>
            <a:r>
              <a:rPr lang="en-US" dirty="0"/>
              <a:t>Teamwork / Tasks Division</a:t>
            </a:r>
          </a:p>
          <a:p>
            <a:r>
              <a:rPr lang="en-US" dirty="0"/>
              <a:t>Societal Impact</a:t>
            </a:r>
          </a:p>
          <a:p>
            <a:r>
              <a:rPr lang="en-US" dirty="0"/>
              <a:t>Environmental Impact</a:t>
            </a:r>
          </a:p>
          <a:p>
            <a:r>
              <a:rPr lang="en-US" dirty="0"/>
              <a:t>Conclusion</a:t>
            </a:r>
          </a:p>
          <a:p>
            <a:endParaRPr lang="en-US" dirty="0"/>
          </a:p>
          <a:p>
            <a:endParaRPr lang="en-US" dirty="0"/>
          </a:p>
        </p:txBody>
      </p:sp>
    </p:spTree>
    <p:extLst>
      <p:ext uri="{BB962C8B-B14F-4D97-AF65-F5344CB8AC3E}">
        <p14:creationId xmlns:p14="http://schemas.microsoft.com/office/powerpoint/2010/main" val="158418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351D-DA67-4ABD-B85D-88B8662B1BA0}"/>
              </a:ext>
            </a:extLst>
          </p:cNvPr>
          <p:cNvSpPr>
            <a:spLocks noGrp="1"/>
          </p:cNvSpPr>
          <p:nvPr>
            <p:ph type="title"/>
          </p:nvPr>
        </p:nvSpPr>
        <p:spPr>
          <a:xfrm>
            <a:off x="1144589" y="2193318"/>
            <a:ext cx="4316411" cy="1478570"/>
          </a:xfrm>
        </p:spPr>
        <p:txBody>
          <a:bodyPr/>
          <a:lstStyle/>
          <a:p>
            <a:r>
              <a:rPr lang="en-US" dirty="0"/>
              <a:t>Introduction:</a:t>
            </a:r>
          </a:p>
        </p:txBody>
      </p:sp>
      <p:sp>
        <p:nvSpPr>
          <p:cNvPr id="3" name="Content Placeholder 2">
            <a:extLst>
              <a:ext uri="{FF2B5EF4-FFF2-40B4-BE49-F238E27FC236}">
                <a16:creationId xmlns:a16="http://schemas.microsoft.com/office/drawing/2014/main" id="{F4202D1D-D282-4568-8954-C8454A6149F6}"/>
              </a:ext>
            </a:extLst>
          </p:cNvPr>
          <p:cNvSpPr>
            <a:spLocks noGrp="1"/>
          </p:cNvSpPr>
          <p:nvPr>
            <p:ph idx="1"/>
          </p:nvPr>
        </p:nvSpPr>
        <p:spPr>
          <a:xfrm>
            <a:off x="5649911" y="447040"/>
            <a:ext cx="5397500" cy="6195060"/>
          </a:xfrm>
        </p:spPr>
        <p:txBody>
          <a:bodyPr>
            <a:normAutofit/>
          </a:bodyPr>
          <a:lstStyle/>
          <a:p>
            <a:pPr algn="just">
              <a:lnSpc>
                <a:spcPct val="150000"/>
              </a:lnSpc>
            </a:pPr>
            <a:r>
              <a:rPr lang="en-US" sz="2200" dirty="0"/>
              <a:t> </a:t>
            </a:r>
            <a:r>
              <a:rPr lang="en-US" sz="2200" dirty="0">
                <a:effectLst/>
                <a:ea typeface="Calibri" panose="020F0502020204030204" pitchFamily="34" charset="0"/>
              </a:rPr>
              <a:t>In this project we design a room light management system for the power consumption and power saving using PIC18F452 microcontroller and IR sensors to detect the movement of person entering or leaving the room and with respect to that counter will increment or decrement and display the result in the LCD and LED will be turned ON. </a:t>
            </a:r>
            <a:endParaRPr lang="en-US" dirty="0"/>
          </a:p>
        </p:txBody>
      </p:sp>
    </p:spTree>
    <p:extLst>
      <p:ext uri="{BB962C8B-B14F-4D97-AF65-F5344CB8AC3E}">
        <p14:creationId xmlns:p14="http://schemas.microsoft.com/office/powerpoint/2010/main" val="250936134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36205F53-9C95-4954-B97C-1625BB8A350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8">
              <a:extLst>
                <a:ext uri="{FF2B5EF4-FFF2-40B4-BE49-F238E27FC236}">
                  <a16:creationId xmlns:a16="http://schemas.microsoft.com/office/drawing/2014/main" id="{4AE555C6-5623-478A-BF35-63E9929A3A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4">
              <a:extLst>
                <a:ext uri="{FF2B5EF4-FFF2-40B4-BE49-F238E27FC236}">
                  <a16:creationId xmlns:a16="http://schemas.microsoft.com/office/drawing/2014/main" id="{B6E8E701-3D21-4E5C-AB6E-9A740469706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0E72F7EA-9091-40F1-4CB9-9B7518FF8F5C}"/>
              </a:ext>
            </a:extLst>
          </p:cNvPr>
          <p:cNvSpPr>
            <a:spLocks noGrp="1"/>
          </p:cNvSpPr>
          <p:nvPr>
            <p:ph type="title"/>
          </p:nvPr>
        </p:nvSpPr>
        <p:spPr>
          <a:xfrm>
            <a:off x="1141413" y="1095373"/>
            <a:ext cx="2869416" cy="4708528"/>
          </a:xfrm>
        </p:spPr>
        <p:txBody>
          <a:bodyPr>
            <a:normAutofit/>
          </a:bodyPr>
          <a:lstStyle/>
          <a:p>
            <a:pPr algn="r"/>
            <a:r>
              <a:rPr lang="en-US" sz="4000"/>
              <a:t> </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3" name="Content Placeholder 2">
            <a:extLst>
              <a:ext uri="{FF2B5EF4-FFF2-40B4-BE49-F238E27FC236}">
                <a16:creationId xmlns:a16="http://schemas.microsoft.com/office/drawing/2014/main" id="{0B282704-4BFD-8966-CAD3-51D3FF8E0FF5}"/>
              </a:ext>
            </a:extLst>
          </p:cNvPr>
          <p:cNvSpPr>
            <a:spLocks noGrp="1"/>
          </p:cNvSpPr>
          <p:nvPr>
            <p:ph idx="1"/>
          </p:nvPr>
        </p:nvSpPr>
        <p:spPr>
          <a:xfrm>
            <a:off x="5312328" y="494505"/>
            <a:ext cx="5751237" cy="5776914"/>
          </a:xfrm>
        </p:spPr>
        <p:txBody>
          <a:bodyPr anchor="ctr">
            <a:normAutofit/>
          </a:bodyPr>
          <a:lstStyle/>
          <a:p>
            <a:pPr marL="228600" marR="0">
              <a:spcBef>
                <a:spcPts val="0"/>
              </a:spcBef>
              <a:spcAft>
                <a:spcPts val="0"/>
              </a:spcAft>
            </a:pPr>
            <a:r>
              <a:rPr lang="en-US" sz="2200" dirty="0">
                <a:effectLst/>
                <a:ea typeface="Calibri" panose="020F0502020204030204" pitchFamily="34" charset="0"/>
              </a:rPr>
              <a:t>Lighting control systems provide the desired amount of light where and when it is needed. They are used to maximize energy savings, satisfy building codes, provide safety &amp; security, or comply with green building and energy conservation programs.</a:t>
            </a:r>
          </a:p>
          <a:p>
            <a:pPr marL="228600" marR="0">
              <a:spcBef>
                <a:spcPts val="0"/>
              </a:spcBef>
              <a:spcAft>
                <a:spcPts val="0"/>
              </a:spcAft>
            </a:pPr>
            <a:r>
              <a:rPr lang="en-US" sz="2200" dirty="0">
                <a:effectLst/>
                <a:ea typeface="Calibri" panose="020F0502020204030204" pitchFamily="34" charset="0"/>
              </a:rPr>
              <a:t>Power consumption is a major issue in our society and to save that power loss we must came up with an idea of how we are going to save that. This project main goal is to count the person entering and leaving the room through IR sensors and increment and decrement the system so that lights will be ON/OFF respectively. </a:t>
            </a:r>
          </a:p>
          <a:p>
            <a:endParaRPr lang="en-US"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97303061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956C-FAA8-4145-A700-D731F94798B4}"/>
              </a:ext>
            </a:extLst>
          </p:cNvPr>
          <p:cNvSpPr>
            <a:spLocks noGrp="1"/>
          </p:cNvSpPr>
          <p:nvPr>
            <p:ph type="title"/>
          </p:nvPr>
        </p:nvSpPr>
        <p:spPr>
          <a:xfrm>
            <a:off x="938213" y="1950430"/>
            <a:ext cx="4263796" cy="1478570"/>
          </a:xfrm>
        </p:spPr>
        <p:txBody>
          <a:bodyPr/>
          <a:lstStyle/>
          <a:p>
            <a:r>
              <a:rPr lang="en-US" dirty="0"/>
              <a:t>Literature Review</a:t>
            </a:r>
          </a:p>
        </p:txBody>
      </p:sp>
      <p:sp>
        <p:nvSpPr>
          <p:cNvPr id="3" name="Content Placeholder 2">
            <a:extLst>
              <a:ext uri="{FF2B5EF4-FFF2-40B4-BE49-F238E27FC236}">
                <a16:creationId xmlns:a16="http://schemas.microsoft.com/office/drawing/2014/main" id="{2F3B5318-062D-45C5-9A8D-0FF2823D2D89}"/>
              </a:ext>
            </a:extLst>
          </p:cNvPr>
          <p:cNvSpPr>
            <a:spLocks noGrp="1"/>
          </p:cNvSpPr>
          <p:nvPr>
            <p:ph idx="1"/>
          </p:nvPr>
        </p:nvSpPr>
        <p:spPr>
          <a:xfrm>
            <a:off x="5405209" y="0"/>
            <a:ext cx="5477102" cy="4608513"/>
          </a:xfrm>
        </p:spPr>
        <p:txBody>
          <a:bodyPr>
            <a:noAutofit/>
          </a:bodyPr>
          <a:lstStyle/>
          <a:p>
            <a:pPr algn="just"/>
            <a:r>
              <a:rPr lang="en-US" sz="2200" dirty="0">
                <a:effectLst/>
                <a:latin typeface="Times New Roman" panose="02020603050405020304" pitchFamily="18" charset="0"/>
                <a:ea typeface="Calibri" panose="020F0502020204030204" pitchFamily="34" charset="0"/>
              </a:rPr>
              <a:t>The lighting energy use is the largest contributor to the commercial buildings’ energy consumption, the average of 38% (DoE, U. S., 2011)[2]. “In the year of 2010, showcasing 44 percent rise in comparison with the transportation industry in addition to 36 percent rise as compared with the manufacturing industry (DoE, U. S., 2011)”. This system is designed to control the lighting system of the room by turning on the lights automatically whenever there are one or more persons in the room. The aim is to turn on the light when someone enters the room and turn off</a:t>
            </a:r>
            <a:r>
              <a:rPr lang="en-US" sz="2200" spc="5"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the</a:t>
            </a:r>
            <a:r>
              <a:rPr lang="en-US" sz="2200" spc="-20"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light</a:t>
            </a:r>
            <a:r>
              <a:rPr lang="en-US" sz="2200" spc="-30"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when</a:t>
            </a:r>
            <a:r>
              <a:rPr lang="en-US" sz="2200" spc="-25"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the</a:t>
            </a:r>
            <a:r>
              <a:rPr lang="en-US" sz="2200" spc="-30"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last</a:t>
            </a:r>
            <a:r>
              <a:rPr lang="en-US" sz="2200" spc="-10"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person</a:t>
            </a:r>
            <a:r>
              <a:rPr lang="en-US" sz="2200" spc="-15"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leaves</a:t>
            </a:r>
            <a:r>
              <a:rPr lang="en-US" sz="2200" spc="-20"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the</a:t>
            </a:r>
            <a:r>
              <a:rPr lang="en-US" sz="2200" spc="-20"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room,</a:t>
            </a:r>
            <a:r>
              <a:rPr lang="en-US" sz="2200" spc="-20"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the</a:t>
            </a:r>
            <a:r>
              <a:rPr lang="en-US" sz="2200" spc="-30"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project</a:t>
            </a:r>
            <a:r>
              <a:rPr lang="en-US" sz="2200" spc="-25"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has</a:t>
            </a:r>
            <a:r>
              <a:rPr lang="en-US" sz="2200" spc="-20"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to</a:t>
            </a:r>
            <a:r>
              <a:rPr lang="en-US" sz="2200" spc="-35"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internally</a:t>
            </a:r>
            <a:r>
              <a:rPr lang="en-US" sz="2200" spc="-30"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count</a:t>
            </a:r>
            <a:r>
              <a:rPr lang="en-US" sz="2200" spc="-15"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the</a:t>
            </a:r>
            <a:r>
              <a:rPr lang="en-US" sz="2200" spc="-20"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number</a:t>
            </a:r>
            <a:r>
              <a:rPr lang="en-US" sz="2200" spc="-265"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of visitors entering and leaving the room. </a:t>
            </a:r>
            <a:endParaRPr lang="en-US" sz="2200" dirty="0"/>
          </a:p>
        </p:txBody>
      </p:sp>
    </p:spTree>
    <p:extLst>
      <p:ext uri="{BB962C8B-B14F-4D97-AF65-F5344CB8AC3E}">
        <p14:creationId xmlns:p14="http://schemas.microsoft.com/office/powerpoint/2010/main" val="39497613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2AEA-1F6F-4F02-8012-70AE95E1A5F1}"/>
              </a:ext>
            </a:extLst>
          </p:cNvPr>
          <p:cNvSpPr>
            <a:spLocks noGrp="1"/>
          </p:cNvSpPr>
          <p:nvPr>
            <p:ph type="title"/>
          </p:nvPr>
        </p:nvSpPr>
        <p:spPr>
          <a:xfrm>
            <a:off x="1141413" y="618518"/>
            <a:ext cx="9905998" cy="1478570"/>
          </a:xfrm>
        </p:spPr>
        <p:txBody>
          <a:bodyPr>
            <a:normAutofit/>
          </a:bodyPr>
          <a:lstStyle/>
          <a:p>
            <a:r>
              <a:rPr lang="en-US"/>
              <a:t>Methodology</a:t>
            </a:r>
            <a:endParaRPr lang="en-US" dirty="0"/>
          </a:p>
        </p:txBody>
      </p:sp>
      <p:pic>
        <p:nvPicPr>
          <p:cNvPr id="7" name="Picture 6" descr="Diagram&#10;&#10;Description automatically generated">
            <a:extLst>
              <a:ext uri="{FF2B5EF4-FFF2-40B4-BE49-F238E27FC236}">
                <a16:creationId xmlns:a16="http://schemas.microsoft.com/office/drawing/2014/main" id="{139DFD01-58D6-0C2C-EB95-3D0A5A504753}"/>
              </a:ext>
            </a:extLst>
          </p:cNvPr>
          <p:cNvPicPr>
            <a:picLocks noChangeAspect="1"/>
          </p:cNvPicPr>
          <p:nvPr/>
        </p:nvPicPr>
        <p:blipFill>
          <a:blip r:embed="rId3"/>
          <a:stretch>
            <a:fillRect/>
          </a:stretch>
        </p:blipFill>
        <p:spPr>
          <a:xfrm>
            <a:off x="4510730" y="797833"/>
            <a:ext cx="7072909" cy="456171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742C892-11BE-4318-A47D-07C8B9F144F9}"/>
              </a:ext>
            </a:extLst>
          </p:cNvPr>
          <p:cNvSpPr>
            <a:spLocks noGrp="1"/>
          </p:cNvSpPr>
          <p:nvPr>
            <p:ph idx="1"/>
          </p:nvPr>
        </p:nvSpPr>
        <p:spPr>
          <a:xfrm>
            <a:off x="1141413" y="1817836"/>
            <a:ext cx="4710683" cy="3541714"/>
          </a:xfrm>
        </p:spPr>
        <p:txBody>
          <a:bodyPr>
            <a:normAutofit/>
          </a:bodyPr>
          <a:lstStyle/>
          <a:p>
            <a:pPr marL="0" indent="0">
              <a:buNone/>
            </a:pPr>
            <a:endParaRPr lang="en-US" dirty="0"/>
          </a:p>
          <a:p>
            <a:r>
              <a:rPr lang="en-US" b="1" dirty="0"/>
              <a:t> Block Diagram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533848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B3687-089B-91CC-D761-49873393DBDA}"/>
              </a:ext>
            </a:extLst>
          </p:cNvPr>
          <p:cNvSpPr>
            <a:spLocks noGrp="1"/>
          </p:cNvSpPr>
          <p:nvPr>
            <p:ph idx="1"/>
          </p:nvPr>
        </p:nvSpPr>
        <p:spPr>
          <a:xfrm>
            <a:off x="5155618" y="549055"/>
            <a:ext cx="1880764" cy="857689"/>
          </a:xfrm>
        </p:spPr>
        <p:txBody>
          <a:bodyPr>
            <a:normAutofit/>
          </a:bodyPr>
          <a:lstStyle/>
          <a:p>
            <a:pPr marL="0" indent="0">
              <a:buNone/>
            </a:pPr>
            <a:r>
              <a:rPr lang="en-US" sz="3000" dirty="0"/>
              <a:t>Flow chart</a:t>
            </a:r>
          </a:p>
        </p:txBody>
      </p:sp>
      <p:pic>
        <p:nvPicPr>
          <p:cNvPr id="4" name="Picture 3" descr="Diagram&#10;&#10;Description automatically generated">
            <a:extLst>
              <a:ext uri="{FF2B5EF4-FFF2-40B4-BE49-F238E27FC236}">
                <a16:creationId xmlns:a16="http://schemas.microsoft.com/office/drawing/2014/main" id="{1C242937-E946-C98E-EA78-ABDFBC69B24B}"/>
              </a:ext>
            </a:extLst>
          </p:cNvPr>
          <p:cNvPicPr>
            <a:picLocks noChangeAspect="1"/>
          </p:cNvPicPr>
          <p:nvPr/>
        </p:nvPicPr>
        <p:blipFill>
          <a:blip r:embed="rId2"/>
          <a:stretch>
            <a:fillRect/>
          </a:stretch>
        </p:blipFill>
        <p:spPr>
          <a:xfrm>
            <a:off x="2059096" y="1318400"/>
            <a:ext cx="8073808" cy="4561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2656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35DE4-F650-BA56-5987-4917B3C38FED}"/>
              </a:ext>
            </a:extLst>
          </p:cNvPr>
          <p:cNvSpPr>
            <a:spLocks noGrp="1"/>
          </p:cNvSpPr>
          <p:nvPr>
            <p:ph idx="1"/>
          </p:nvPr>
        </p:nvSpPr>
        <p:spPr>
          <a:xfrm>
            <a:off x="337490" y="2289781"/>
            <a:ext cx="3037390" cy="990600"/>
          </a:xfrm>
        </p:spPr>
        <p:txBody>
          <a:bodyPr>
            <a:normAutofit/>
          </a:bodyPr>
          <a:lstStyle/>
          <a:p>
            <a:r>
              <a:rPr lang="en-US" sz="3000" dirty="0"/>
              <a:t>Software model:</a:t>
            </a:r>
          </a:p>
          <a:p>
            <a:pPr marL="0" indent="0">
              <a:buNone/>
            </a:pPr>
            <a:endParaRPr lang="en-US" sz="2400" dirty="0"/>
          </a:p>
        </p:txBody>
      </p:sp>
      <p:pic>
        <p:nvPicPr>
          <p:cNvPr id="5" name="Picture 4"/>
          <p:cNvPicPr/>
          <p:nvPr/>
        </p:nvPicPr>
        <p:blipFill>
          <a:blip r:embed="rId2"/>
          <a:stretch>
            <a:fillRect/>
          </a:stretch>
        </p:blipFill>
        <p:spPr>
          <a:xfrm>
            <a:off x="3766940" y="718526"/>
            <a:ext cx="7513590" cy="4741497"/>
          </a:xfrm>
          <a:prstGeom prst="rect">
            <a:avLst/>
          </a:prstGeom>
          <a:noFill/>
          <a:ln>
            <a:noFill/>
          </a:ln>
        </p:spPr>
      </p:pic>
    </p:spTree>
    <p:extLst>
      <p:ext uri="{BB962C8B-B14F-4D97-AF65-F5344CB8AC3E}">
        <p14:creationId xmlns:p14="http://schemas.microsoft.com/office/powerpoint/2010/main" val="1011433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B9C7E1-61A2-1227-675D-11FEC476AF58}"/>
              </a:ext>
            </a:extLst>
          </p:cNvPr>
          <p:cNvSpPr>
            <a:spLocks noGrp="1"/>
          </p:cNvSpPr>
          <p:nvPr>
            <p:ph idx="1"/>
          </p:nvPr>
        </p:nvSpPr>
        <p:spPr>
          <a:xfrm>
            <a:off x="838200" y="434340"/>
            <a:ext cx="10515600" cy="5742623"/>
          </a:xfrm>
        </p:spPr>
        <p:txBody>
          <a:bodyPr/>
          <a:lstStyle/>
          <a:p>
            <a:r>
              <a:rPr lang="en-US" sz="3000" dirty="0"/>
              <a:t>Results:</a:t>
            </a:r>
          </a:p>
          <a:p>
            <a:pPr marL="0" indent="0" algn="ctr">
              <a:buNone/>
            </a:pPr>
            <a:endParaRPr lang="en-US" dirty="0"/>
          </a:p>
          <a:p>
            <a:pPr marL="0" indent="0" algn="ctr">
              <a:buNone/>
            </a:pPr>
            <a:endParaRPr lang="en-US" sz="2400" dirty="0"/>
          </a:p>
          <a:p>
            <a:pPr marL="0" indent="0" algn="ctr">
              <a:buNone/>
            </a:pPr>
            <a:endParaRPr lang="en-US" dirty="0"/>
          </a:p>
          <a:p>
            <a:pPr marL="0" indent="0" algn="ctr">
              <a:buNone/>
            </a:pPr>
            <a:endParaRPr lang="en-US" sz="2400" dirty="0"/>
          </a:p>
          <a:p>
            <a:pPr marL="0" indent="0" algn="ctr">
              <a:buNone/>
            </a:pPr>
            <a:endParaRPr lang="en-US" sz="2400" dirty="0"/>
          </a:p>
          <a:p>
            <a:pPr marL="0" indent="0" algn="ctr">
              <a:buNone/>
            </a:pPr>
            <a:endParaRPr lang="en-US" dirty="0"/>
          </a:p>
          <a:p>
            <a:pPr marL="0" indent="0" algn="ctr">
              <a:buNone/>
            </a:pPr>
            <a:endParaRPr lang="en-US" sz="2400" dirty="0"/>
          </a:p>
          <a:p>
            <a:pPr marL="0" indent="0" algn="ctr">
              <a:buNone/>
            </a:pPr>
            <a:endParaRPr lang="en-US" sz="2400" dirty="0"/>
          </a:p>
          <a:p>
            <a:pPr marL="0" indent="0" algn="ctr">
              <a:buNone/>
            </a:pPr>
            <a:r>
              <a:rPr lang="en-US" sz="2400" dirty="0"/>
              <a:t>When a person enter</a:t>
            </a:r>
          </a:p>
        </p:txBody>
      </p:sp>
      <p:pic>
        <p:nvPicPr>
          <p:cNvPr id="5" name="Picture 4"/>
          <p:cNvPicPr/>
          <p:nvPr/>
        </p:nvPicPr>
        <p:blipFill>
          <a:blip r:embed="rId2"/>
          <a:stretch>
            <a:fillRect/>
          </a:stretch>
        </p:blipFill>
        <p:spPr>
          <a:xfrm>
            <a:off x="413239" y="1503483"/>
            <a:ext cx="5556738" cy="3947747"/>
          </a:xfrm>
          <a:prstGeom prst="rect">
            <a:avLst/>
          </a:prstGeom>
          <a:noFill/>
          <a:ln>
            <a:noFill/>
          </a:ln>
        </p:spPr>
      </p:pic>
      <p:pic>
        <p:nvPicPr>
          <p:cNvPr id="6" name="Picture 5"/>
          <p:cNvPicPr/>
          <p:nvPr/>
        </p:nvPicPr>
        <p:blipFill>
          <a:blip r:embed="rId3"/>
          <a:stretch>
            <a:fillRect/>
          </a:stretch>
        </p:blipFill>
        <p:spPr>
          <a:xfrm>
            <a:off x="6096000" y="1503483"/>
            <a:ext cx="5351585" cy="3947747"/>
          </a:xfrm>
          <a:prstGeom prst="rect">
            <a:avLst/>
          </a:prstGeom>
        </p:spPr>
      </p:pic>
    </p:spTree>
    <p:extLst>
      <p:ext uri="{BB962C8B-B14F-4D97-AF65-F5344CB8AC3E}">
        <p14:creationId xmlns:p14="http://schemas.microsoft.com/office/powerpoint/2010/main" val="372819445"/>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823</TotalTime>
  <Words>781</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Blackadder ITC</vt:lpstr>
      <vt:lpstr>Calibri</vt:lpstr>
      <vt:lpstr>Palladio Uralic</vt:lpstr>
      <vt:lpstr>Times New Roman</vt:lpstr>
      <vt:lpstr>Trebuchet MS</vt:lpstr>
      <vt:lpstr>Tw Cen MT</vt:lpstr>
      <vt:lpstr>Circuit</vt:lpstr>
      <vt:lpstr>home automation light system</vt:lpstr>
      <vt:lpstr>Outline</vt:lpstr>
      <vt:lpstr>Introduction:</vt:lpstr>
      <vt:lpstr> </vt:lpstr>
      <vt:lpstr>Literature Review</vt:lpstr>
      <vt:lpstr>Methodology</vt:lpstr>
      <vt:lpstr>PowerPoint Presentation</vt:lpstr>
      <vt:lpstr>PowerPoint Presentation</vt:lpstr>
      <vt:lpstr>PowerPoint Presentation</vt:lpstr>
      <vt:lpstr>     Results:                    After-1-Leaving C(person) are         </vt:lpstr>
      <vt:lpstr>Results:</vt:lpstr>
      <vt:lpstr>Results:</vt:lpstr>
      <vt:lpstr>Teamwork/Tasks Division</vt:lpstr>
      <vt:lpstr>Societal Impact</vt:lpstr>
      <vt:lpstr>Environmental   Impact</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CEP Presentation</dc:title>
  <dc:creator>Shoaib Azmat</dc:creator>
  <cp:lastModifiedBy>Syed Muhammad Hashir</cp:lastModifiedBy>
  <cp:revision>35</cp:revision>
  <cp:lastPrinted>2020-10-23T08:00:35Z</cp:lastPrinted>
  <dcterms:created xsi:type="dcterms:W3CDTF">2020-10-16T15:32:16Z</dcterms:created>
  <dcterms:modified xsi:type="dcterms:W3CDTF">2024-07-03T09:55:30Z</dcterms:modified>
</cp:coreProperties>
</file>