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4" r:id="rId4"/>
    <p:sldId id="302" r:id="rId5"/>
    <p:sldId id="285" r:id="rId6"/>
    <p:sldId id="288" r:id="rId7"/>
    <p:sldId id="287" r:id="rId8"/>
    <p:sldId id="289" r:id="rId9"/>
    <p:sldId id="298" r:id="rId10"/>
    <p:sldId id="309" r:id="rId11"/>
    <p:sldId id="310" r:id="rId12"/>
    <p:sldId id="311" r:id="rId13"/>
    <p:sldId id="292" r:id="rId14"/>
    <p:sldId id="303" r:id="rId15"/>
    <p:sldId id="295" r:id="rId16"/>
    <p:sldId id="307" r:id="rId17"/>
    <p:sldId id="308" r:id="rId18"/>
    <p:sldId id="304" r:id="rId19"/>
    <p:sldId id="305" r:id="rId20"/>
    <p:sldId id="306" r:id="rId21"/>
    <p:sldId id="296" r:id="rId22"/>
    <p:sldId id="297" r:id="rId23"/>
    <p:sldId id="299" r:id="rId24"/>
    <p:sldId id="300" r:id="rId25"/>
    <p:sldId id="30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27DD9-3EB4-6BDC-6A4C-7E445B8933AA}" v="94" dt="2023-08-07T14:53:28.030"/>
    <p1510:client id="{28D7C2AB-2260-E36E-E060-FA7A463AC4A2}" v="109" dt="2023-08-07T15:02:26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>
      <p:cViewPr>
        <p:scale>
          <a:sx n="70" d="100"/>
          <a:sy n="70" d="100"/>
        </p:scale>
        <p:origin x="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Timeline</a:t>
            </a:r>
            <a:r>
              <a:rPr lang="en-US" baseline="0"/>
              <a:t> of the Project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Sheet1!$B$17</c:f>
              <c:strCache>
                <c:ptCount val="1"/>
                <c:pt idx="0">
                  <c:v>Dates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Sheet1!$A$18:$A$24</c:f>
              <c:strCache>
                <c:ptCount val="7"/>
                <c:pt idx="0">
                  <c:v>Project Conclusion</c:v>
                </c:pt>
                <c:pt idx="1">
                  <c:v>Testing</c:v>
                </c:pt>
                <c:pt idx="2">
                  <c:v>Integration of Front-End and Backend</c:v>
                </c:pt>
                <c:pt idx="3">
                  <c:v>Front-End</c:v>
                </c:pt>
                <c:pt idx="4">
                  <c:v>Backend</c:v>
                </c:pt>
                <c:pt idx="5">
                  <c:v>Algorithm Selection</c:v>
                </c:pt>
                <c:pt idx="6">
                  <c:v>Proposal</c:v>
                </c:pt>
              </c:strCache>
            </c:strRef>
          </c:cat>
          <c:val>
            <c:numRef>
              <c:f>Sheet1!$B$18:$B$24</c:f>
              <c:numCache>
                <c:formatCode>d\-mmm\-yy</c:formatCode>
                <c:ptCount val="7"/>
                <c:pt idx="0">
                  <c:v>45145</c:v>
                </c:pt>
                <c:pt idx="1">
                  <c:v>45143</c:v>
                </c:pt>
                <c:pt idx="2">
                  <c:v>45141</c:v>
                </c:pt>
                <c:pt idx="3">
                  <c:v>45139</c:v>
                </c:pt>
                <c:pt idx="4">
                  <c:v>45124</c:v>
                </c:pt>
                <c:pt idx="5">
                  <c:v>45092</c:v>
                </c:pt>
                <c:pt idx="6">
                  <c:v>45078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71-40E8-B3BA-E1F3DAE542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20408448"/>
        <c:axId val="12779968"/>
      </c:barChart>
      <c:catAx>
        <c:axId val="1920408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9968"/>
        <c:crosses val="autoZero"/>
        <c:auto val="1"/>
        <c:lblAlgn val="ctr"/>
        <c:lblOffset val="100"/>
        <c:noMultiLvlLbl val="0"/>
      </c:catAx>
      <c:valAx>
        <c:axId val="12779968"/>
        <c:scaling>
          <c:orientation val="minMax"/>
          <c:max val="45145"/>
          <c:min val="45074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d\-mmm\-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0408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5E212-DE3D-840B-E432-71D589AAD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0FCF0-BD50-23BA-CECD-0844EED4F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5D905-5686-D46B-F92A-A3A150FC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89C4-16EF-4715-9F31-7CE26492E04D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27D65-856A-E0F1-D9DA-0E55C229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C40BC-1243-ACC4-DF1E-9110815D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460E-19EF-408E-8082-C3A70C076B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1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D3A6-938E-45FD-7AF2-15740D07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DD7E3-1FB2-56A3-03AA-B878D71F4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CDB7F-D471-0EDF-7F2E-D32AAE0C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89C4-16EF-4715-9F31-7CE26492E04D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8CD4C-B15F-7039-ACA6-3C0C59ED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D500C-3617-9A44-8B26-B03451E1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460E-19EF-408E-8082-C3A70C076B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36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1E6391-DE31-84CB-28AA-79521D8EA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AA18B-38D0-4C41-8552-6234F8D28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D63D6-3A11-7E79-A369-58A86FBA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89C4-16EF-4715-9F31-7CE26492E04D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03643-3107-BE65-7BDF-0FF19914E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C1C41-4DAE-DF50-E141-C6691FE1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460E-19EF-408E-8082-C3A70C076B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4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2AFC-6EAE-ED9A-D949-9B3B7957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96EE4-FBC3-9C7A-860A-F15DF04A2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35993-9FC0-615B-3CE3-B433D163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89C4-16EF-4715-9F31-7CE26492E04D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6FA76-225E-3883-BFF7-143A1611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20CAC-7BD1-3ACB-6957-3ABF472B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460E-19EF-408E-8082-C3A70C076B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9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4FB7-5E14-634A-35D3-0E125EF8F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8EE75-95A0-1E60-726C-E929E9E33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6B4D6-7D44-84BD-63BA-229CEC68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89C4-16EF-4715-9F31-7CE26492E04D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EFBDE-9F89-681C-63EC-DB9B1638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A7197-DD90-D9D0-2B8F-D1D161A7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460E-19EF-408E-8082-C3A70C076B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9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B426-490A-250C-5D08-B7CA67F3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697D5-77E1-98D8-6A5A-1671526E9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024C1-4EA7-D91A-7285-9926B9CF1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6E55D-948D-12E7-06DD-65350471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89C4-16EF-4715-9F31-7CE26492E04D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83AC7-F5A0-371F-290E-D7EEE416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73CF8-A2D9-14FC-0E47-23B8C9CF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460E-19EF-408E-8082-C3A70C076B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4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5575-9F41-CBEE-D637-9C85F2728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CF439-6479-30EB-2271-EE5CF1627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71F0E-F210-EFC3-2012-8D43C54C9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9E571-CE26-3671-2B6C-D9AE4E95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CB8CB-1457-88E6-8F4A-A8657336A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11093E-81E6-D07A-DDAA-3D68A5D7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89C4-16EF-4715-9F31-7CE26492E04D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33434-E20D-E532-7EA8-E9880B12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00E34D-CB58-F495-EDB2-DC253756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460E-19EF-408E-8082-C3A70C076B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7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A8DF-568D-F033-4F01-CE71F8BF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40641-A59C-712E-CFEE-4291150F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89C4-16EF-4715-9F31-7CE26492E04D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E7573-1F29-7E7E-9CF3-24ADAF6B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36602-30B5-EE2E-984B-50B5657F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460E-19EF-408E-8082-C3A70C076B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9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92AB4D-5611-F51C-8DF7-BBEC0D03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89C4-16EF-4715-9F31-7CE26492E04D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9A05A-58C9-E11E-C5CC-42C3F508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DA83E-160E-2CED-4388-1B01E0A9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460E-19EF-408E-8082-C3A70C076B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74EE-F833-A887-AC15-FBBAA6B4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9FD55-2DF7-397F-64AF-609B1A19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7BC32-1466-C31A-9028-1FD97327A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04ADD-B832-653A-0198-515FB453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89C4-16EF-4715-9F31-7CE26492E04D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B4DFB-B2D9-795E-D800-D92ADA69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2729-6DCC-0545-51A1-845D9B84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460E-19EF-408E-8082-C3A70C076B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66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9AF7-E819-72EC-AF82-E2AFDF3C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B7C6D-C867-104C-CCBE-166B2818C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5294B-33CA-46BD-22C1-93937B3C4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F70B6-A2AB-CB57-DD00-649EEE5D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89C4-16EF-4715-9F31-7CE26492E04D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07A97-F7A0-E405-3C20-1A77DD1F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9F9F9-2BA8-84FD-7696-622B5619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460E-19EF-408E-8082-C3A70C076B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9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C3E5F-32C4-34FA-A76F-4420B521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56EA6-DAA2-2A74-F4C4-5F354E689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972A8-F227-2913-F57D-C79F902D3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289C4-16EF-4715-9F31-7CE26492E04D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DA6F8-3012-3CC3-2C19-0F32A3D91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42773-E71E-7BDC-6FA3-63D0A89AA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8460E-19EF-408E-8082-C3A70C076B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8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139746D-70CB-3447-D7CA-2A988125A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Timetable Management System</a:t>
            </a:r>
            <a:br>
              <a:rPr lang="en-US"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600" i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7B9E925-EA45-2F36-E64C-96EEB452C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0228" y="2867101"/>
            <a:ext cx="6963515" cy="2369066"/>
          </a:xfrm>
        </p:spPr>
        <p:txBody>
          <a:bodyPr>
            <a:normAutofit/>
          </a:bodyPr>
          <a:lstStyle/>
          <a:p>
            <a:pPr algn="l"/>
            <a:r>
              <a:rPr lang="en-US" kern="120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rPr>
              <a:t>Sheryar Ahmed			FA21-BCE-042</a:t>
            </a:r>
          </a:p>
          <a:p>
            <a:pPr algn="l"/>
            <a:r>
              <a:rPr lang="en-US" kern="120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rPr>
              <a:t>Muhammad Hassan		FA21-BCE-050</a:t>
            </a:r>
          </a:p>
          <a:p>
            <a:pPr algn="l"/>
            <a:r>
              <a:rPr lang="en-US" kern="120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rPr>
              <a:t>Hasnain Hafeez			FA21-BCE-036</a:t>
            </a:r>
          </a:p>
          <a:p>
            <a:pPr algn="l"/>
            <a:endParaRPr lang="en-US">
              <a:latin typeface="Avenir Next LT Pro" panose="020B05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B1B57B-ABFC-1B9C-13B2-EDE4008AFF5F}"/>
              </a:ext>
            </a:extLst>
          </p:cNvPr>
          <p:cNvSpPr txBox="1"/>
          <p:nvPr/>
        </p:nvSpPr>
        <p:spPr>
          <a:xfrm>
            <a:off x="5615092" y="1828800"/>
            <a:ext cx="673789" cy="46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kern="120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rPr>
              <a:t>BY</a:t>
            </a:r>
            <a:endParaRPr lang="en-US" sz="2400">
              <a:latin typeface="Avenir Next LT Pro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515096-4A86-27A9-1CD8-CBB19B2CEFEC}"/>
              </a:ext>
            </a:extLst>
          </p:cNvPr>
          <p:cNvSpPr txBox="1"/>
          <p:nvPr/>
        </p:nvSpPr>
        <p:spPr>
          <a:xfrm>
            <a:off x="2855988" y="5808849"/>
            <a:ext cx="6865784" cy="372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  <a:ea typeface="+mn-ea"/>
                <a:cs typeface="+mn-cs"/>
              </a:rPr>
              <a:t>SEMESTER PROJECT | OBJECT ORIENTRED PROGRAMMING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07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E461-EF57-1B4A-BA54-D4EE371E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venir Next LT Pro Demi"/>
              </a:rPr>
              <a:t>Methodology:</a:t>
            </a:r>
            <a:br>
              <a:rPr lang="en-US" b="1" dirty="0">
                <a:latin typeface="Avenir Next LT Pro Demi" panose="020F0502020204030204" pitchFamily="34" charset="0"/>
              </a:rPr>
            </a:br>
            <a:r>
              <a:rPr lang="en-US" sz="3600" b="1" dirty="0">
                <a:latin typeface="Avenir Next LT Pro Demi"/>
              </a:rPr>
              <a:t>Hierarchy of GUI Class:</a:t>
            </a:r>
            <a:endParaRPr lang="en-PK" sz="3600" b="1" dirty="0">
              <a:latin typeface="Avenir Next LT Pro Demi"/>
            </a:endParaRPr>
          </a:p>
        </p:txBody>
      </p:sp>
      <p:pic>
        <p:nvPicPr>
          <p:cNvPr id="6" name="Picture 7" descr="A diagram of a diagram&#10;&#10;Description automatically generated">
            <a:extLst>
              <a:ext uri="{FF2B5EF4-FFF2-40B4-BE49-F238E27FC236}">
                <a16:creationId xmlns:a16="http://schemas.microsoft.com/office/drawing/2014/main" id="{EA00796C-FBD5-017F-BF4D-3AC2498FE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956" y="1689634"/>
            <a:ext cx="6920088" cy="40055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8C1A3E-8BF0-0C9E-A400-98C61948C293}"/>
              </a:ext>
            </a:extLst>
          </p:cNvPr>
          <p:cNvSpPr txBox="1"/>
          <p:nvPr/>
        </p:nvSpPr>
        <p:spPr>
          <a:xfrm>
            <a:off x="5475111" y="6048962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181A0-B7C1-62B1-C103-55819D99D450}"/>
              </a:ext>
            </a:extLst>
          </p:cNvPr>
          <p:cNvSpPr txBox="1"/>
          <p:nvPr/>
        </p:nvSpPr>
        <p:spPr>
          <a:xfrm>
            <a:off x="3998148" y="5983111"/>
            <a:ext cx="1608666" cy="3762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0C4794-D19C-D6AE-ECE3-DF1D4197A6E9}"/>
              </a:ext>
            </a:extLst>
          </p:cNvPr>
          <p:cNvSpPr txBox="1"/>
          <p:nvPr/>
        </p:nvSpPr>
        <p:spPr>
          <a:xfrm>
            <a:off x="3066815" y="6180666"/>
            <a:ext cx="1542814" cy="319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21116D-46EC-6FB6-6017-45E0D4A14FF4}"/>
              </a:ext>
            </a:extLst>
          </p:cNvPr>
          <p:cNvSpPr txBox="1"/>
          <p:nvPr/>
        </p:nvSpPr>
        <p:spPr>
          <a:xfrm>
            <a:off x="1279407" y="2709333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4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E461-EF57-1B4A-BA54-D4EE371E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venir Next LT Pro Demi"/>
              </a:rPr>
              <a:t>Methodology:</a:t>
            </a:r>
            <a:br>
              <a:rPr lang="en-US" b="1" dirty="0">
                <a:latin typeface="Avenir Next LT Pro Demi" panose="020F0502020204030204" pitchFamily="34" charset="0"/>
              </a:rPr>
            </a:br>
            <a:r>
              <a:rPr lang="en-US" sz="3600" b="1" dirty="0">
                <a:latin typeface="Avenir Next LT Pro Demi"/>
              </a:rPr>
              <a:t>Hierarchy of Combox Action Listener:</a:t>
            </a:r>
            <a:endParaRPr lang="en-PK" sz="3600" b="1" dirty="0">
              <a:latin typeface="Avenir Next LT Pro Demi"/>
            </a:endParaRPr>
          </a:p>
        </p:txBody>
      </p:sp>
      <p:pic>
        <p:nvPicPr>
          <p:cNvPr id="6" name="Picture 6" descr="A diagram of a function&#10;&#10;Description automatically generated">
            <a:extLst>
              <a:ext uri="{FF2B5EF4-FFF2-40B4-BE49-F238E27FC236}">
                <a16:creationId xmlns:a16="http://schemas.microsoft.com/office/drawing/2014/main" id="{B129FB40-2FDB-B953-CB22-83D9F807A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178" y="1717248"/>
            <a:ext cx="5320828" cy="507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1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E461-EF57-1B4A-BA54-D4EE371E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venir Next LT Pro Demi"/>
              </a:rPr>
              <a:t>Methodology:</a:t>
            </a:r>
            <a:br>
              <a:rPr lang="en-US" b="1" dirty="0">
                <a:latin typeface="Avenir Next LT Pro Demi" panose="020F0502020204030204" pitchFamily="34" charset="0"/>
              </a:rPr>
            </a:br>
            <a:r>
              <a:rPr lang="en-US" sz="3600" b="1" dirty="0">
                <a:latin typeface="Avenir Next LT Pro Demi"/>
              </a:rPr>
              <a:t>Code of </a:t>
            </a:r>
            <a:r>
              <a:rPr lang="en-US" sz="3600" b="1" dirty="0" err="1">
                <a:latin typeface="Avenir Next LT Pro Demi"/>
              </a:rPr>
              <a:t>JTable</a:t>
            </a:r>
            <a:r>
              <a:rPr lang="en-US" sz="3600" b="1" dirty="0">
                <a:latin typeface="Avenir Next LT Pro Demi"/>
              </a:rPr>
              <a:t> and custom model :</a:t>
            </a:r>
            <a:endParaRPr lang="en-PK" sz="3600" b="1" dirty="0">
              <a:latin typeface="Avenir Next LT Pro Demi"/>
            </a:endParaRPr>
          </a:p>
        </p:txBody>
      </p:sp>
      <p:pic>
        <p:nvPicPr>
          <p:cNvPr id="3" name="Picture 3" descr="A screenshot of a computer flowchart&#10;&#10;Description automatically generated">
            <a:extLst>
              <a:ext uri="{FF2B5EF4-FFF2-40B4-BE49-F238E27FC236}">
                <a16:creationId xmlns:a16="http://schemas.microsoft.com/office/drawing/2014/main" id="{8D1F0937-5963-4E5C-62E2-D8ABC7DAE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2" y="1716933"/>
            <a:ext cx="5988753" cy="508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39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B512-AAE1-6D81-5490-EFE83945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0241"/>
            <a:ext cx="10515600" cy="84082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venir Next LT Pro Demi" panose="020F0502020204030204" pitchFamily="34" charset="0"/>
              </a:rPr>
              <a:t>Methodology:</a:t>
            </a:r>
            <a:br>
              <a:rPr lang="en-US" b="1" dirty="0">
                <a:latin typeface="Avenir Next LT Pro Demi" panose="020F0502020204030204" pitchFamily="34" charset="0"/>
              </a:rPr>
            </a:br>
            <a:r>
              <a:rPr lang="en-US" sz="3600" b="1" dirty="0">
                <a:latin typeface="Avenir Next LT Pro Demi" panose="020F0502020204030204" pitchFamily="34" charset="0"/>
              </a:rPr>
              <a:t>Advantages:</a:t>
            </a:r>
            <a:endParaRPr lang="en-PK" dirty="0">
              <a:latin typeface="Avenir Next LT Pro Demi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076F5-E73D-9DFE-7E84-D2BD25E62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4189"/>
            <a:ext cx="10515600" cy="2284964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venir Next LT Pro Demi" panose="020B0704020202020204" pitchFamily="34" charset="0"/>
              </a:rPr>
              <a:t>Accuracy: </a:t>
            </a:r>
            <a:r>
              <a:rPr lang="en-US" dirty="0">
                <a:latin typeface="Avenir Next LT Pro" panose="020B0504020202020204" pitchFamily="34" charset="0"/>
              </a:rPr>
              <a:t>This program is highly accurate in generating random timetables.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venir Next LT Pro Demi" panose="020B0704020202020204" pitchFamily="34" charset="0"/>
              </a:rPr>
              <a:t>Time Efficiency: </a:t>
            </a:r>
            <a:r>
              <a:rPr lang="en-US" dirty="0">
                <a:latin typeface="Avenir Next LT Pro" panose="020B0504020202020204" pitchFamily="34" charset="0"/>
              </a:rPr>
              <a:t>It saves a lot of time. If we have a large amount of data, we cannot generate schedules manually. This program does the job in a few seconds.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venir Next LT Pro Demi" panose="020B0704020202020204" pitchFamily="34" charset="0"/>
              </a:rPr>
              <a:t>Easy to Use: </a:t>
            </a:r>
            <a:r>
              <a:rPr lang="en-US" dirty="0">
                <a:latin typeface="Avenir Next LT Pro" panose="020B0504020202020204" pitchFamily="34" charset="0"/>
              </a:rPr>
              <a:t>The interface is user friendly and easy to use.</a:t>
            </a:r>
            <a:endParaRPr lang="en-US" b="1" dirty="0">
              <a:latin typeface="Avenir Next LT Pro Demi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130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6937-15B7-E294-CF2A-FDBF4030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137"/>
            <a:ext cx="10515600" cy="1325563"/>
          </a:xfrm>
        </p:spPr>
        <p:txBody>
          <a:bodyPr/>
          <a:lstStyle/>
          <a:p>
            <a:r>
              <a:rPr lang="en-US" b="1" dirty="0">
                <a:latin typeface="Avenir Next LT Pro Demi" panose="020F0502020204030204" pitchFamily="34" charset="0"/>
              </a:rPr>
              <a:t>Methodology:</a:t>
            </a:r>
            <a:br>
              <a:rPr lang="en-US" b="1" dirty="0">
                <a:latin typeface="Avenir Next LT Pro Demi" panose="020F0502020204030204" pitchFamily="34" charset="0"/>
              </a:rPr>
            </a:br>
            <a:r>
              <a:rPr lang="en-US" sz="3600" b="1" dirty="0">
                <a:latin typeface="Avenir Next LT Pro Demi" panose="020F0502020204030204" pitchFamily="34" charset="0"/>
              </a:rPr>
              <a:t>Potential Disadvantages: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6C18-449E-2123-4C5A-67C8D11EC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venir Next LT Pro Demi" panose="020B0704020202020204" pitchFamily="34" charset="0"/>
              </a:rPr>
              <a:t>Lack of features: 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This program generates a timetable for all the classes at the same time i.e., we cannot generate a timetable for a specific class in this version.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We cannot change the lecture timing of one teacher without affecting others because those functionalities have not been added yet.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The user interface has limited capabilities.</a:t>
            </a:r>
          </a:p>
          <a:p>
            <a:endParaRPr lang="en-PK" dirty="0">
              <a:latin typeface="Avenir Next LT Pro Demi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535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8743-C7A2-A5AD-6572-A370B5A4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381" y="0"/>
            <a:ext cx="10515600" cy="1325563"/>
          </a:xfrm>
        </p:spPr>
        <p:txBody>
          <a:bodyPr/>
          <a:lstStyle/>
          <a:p>
            <a:r>
              <a:rPr lang="en-US">
                <a:latin typeface="Avenir Next LT Pro Demi"/>
              </a:rPr>
              <a:t>Results Main Interface:</a:t>
            </a:r>
            <a:endParaRPr lang="en-PK" dirty="0">
              <a:latin typeface="Avenir Next LT Pro Demi" panose="020B0704020202020204" pitchFamily="34" charset="0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19999B0-A2C2-EE52-330F-D9CADC8E5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56" y="942264"/>
            <a:ext cx="10152887" cy="5726452"/>
          </a:xfrm>
        </p:spPr>
      </p:pic>
    </p:spTree>
    <p:extLst>
      <p:ext uri="{BB962C8B-B14F-4D97-AF65-F5344CB8AC3E}">
        <p14:creationId xmlns:p14="http://schemas.microsoft.com/office/powerpoint/2010/main" val="680634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8743-C7A2-A5AD-6572-A370B5A4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381" y="0"/>
            <a:ext cx="10515600" cy="1325563"/>
          </a:xfrm>
        </p:spPr>
        <p:txBody>
          <a:bodyPr/>
          <a:lstStyle/>
          <a:p>
            <a:r>
              <a:rPr lang="en-US" dirty="0">
                <a:latin typeface="Avenir Next LT Pro Demi"/>
              </a:rPr>
              <a:t>Result of Admin with Teacher Timetable:</a:t>
            </a:r>
            <a:endParaRPr lang="en-PK" dirty="0">
              <a:latin typeface="Avenir Next LT Pro Demi"/>
            </a:endParaRPr>
          </a:p>
        </p:txBody>
      </p:sp>
      <p:pic>
        <p:nvPicPr>
          <p:cNvPr id="6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24B6444-A1DF-ED5B-D109-7259BC1BD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66" y="1011848"/>
            <a:ext cx="9962865" cy="5552304"/>
          </a:xfrm>
        </p:spPr>
      </p:pic>
    </p:spTree>
    <p:extLst>
      <p:ext uri="{BB962C8B-B14F-4D97-AF65-F5344CB8AC3E}">
        <p14:creationId xmlns:p14="http://schemas.microsoft.com/office/powerpoint/2010/main" val="1964617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8743-C7A2-A5AD-6572-A370B5A4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381" y="0"/>
            <a:ext cx="10515600" cy="1325563"/>
          </a:xfrm>
        </p:spPr>
        <p:txBody>
          <a:bodyPr/>
          <a:lstStyle/>
          <a:p>
            <a:r>
              <a:rPr lang="en-US" dirty="0">
                <a:latin typeface="Avenir Next LT Pro Demi"/>
                <a:ea typeface="+mj-lt"/>
                <a:cs typeface="+mj-lt"/>
              </a:rPr>
              <a:t>Result of Admin with Section Timetable:</a:t>
            </a:r>
          </a:p>
          <a:p>
            <a:endParaRPr lang="en-US" dirty="0">
              <a:latin typeface="Avenir Next LT Pro Demi"/>
              <a:cs typeface="Calibri Light"/>
            </a:endParaRP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03D546B3-DBF1-D211-F802-C43D56E22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19" y="962851"/>
            <a:ext cx="10066361" cy="5649489"/>
          </a:xfrm>
        </p:spPr>
      </p:pic>
    </p:spTree>
    <p:extLst>
      <p:ext uri="{BB962C8B-B14F-4D97-AF65-F5344CB8AC3E}">
        <p14:creationId xmlns:p14="http://schemas.microsoft.com/office/powerpoint/2010/main" val="251518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BF0F-DE37-27AD-BC62-E2EEA6A19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>
                <a:latin typeface="Avenir Next LT Pro Demi"/>
                <a:ea typeface="+mj-lt"/>
                <a:cs typeface="+mj-lt"/>
              </a:rPr>
              <a:t>Result of Admin After Random Table:</a:t>
            </a:r>
          </a:p>
          <a:p>
            <a:endParaRPr lang="en-US" dirty="0">
              <a:latin typeface="Avenir Next LT Pro Demi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12C3A00-9C7D-B8E7-5B0D-1BEE28AE7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30" y="996286"/>
            <a:ext cx="10172938" cy="5669377"/>
          </a:xfrm>
        </p:spPr>
      </p:pic>
    </p:spTree>
    <p:extLst>
      <p:ext uri="{BB962C8B-B14F-4D97-AF65-F5344CB8AC3E}">
        <p14:creationId xmlns:p14="http://schemas.microsoft.com/office/powerpoint/2010/main" val="764216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89FE-861B-1598-45A7-7957DC40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Avenir Next LT Pro Demi"/>
              </a:rPr>
              <a:t>Results of Teachers Timetables:</a:t>
            </a:r>
            <a:endParaRPr lang="en-PK" dirty="0">
              <a:latin typeface="Avenir Next LT Pro Demi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65F3C39-E206-CE41-1483-700CB57CE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53014"/>
            <a:ext cx="10551216" cy="5886731"/>
          </a:xfrm>
        </p:spPr>
      </p:pic>
    </p:spTree>
    <p:extLst>
      <p:ext uri="{BB962C8B-B14F-4D97-AF65-F5344CB8AC3E}">
        <p14:creationId xmlns:p14="http://schemas.microsoft.com/office/powerpoint/2010/main" val="173776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849C7C-5DBE-3A13-2512-AAE89AC0C70F}"/>
              </a:ext>
            </a:extLst>
          </p:cNvPr>
          <p:cNvSpPr txBox="1"/>
          <p:nvPr/>
        </p:nvSpPr>
        <p:spPr>
          <a:xfrm>
            <a:off x="1322197" y="1037563"/>
            <a:ext cx="6377768" cy="4782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b="1" dirty="0">
                <a:latin typeface="Avenir Next LT Pro" panose="020B0504020202020204" pitchFamily="34" charset="0"/>
              </a:rPr>
              <a:t>Outline: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venir Next LT Pro" panose="020B0504020202020204" pitchFamily="34" charset="0"/>
              </a:rPr>
              <a:t>Introduction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venir Next LT Pro" panose="020B0504020202020204" pitchFamily="34" charset="0"/>
              </a:rPr>
              <a:t>Literature Review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venir Next LT Pro" panose="020B0504020202020204" pitchFamily="34" charset="0"/>
              </a:rPr>
              <a:t>Methodology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venir Next LT Pro" panose="020B0504020202020204" pitchFamily="34" charset="0"/>
              </a:rPr>
              <a:t>Results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venir Next LT Pro" panose="020B0504020202020204" pitchFamily="34" charset="0"/>
              </a:rPr>
              <a:t>Teamwork / Task Division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venir Next LT Pro" panose="020B0504020202020204" pitchFamily="34" charset="0"/>
              </a:rPr>
              <a:t>Timeline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venir Next LT Pro" panose="020B0504020202020204" pitchFamily="34" charset="0"/>
              </a:rPr>
              <a:t>Learning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venir Next LT Pro" panose="020B05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31770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1ECA-26B2-ACAD-403E-3DAF613ED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Avenir Next LT Pro Demi"/>
              </a:rPr>
              <a:t>Results of Section Timetables:</a:t>
            </a:r>
            <a:endParaRPr lang="en-PK" dirty="0">
              <a:latin typeface="Avenir Next LT Pro Demi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0CEE865-33B6-A3E7-6300-7E43B800B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0" y="941695"/>
            <a:ext cx="10110479" cy="5631053"/>
          </a:xfrm>
        </p:spPr>
      </p:pic>
    </p:spTree>
    <p:extLst>
      <p:ext uri="{BB962C8B-B14F-4D97-AF65-F5344CB8AC3E}">
        <p14:creationId xmlns:p14="http://schemas.microsoft.com/office/powerpoint/2010/main" val="4077039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2DF6-BCE2-F3C2-25B6-4484DB0E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 Demi" panose="020B0704020202020204" pitchFamily="34" charset="0"/>
              </a:rPr>
              <a:t>Teamwork / Task Division:</a:t>
            </a:r>
            <a:endParaRPr lang="en-PK" b="1" dirty="0">
              <a:latin typeface="Avenir Next LT Pro Demi" panose="020B0704020202020204" pitchFamily="34" charset="0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3CB236B-EC5A-1DD5-4F94-CA40EF9A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808" y="1816278"/>
            <a:ext cx="9836384" cy="407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42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E125-E759-D9E7-A466-B0F21E4F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</a:t>
            </a:r>
            <a:endParaRPr lang="en-PK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19C1FBD-8933-21D3-D242-F8A1CBFE1B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3024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1B4C-0779-D886-9F13-B663397F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 LT Pro Demi" panose="020B0704020202020204" pitchFamily="34" charset="0"/>
              </a:rPr>
              <a:t>Learning from this project</a:t>
            </a:r>
            <a:endParaRPr lang="en-PK" dirty="0">
              <a:latin typeface="Avenir Next LT Pro Demi" panose="020B07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E0B25-45F8-90D9-0183-1032E03A4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993" y="2209248"/>
            <a:ext cx="10176013" cy="338316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Avenir Next LT Pro" panose="020B0504020202020204" pitchFamily="34" charset="0"/>
              </a:rPr>
              <a:t>This project provided valuable learning experiences in the following areas: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Avenir Next LT Pro" panose="020B0504020202020204" pitchFamily="34" charset="0"/>
              </a:rPr>
              <a:t>We learned how to divide a larger problem into a number of smaller problems and solve them accordingly.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Avenir Next LT Pro" panose="020B0504020202020204" pitchFamily="34" charset="0"/>
              </a:rPr>
              <a:t>We learned that teamwork is essential for solving complex engineering 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Avenir Next LT Pro" panose="020B0504020202020204" pitchFamily="34" charset="0"/>
              </a:rPr>
              <a:t>We learned that it takes a lot of effort to develop even the basic programs that we often overlook.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200" dirty="0">
              <a:latin typeface="Avenir Next LT Pro" panose="020B0504020202020204" pitchFamily="34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10255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5AC9-B2E6-7FED-E343-FC683C72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 LT Pro Demi" panose="020B0704020202020204" pitchFamily="34" charset="0"/>
              </a:rPr>
              <a:t>Conclusion:</a:t>
            </a:r>
            <a:endParaRPr lang="en-PK" dirty="0">
              <a:latin typeface="Avenir Next LT Pro Demi" panose="020B07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A61950-E8A6-E1AF-8469-055A689C9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66686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This project was time consuming in a sense that we had to develop ideas as well as the logic to implement them.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PK" sz="2400" dirty="0">
                <a:latin typeface="Avenir Next LT Pro" panose="020B0504020202020204" pitchFamily="34" charset="0"/>
              </a:rPr>
              <a:t>The major task was that of the timetable generation with 100% accuracy and making it resource efficient as possible according to our knowledge.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PK" sz="2400" dirty="0">
                <a:latin typeface="Avenir Next LT Pro" panose="020B0504020202020204" pitchFamily="34" charset="0"/>
              </a:rPr>
              <a:t>Creating a simple yet interactive Graphical User Interface was also a huge challenge with different interfaces such as Administration, Teachers, and Students.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PK" sz="2400" dirty="0">
                <a:latin typeface="Avenir Next LT Pro" panose="020B0504020202020204" pitchFamily="34" charset="0"/>
              </a:rPr>
              <a:t>With teamwork and guidance of our supervisor, we have achieved these tasks.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PK" sz="2400" dirty="0">
                <a:latin typeface="Avenir Next LT Pro" panose="020B0504020202020204" pitchFamily="34" charset="0"/>
              </a:rPr>
              <a:t>There is a basic program, and we can add a lot more functionalities in it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324736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E6D26-517D-BF17-F716-04CAC0F12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5169"/>
            <a:ext cx="10515600" cy="14476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latin typeface="Avenir Next LT Pro Demi" panose="020B0704020202020204" pitchFamily="34" charset="0"/>
              </a:rPr>
              <a:t>Thank You</a:t>
            </a:r>
            <a:endParaRPr lang="en-PK" sz="6000" dirty="0">
              <a:latin typeface="Avenir Next LT Pro Demi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47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0A81-89AD-8A26-2886-E690C9698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2153"/>
            <a:ext cx="10515600" cy="1209468"/>
          </a:xfrm>
        </p:spPr>
        <p:txBody>
          <a:bodyPr>
            <a:normAutofit fontScale="90000"/>
          </a:bodyPr>
          <a:lstStyle/>
          <a:p>
            <a:r>
              <a:rPr lang="en-US" sz="4400" b="1" kern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Brief Introduction</a:t>
            </a:r>
            <a:br>
              <a:rPr lang="en-US" sz="4400" b="1" kern="1200" dirty="0">
                <a:solidFill>
                  <a:schemeClr val="tx1"/>
                </a:solidFill>
                <a:latin typeface="Avenir Next LT Pro Demi" panose="020B0704020202020204" pitchFamily="34" charset="0"/>
                <a:ea typeface="+mj-ea"/>
                <a:cs typeface="+mj-cs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EAE35-84C1-E261-36C8-7AECE8842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9054"/>
            <a:ext cx="10515600" cy="3766793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venir Next LT Pro" panose="020B0504020202020204" pitchFamily="34" charset="0"/>
                <a:ea typeface="Calibri" panose="020F0502020204030204" pitchFamily="34" charset="0"/>
              </a:rPr>
              <a:t>This project is basically a timetable generator in Java.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It has three interface i.e., Administration, Teachers, and Students.</a:t>
            </a:r>
          </a:p>
          <a:p>
            <a:pPr marL="571500" indent="-571500">
              <a:lnSpc>
                <a:spcPct val="90000"/>
              </a:lnSpc>
              <a:spcAft>
                <a:spcPts val="600"/>
              </a:spcAft>
              <a:buFont typeface="+mj-lt"/>
              <a:buAutoNum type="romanLcPeriod"/>
            </a:pPr>
            <a:r>
              <a:rPr lang="en-US" dirty="0">
                <a:latin typeface="Avenir Next LT Pro" panose="020B0504020202020204" pitchFamily="34" charset="0"/>
              </a:rPr>
              <a:t>Administration can generate new timetables and can see both faculty and student timetables.</a:t>
            </a:r>
          </a:p>
          <a:p>
            <a:pPr marL="514350" indent="-514350">
              <a:lnSpc>
                <a:spcPct val="90000"/>
              </a:lnSpc>
              <a:spcAft>
                <a:spcPts val="600"/>
              </a:spcAft>
              <a:buFont typeface="+mj-lt"/>
              <a:buAutoNum type="romanLcPeriod"/>
            </a:pPr>
            <a:r>
              <a:rPr lang="en-US" dirty="0">
                <a:latin typeface="Avenir Next LT Pro" panose="020B0504020202020204" pitchFamily="34" charset="0"/>
              </a:rPr>
              <a:t>The Teachers interface displays a timetable for a given teacher i.e., all the sections are in the table where he/she has a lecture. Teachers can select their name from the options.</a:t>
            </a:r>
          </a:p>
          <a:p>
            <a:pPr marL="514350" indent="-514350">
              <a:lnSpc>
                <a:spcPct val="90000"/>
              </a:lnSpc>
              <a:spcAft>
                <a:spcPts val="600"/>
              </a:spcAft>
              <a:buFont typeface="+mj-lt"/>
              <a:buAutoNum type="romanLcPeriod"/>
            </a:pPr>
            <a:r>
              <a:rPr lang="en-US" dirty="0">
                <a:latin typeface="Avenir Next LT Pro" panose="020B0504020202020204" pitchFamily="34" charset="0"/>
              </a:rPr>
              <a:t>The Students interface displays a timetable for a given class (section) i.e., all the subjects/teachers are mentioned in the table according to their lecture timings. Students can select different sections from the options.</a:t>
            </a:r>
            <a:endParaRPr lang="en-PK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20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9AF4-5B15-5786-FC50-38D9BBAF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9681"/>
            <a:ext cx="10515600" cy="1325563"/>
          </a:xfrm>
        </p:spPr>
        <p:txBody>
          <a:bodyPr/>
          <a:lstStyle/>
          <a:p>
            <a:r>
              <a:rPr lang="en-US" dirty="0">
                <a:latin typeface="Avenir Next LT Pro Demi" panose="020B0704020202020204" pitchFamily="34" charset="0"/>
              </a:rPr>
              <a:t>Literature Review:</a:t>
            </a:r>
            <a:endParaRPr lang="en-PK" dirty="0">
              <a:latin typeface="Avenir Next LT Pro Demi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9C585-39D3-61DC-1EE8-44155062B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1099"/>
            <a:ext cx="10515600" cy="2295801"/>
          </a:xfrm>
        </p:spPr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We studied the Constraint Satisfaction Problem and the Greedy Algorithm for this project.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Since there was a greater level of understanding required for implementing these algorithms, we decided to develop our own logic which incorporates some their characteristics.</a:t>
            </a:r>
            <a:endParaRPr lang="en-PK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37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B6B25-1FA2-5E0B-E515-B0E6E081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627"/>
            <a:ext cx="10515600" cy="1325563"/>
          </a:xfrm>
        </p:spPr>
        <p:txBody>
          <a:bodyPr/>
          <a:lstStyle/>
          <a:p>
            <a:r>
              <a:rPr lang="en-US" b="1" dirty="0">
                <a:latin typeface="Avenir Next LT Pro" panose="020B0504020202020204" pitchFamily="34" charset="0"/>
              </a:rPr>
              <a:t>Motivation:</a:t>
            </a:r>
            <a:endParaRPr lang="en-PK" b="1" dirty="0">
              <a:latin typeface="Avenir Next L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49F6-93CE-ED87-149B-F8BC441ED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870"/>
            <a:ext cx="10515600" cy="3246786"/>
          </a:xfrm>
        </p:spPr>
        <p:txBody>
          <a:bodyPr>
            <a:no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Most Java projects are about Management Systems that require the basic knowledge of Object-Oriented Programming.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We wanted to do something challenging that incorporated logic development and critical thinking as well.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The key motivation behind this project was to improve our problem-solving skills which are much needed in the long run.</a:t>
            </a:r>
          </a:p>
        </p:txBody>
      </p:sp>
    </p:spTree>
    <p:extLst>
      <p:ext uri="{BB962C8B-B14F-4D97-AF65-F5344CB8AC3E}">
        <p14:creationId xmlns:p14="http://schemas.microsoft.com/office/powerpoint/2010/main" val="173670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A53C-CCBC-2768-2B06-B1F1232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0"/>
              </a:rPr>
              <a:t>Applications: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77584-7E5C-2EDB-C743-EE957091A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venir Next LT Pro" panose="020B0504020202020204" pitchFamily="34" charset="0"/>
              </a:rPr>
              <a:t>It is basically a scheduling system, and its applications are as follows: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Avenir Next LT Pro Demi" panose="020F0502020204030204" pitchFamily="34" charset="0"/>
                <a:cs typeface="DaunPenh" panose="020F0502020204030204" pitchFamily="2" charset="0"/>
              </a:rPr>
              <a:t>Educational Institutes</a:t>
            </a:r>
            <a:r>
              <a:rPr lang="en-US" sz="2800" b="1" dirty="0">
                <a:latin typeface="Avenir Next LT Pro Demi" panose="020F0502020204030204" pitchFamily="34" charset="0"/>
                <a:cs typeface="DaunPenh" panose="020F0502020204030204" pitchFamily="2" charset="0"/>
              </a:rPr>
              <a:t>:</a:t>
            </a:r>
            <a:r>
              <a:rPr lang="en-US" sz="2800" dirty="0">
                <a:latin typeface="Avenir Next LT Pro Demi" panose="020F0502020204030204" pitchFamily="34" charset="0"/>
                <a:cs typeface="DaunPenh" panose="020F0502020204030204" pitchFamily="2" charset="0"/>
              </a:rPr>
              <a:t> </a:t>
            </a:r>
            <a:r>
              <a:rPr lang="en-US" sz="2800" dirty="0">
                <a:latin typeface="Avenir Next LT Pro" panose="020B0504020202020204" pitchFamily="34" charset="0"/>
                <a:cs typeface="DaunPenh" panose="020F0502020204030204" pitchFamily="2" charset="0"/>
              </a:rPr>
              <a:t>Schools, Colleges, and Universities use scheduling systems to generate timetables for classes.</a:t>
            </a:r>
            <a:endParaRPr lang="en-US" sz="2800" dirty="0">
              <a:latin typeface="Avenir Next LT Pro" panose="020B05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latin typeface="Avenir Next LT Pro Demi" panose="020F0502020204030204" pitchFamily="34" charset="0"/>
              </a:rPr>
              <a:t>Offices:</a:t>
            </a:r>
            <a:r>
              <a:rPr lang="en-US" sz="2800" dirty="0">
                <a:latin typeface="Avenir Next LT Pro" panose="020B0504020202020204" pitchFamily="34" charset="0"/>
              </a:rPr>
              <a:t> Offices can use this system to generate timings for meetings and tasks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Avenir Next LT Pro Demi" panose="020B0704020202020204" pitchFamily="34" charset="0"/>
              </a:rPr>
              <a:t>Miscellaneous: </a:t>
            </a:r>
            <a:r>
              <a:rPr lang="en-US" dirty="0">
                <a:latin typeface="Avenir Next LT Pro" panose="020B0504020202020204" pitchFamily="34" charset="0"/>
              </a:rPr>
              <a:t>Any person can use this project to generate a daily life schedule or tasks schedule as well.</a:t>
            </a:r>
            <a:endParaRPr lang="en-PK" dirty="0">
              <a:latin typeface="Avenir Next LT Pro Demi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79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A4B04-383B-E615-EF4B-CCCE19482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899"/>
            <a:ext cx="10515600" cy="1325563"/>
          </a:xfrm>
        </p:spPr>
        <p:txBody>
          <a:bodyPr/>
          <a:lstStyle/>
          <a:p>
            <a:r>
              <a:rPr lang="en-US" b="1" dirty="0">
                <a:latin typeface="Avenir Next LT Pro Demi" panose="020F0502020204030204" pitchFamily="34" charset="0"/>
              </a:rPr>
              <a:t>Methodology:</a:t>
            </a:r>
            <a:endParaRPr lang="en-PK" b="1" dirty="0">
              <a:latin typeface="Avenir Next LT Pro Dem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69C4C-76C7-BEF9-7268-D3F3D6588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103"/>
            <a:ext cx="10515600" cy="394737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Avenir Next LT Pro" panose="020B0504020202020204" pitchFamily="34" charset="0"/>
              </a:rPr>
              <a:t> Timetable Generation:</a:t>
            </a:r>
            <a:r>
              <a:rPr lang="en-US" sz="2400" dirty="0">
                <a:latin typeface="Avenir Next LT Pro" panose="020B0504020202020204" pitchFamily="34" charset="0"/>
              </a:rPr>
              <a:t> </a:t>
            </a:r>
          </a:p>
          <a:p>
            <a:r>
              <a:rPr lang="en-US" sz="2400" dirty="0">
                <a:latin typeface="Avenir Next LT Pro" panose="020B0504020202020204" pitchFamily="34" charset="0"/>
              </a:rPr>
              <a:t>One teacher will be filled in all the 2D arrays at a time according to number of lectures.</a:t>
            </a:r>
          </a:p>
          <a:p>
            <a:r>
              <a:rPr lang="en-US" sz="2400" dirty="0">
                <a:latin typeface="Avenir Next LT Pro" panose="020B0504020202020204" pitchFamily="34" charset="0"/>
              </a:rPr>
              <a:t>Those 2D arrays will be stored in a 3D array.</a:t>
            </a:r>
          </a:p>
          <a:p>
            <a:r>
              <a:rPr lang="en-US" sz="2400" dirty="0">
                <a:latin typeface="Avenir Next LT Pro" panose="020B0504020202020204" pitchFamily="34" charset="0"/>
              </a:rPr>
              <a:t>Indexes for the teacher will be generated randomly.</a:t>
            </a:r>
          </a:p>
          <a:p>
            <a:r>
              <a:rPr lang="en-US" sz="2400" dirty="0">
                <a:latin typeface="Avenir Next LT Pro" panose="020B0504020202020204" pitchFamily="34" charset="0"/>
              </a:rPr>
              <a:t>The validity of those indexes will be checked before assigning them to avoid clashes.</a:t>
            </a:r>
          </a:p>
          <a:p>
            <a:r>
              <a:rPr lang="en-US" sz="2400" dirty="0">
                <a:latin typeface="Avenir Next LT Pro" panose="020B0504020202020204" pitchFamily="34" charset="0"/>
              </a:rPr>
              <a:t>If the indexes are not valid, new ones will be generated.</a:t>
            </a:r>
          </a:p>
          <a:p>
            <a:r>
              <a:rPr lang="en-US" sz="2400" dirty="0">
                <a:latin typeface="Avenir Next LT Pro" panose="020B0504020202020204" pitchFamily="34" charset="0"/>
              </a:rPr>
              <a:t>If number of attempts at index generation exceed 10 million times, the program will start from the scratch with new values.</a:t>
            </a:r>
          </a:p>
          <a:p>
            <a:r>
              <a:rPr lang="en-US" sz="2400" dirty="0">
                <a:latin typeface="Avenir Next LT Pro" panose="020B0504020202020204" pitchFamily="34" charset="0"/>
              </a:rPr>
              <a:t>This method of starting over will at most continue ten times and then a message will be printed in the console saying that clash cannot be resolved.</a:t>
            </a:r>
          </a:p>
          <a:p>
            <a:endParaRPr lang="en-US" sz="24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48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F316-B5AA-C8A0-F6AB-F8566FAB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 Demi" panose="020F0502020204030204" pitchFamily="34" charset="0"/>
              </a:rPr>
              <a:t>Methodology: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EAE2D-DF97-4F7F-AA78-195E70B5C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venir Next LT Pro Demi" panose="020F0502020204030204" pitchFamily="34" charset="0"/>
              </a:rPr>
              <a:t>Block Diagram:</a:t>
            </a:r>
          </a:p>
          <a:p>
            <a:endParaRPr lang="en-PK" dirty="0"/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C5A7DC4D-175A-ACDD-6666-7EB1F3656C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2" t="11692" r="6993" b="9930"/>
          <a:stretch/>
        </p:blipFill>
        <p:spPr>
          <a:xfrm>
            <a:off x="3572492" y="1437175"/>
            <a:ext cx="8075557" cy="537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9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E461-EF57-1B4A-BA54-D4EE371E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venir Next LT Pro Demi" panose="020F0502020204030204" pitchFamily="34" charset="0"/>
              </a:rPr>
              <a:t>Methodology:</a:t>
            </a:r>
            <a:br>
              <a:rPr lang="en-US" b="1" dirty="0">
                <a:latin typeface="Avenir Next LT Pro Demi" panose="020F0502020204030204" pitchFamily="34" charset="0"/>
              </a:rPr>
            </a:br>
            <a:r>
              <a:rPr lang="en-US" sz="3600" b="1" dirty="0">
                <a:latin typeface="Avenir Next LT Pro Demi" panose="020F0502020204030204" pitchFamily="34" charset="0"/>
              </a:rPr>
              <a:t>Hierarchy of Timetable Generation:</a:t>
            </a:r>
            <a:endParaRPr lang="en-PK" sz="3600" b="1" dirty="0">
              <a:latin typeface="Avenir Next LT Pro Demi" panose="020B0704020202020204" pitchFamily="34" charset="0"/>
            </a:endParaRPr>
          </a:p>
        </p:txBody>
      </p:sp>
      <p:pic>
        <p:nvPicPr>
          <p:cNvPr id="7" name="Content Placeholder 6" descr="A diagram of a runner&#10;&#10;Description automatically generated">
            <a:extLst>
              <a:ext uri="{FF2B5EF4-FFF2-40B4-BE49-F238E27FC236}">
                <a16:creationId xmlns:a16="http://schemas.microsoft.com/office/drawing/2014/main" id="{67C8D6B9-79B2-EF87-6B5F-FDA8BFB4E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669" y="1690688"/>
            <a:ext cx="6018662" cy="4892509"/>
          </a:xfrm>
        </p:spPr>
      </p:pic>
    </p:spTree>
    <p:extLst>
      <p:ext uri="{BB962C8B-B14F-4D97-AF65-F5344CB8AC3E}">
        <p14:creationId xmlns:p14="http://schemas.microsoft.com/office/powerpoint/2010/main" val="147253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806</Words>
  <Application>Microsoft Office PowerPoint</Application>
  <PresentationFormat>Widescreen</PresentationFormat>
  <Paragraphs>76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Timetable Management System </vt:lpstr>
      <vt:lpstr>PowerPoint Presentation</vt:lpstr>
      <vt:lpstr>Brief Introduction </vt:lpstr>
      <vt:lpstr>Literature Review:</vt:lpstr>
      <vt:lpstr>Motivation:</vt:lpstr>
      <vt:lpstr>Applications:</vt:lpstr>
      <vt:lpstr>Methodology:</vt:lpstr>
      <vt:lpstr>Methodology:</vt:lpstr>
      <vt:lpstr>Methodology: Hierarchy of Timetable Generation:</vt:lpstr>
      <vt:lpstr>Methodology: Hierarchy of GUI Class:</vt:lpstr>
      <vt:lpstr>Methodology: Hierarchy of Combox Action Listener:</vt:lpstr>
      <vt:lpstr>Methodology: Code of JTable and custom model :</vt:lpstr>
      <vt:lpstr>Methodology: Advantages:</vt:lpstr>
      <vt:lpstr>Methodology: Potential Disadvantages:</vt:lpstr>
      <vt:lpstr>Results Main Interface:</vt:lpstr>
      <vt:lpstr>Result of Admin with Teacher Timetable:</vt:lpstr>
      <vt:lpstr>Result of Admin with Section Timetable: </vt:lpstr>
      <vt:lpstr>Result of Admin After Random Table: </vt:lpstr>
      <vt:lpstr>Results of Teachers Timetables:</vt:lpstr>
      <vt:lpstr>Results of Section Timetables:</vt:lpstr>
      <vt:lpstr>Teamwork / Task Division:</vt:lpstr>
      <vt:lpstr>Timeline:</vt:lpstr>
      <vt:lpstr>Learning from this project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Following and Obstacle Avoiding Robotic Car</dc:title>
  <dc:creator>Hasnain Hafeez</dc:creator>
  <cp:lastModifiedBy>Hasnain Jadoon</cp:lastModifiedBy>
  <cp:revision>195</cp:revision>
  <dcterms:created xsi:type="dcterms:W3CDTF">2022-07-11T08:38:32Z</dcterms:created>
  <dcterms:modified xsi:type="dcterms:W3CDTF">2023-08-07T15:03:57Z</dcterms:modified>
</cp:coreProperties>
</file>