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6" r:id="rId2"/>
    <p:sldId id="319" r:id="rId3"/>
    <p:sldId id="263" r:id="rId4"/>
    <p:sldId id="292" r:id="rId5"/>
    <p:sldId id="318" r:id="rId6"/>
  </p:sldIdLst>
  <p:sldSz cx="9144000" cy="5143500" type="screen16x9"/>
  <p:notesSz cx="6761163" cy="9882188"/>
  <p:embeddedFontLst>
    <p:embeddedFont>
      <p:font typeface="Barlow Condensed" charset="0"/>
      <p:regular r:id="rId9"/>
      <p:bold r:id="rId10"/>
      <p:italic r:id="rId11"/>
      <p:boldItalic r:id="rId12"/>
    </p:embeddedFont>
    <p:embeddedFont>
      <p:font typeface="Playfair Display" charset="-52"/>
      <p:regular r:id="rId13"/>
      <p:bold r:id="rId14"/>
      <p:italic r:id="rId15"/>
      <p:boldItalic r:id="rId16"/>
    </p:embeddedFont>
    <p:embeddedFont>
      <p:font typeface="Poppins SemiBold" charset="0"/>
      <p:regular r:id="rId17"/>
      <p:bold r:id="rId18"/>
      <p:italic r:id="rId19"/>
      <p:boldItalic r:id="rId20"/>
    </p:embeddedFont>
    <p:embeddedFont>
      <p:font typeface="Proza Libre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145B2AD-093E-4CEC-8AE2-FF59E72DB73E}">
  <a:tblStyle styleId="{3145B2AD-093E-4CEC-8AE2-FF59E72DB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6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4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4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0757-F37D-49E7-B891-700C215519EC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6364"/>
            <a:ext cx="2929837" cy="4941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386364"/>
            <a:ext cx="2929837" cy="4941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186B0-7AB5-4B47-A447-7180D2BAE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2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1363"/>
            <a:ext cx="6584950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6117" y="4694039"/>
            <a:ext cx="5408930" cy="444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82495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1363"/>
            <a:ext cx="6586537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p:notes"/>
          <p:cNvSpPr txBox="1">
            <a:spLocks noGrp="1"/>
          </p:cNvSpPr>
          <p:nvPr>
            <p:ph type="body" idx="1"/>
          </p:nvPr>
        </p:nvSpPr>
        <p:spPr>
          <a:xfrm>
            <a:off x="676117" y="4694039"/>
            <a:ext cx="5408930" cy="444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1b28ef90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1363"/>
            <a:ext cx="6586537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1b28ef904_0_373:notes"/>
          <p:cNvSpPr txBox="1">
            <a:spLocks noGrp="1"/>
          </p:cNvSpPr>
          <p:nvPr>
            <p:ph type="body" idx="1"/>
          </p:nvPr>
        </p:nvSpPr>
        <p:spPr>
          <a:xfrm>
            <a:off x="676117" y="4694039"/>
            <a:ext cx="5408930" cy="444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90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1b28ef90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1363"/>
            <a:ext cx="6586537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1b28ef904_0_373:notes"/>
          <p:cNvSpPr txBox="1">
            <a:spLocks noGrp="1"/>
          </p:cNvSpPr>
          <p:nvPr>
            <p:ph type="body" idx="1"/>
          </p:nvPr>
        </p:nvSpPr>
        <p:spPr>
          <a:xfrm>
            <a:off x="676117" y="4694039"/>
            <a:ext cx="5408930" cy="444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1b28ef904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1363"/>
            <a:ext cx="6586537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1b28ef904_0_329:notes"/>
          <p:cNvSpPr txBox="1">
            <a:spLocks noGrp="1"/>
          </p:cNvSpPr>
          <p:nvPr>
            <p:ph type="body" idx="1"/>
          </p:nvPr>
        </p:nvSpPr>
        <p:spPr>
          <a:xfrm>
            <a:off x="676117" y="4694039"/>
            <a:ext cx="5408930" cy="444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1b28ef90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1363"/>
            <a:ext cx="6586537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1b28ef904_0_373:notes"/>
          <p:cNvSpPr txBox="1">
            <a:spLocks noGrp="1"/>
          </p:cNvSpPr>
          <p:nvPr>
            <p:ph type="body" idx="1"/>
          </p:nvPr>
        </p:nvSpPr>
        <p:spPr>
          <a:xfrm>
            <a:off x="676117" y="4694039"/>
            <a:ext cx="5408930" cy="444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11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410325" y="414175"/>
            <a:ext cx="8312400" cy="4248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9908" y="1430375"/>
            <a:ext cx="811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9900" y="3519925"/>
            <a:ext cx="811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870830" y="414175"/>
            <a:ext cx="1386058" cy="732000"/>
            <a:chOff x="3582525" y="414175"/>
            <a:chExt cx="1960478" cy="7320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/>
          <p:nvPr/>
        </p:nvSpPr>
        <p:spPr>
          <a:xfrm rot="5400000">
            <a:off x="-755550" y="48273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 or concepts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23200" y="228000"/>
            <a:ext cx="8700000" cy="4656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3870830" y="223200"/>
            <a:ext cx="1386058" cy="732000"/>
            <a:chOff x="3582525" y="414175"/>
            <a:chExt cx="1960478" cy="732000"/>
          </a:xfrm>
        </p:grpSpPr>
        <p:sp>
          <p:nvSpPr>
            <p:cNvPr id="22" name="Google Shape;22;p3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311700" y="1658975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11700" y="2523875"/>
            <a:ext cx="85206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223200" y="228000"/>
            <a:ext cx="8700000" cy="4656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>
            <a:off x="3870830" y="223200"/>
            <a:ext cx="1386058" cy="732000"/>
            <a:chOff x="3582525" y="414175"/>
            <a:chExt cx="1960478" cy="732000"/>
          </a:xfrm>
        </p:grpSpPr>
        <p:sp>
          <p:nvSpPr>
            <p:cNvPr id="107" name="Google Shape;107;p10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595200" y="921275"/>
            <a:ext cx="78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595200" y="1692000"/>
            <a:ext cx="7877400" cy="27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 rot="5400000">
            <a:off x="-755550" y="48273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>
            <a:off x="223200" y="228000"/>
            <a:ext cx="8700000" cy="4656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3870830" y="223200"/>
            <a:ext cx="1386058" cy="732000"/>
            <a:chOff x="3582525" y="414175"/>
            <a:chExt cx="1960478" cy="732000"/>
          </a:xfrm>
        </p:grpSpPr>
        <p:sp>
          <p:nvSpPr>
            <p:cNvPr id="116" name="Google Shape;116;p11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311700" y="955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64100" y="1762075"/>
            <a:ext cx="38310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2"/>
          </p:nvPr>
        </p:nvSpPr>
        <p:spPr>
          <a:xfrm>
            <a:off x="4793951" y="1762075"/>
            <a:ext cx="38310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23200" y="228000"/>
            <a:ext cx="8700000" cy="4656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>
            <a:off x="3870830" y="223200"/>
            <a:ext cx="1386058" cy="732000"/>
            <a:chOff x="3582525" y="414175"/>
            <a:chExt cx="1960478" cy="732000"/>
          </a:xfrm>
        </p:grpSpPr>
        <p:sp>
          <p:nvSpPr>
            <p:cNvPr id="163" name="Google Shape;163;p16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3417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3417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/>
        </p:nvSpPr>
        <p:spPr>
          <a:xfrm>
            <a:off x="223200" y="228000"/>
            <a:ext cx="8700000" cy="4656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8"/>
          <p:cNvGrpSpPr/>
          <p:nvPr/>
        </p:nvGrpSpPr>
        <p:grpSpPr>
          <a:xfrm>
            <a:off x="3870830" y="223200"/>
            <a:ext cx="1386058" cy="732000"/>
            <a:chOff x="3582525" y="414175"/>
            <a:chExt cx="1960478" cy="732000"/>
          </a:xfrm>
        </p:grpSpPr>
        <p:sp>
          <p:nvSpPr>
            <p:cNvPr id="181" name="Google Shape;181;p18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223200" y="228000"/>
            <a:ext cx="8700000" cy="4656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3870830" y="223200"/>
            <a:ext cx="1386058" cy="732000"/>
            <a:chOff x="3582525" y="414175"/>
            <a:chExt cx="1960478" cy="732000"/>
          </a:xfrm>
        </p:grpSpPr>
        <p:sp>
          <p:nvSpPr>
            <p:cNvPr id="188" name="Google Shape;188;p19"/>
            <p:cNvSpPr/>
            <p:nvPr/>
          </p:nvSpPr>
          <p:spPr>
            <a:xfrm rot="10800000">
              <a:off x="3582525" y="414175"/>
              <a:ext cx="984000" cy="732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 rot="10800000" flipH="1">
              <a:off x="4559003" y="414175"/>
              <a:ext cx="984000" cy="732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layfair Display"/>
              <a:buNone/>
              <a:defRPr sz="2800">
                <a:solidFill>
                  <a:srgbClr val="272E3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1800"/>
              <a:buFont typeface="Proza Libre"/>
              <a:buChar char="●"/>
              <a:defRPr sz="1800"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○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■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●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○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■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●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2E3F"/>
              </a:buClr>
              <a:buSzPts val="1400"/>
              <a:buFont typeface="Proza Libre"/>
              <a:buChar char="○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2E3F"/>
              </a:buClr>
              <a:buSzPts val="1400"/>
              <a:buFont typeface="Proza Libre"/>
              <a:buChar char="■"/>
              <a:defRPr>
                <a:solidFill>
                  <a:srgbClr val="272E3F"/>
                </a:solidFill>
                <a:latin typeface="Proza Libre"/>
                <a:ea typeface="Proza Libre"/>
                <a:cs typeface="Proza Libre"/>
                <a:sym typeface="Proza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48273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62" r:id="rId5"/>
    <p:sldLayoutId id="2147483664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>
            <a:spLocks noGrp="1"/>
          </p:cNvSpPr>
          <p:nvPr>
            <p:ph type="ctrTitle"/>
          </p:nvPr>
        </p:nvSpPr>
        <p:spPr>
          <a:xfrm>
            <a:off x="513878" y="1443392"/>
            <a:ext cx="8204186" cy="2070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highlight>
                  <a:schemeClr val="accent1"/>
                </a:highlight>
              </a:rPr>
              <a:t>Программная система </a:t>
            </a:r>
            <a:br>
              <a:rPr lang="ru-RU" sz="3600" dirty="0">
                <a:highlight>
                  <a:schemeClr val="accent1"/>
                </a:highlight>
              </a:rPr>
            </a:br>
            <a:r>
              <a:rPr lang="ru-RU" sz="3600" dirty="0"/>
              <a:t>автоматизации создания выкроек</a:t>
            </a:r>
            <a:endParaRPr sz="3600" dirty="0">
              <a:sym typeface="Playfair Display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3878" y="3870598"/>
            <a:ext cx="7999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Выполнили студенты группы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Б9119-09.03.04прогин(1)</a:t>
            </a:r>
          </a:p>
          <a:p>
            <a:pPr lvl="0" algn="r"/>
            <a:r>
              <a:rPr lang="ru-RU" dirty="0">
                <a:solidFill>
                  <a:srgbClr val="FFFFFF"/>
                </a:solidFill>
                <a:highlight>
                  <a:schemeClr val="accent2"/>
                </a:highlight>
              </a:rPr>
              <a:t>Агапова Дарья и Накао Полина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7" name="Google Shape;537;p35">
            <a:extLst>
              <a:ext uri="{FF2B5EF4-FFF2-40B4-BE49-F238E27FC236}">
                <a16:creationId xmlns:a16="http://schemas.microsoft.com/office/drawing/2014/main" xmlns="" id="{F6142240-B215-85AE-D317-E0701AF05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848" y="982640"/>
            <a:ext cx="7833816" cy="3459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lnSpc>
                <a:spcPct val="114000"/>
              </a:lnSpc>
              <a:buNone/>
            </a:pPr>
            <a:r>
              <a:rPr lang="ru-RU" sz="1700" dirty="0"/>
              <a:t>В настоящее время </a:t>
            </a:r>
            <a:r>
              <a:rPr lang="ru-RU" sz="1700" dirty="0" smtClean="0"/>
              <a:t>ручной </a:t>
            </a:r>
            <a:r>
              <a:rPr lang="ru-RU" sz="1700" dirty="0"/>
              <a:t>труд уходит на второй план, но это почти не коснулось </a:t>
            </a:r>
            <a:r>
              <a:rPr lang="ru-RU" sz="1700" b="1" dirty="0"/>
              <a:t>создания выкроек</a:t>
            </a:r>
            <a:r>
              <a:rPr lang="ru-RU" sz="1700" dirty="0"/>
              <a:t>. Люди до сих пор вручную создают их, что зачастую занимает огромное </a:t>
            </a:r>
            <a:r>
              <a:rPr lang="ru-RU" sz="1700" b="1" dirty="0"/>
              <a:t>количество времени</a:t>
            </a:r>
            <a:r>
              <a:rPr lang="ru-RU" sz="1700" dirty="0"/>
              <a:t>. </a:t>
            </a:r>
            <a:endParaRPr lang="ru-RU" sz="1700" dirty="0" smtClean="0"/>
          </a:p>
          <a:p>
            <a:pPr marL="139700" indent="0">
              <a:lnSpc>
                <a:spcPct val="114000"/>
              </a:lnSpc>
              <a:buNone/>
            </a:pPr>
            <a:endParaRPr lang="ru-RU" sz="1700" dirty="0" smtClean="0"/>
          </a:p>
          <a:p>
            <a:pPr marL="139700" indent="0">
              <a:lnSpc>
                <a:spcPct val="114000"/>
              </a:lnSpc>
              <a:buNone/>
            </a:pPr>
            <a:r>
              <a:rPr lang="ru-RU" sz="1700" dirty="0" smtClean="0"/>
              <a:t>В </a:t>
            </a:r>
            <a:r>
              <a:rPr lang="ru-RU" sz="1700" dirty="0"/>
              <a:t>процессе работы над созданием желаемого изделия </a:t>
            </a:r>
            <a:r>
              <a:rPr lang="ru-RU" sz="1700" b="1" dirty="0"/>
              <a:t>возникают следующие проблемы:</a:t>
            </a:r>
          </a:p>
          <a:p>
            <a:pPr marL="450850" indent="450850">
              <a:lnSpc>
                <a:spcPct val="114000"/>
              </a:lnSpc>
              <a:buFont typeface="Wingdings" pitchFamily="2" charset="2"/>
              <a:buChar char="v"/>
            </a:pPr>
            <a:r>
              <a:rPr lang="ru-RU" sz="1700" dirty="0" smtClean="0"/>
              <a:t>поиск </a:t>
            </a:r>
            <a:r>
              <a:rPr lang="ru-RU" sz="1700" dirty="0"/>
              <a:t>шаблонов выкроек в интернете, книгах или журналах;</a:t>
            </a:r>
          </a:p>
          <a:p>
            <a:pPr marL="450850" indent="450850">
              <a:lnSpc>
                <a:spcPct val="114000"/>
              </a:lnSpc>
              <a:buFont typeface="Wingdings" pitchFamily="2" charset="2"/>
              <a:buChar char="v"/>
            </a:pPr>
            <a:r>
              <a:rPr lang="ru-RU" sz="1700" dirty="0" smtClean="0"/>
              <a:t>наглядное </a:t>
            </a:r>
            <a:r>
              <a:rPr lang="ru-RU" sz="1700" dirty="0"/>
              <a:t>представление внешнего вида готового изделия;</a:t>
            </a:r>
          </a:p>
          <a:p>
            <a:pPr marL="450850" indent="450850">
              <a:lnSpc>
                <a:spcPct val="114000"/>
              </a:lnSpc>
              <a:buFont typeface="Wingdings" pitchFamily="2" charset="2"/>
              <a:buChar char="v"/>
            </a:pPr>
            <a:r>
              <a:rPr lang="ru-RU" sz="1700" dirty="0" smtClean="0"/>
              <a:t>изменение </a:t>
            </a:r>
            <a:r>
              <a:rPr lang="ru-RU" sz="1700" dirty="0"/>
              <a:t>шаблона выкройки по своим или чужим параметрам, учитывая припуски; </a:t>
            </a:r>
          </a:p>
          <a:p>
            <a:pPr marL="450850" indent="450850">
              <a:lnSpc>
                <a:spcPct val="114000"/>
              </a:lnSpc>
              <a:buFont typeface="Wingdings" pitchFamily="2" charset="2"/>
              <a:buChar char="v"/>
            </a:pPr>
            <a:r>
              <a:rPr lang="ru-RU" sz="1700" dirty="0" smtClean="0"/>
              <a:t>изображение </a:t>
            </a:r>
            <a:r>
              <a:rPr lang="ru-RU" sz="1700" dirty="0"/>
              <a:t>(размещение) выкройки планируемого изделия на миллиметровой бумаге или кальке</a:t>
            </a:r>
            <a:r>
              <a:rPr lang="ru-RU" sz="1700" dirty="0" smtClean="0"/>
              <a:t>.</a:t>
            </a:r>
            <a:endParaRPr lang="ru-RU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60B00D-29A9-F977-9726-27EA9B7C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7740" y="1842720"/>
            <a:ext cx="929435" cy="30172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CFA9FA7-A70D-8970-C304-A931A7AEB2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06824" y="4232723"/>
            <a:ext cx="2018215" cy="6135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C2DCCCB-CDF5-EB68-A447-B3594CD8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221161" flipH="1">
            <a:off x="7970078" y="164690"/>
            <a:ext cx="999929" cy="7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9;p32">
            <a:extLst>
              <a:ext uri="{FF2B5EF4-FFF2-40B4-BE49-F238E27FC236}">
                <a16:creationId xmlns:a16="http://schemas.microsoft.com/office/drawing/2014/main" xmlns="" id="{B51A4274-A7FB-5C3B-E99C-FF8E80230384}"/>
              </a:ext>
            </a:extLst>
          </p:cNvPr>
          <p:cNvSpPr txBox="1">
            <a:spLocks/>
          </p:cNvSpPr>
          <p:nvPr/>
        </p:nvSpPr>
        <p:spPr>
          <a:xfrm>
            <a:off x="259080" y="291335"/>
            <a:ext cx="5063615" cy="83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rgbClr val="272E3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ru-RU" sz="2400" dirty="0">
                <a:solidFill>
                  <a:srgbClr val="FFFFFF"/>
                </a:solidFill>
                <a:highlight>
                  <a:schemeClr val="accent2"/>
                </a:highlight>
              </a:rPr>
              <a:t>Что Вы получите:</a:t>
            </a:r>
            <a:endParaRPr lang="ru-RU" sz="2400" dirty="0">
              <a:solidFill>
                <a:srgbClr val="FFFFFF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7" name="Google Shape;537;p35">
            <a:extLst>
              <a:ext uri="{FF2B5EF4-FFF2-40B4-BE49-F238E27FC236}">
                <a16:creationId xmlns:a16="http://schemas.microsoft.com/office/drawing/2014/main" xmlns="" id="{F6142240-B215-85AE-D317-E0701AF05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2860" y="1074420"/>
            <a:ext cx="7683689" cy="3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ru-RU" sz="1700" dirty="0"/>
              <a:t>Программу, с помощью которой вы сможете автоматически построить выкройку по своим параметрам, а также увидеть 3</a:t>
            </a:r>
            <a:r>
              <a:rPr lang="en-US" sz="1700" dirty="0"/>
              <a:t>D</a:t>
            </a:r>
            <a:r>
              <a:rPr lang="ru-RU" sz="1700" dirty="0"/>
              <a:t>-модель </a:t>
            </a:r>
            <a:r>
              <a:rPr lang="ru-RU" sz="1700" dirty="0" smtClean="0"/>
              <a:t>выкройки.</a:t>
            </a:r>
            <a:endParaRPr lang="ru-RU" sz="1700" dirty="0"/>
          </a:p>
          <a:p>
            <a:pPr marL="139700" indent="0">
              <a:buNone/>
            </a:pPr>
            <a:endParaRPr lang="ru-RU" sz="1700" dirty="0"/>
          </a:p>
          <a:p>
            <a:pPr marL="139700" indent="0">
              <a:buNone/>
            </a:pPr>
            <a:r>
              <a:rPr lang="ru-RU" sz="1700" dirty="0"/>
              <a:t>Как это работает?</a:t>
            </a:r>
          </a:p>
          <a:p>
            <a:pPr marL="482600" indent="-342900">
              <a:buAutoNum type="arabicParenR"/>
            </a:pPr>
            <a:r>
              <a:rPr lang="ru-RU" sz="1700" dirty="0"/>
              <a:t>Выбирается выкройка, после чего для нее заполняются параметры, которые понадобятся для её построения</a:t>
            </a:r>
          </a:p>
          <a:p>
            <a:pPr marL="482600" indent="-342900">
              <a:buAutoNum type="arabicParenR"/>
            </a:pPr>
            <a:r>
              <a:rPr lang="ru-RU" sz="1700" dirty="0"/>
              <a:t>Программа автоматически строит выкройку по параметрам, введенным ранее, с помощью математических формул</a:t>
            </a:r>
          </a:p>
          <a:p>
            <a:pPr marL="482600" indent="-342900">
              <a:buAutoNum type="arabicParenR"/>
            </a:pPr>
            <a:r>
              <a:rPr lang="ru-RU" sz="1700" dirty="0"/>
              <a:t>Готовую выкройку программа автоматически разместит на листах А4, которые потом можно распечатать на обычном принтере.</a:t>
            </a:r>
          </a:p>
          <a:p>
            <a:pPr marL="482600" indent="-342900">
              <a:buAutoNum type="arabicParenR"/>
            </a:pPr>
            <a:r>
              <a:rPr lang="ru-RU" sz="1700" dirty="0"/>
              <a:t>Также пользователь может построить 3</a:t>
            </a:r>
            <a:r>
              <a:rPr lang="en-US" sz="1700" dirty="0"/>
              <a:t>D</a:t>
            </a:r>
            <a:r>
              <a:rPr lang="ru-RU" sz="1700" dirty="0"/>
              <a:t>-модель выкройки, также по своим параметрам</a:t>
            </a:r>
          </a:p>
          <a:p>
            <a:pPr marL="482600" indent="-342900">
              <a:buAutoNum type="arabicParenR"/>
            </a:pPr>
            <a:endParaRPr lang="ru-RU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EBEC710-0DF1-5DF7-9959-26D11EBF9E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1409" y="206355"/>
            <a:ext cx="1302097" cy="86806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DC161BC5-F547-0413-FF75-74C150B91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67704" r="86437" b="18963"/>
          <a:stretch/>
        </p:blipFill>
        <p:spPr bwMode="auto">
          <a:xfrm>
            <a:off x="259080" y="4267200"/>
            <a:ext cx="312042" cy="3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337C6A79-57C5-5EEA-D77E-9C3FC4F81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5" t="82963" r="77953" b="3259"/>
          <a:stretch/>
        </p:blipFill>
        <p:spPr bwMode="auto">
          <a:xfrm>
            <a:off x="571122" y="4488379"/>
            <a:ext cx="368207" cy="3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5391AE75-24B5-6D02-9C79-30AA5CE57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8" b="68296"/>
          <a:stretch/>
        </p:blipFill>
        <p:spPr bwMode="auto">
          <a:xfrm rot="1191369">
            <a:off x="8377139" y="3831093"/>
            <a:ext cx="559119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7FFFC84B-EB7F-AD6B-E1EF-109FD0718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4" t="9629" r="47999" b="64742"/>
          <a:stretch/>
        </p:blipFill>
        <p:spPr bwMode="auto">
          <a:xfrm rot="20895796" flipH="1">
            <a:off x="7886490" y="4196571"/>
            <a:ext cx="667483" cy="64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>
            <a:spLocks noGrp="1"/>
          </p:cNvSpPr>
          <p:nvPr>
            <p:ph type="title"/>
          </p:nvPr>
        </p:nvSpPr>
        <p:spPr>
          <a:xfrm>
            <a:off x="266130" y="310666"/>
            <a:ext cx="5038141" cy="869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solidFill>
                  <a:srgbClr val="FFFFFF"/>
                </a:solidFill>
                <a:highlight>
                  <a:schemeClr val="accent2"/>
                </a:highlight>
              </a:rPr>
              <a:t>Как это будет </a:t>
            </a:r>
            <a:r>
              <a:rPr lang="ru-RU" sz="2400" dirty="0" smtClean="0">
                <a:solidFill>
                  <a:srgbClr val="FFFFFF"/>
                </a:solidFill>
                <a:highlight>
                  <a:schemeClr val="accent2"/>
                </a:highlight>
              </a:rPr>
              <a:t>выглядеть: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xmlns="" id="{E54D7B63-C0C8-E7E5-026F-C7EDCA3D0E5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2938" y="1255593"/>
            <a:ext cx="1869026" cy="3407623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xmlns="" id="{A12F9369-FD57-801E-FA18-8A37FB7146A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568353" y="1255592"/>
            <a:ext cx="1889118" cy="3374827"/>
          </a:xfrm>
          <a:prstGeom prst="rect">
            <a:avLst/>
          </a:prstGeom>
          <a:ln/>
        </p:spPr>
      </p:pic>
      <p:pic>
        <p:nvPicPr>
          <p:cNvPr id="6" name="image11.png">
            <a:extLst>
              <a:ext uri="{FF2B5EF4-FFF2-40B4-BE49-F238E27FC236}">
                <a16:creationId xmlns:a16="http://schemas.microsoft.com/office/drawing/2014/main" xmlns="" id="{1EA6461C-3109-2BAD-DF5F-95AD9917979C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443663" y="1255592"/>
            <a:ext cx="1927793" cy="33748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2682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9;p32">
            <a:extLst>
              <a:ext uri="{FF2B5EF4-FFF2-40B4-BE49-F238E27FC236}">
                <a16:creationId xmlns:a16="http://schemas.microsoft.com/office/drawing/2014/main" xmlns="" id="{B51A4274-A7FB-5C3B-E99C-FF8E80230384}"/>
              </a:ext>
            </a:extLst>
          </p:cNvPr>
          <p:cNvSpPr txBox="1">
            <a:spLocks/>
          </p:cNvSpPr>
          <p:nvPr/>
        </p:nvSpPr>
        <p:spPr>
          <a:xfrm>
            <a:off x="322542" y="318630"/>
            <a:ext cx="5063615" cy="83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rgbClr val="272E3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E3F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272E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ru-RU" sz="2400" dirty="0">
                <a:solidFill>
                  <a:srgbClr val="FFFFFF"/>
                </a:solidFill>
                <a:highlight>
                  <a:schemeClr val="accent2"/>
                </a:highlight>
              </a:rPr>
              <a:t>Почему Вам это нужно?</a:t>
            </a:r>
            <a:endParaRPr lang="ru-RU" sz="2400" dirty="0">
              <a:solidFill>
                <a:srgbClr val="FFFFFF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7" name="Google Shape;537;p35">
            <a:extLst>
              <a:ext uri="{FF2B5EF4-FFF2-40B4-BE49-F238E27FC236}">
                <a16:creationId xmlns:a16="http://schemas.microsoft.com/office/drawing/2014/main" xmlns="" id="{F6142240-B215-85AE-D317-E0701AF05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542" y="810818"/>
            <a:ext cx="8424265" cy="3959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Благодаря нашей программе Вы сможете легко найти какую-то выкройку, без использования журналов или другой печатной продукции.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ru-RU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С помощью автоматического построения выкройки не придется тратить несколько часов на её конструирование вручную.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ru-RU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800" dirty="0"/>
              <a:t>Так как в нашей программе можно построить 3</a:t>
            </a:r>
            <a:r>
              <a:rPr lang="en-US" sz="1800" dirty="0"/>
              <a:t>D</a:t>
            </a:r>
            <a:r>
              <a:rPr lang="ru-RU" sz="1800" dirty="0"/>
              <a:t>-модель по выкройке, то Вы сможете избежать ошибок при неправильном представлении вида готового изделия.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2465D7C-F632-9579-AE73-3142D9303D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863359">
            <a:off x="7584627" y="198197"/>
            <a:ext cx="1147543" cy="12252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13705AD5-BA93-59CA-F753-B4D9223C3B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842" y="4002767"/>
            <a:ext cx="1314450" cy="8572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4F6EA04-AA72-4214-28B8-F8C9611BDA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1030" y="3278867"/>
            <a:ext cx="628650" cy="1447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B2BAE7A1-8A12-491C-3EA5-1AF6C57BB4E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4733" y="4075269"/>
            <a:ext cx="847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2866"/>
      </p:ext>
    </p:extLst>
  </p:cSld>
  <p:clrMapOvr>
    <a:masterClrMapping/>
  </p:clrMapOvr>
</p:sld>
</file>

<file path=ppt/theme/theme1.xml><?xml version="1.0" encoding="utf-8"?>
<a:theme xmlns:a="http://schemas.openxmlformats.org/drawingml/2006/main" name="0106_Brook_Template_SlidesMania">
  <a:themeElements>
    <a:clrScheme name="Simple Light">
      <a:dk1>
        <a:srgbClr val="000000"/>
      </a:dk1>
      <a:lt1>
        <a:srgbClr val="FFFFFF"/>
      </a:lt1>
      <a:dk2>
        <a:srgbClr val="272E3F"/>
      </a:dk2>
      <a:lt2>
        <a:srgbClr val="EEEEEE"/>
      </a:lt2>
      <a:accent1>
        <a:srgbClr val="DCA4C4"/>
      </a:accent1>
      <a:accent2>
        <a:srgbClr val="C18FAB"/>
      </a:accent2>
      <a:accent3>
        <a:srgbClr val="5C6D9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259</Words>
  <Application>Microsoft Office PowerPoint</Application>
  <PresentationFormat>Экран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Barlow Condensed</vt:lpstr>
      <vt:lpstr>Playfair Display</vt:lpstr>
      <vt:lpstr>Times New Roman</vt:lpstr>
      <vt:lpstr>Poppins SemiBold</vt:lpstr>
      <vt:lpstr>Wingdings</vt:lpstr>
      <vt:lpstr>Proza Libre</vt:lpstr>
      <vt:lpstr>0106_Brook_Template_SlidesMania</vt:lpstr>
      <vt:lpstr>Программная система  автоматизации создания выкроек</vt:lpstr>
      <vt:lpstr>Презентация PowerPoint</vt:lpstr>
      <vt:lpstr>Презентация PowerPoint</vt:lpstr>
      <vt:lpstr>Как это будет выглядеть: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dc:creator>Дарья Агапова;Накао Полина</dc:creator>
  <cp:lastModifiedBy>1111</cp:lastModifiedBy>
  <cp:revision>50</cp:revision>
  <cp:lastPrinted>2022-01-19T13:24:51Z</cp:lastPrinted>
  <dcterms:modified xsi:type="dcterms:W3CDTF">2022-10-26T13:09:36Z</dcterms:modified>
</cp:coreProperties>
</file>