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7" r:id="rId3"/>
    <p:sldId id="258" r:id="rId4"/>
    <p:sldId id="257" r:id="rId5"/>
    <p:sldId id="259" r:id="rId6"/>
    <p:sldId id="260" r:id="rId7"/>
    <p:sldId id="269" r:id="rId8"/>
    <p:sldId id="268" r:id="rId9"/>
    <p:sldId id="270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" panose="020B0604020202020204" charset="-52"/>
      <p:regular r:id="rId19"/>
      <p:bold r:id="rId20"/>
      <p:italic r:id="rId21"/>
      <p:boldItalic r:id="rId22"/>
    </p:embeddedFont>
    <p:embeddedFont>
      <p:font typeface="Raleway" panose="020B0604020202020204" charset="-52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10A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e0a576e5f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e0a576e5f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e0a576e5f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e0a576e5f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e0a576e5f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e0a576e5f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e0a576e5f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e0a576e5f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e0a576e5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e0a576e5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e0a576e5f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e0a576e5f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e0a576e5f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e0a576e5f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e0a576e5f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e0a576e5f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e0a576e5f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e0a576e5f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Умная столовая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project by paradigm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Планируемый результат проекта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8" name="Google Shape;318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— WEB сайт, подключенный к серверу с БД, который можно продать пользователям.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— интеграция проекта в образовательные учреждения и офисы крупных компаний.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— создание комфортной среды питания для людей.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Этапы проекта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1167375" y="1873800"/>
            <a:ext cx="2928900" cy="9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Этап 1: Разработка идеи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5002075" y="1873800"/>
            <a:ext cx="2928900" cy="9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Этап 2: Поиск информации, создание БД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167375" y="3520650"/>
            <a:ext cx="2928900" cy="9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Этап 3: Разработка frontend и backend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5002075" y="3520650"/>
            <a:ext cx="2928900" cy="9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Этап 4: Запуск бета-версии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aleway"/>
                <a:ea typeface="Raleway"/>
                <a:cs typeface="Raleway"/>
                <a:sym typeface="Raleway"/>
              </a:rPr>
              <a:t>Монетизация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3" name="Google Shape;333;p21"/>
          <p:cNvSpPr txBox="1">
            <a:spLocks noGrp="1"/>
          </p:cNvSpPr>
          <p:nvPr>
            <p:ph type="body" idx="1"/>
          </p:nvPr>
        </p:nvSpPr>
        <p:spPr>
          <a:xfrm>
            <a:off x="5133932" y="3019993"/>
            <a:ext cx="3681223" cy="1633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ru" sz="1600" dirty="0">
                <a:latin typeface="Raleway"/>
                <a:ea typeface="Raleway"/>
                <a:cs typeface="Raleway"/>
                <a:sym typeface="Raleway"/>
              </a:rPr>
              <a:t>Сотрудничество с сервисами по доставке продуктов: Яндекс.Еда, СберМаркет. </a:t>
            </a:r>
          </a:p>
          <a:p>
            <a:pPr marL="285750" indent="-285750"/>
            <a:r>
              <a:rPr lang="ru" sz="1600" dirty="0">
                <a:latin typeface="Raleway"/>
                <a:ea typeface="Raleway"/>
                <a:cs typeface="Raleway"/>
                <a:sym typeface="Raleway"/>
              </a:rPr>
              <a:t>Контракты с доставками полезной готовой еды.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7323" y="1264366"/>
            <a:ext cx="3629830" cy="33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Maven Pro"/>
              </a:defRPr>
            </a:lvl1pPr>
            <a:lvl2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ru-RU" sz="1600" u="sng" dirty="0"/>
              <a:t>СТОИМОСТЬ ДЛЯ ПРЕДПРИЯТИЙ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255" y="1597874"/>
            <a:ext cx="3597965" cy="163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Maven Pro"/>
              </a:defRPr>
            </a:lvl1pPr>
            <a:lvl2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7200" dirty="0">
                <a:solidFill>
                  <a:srgbClr val="10A9A6"/>
                </a:solidFill>
              </a:rPr>
              <a:t>20% </a:t>
            </a:r>
            <a:endParaRPr lang="ru-RU" sz="7200" dirty="0">
              <a:solidFill>
                <a:srgbClr val="10A9A6"/>
              </a:solidFill>
            </a:endParaRPr>
          </a:p>
          <a:p>
            <a:r>
              <a:rPr lang="ru-RU" sz="2400" dirty="0">
                <a:solidFill>
                  <a:srgbClr val="10A9A6"/>
                </a:solidFill>
              </a:rPr>
              <a:t>от прибыли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7323" y="3319107"/>
            <a:ext cx="2773748" cy="33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Maven Pro"/>
              </a:defRPr>
            </a:lvl1pPr>
            <a:lvl2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ru-RU" sz="1600" u="sng" dirty="0"/>
              <a:t>ПРИМЕР РАССЧЕТОВ</a:t>
            </a:r>
          </a:p>
        </p:txBody>
      </p:sp>
      <p:sp>
        <p:nvSpPr>
          <p:cNvPr id="9" name="Google Shape;333;p21"/>
          <p:cNvSpPr txBox="1">
            <a:spLocks/>
          </p:cNvSpPr>
          <p:nvPr/>
        </p:nvSpPr>
        <p:spPr>
          <a:xfrm>
            <a:off x="1043255" y="3740844"/>
            <a:ext cx="4142070" cy="91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2"/>
              </a:buClr>
              <a:buSzPts val="2800"/>
              <a:buFont typeface="Maven Pro"/>
              <a:buNone/>
              <a:defRPr sz="16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1pPr>
            <a:lvl2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</a:defRPr>
            </a:lvl2pPr>
            <a:lvl3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</a:defRPr>
            </a:lvl3pPr>
            <a:lvl4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</a:defRPr>
            </a:lvl4pPr>
            <a:lvl5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</a:defRPr>
            </a:lvl5pPr>
            <a:lvl6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</a:defRPr>
            </a:lvl6pPr>
            <a:lvl7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</a:defRPr>
            </a:lvl7pPr>
            <a:lvl8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</a:defRPr>
            </a:lvl8pPr>
            <a:lvl9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</a:defRPr>
            </a:lvl9pPr>
          </a:lstStyle>
          <a:p>
            <a:r>
              <a:rPr lang="ru-RU" dirty="0"/>
              <a:t>ПРИБЫЛЬ СТОЛОВОЙ ≈ 300000 </a:t>
            </a:r>
            <a:r>
              <a:rPr lang="ru-RU" b="0" dirty="0"/>
              <a:t>₽</a:t>
            </a:r>
            <a:r>
              <a:rPr lang="ru-RU" dirty="0"/>
              <a:t>/МЕС</a:t>
            </a:r>
          </a:p>
          <a:p>
            <a:endParaRPr lang="ru-RU" dirty="0"/>
          </a:p>
          <a:p>
            <a:r>
              <a:rPr lang="ru-RU" dirty="0"/>
              <a:t>300000 * 20 \ 100 = </a:t>
            </a:r>
            <a:r>
              <a:rPr lang="ru-RU" dirty="0">
                <a:solidFill>
                  <a:srgbClr val="10A9A6"/>
                </a:solidFill>
              </a:rPr>
              <a:t>60000 </a:t>
            </a:r>
            <a:r>
              <a:rPr lang="ru-RU" b="0" dirty="0">
                <a:solidFill>
                  <a:srgbClr val="10A9A6"/>
                </a:solidFill>
              </a:rPr>
              <a:t>₽</a:t>
            </a:r>
            <a:endParaRPr lang="ru-RU" dirty="0">
              <a:solidFill>
                <a:srgbClr val="10A9A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3227" y="2587131"/>
            <a:ext cx="3854026" cy="33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Maven Pro"/>
              </a:defRPr>
            </a:lvl1pPr>
            <a:lvl2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ru-RU" sz="1600" b="0" u="sng" dirty="0"/>
              <a:t>ДОПОЛНИТЕЛЬНЫЕ ВОЗМОЖНОСТИ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073227" y="1717045"/>
            <a:ext cx="392853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2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сохранение прибыли от столовой</a:t>
            </a:r>
          </a:p>
          <a:p>
            <a:pPr marL="285750" indent="-285750">
              <a:buClr>
                <a:schemeClr val="dk2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уменьшение убытков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5325" y="1094503"/>
            <a:ext cx="3629830" cy="33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Maven Pro"/>
              </a:defRPr>
            </a:lvl1pPr>
            <a:lvl2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ru-RU" u="sng" dirty="0">
                <a:solidFill>
                  <a:srgbClr val="C00000"/>
                </a:solidFill>
              </a:rPr>
              <a:t>ВЫГОДА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aleway"/>
                <a:ea typeface="Raleway"/>
                <a:cs typeface="Raleway"/>
                <a:sym typeface="Raleway"/>
              </a:rPr>
              <a:t>Команда Paradigm</a:t>
            </a:r>
            <a:endParaRPr b="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8" y="1597875"/>
            <a:ext cx="1947400" cy="198723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20308" y="3585108"/>
            <a:ext cx="194740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2"/>
              </a:buClr>
              <a:buSzPts val="2800"/>
            </a:pPr>
            <a:r>
              <a:rPr lang="ru-RU" sz="1600" b="1" dirty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Дарья Калинина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420309" y="3877495"/>
            <a:ext cx="19473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2"/>
              </a:buClr>
              <a:buSzPts val="2800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IT </a:t>
            </a:r>
            <a:r>
              <a:rPr lang="ru-RU" dirty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часть проекта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098" y="1597875"/>
            <a:ext cx="1494564" cy="198723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22486" y="3585107"/>
            <a:ext cx="194740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2"/>
              </a:buClr>
              <a:buSzPts val="2800"/>
            </a:pPr>
            <a:r>
              <a:rPr lang="ru-RU" sz="1600" b="1" dirty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Дарья Юровская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884719" y="3877494"/>
            <a:ext cx="19473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2"/>
              </a:buClr>
              <a:buSzPts val="2800"/>
            </a:pPr>
            <a:r>
              <a:rPr lang="ru-RU" dirty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Поиск информации,</a:t>
            </a:r>
          </a:p>
          <a:p>
            <a:pPr algn="ctr">
              <a:buClr>
                <a:schemeClr val="dk2"/>
              </a:buClr>
              <a:buSzPts val="2800"/>
            </a:pPr>
            <a:r>
              <a:rPr lang="ru-RU" dirty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 базы данных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386899" y="3585107"/>
            <a:ext cx="194740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2"/>
              </a:buClr>
              <a:buSzPts val="2800"/>
            </a:pPr>
            <a:r>
              <a:rPr lang="ru-RU" sz="1600" b="1" dirty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Мария Власова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276865" y="3877494"/>
            <a:ext cx="21674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2"/>
              </a:buClr>
              <a:buSzPts val="2800"/>
            </a:pPr>
            <a:r>
              <a:rPr lang="ru-RU" dirty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Контент-менеджмент, </a:t>
            </a:r>
            <a:r>
              <a:rPr lang="ru-RU" dirty="0" err="1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визуал</a:t>
            </a:r>
            <a:r>
              <a:rPr lang="ru-RU" dirty="0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t="1117"/>
          <a:stretch/>
        </p:blipFill>
        <p:spPr>
          <a:xfrm>
            <a:off x="6424664" y="1596083"/>
            <a:ext cx="1785912" cy="19890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body" idx="1"/>
          </p:nvPr>
        </p:nvSpPr>
        <p:spPr>
          <a:xfrm>
            <a:off x="1388625" y="1344250"/>
            <a:ext cx="6366900" cy="20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600" b="1">
                <a:latin typeface="Raleway"/>
                <a:ea typeface="Raleway"/>
                <a:cs typeface="Raleway"/>
                <a:sym typeface="Raleway"/>
              </a:rPr>
              <a:t>Спасибо за внимание!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>
                <a:latin typeface="Raleway"/>
                <a:ea typeface="Raleway"/>
                <a:cs typeface="Raleway"/>
                <a:sym typeface="Raleway"/>
              </a:rPr>
              <a:t>			    </a:t>
            </a:r>
            <a:r>
              <a:rPr lang="ru" sz="2000">
                <a:latin typeface="Raleway"/>
                <a:ea typeface="Raleway"/>
                <a:cs typeface="Raleway"/>
                <a:sym typeface="Raleway"/>
              </a:rPr>
              <a:t>Можете задать вопросы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066CA-0294-476A-876F-EB9AD8DF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610A2A-844A-4C88-A055-8F21123E5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2936" y="1512971"/>
            <a:ext cx="4088178" cy="254160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ru-RU" sz="1600" dirty="0"/>
              <a:t>Создать приложение, которое поможет людям быстро заказывать еду, которая подходит им по физическим и финансовым параметрам, осуществлять контроль за питанием.</a:t>
            </a:r>
          </a:p>
          <a:p>
            <a:r>
              <a:rPr lang="ru" sz="1600" dirty="0"/>
              <a:t>Оптимизировать процесс организации питания для компаний и различных учреждений.</a:t>
            </a:r>
            <a:endParaRPr lang="ru-RU" sz="1600" dirty="0"/>
          </a:p>
        </p:txBody>
      </p:sp>
      <p:pic>
        <p:nvPicPr>
          <p:cNvPr id="4" name="Google Shape;312;p18">
            <a:extLst>
              <a:ext uri="{FF2B5EF4-FFF2-40B4-BE49-F238E27FC236}">
                <a16:creationId xmlns:a16="http://schemas.microsoft.com/office/drawing/2014/main" id="{76A83821-901E-473C-84C2-0C2C36E998F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6065" b="32964"/>
          <a:stretch/>
        </p:blipFill>
        <p:spPr>
          <a:xfrm>
            <a:off x="5321215" y="1512971"/>
            <a:ext cx="3143950" cy="2789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14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93775" y="598575"/>
            <a:ext cx="71112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aleway"/>
                <a:ea typeface="Raleway"/>
                <a:cs typeface="Raleway"/>
                <a:sym typeface="Raleway"/>
              </a:rPr>
              <a:t>Проблема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4276800" y="1098225"/>
            <a:ext cx="4308600" cy="1947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sz="1600" dirty="0">
                <a:latin typeface="Raleway"/>
                <a:ea typeface="Raleway"/>
                <a:cs typeface="Raleway"/>
                <a:sym typeface="Raleway"/>
              </a:rPr>
              <a:t>Долгое </a:t>
            </a:r>
            <a:r>
              <a:rPr lang="ru" sz="1700" dirty="0">
                <a:latin typeface="Raleway"/>
                <a:ea typeface="Raleway"/>
                <a:cs typeface="Raleway"/>
                <a:sym typeface="Raleway"/>
              </a:rPr>
              <a:t>ожидание</a:t>
            </a:r>
            <a:r>
              <a:rPr lang="ru" sz="1600" dirty="0">
                <a:latin typeface="Raleway"/>
                <a:ea typeface="Raleway"/>
                <a:cs typeface="Raleway"/>
                <a:sym typeface="Raleway"/>
              </a:rPr>
              <a:t> в очереди в столовой, несоответствие еды вкусовым предпочтениям и физическим параметрам (маленькие порции, слишком много калорий, аллергия на некоторые продукты) – </a:t>
            </a:r>
            <a:r>
              <a:rPr lang="ru" sz="1600" b="1" dirty="0">
                <a:solidFill>
                  <a:srgbClr val="10A9A6"/>
                </a:solidFill>
                <a:latin typeface="Raleway"/>
                <a:ea typeface="Raleway"/>
                <a:cs typeface="Raleway"/>
                <a:sym typeface="Raleway"/>
              </a:rPr>
              <a:t>проблемы, с которыми сталкиваются потребители.</a:t>
            </a:r>
            <a:endParaRPr sz="1600" b="1" dirty="0">
              <a:solidFill>
                <a:srgbClr val="10A9A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16666"/>
          <a:stretch/>
        </p:blipFill>
        <p:spPr>
          <a:xfrm>
            <a:off x="232775" y="1488525"/>
            <a:ext cx="3891674" cy="32431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1;p15"/>
          <p:cNvSpPr txBox="1">
            <a:spLocks/>
          </p:cNvSpPr>
          <p:nvPr/>
        </p:nvSpPr>
        <p:spPr>
          <a:xfrm>
            <a:off x="4276800" y="3196418"/>
            <a:ext cx="4308600" cy="1535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Font typeface="Nunito"/>
              <a:buNone/>
            </a:pPr>
            <a:r>
              <a:rPr lang="ru-RU" sz="1600" dirty="0">
                <a:latin typeface="Raleway"/>
                <a:ea typeface="Raleway"/>
                <a:cs typeface="Raleway"/>
                <a:sym typeface="Raleway"/>
              </a:rPr>
              <a:t>Остатки продуктов на складе и приготовленных блюд, временные потери, связанные с обслуживанием клиентов – </a:t>
            </a:r>
            <a:r>
              <a:rPr lang="ru-RU" sz="1600" b="1" dirty="0">
                <a:solidFill>
                  <a:srgbClr val="10A9A6"/>
                </a:solidFill>
                <a:latin typeface="Raleway"/>
                <a:ea typeface="Raleway"/>
                <a:cs typeface="Raleway"/>
                <a:sym typeface="Raleway"/>
              </a:rPr>
              <a:t>проблемы, с которыми сталкиваются столовые.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457450" y="598575"/>
            <a:ext cx="7237800" cy="1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Видение проекта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4273250" y="1990050"/>
            <a:ext cx="4422000" cy="24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 dirty="0">
                <a:latin typeface="Raleway"/>
                <a:ea typeface="Raleway"/>
                <a:cs typeface="Raleway"/>
                <a:sym typeface="Raleway"/>
              </a:rPr>
              <a:t>Питание - не просто базовая потребность организма. Людям необходима вкусная, сбалансированная и качественная еда для здорового образа жизни.</a:t>
            </a:r>
            <a:endParaRPr lang="en-US"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600" dirty="0">
                <a:latin typeface="Raleway"/>
                <a:ea typeface="Raleway"/>
                <a:cs typeface="Raleway"/>
                <a:sym typeface="Raleway"/>
              </a:rPr>
              <a:t>Наша гипотеза – люди тратят слишком много времени чтобы заказать еду, дождаться пока её приготовят, и не факт что она понравится потребителю и подойдет по физическим параметрам.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600" dirty="0">
                <a:latin typeface="Raleway"/>
                <a:ea typeface="Raleway"/>
                <a:cs typeface="Raleway"/>
                <a:sym typeface="Raleway"/>
              </a:rPr>
              <a:t>Людям необходимо приложение, через которое они смогут заказывать быстро понравившуюся и подходящую им еду в столовых, где они питаются.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r="32989"/>
          <a:stretch/>
        </p:blipFill>
        <p:spPr>
          <a:xfrm>
            <a:off x="509000" y="1808375"/>
            <a:ext cx="3563799" cy="24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37175" y="591500"/>
            <a:ext cx="7117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Цель проекта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4627025" y="1990050"/>
            <a:ext cx="37074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 dirty="0"/>
              <a:t>Цель нашего проекта заключается в оптимизации процесса организации питания для компаний и различных учреждений, а также для личного использования.</a:t>
            </a:r>
            <a:endParaRPr sz="1600" dirty="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75" y="1245650"/>
            <a:ext cx="3526125" cy="35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aleway"/>
                <a:ea typeface="Raleway"/>
                <a:cs typeface="Raleway"/>
                <a:sym typeface="Raleway"/>
              </a:rPr>
              <a:t>Целевая аудитория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5" name="Google Shape;305;p17"/>
          <p:cNvSpPr txBox="1">
            <a:spLocks noGrp="1"/>
          </p:cNvSpPr>
          <p:nvPr>
            <p:ph type="body" idx="1"/>
          </p:nvPr>
        </p:nvSpPr>
        <p:spPr>
          <a:xfrm>
            <a:off x="1303800" y="1597874"/>
            <a:ext cx="5097000" cy="2808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10A9A6"/>
                </a:solidFill>
                <a:latin typeface="Raleway"/>
                <a:ea typeface="Raleway"/>
                <a:cs typeface="Raleway"/>
                <a:sym typeface="Raleway"/>
              </a:rPr>
              <a:t>ПОЛЬЗОВАТЕЛИ: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aleway"/>
                <a:ea typeface="Raleway"/>
                <a:cs typeface="Raleway"/>
                <a:sym typeface="Raleway"/>
              </a:rPr>
              <a:t>сотрудники, проводящих рабочий день в офисе, учеников старшей и средней школы и студентов.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Aft>
                <a:spcPts val="600"/>
              </a:spcAft>
              <a:buNone/>
            </a:pPr>
            <a:endParaRPr lang="ru"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ru" sz="1600" b="1" dirty="0">
                <a:solidFill>
                  <a:srgbClr val="10A9A6"/>
                </a:solidFill>
                <a:latin typeface="Raleway"/>
                <a:ea typeface="Raleway"/>
                <a:cs typeface="Raleway"/>
                <a:sym typeface="Raleway"/>
              </a:rPr>
              <a:t>ПОКУПАТЕЛИ:</a:t>
            </a:r>
          </a:p>
          <a:p>
            <a:pPr marL="0" lvl="0" indent="0" algn="l" rtl="0">
              <a:buNone/>
            </a:pPr>
            <a:r>
              <a:rPr lang="ru" sz="1600" dirty="0">
                <a:latin typeface="Raleway"/>
                <a:ea typeface="Raleway"/>
                <a:cs typeface="Raleway"/>
                <a:sym typeface="Raleway"/>
              </a:rPr>
              <a:t>директора компаний, заводов, государственных и образовательных учреждений, которые смогут купить данный проект для пользования в своём офисе.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EFEF2-0CE9-4775-A59A-5A345320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наш проект полезен и интересен?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3FD027-B365-462F-9386-336D8DE7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2080591"/>
            <a:ext cx="2708219" cy="131196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2800"/>
              <a:buNone/>
            </a:pPr>
            <a:r>
              <a:rPr lang="ru-RU" sz="1600" b="1" dirty="0">
                <a:latin typeface="Raleway"/>
                <a:ea typeface="Raleway"/>
                <a:cs typeface="Raleway"/>
                <a:sym typeface="Arial"/>
              </a:rPr>
              <a:t>Экономят время, деньги, здоровье и нервы – это самое важное для человека в современных реалиях</a:t>
            </a:r>
          </a:p>
        </p:txBody>
      </p:sp>
      <p:pic>
        <p:nvPicPr>
          <p:cNvPr id="1026" name="Picture 2" descr="https://phonoteka.org/uploads/posts/2021-05/1620256424_18-phonoteka_org-p-palets-vverkh-fon-19.png">
            <a:extLst>
              <a:ext uri="{FF2B5EF4-FFF2-40B4-BE49-F238E27FC236}">
                <a16:creationId xmlns:a16="http://schemas.microsoft.com/office/drawing/2014/main" id="{3FCE6A41-FB46-4111-BDDC-F6D9FFE8E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8" r="28605"/>
          <a:stretch/>
        </p:blipFill>
        <p:spPr bwMode="auto">
          <a:xfrm>
            <a:off x="4207565" y="1868063"/>
            <a:ext cx="1881809" cy="237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84920" y="1534554"/>
            <a:ext cx="2516927" cy="33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Maven Pro"/>
              </a:defRPr>
            </a:lvl1pPr>
            <a:lvl2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ru-RU" sz="1600" u="sng" dirty="0">
                <a:solidFill>
                  <a:srgbClr val="10A9A6"/>
                </a:solidFill>
              </a:rPr>
              <a:t>ДЛЯ ПРЕДПРИЯТИЙ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3800" y="1534553"/>
            <a:ext cx="2516927" cy="33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Maven Pro"/>
              </a:defRPr>
            </a:lvl1pPr>
            <a:lvl2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ru-RU" sz="1600" u="sng" dirty="0">
                <a:solidFill>
                  <a:srgbClr val="10A9A6"/>
                </a:solidFill>
              </a:rPr>
              <a:t>ДЛЯ ПОЛЬЗОВАТЕЛЕЙ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823FD027-B365-462F-9386-336D8DE7C0E4}"/>
              </a:ext>
            </a:extLst>
          </p:cNvPr>
          <p:cNvSpPr txBox="1">
            <a:spLocks/>
          </p:cNvSpPr>
          <p:nvPr/>
        </p:nvSpPr>
        <p:spPr>
          <a:xfrm>
            <a:off x="6341165" y="2080592"/>
            <a:ext cx="2460682" cy="131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chemeClr val="dk2"/>
              </a:buClr>
              <a:buSzPts val="2800"/>
              <a:buNone/>
            </a:pPr>
            <a:r>
              <a:rPr lang="ru-RU" sz="1600" b="1" dirty="0">
                <a:latin typeface="Raleway"/>
                <a:ea typeface="Raleway"/>
                <a:cs typeface="Raleway"/>
              </a:rPr>
              <a:t>Сохраняют прибыль от столовой, сокращают издержки</a:t>
            </a:r>
          </a:p>
        </p:txBody>
      </p:sp>
    </p:spTree>
    <p:extLst>
      <p:ext uri="{BB962C8B-B14F-4D97-AF65-F5344CB8AC3E}">
        <p14:creationId xmlns:p14="http://schemas.microsoft.com/office/powerpoint/2010/main" val="351257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46E01-9C6A-49FD-9E60-855E91EF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Наши конкуренты*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AB201526-6ED9-456C-B337-CA6BF5FEDFBE}"/>
              </a:ext>
            </a:extLst>
          </p:cNvPr>
          <p:cNvSpPr txBox="1">
            <a:spLocks/>
          </p:cNvSpPr>
          <p:nvPr/>
        </p:nvSpPr>
        <p:spPr>
          <a:xfrm>
            <a:off x="1403191" y="3723860"/>
            <a:ext cx="7144460" cy="78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46050" indent="0">
              <a:buNone/>
            </a:pPr>
            <a:r>
              <a:rPr lang="ru-RU" sz="1600" dirty="0"/>
              <a:t>*Однако ни одна из этих фирм не делает то, что будет делать наше приложение.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53080"/>
              </p:ext>
            </p:extLst>
          </p:nvPr>
        </p:nvGraphicFramePr>
        <p:xfrm>
          <a:off x="1403191" y="1935701"/>
          <a:ext cx="7144460" cy="165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115">
                  <a:extLst>
                    <a:ext uri="{9D8B030D-6E8A-4147-A177-3AD203B41FA5}">
                      <a16:colId xmlns:a16="http://schemas.microsoft.com/office/drawing/2014/main" val="2542158010"/>
                    </a:ext>
                  </a:extLst>
                </a:gridCol>
                <a:gridCol w="1786115">
                  <a:extLst>
                    <a:ext uri="{9D8B030D-6E8A-4147-A177-3AD203B41FA5}">
                      <a16:colId xmlns:a16="http://schemas.microsoft.com/office/drawing/2014/main" val="4238635888"/>
                    </a:ext>
                  </a:extLst>
                </a:gridCol>
                <a:gridCol w="1786115">
                  <a:extLst>
                    <a:ext uri="{9D8B030D-6E8A-4147-A177-3AD203B41FA5}">
                      <a16:colId xmlns:a16="http://schemas.microsoft.com/office/drawing/2014/main" val="4156201253"/>
                    </a:ext>
                  </a:extLst>
                </a:gridCol>
                <a:gridCol w="1786115">
                  <a:extLst>
                    <a:ext uri="{9D8B030D-6E8A-4147-A177-3AD203B41FA5}">
                      <a16:colId xmlns:a16="http://schemas.microsoft.com/office/drawing/2014/main" val="2415928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dirty="0">
                          <a:ln>
                            <a:solidFill>
                              <a:srgbClr val="424242"/>
                            </a:solidFill>
                          </a:ln>
                          <a:solidFill>
                            <a:srgbClr val="424242"/>
                          </a:solidFill>
                        </a:rPr>
                        <a:t>ПОХОЖИЕ ПРИЛОЖЕНИЯ В НЕКОТОРЫХ ЛАГЕРЯХ (Сириус, Артек)</a:t>
                      </a:r>
                    </a:p>
                  </a:txBody>
                  <a:tcPr>
                    <a:lnL w="12700" cap="flat" cmpd="sng" algn="ctr">
                      <a:solidFill>
                        <a:srgbClr val="10A9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A9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A9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A9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dirty="0">
                          <a:ln>
                            <a:solidFill>
                              <a:srgbClr val="424242"/>
                            </a:solidFill>
                          </a:ln>
                          <a:solidFill>
                            <a:srgbClr val="424242"/>
                          </a:solidFill>
                        </a:rPr>
                        <a:t>СТОЛОВЫЕ И ФАСТФУДЫ (вилка-ложка, </a:t>
                      </a:r>
                      <a:r>
                        <a:rPr lang="ru-RU" dirty="0" err="1">
                          <a:ln>
                            <a:solidFill>
                              <a:srgbClr val="424242"/>
                            </a:solidFill>
                          </a:ln>
                          <a:solidFill>
                            <a:srgbClr val="424242"/>
                          </a:solidFill>
                        </a:rPr>
                        <a:t>макдоналдс</a:t>
                      </a:r>
                      <a:r>
                        <a:rPr lang="ru-RU" dirty="0">
                          <a:ln>
                            <a:solidFill>
                              <a:srgbClr val="424242"/>
                            </a:solidFill>
                          </a:ln>
                          <a:solidFill>
                            <a:srgbClr val="424242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10A9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A9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A9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A9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dirty="0">
                          <a:ln>
                            <a:solidFill>
                              <a:srgbClr val="424242"/>
                            </a:solidFill>
                          </a:ln>
                          <a:solidFill>
                            <a:srgbClr val="424242"/>
                          </a:solidFill>
                        </a:rPr>
                        <a:t>СЛУЖБЫ ДОСТАВКИ ПРОДУКТОВ (деливери </a:t>
                      </a:r>
                      <a:r>
                        <a:rPr lang="ru-RU" dirty="0" err="1">
                          <a:ln>
                            <a:solidFill>
                              <a:srgbClr val="424242"/>
                            </a:solidFill>
                          </a:ln>
                          <a:solidFill>
                            <a:srgbClr val="424242"/>
                          </a:solidFill>
                        </a:rPr>
                        <a:t>клаб</a:t>
                      </a:r>
                      <a:r>
                        <a:rPr lang="ru-RU" dirty="0">
                          <a:ln>
                            <a:solidFill>
                              <a:srgbClr val="424242"/>
                            </a:solidFill>
                          </a:ln>
                          <a:solidFill>
                            <a:srgbClr val="424242"/>
                          </a:solidFill>
                        </a:rPr>
                        <a:t>, самокат)</a:t>
                      </a:r>
                    </a:p>
                  </a:txBody>
                  <a:tcPr>
                    <a:lnL w="12700" cap="flat" cmpd="sng" algn="ctr">
                      <a:solidFill>
                        <a:srgbClr val="10A9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A9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A9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A9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dirty="0">
                          <a:ln>
                            <a:solidFill>
                              <a:srgbClr val="424242"/>
                            </a:solidFill>
                          </a:ln>
                          <a:solidFill>
                            <a:srgbClr val="424242"/>
                          </a:solidFill>
                        </a:rPr>
                        <a:t>ПРИЛОЖЕНИЯ КОНТРОЛЯ ЗА ПИТАНИЕМ (</a:t>
                      </a:r>
                      <a:r>
                        <a:rPr lang="ru-RU" dirty="0" err="1">
                          <a:ln>
                            <a:solidFill>
                              <a:srgbClr val="424242"/>
                            </a:solidFill>
                          </a:ln>
                          <a:solidFill>
                            <a:srgbClr val="424242"/>
                          </a:solidFill>
                        </a:rPr>
                        <a:t>Хики</a:t>
                      </a:r>
                      <a:r>
                        <a:rPr lang="ru-RU" dirty="0">
                          <a:ln>
                            <a:solidFill>
                              <a:srgbClr val="424242"/>
                            </a:solidFill>
                          </a:ln>
                          <a:solidFill>
                            <a:srgbClr val="424242"/>
                          </a:solidFill>
                        </a:rPr>
                        <a:t>, </a:t>
                      </a:r>
                      <a:r>
                        <a:rPr lang="en-US" dirty="0" err="1">
                          <a:ln>
                            <a:solidFill>
                              <a:srgbClr val="424242"/>
                            </a:solidFill>
                          </a:ln>
                          <a:solidFill>
                            <a:srgbClr val="424242"/>
                          </a:solidFill>
                        </a:rPr>
                        <a:t>SamsungHealth</a:t>
                      </a:r>
                      <a:r>
                        <a:rPr lang="en-US" dirty="0">
                          <a:ln>
                            <a:solidFill>
                              <a:srgbClr val="424242"/>
                            </a:solidFill>
                          </a:ln>
                          <a:solidFill>
                            <a:srgbClr val="424242"/>
                          </a:solidFill>
                        </a:rPr>
                        <a:t>)</a:t>
                      </a:r>
                      <a:endParaRPr lang="ru-RU" dirty="0">
                        <a:ln>
                          <a:solidFill>
                            <a:srgbClr val="424242"/>
                          </a:solidFill>
                        </a:ln>
                        <a:solidFill>
                          <a:srgbClr val="42424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0A9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A9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A9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A9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604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18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3C3CC-B711-4C66-A71A-07A06664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версия продукта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74D506-E5C7-4334-B13A-5FE560A05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80929"/>
            <a:ext cx="3112257" cy="2541600"/>
          </a:xfrm>
        </p:spPr>
        <p:txBody>
          <a:bodyPr/>
          <a:lstStyle/>
          <a:p>
            <a:r>
              <a:rPr lang="ru-RU" dirty="0"/>
              <a:t>Сайт, поднимаемый с компьютера разработчика с примитивным дизайном и базовыми функциями: сортировка блюд и расчет калорий.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A8F12E-9D3F-482D-8AEB-C51583E21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31" b="4359"/>
          <a:stretch/>
        </p:blipFill>
        <p:spPr>
          <a:xfrm>
            <a:off x="2918936" y="2133599"/>
            <a:ext cx="6225063" cy="30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11260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503</Words>
  <Application>Microsoft Office PowerPoint</Application>
  <PresentationFormat>Экран (16:9)</PresentationFormat>
  <Paragraphs>67</Paragraphs>
  <Slides>14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Raleway</vt:lpstr>
      <vt:lpstr>Nunito</vt:lpstr>
      <vt:lpstr>Maven Pro</vt:lpstr>
      <vt:lpstr>Momentum</vt:lpstr>
      <vt:lpstr>Умная столовая</vt:lpstr>
      <vt:lpstr>Идея проекта</vt:lpstr>
      <vt:lpstr>Проблема</vt:lpstr>
      <vt:lpstr>Видение проекта</vt:lpstr>
      <vt:lpstr>Цель проекта</vt:lpstr>
      <vt:lpstr>Целевая аудитория</vt:lpstr>
      <vt:lpstr>Почему наш проект полезен и интересен?</vt:lpstr>
      <vt:lpstr>Наши конкуренты*</vt:lpstr>
      <vt:lpstr>Первая версия продукта</vt:lpstr>
      <vt:lpstr>Планируемый результат проекта</vt:lpstr>
      <vt:lpstr>Этапы проекта</vt:lpstr>
      <vt:lpstr>Монетизация</vt:lpstr>
      <vt:lpstr>Команда Paradigm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Умная столовая</dc:title>
  <dc:creator>Dasha</dc:creator>
  <cp:lastModifiedBy>Dasha</cp:lastModifiedBy>
  <cp:revision>14</cp:revision>
  <dcterms:modified xsi:type="dcterms:W3CDTF">2022-05-24T10:43:54Z</dcterms:modified>
</cp:coreProperties>
</file>