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  <p:sldMasterId id="2147483702" r:id="rId5"/>
  </p:sldMasterIdLst>
  <p:notesMasterIdLst>
    <p:notesMasterId r:id="rId28"/>
  </p:notesMasterIdLst>
  <p:sldIdLst>
    <p:sldId id="410" r:id="rId6"/>
    <p:sldId id="694" r:id="rId7"/>
    <p:sldId id="695" r:id="rId8"/>
    <p:sldId id="697" r:id="rId9"/>
    <p:sldId id="699" r:id="rId10"/>
    <p:sldId id="715" r:id="rId11"/>
    <p:sldId id="716" r:id="rId12"/>
    <p:sldId id="717" r:id="rId13"/>
    <p:sldId id="701" r:id="rId14"/>
    <p:sldId id="718" r:id="rId15"/>
    <p:sldId id="719" r:id="rId16"/>
    <p:sldId id="704" r:id="rId17"/>
    <p:sldId id="720" r:id="rId18"/>
    <p:sldId id="721" r:id="rId19"/>
    <p:sldId id="714" r:id="rId20"/>
    <p:sldId id="722" r:id="rId21"/>
    <p:sldId id="723" r:id="rId22"/>
    <p:sldId id="724" r:id="rId23"/>
    <p:sldId id="725" r:id="rId24"/>
    <p:sldId id="726" r:id="rId25"/>
    <p:sldId id="727" r:id="rId26"/>
    <p:sldId id="72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562"/>
    <a:srgbClr val="376092"/>
    <a:srgbClr val="C05C79"/>
    <a:srgbClr val="FF6600"/>
    <a:srgbClr val="D2E3AB"/>
    <a:srgbClr val="A0EAD3"/>
    <a:srgbClr val="F2BCF2"/>
    <a:srgbClr val="FBEC7D"/>
    <a:srgbClr val="FFD85D"/>
    <a:srgbClr val="EA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75687" autoAdjust="0"/>
  </p:normalViewPr>
  <p:slideViewPr>
    <p:cSldViewPr>
      <p:cViewPr varScale="1">
        <p:scale>
          <a:sx n="70" d="100"/>
          <a:sy n="70" d="100"/>
        </p:scale>
        <p:origin x="-1398" y="-96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A9A84-6D4B-4D86-B14D-819B215E4F8E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1863-C4B0-4326-B26F-EB63A65C1D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3/14/2020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3/14/2020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3/14/2020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3/14/2020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3/14/2020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3/14/2020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883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 Column -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Рисунок 44"/>
          <p:cNvSpPr>
            <a:spLocks noGrp="1"/>
          </p:cNvSpPr>
          <p:nvPr>
            <p:ph type="pic" sz="quarter" idx="16"/>
          </p:nvPr>
        </p:nvSpPr>
        <p:spPr>
          <a:xfrm>
            <a:off x="4648200" y="1219200"/>
            <a:ext cx="3581400" cy="480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19200"/>
            <a:ext cx="3625788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14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ru-RU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9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1042988"/>
            <a:ext cx="8213725" cy="51355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2057400" y="6266827"/>
            <a:ext cx="2438400" cy="365125"/>
          </a:xfrm>
        </p:spPr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7696200" y="6248400"/>
            <a:ext cx="990599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3/14/2020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7311288" cy="2301240"/>
          </a:xfrm>
        </p:spPr>
        <p:txBody>
          <a:bodyPr>
            <a:normAutofit/>
          </a:bodyPr>
          <a:lstStyle/>
          <a:p>
            <a:r>
              <a:rPr lang="ru-RU" dirty="0" smtClean="0"/>
              <a:t>Многопоточное программирование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Какой выбрать способ?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136904" cy="458742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Класс</a:t>
            </a:r>
            <a:r>
              <a:rPr lang="en-US" sz="2400" dirty="0" smtClean="0"/>
              <a:t> </a:t>
            </a:r>
            <a:r>
              <a:rPr lang="en-US" sz="2400" b="1" dirty="0"/>
              <a:t>Thread </a:t>
            </a:r>
            <a:r>
              <a:rPr lang="ru-RU" sz="2400" dirty="0" smtClean="0"/>
              <a:t>содержит</a:t>
            </a:r>
            <a:r>
              <a:rPr lang="en-US" sz="2400" dirty="0" smtClean="0"/>
              <a:t> </a:t>
            </a:r>
            <a:r>
              <a:rPr lang="ru-RU" sz="2400" dirty="0" smtClean="0"/>
              <a:t>несколько</a:t>
            </a:r>
            <a:r>
              <a:rPr lang="en-US" sz="2400" dirty="0" smtClean="0"/>
              <a:t> </a:t>
            </a:r>
            <a:r>
              <a:rPr lang="ru-RU" sz="2400" dirty="0" smtClean="0"/>
              <a:t>методов,</a:t>
            </a:r>
            <a:r>
              <a:rPr lang="en-US" sz="2400" dirty="0" smtClean="0"/>
              <a:t> </a:t>
            </a:r>
            <a:r>
              <a:rPr lang="ru-RU" sz="2400" dirty="0" smtClean="0"/>
              <a:t>которые</a:t>
            </a:r>
            <a:r>
              <a:rPr lang="en-US" sz="2400" dirty="0" smtClean="0"/>
              <a:t> </a:t>
            </a:r>
            <a:r>
              <a:rPr lang="ru-RU" sz="2400" dirty="0" smtClean="0"/>
              <a:t>могут</a:t>
            </a:r>
            <a:r>
              <a:rPr lang="en-US" sz="2400" dirty="0" smtClean="0"/>
              <a:t> </a:t>
            </a:r>
            <a:r>
              <a:rPr lang="ru-RU" sz="2400" dirty="0" smtClean="0"/>
              <a:t>быть</a:t>
            </a:r>
            <a:r>
              <a:rPr lang="en-US" sz="2400" dirty="0" smtClean="0"/>
              <a:t> </a:t>
            </a:r>
            <a:r>
              <a:rPr lang="ru-RU" sz="2400" dirty="0" smtClean="0"/>
              <a:t>переопределены</a:t>
            </a:r>
            <a:r>
              <a:rPr lang="en-US" sz="2400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наследуемом</a:t>
            </a:r>
            <a:r>
              <a:rPr lang="en-US" sz="2400" dirty="0" smtClean="0"/>
              <a:t> </a:t>
            </a:r>
            <a:r>
              <a:rPr lang="ru-RU" sz="2400" dirty="0" smtClean="0"/>
              <a:t>классе</a:t>
            </a:r>
            <a:r>
              <a:rPr lang="en-US" sz="2400" dirty="0" smtClean="0"/>
              <a:t>. </a:t>
            </a:r>
          </a:p>
          <a:p>
            <a:r>
              <a:rPr lang="ru-RU" sz="2400" dirty="0" smtClean="0"/>
              <a:t>Многие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программисты</a:t>
            </a:r>
            <a:r>
              <a:rPr lang="en-US" sz="2400" dirty="0" smtClean="0"/>
              <a:t> </a:t>
            </a:r>
            <a:r>
              <a:rPr lang="ru-RU" sz="2400" dirty="0" smtClean="0"/>
              <a:t>говорят,</a:t>
            </a:r>
            <a:r>
              <a:rPr lang="en-US" sz="2400" dirty="0" smtClean="0"/>
              <a:t> </a:t>
            </a:r>
            <a:r>
              <a:rPr lang="ru-RU" sz="2400" dirty="0" smtClean="0"/>
              <a:t>что</a:t>
            </a:r>
            <a:r>
              <a:rPr lang="en-US" sz="2400" dirty="0" smtClean="0"/>
              <a:t> </a:t>
            </a:r>
            <a:r>
              <a:rPr lang="ru-RU" sz="2400" dirty="0" smtClean="0"/>
              <a:t>классы</a:t>
            </a:r>
            <a:r>
              <a:rPr lang="en-US" sz="2400" dirty="0" smtClean="0"/>
              <a:t> </a:t>
            </a:r>
            <a:r>
              <a:rPr lang="ru-RU" sz="2400" dirty="0" smtClean="0"/>
              <a:t>необходимо</a:t>
            </a:r>
            <a:r>
              <a:rPr lang="en-US" sz="2400" dirty="0" smtClean="0"/>
              <a:t> </a:t>
            </a:r>
            <a:r>
              <a:rPr lang="ru-RU" sz="2400" dirty="0" smtClean="0"/>
              <a:t>наследовать</a:t>
            </a:r>
            <a:r>
              <a:rPr lang="en-US" sz="2400" dirty="0" smtClean="0"/>
              <a:t> </a:t>
            </a:r>
            <a:r>
              <a:rPr lang="ru-RU" sz="2400" dirty="0" smtClean="0"/>
              <a:t>только тогда,</a:t>
            </a:r>
            <a:r>
              <a:rPr lang="en-US" sz="2400" dirty="0" smtClean="0"/>
              <a:t> </a:t>
            </a:r>
            <a:r>
              <a:rPr lang="ru-RU" sz="2400" dirty="0" smtClean="0"/>
              <a:t>когда</a:t>
            </a:r>
            <a:r>
              <a:rPr lang="en-US" sz="2400" dirty="0" smtClean="0"/>
              <a:t> </a:t>
            </a:r>
            <a:r>
              <a:rPr lang="ru-RU" sz="2400" dirty="0" smtClean="0"/>
              <a:t>они</a:t>
            </a:r>
            <a:r>
              <a:rPr lang="ru-RU" sz="2400" dirty="0"/>
              <a:t> </a:t>
            </a:r>
            <a:r>
              <a:rPr lang="ru-RU" sz="2400" dirty="0" smtClean="0"/>
              <a:t>расширяют</a:t>
            </a:r>
            <a:r>
              <a:rPr lang="en-US" sz="2400" dirty="0" smtClean="0"/>
              <a:t> </a:t>
            </a:r>
            <a:r>
              <a:rPr lang="ru-RU" sz="2400" dirty="0" smtClean="0"/>
              <a:t>или</a:t>
            </a:r>
            <a:r>
              <a:rPr lang="en-US" sz="2400" dirty="0" smtClean="0"/>
              <a:t> </a:t>
            </a:r>
            <a:r>
              <a:rPr lang="ru-RU" sz="2400" dirty="0" smtClean="0"/>
              <a:t>переопределяют</a:t>
            </a:r>
            <a:r>
              <a:rPr lang="en-US" sz="2400" dirty="0" smtClean="0"/>
              <a:t> </a:t>
            </a:r>
            <a:r>
              <a:rPr lang="ru-RU" sz="2400" dirty="0" smtClean="0"/>
              <a:t>существующий класс</a:t>
            </a:r>
            <a:r>
              <a:rPr lang="en-US" sz="2400" dirty="0" smtClean="0"/>
              <a:t>.</a:t>
            </a:r>
            <a:endParaRPr lang="en-US" sz="2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Создание нескольких потоков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136904" cy="458742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Как</a:t>
            </a:r>
            <a:r>
              <a:rPr lang="en-US" sz="2400" dirty="0" smtClean="0"/>
              <a:t> </a:t>
            </a:r>
            <a:r>
              <a:rPr lang="ru-RU" sz="2400" dirty="0" smtClean="0"/>
              <a:t>правило,</a:t>
            </a:r>
            <a:r>
              <a:rPr lang="en-US" sz="2400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промышленном</a:t>
            </a:r>
            <a:r>
              <a:rPr lang="en-US" sz="2400" dirty="0" smtClean="0"/>
              <a:t> </a:t>
            </a:r>
            <a:r>
              <a:rPr lang="ru-RU" sz="2400" dirty="0" smtClean="0"/>
              <a:t>ПО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используются</a:t>
            </a:r>
            <a:r>
              <a:rPr lang="en-US" sz="2400" dirty="0" smtClean="0"/>
              <a:t> </a:t>
            </a:r>
            <a:r>
              <a:rPr lang="ru-RU" sz="2400" dirty="0" smtClean="0"/>
              <a:t>не</a:t>
            </a:r>
            <a:r>
              <a:rPr lang="en-US" sz="2400" dirty="0" smtClean="0"/>
              <a:t> </a:t>
            </a:r>
            <a:r>
              <a:rPr lang="ru-RU" sz="2400" dirty="0" smtClean="0"/>
              <a:t>2</a:t>
            </a:r>
            <a:r>
              <a:rPr lang="en-US" sz="2400" dirty="0" smtClean="0"/>
              <a:t> </a:t>
            </a:r>
            <a:r>
              <a:rPr lang="ru-RU" sz="2400" dirty="0" smtClean="0"/>
              <a:t>потока, а</a:t>
            </a:r>
            <a:r>
              <a:rPr lang="en-US" sz="2400" dirty="0" smtClean="0"/>
              <a:t> </a:t>
            </a:r>
            <a:r>
              <a:rPr lang="ru-RU" sz="2400" dirty="0" smtClean="0"/>
              <a:t>гораздо больше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14" y="2564904"/>
            <a:ext cx="68389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9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dirty="0" smtClean="0"/>
              <a:t>Использование </a:t>
            </a:r>
            <a:r>
              <a:rPr lang="en-US" sz="4000" dirty="0" err="1" smtClean="0"/>
              <a:t>isAlive</a:t>
            </a:r>
            <a:r>
              <a:rPr lang="en-US" sz="4000" dirty="0" smtClean="0"/>
              <a:t>() </a:t>
            </a:r>
            <a:r>
              <a:rPr lang="ru-RU" sz="4000" dirty="0" smtClean="0"/>
              <a:t>и</a:t>
            </a:r>
            <a:r>
              <a:rPr lang="en-US" sz="4000" dirty="0" smtClean="0"/>
              <a:t> join()</a:t>
            </a:r>
            <a:endParaRPr lang="en-US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84784"/>
            <a:ext cx="7474024" cy="4535016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ru-RU" sz="2400" dirty="0" smtClean="0"/>
              <a:t>Как</a:t>
            </a:r>
            <a:r>
              <a:rPr lang="en-US" sz="2400" dirty="0" smtClean="0"/>
              <a:t> </a:t>
            </a:r>
            <a:r>
              <a:rPr lang="ru-RU" sz="2400" dirty="0" smtClean="0"/>
              <a:t>один</a:t>
            </a:r>
            <a:r>
              <a:rPr lang="en-US" sz="2400" dirty="0" smtClean="0"/>
              <a:t> </a:t>
            </a:r>
            <a:r>
              <a:rPr lang="ru-RU" sz="2400" dirty="0" smtClean="0"/>
              <a:t>поток</a:t>
            </a:r>
            <a:r>
              <a:rPr lang="en-US" sz="2400" dirty="0" smtClean="0"/>
              <a:t> </a:t>
            </a:r>
            <a:r>
              <a:rPr lang="ru-RU" sz="2400" dirty="0" smtClean="0"/>
              <a:t>может</a:t>
            </a:r>
            <a:r>
              <a:rPr lang="en-US" sz="2400" dirty="0" smtClean="0"/>
              <a:t> </a:t>
            </a:r>
            <a:r>
              <a:rPr lang="ru-RU" sz="2400" dirty="0" smtClean="0"/>
              <a:t>узнать,</a:t>
            </a:r>
            <a:r>
              <a:rPr lang="en-US" sz="2400" dirty="0" smtClean="0"/>
              <a:t> </a:t>
            </a:r>
            <a:r>
              <a:rPr lang="ru-RU" sz="2400" dirty="0" smtClean="0"/>
              <a:t>когда</a:t>
            </a:r>
            <a:r>
              <a:rPr lang="en-US" sz="2400" dirty="0" smtClean="0"/>
              <a:t> </a:t>
            </a:r>
            <a:r>
              <a:rPr lang="ru-RU" sz="2400" dirty="0" smtClean="0"/>
              <a:t>завершится</a:t>
            </a:r>
            <a:r>
              <a:rPr lang="en-US" sz="2400" dirty="0" smtClean="0"/>
              <a:t> </a:t>
            </a:r>
            <a:r>
              <a:rPr lang="ru-RU" sz="2400" dirty="0" smtClean="0"/>
              <a:t>другой</a:t>
            </a:r>
            <a:r>
              <a:rPr lang="en-US" sz="2400" dirty="0" smtClean="0"/>
              <a:t>?</a:t>
            </a:r>
          </a:p>
          <a:p>
            <a:r>
              <a:rPr lang="ru-RU" sz="2400" dirty="0" smtClean="0"/>
              <a:t>Во-первых</a:t>
            </a:r>
            <a:r>
              <a:rPr lang="en-US" sz="2400" dirty="0" smtClean="0"/>
              <a:t>, </a:t>
            </a:r>
            <a:r>
              <a:rPr lang="ru-RU" sz="2400" dirty="0" smtClean="0"/>
              <a:t>через вызов метода</a:t>
            </a:r>
            <a:r>
              <a:rPr lang="en-US" sz="2400" dirty="0" smtClean="0"/>
              <a:t> </a:t>
            </a:r>
            <a:r>
              <a:rPr lang="en-US" sz="2400" b="1" dirty="0" err="1"/>
              <a:t>isAlive</a:t>
            </a:r>
            <a:r>
              <a:rPr lang="en-US" sz="2400" b="1" dirty="0" smtClean="0"/>
              <a:t>() </a:t>
            </a: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потоке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final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isAlive</a:t>
            </a:r>
            <a:r>
              <a:rPr lang="en-US" sz="2400" dirty="0" smtClean="0"/>
              <a:t>()</a:t>
            </a:r>
            <a:endParaRPr lang="ru-RU" sz="24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dirty="0" smtClean="0"/>
              <a:t>Приоритеты потоков</a:t>
            </a:r>
            <a:endParaRPr lang="en-US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84784"/>
            <a:ext cx="7474024" cy="45350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теории</a:t>
            </a:r>
            <a:r>
              <a:rPr lang="en-US" sz="2400" dirty="0" smtClean="0"/>
              <a:t> </a:t>
            </a:r>
            <a:r>
              <a:rPr lang="ru-RU" sz="2400" dirty="0" smtClean="0"/>
              <a:t>через</a:t>
            </a:r>
            <a:r>
              <a:rPr lang="en-US" sz="2400" dirty="0" smtClean="0"/>
              <a:t> </a:t>
            </a:r>
            <a:r>
              <a:rPr lang="ru-RU" sz="2400" dirty="0" smtClean="0"/>
              <a:t>определённый</a:t>
            </a:r>
            <a:r>
              <a:rPr lang="en-US" sz="2400" dirty="0" smtClean="0"/>
              <a:t> </a:t>
            </a:r>
            <a:r>
              <a:rPr lang="ru-RU" sz="2400" dirty="0" smtClean="0"/>
              <a:t>период</a:t>
            </a:r>
            <a:r>
              <a:rPr lang="en-US" sz="2400" dirty="0" smtClean="0"/>
              <a:t> </a:t>
            </a:r>
            <a:r>
              <a:rPr lang="ru-RU" sz="2400" dirty="0" smtClean="0"/>
              <a:t>времени</a:t>
            </a:r>
            <a:r>
              <a:rPr lang="en-US" sz="2400" dirty="0" smtClean="0"/>
              <a:t> </a:t>
            </a:r>
            <a:r>
              <a:rPr lang="ru-RU" sz="2400" dirty="0" smtClean="0"/>
              <a:t>потоки с высоким приоритетом получают</a:t>
            </a:r>
            <a:r>
              <a:rPr lang="en-US" sz="2400" dirty="0" smtClean="0"/>
              <a:t> </a:t>
            </a:r>
            <a:r>
              <a:rPr lang="ru-RU" sz="2400" dirty="0" smtClean="0"/>
              <a:t>больше</a:t>
            </a:r>
            <a:r>
              <a:rPr lang="en-US" sz="2400" dirty="0" smtClean="0"/>
              <a:t> </a:t>
            </a:r>
            <a:r>
              <a:rPr lang="ru-RU" sz="2400" dirty="0" smtClean="0"/>
              <a:t>времени</a:t>
            </a:r>
            <a:r>
              <a:rPr lang="en-US" sz="2400" dirty="0" smtClean="0"/>
              <a:t> CPU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чем потоки</a:t>
            </a:r>
            <a:r>
              <a:rPr lang="en-US" sz="2400" dirty="0" smtClean="0"/>
              <a:t> </a:t>
            </a:r>
            <a:r>
              <a:rPr lang="ru-RU" sz="2400" dirty="0" smtClean="0"/>
              <a:t>с низким</a:t>
            </a:r>
            <a:r>
              <a:rPr lang="en-US" sz="2400" dirty="0" smtClean="0"/>
              <a:t> </a:t>
            </a:r>
            <a:r>
              <a:rPr lang="ru-RU" sz="2400" dirty="0" smtClean="0"/>
              <a:t>приоритетом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В целях</a:t>
            </a:r>
            <a:r>
              <a:rPr lang="en-US" sz="2400" dirty="0" smtClean="0"/>
              <a:t> </a:t>
            </a:r>
            <a:r>
              <a:rPr lang="ru-RU" sz="2400" dirty="0" smtClean="0"/>
              <a:t>безопасности</a:t>
            </a:r>
            <a:r>
              <a:rPr lang="en-US" sz="2400" dirty="0" smtClean="0"/>
              <a:t> </a:t>
            </a:r>
            <a:r>
              <a:rPr lang="ru-RU" sz="2400" dirty="0" smtClean="0"/>
              <a:t>потоки</a:t>
            </a:r>
            <a:r>
              <a:rPr lang="en-US" sz="2400" dirty="0" smtClean="0"/>
              <a:t> </a:t>
            </a:r>
            <a:r>
              <a:rPr lang="ru-RU" sz="2400" dirty="0" smtClean="0"/>
              <a:t>с одинаковым</a:t>
            </a:r>
            <a:r>
              <a:rPr lang="en-US" sz="2400" dirty="0" smtClean="0"/>
              <a:t> </a:t>
            </a:r>
            <a:r>
              <a:rPr lang="ru-RU" sz="2400" dirty="0" smtClean="0"/>
              <a:t>приоритетами</a:t>
            </a:r>
            <a:r>
              <a:rPr lang="en-US" sz="2400" dirty="0" smtClean="0"/>
              <a:t> </a:t>
            </a:r>
            <a:r>
              <a:rPr lang="ru-RU" sz="2400" dirty="0" smtClean="0"/>
              <a:t>должны иногда</a:t>
            </a:r>
            <a:r>
              <a:rPr lang="en-US" sz="2400" dirty="0" smtClean="0"/>
              <a:t> </a:t>
            </a:r>
            <a:r>
              <a:rPr lang="ru-RU" sz="2400" dirty="0" smtClean="0"/>
              <a:t>уступать</a:t>
            </a:r>
            <a:r>
              <a:rPr lang="en-US" sz="2400" dirty="0" smtClean="0"/>
              <a:t> </a:t>
            </a:r>
            <a:r>
              <a:rPr lang="ru-RU" sz="2400" dirty="0" smtClean="0"/>
              <a:t>управление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dirty="0" smtClean="0"/>
              <a:t>Синхронизация</a:t>
            </a:r>
            <a:endParaRPr lang="en-US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484784"/>
            <a:ext cx="7474024" cy="45350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Когда</a:t>
            </a:r>
            <a:r>
              <a:rPr lang="en-US" sz="2400" dirty="0" smtClean="0"/>
              <a:t> </a:t>
            </a:r>
            <a:r>
              <a:rPr lang="ru-RU" sz="2400" dirty="0" smtClean="0"/>
              <a:t>2</a:t>
            </a:r>
            <a:r>
              <a:rPr lang="en-US" sz="2400" dirty="0" smtClean="0"/>
              <a:t> </a:t>
            </a:r>
            <a:r>
              <a:rPr lang="ru-RU" sz="2400" dirty="0" smtClean="0"/>
              <a:t>или</a:t>
            </a:r>
            <a:r>
              <a:rPr lang="en-US" sz="2400" dirty="0" smtClean="0"/>
              <a:t> </a:t>
            </a:r>
            <a:r>
              <a:rPr lang="ru-RU" sz="2400" dirty="0" smtClean="0"/>
              <a:t>более</a:t>
            </a:r>
            <a:r>
              <a:rPr lang="en-US" sz="2400" dirty="0" smtClean="0"/>
              <a:t> </a:t>
            </a:r>
            <a:r>
              <a:rPr lang="ru-RU" sz="2400" dirty="0" smtClean="0"/>
              <a:t>потокам</a:t>
            </a:r>
            <a:r>
              <a:rPr lang="en-US" sz="2400" dirty="0" smtClean="0"/>
              <a:t> </a:t>
            </a:r>
            <a:r>
              <a:rPr lang="ru-RU" sz="2400" dirty="0" smtClean="0"/>
              <a:t>необходим</a:t>
            </a:r>
            <a:r>
              <a:rPr lang="en-US" sz="2400" dirty="0" smtClean="0"/>
              <a:t> </a:t>
            </a:r>
            <a:r>
              <a:rPr lang="ru-RU" sz="2400" dirty="0" smtClean="0"/>
              <a:t>доступ</a:t>
            </a:r>
            <a:r>
              <a:rPr lang="en-US" sz="2400" dirty="0" smtClean="0"/>
              <a:t> </a:t>
            </a:r>
            <a:r>
              <a:rPr lang="ru-RU" sz="2400" dirty="0" smtClean="0"/>
              <a:t>к</a:t>
            </a:r>
            <a:r>
              <a:rPr lang="en-US" sz="2400" dirty="0" smtClean="0"/>
              <a:t> </a:t>
            </a:r>
            <a:r>
              <a:rPr lang="ru-RU" sz="2400" dirty="0" smtClean="0"/>
              <a:t>общему</a:t>
            </a:r>
            <a:r>
              <a:rPr lang="en-US" sz="2400" dirty="0" smtClean="0"/>
              <a:t> </a:t>
            </a:r>
            <a:r>
              <a:rPr lang="ru-RU" sz="2400" dirty="0" smtClean="0"/>
              <a:t>ресурсу</a:t>
            </a:r>
            <a:r>
              <a:rPr lang="en-US" sz="2400" dirty="0" smtClean="0"/>
              <a:t>, </a:t>
            </a:r>
            <a:r>
              <a:rPr lang="ru-RU" sz="2400" dirty="0" smtClean="0"/>
              <a:t>то им</a:t>
            </a:r>
            <a:r>
              <a:rPr lang="en-US" sz="2400" dirty="0" smtClean="0"/>
              <a:t> </a:t>
            </a:r>
            <a:r>
              <a:rPr lang="ru-RU" sz="2400" dirty="0" smtClean="0"/>
              <a:t>нужен</a:t>
            </a:r>
            <a:r>
              <a:rPr lang="en-US" sz="2400" dirty="0" smtClean="0"/>
              <a:t> </a:t>
            </a:r>
            <a:r>
              <a:rPr lang="ru-RU" sz="2400" dirty="0" smtClean="0"/>
              <a:t>способ, чтобы узнать,</a:t>
            </a:r>
            <a:r>
              <a:rPr lang="en-US" sz="2400" dirty="0" smtClean="0"/>
              <a:t> </a:t>
            </a:r>
            <a:r>
              <a:rPr lang="ru-RU" sz="2400" dirty="0" smtClean="0"/>
              <a:t>когда</a:t>
            </a:r>
            <a:r>
              <a:rPr lang="en-US" sz="2400" dirty="0" smtClean="0"/>
              <a:t> </a:t>
            </a:r>
            <a:r>
              <a:rPr lang="ru-RU" sz="2400" dirty="0" smtClean="0"/>
              <a:t>ресурс</a:t>
            </a:r>
            <a:r>
              <a:rPr lang="en-US" sz="2400" dirty="0" smtClean="0"/>
              <a:t> </a:t>
            </a:r>
            <a:r>
              <a:rPr lang="ru-RU" sz="2400" dirty="0" smtClean="0"/>
              <a:t>будет использоваться</a:t>
            </a:r>
            <a:r>
              <a:rPr lang="en-US" sz="2400" dirty="0" smtClean="0"/>
              <a:t> </a:t>
            </a:r>
            <a:r>
              <a:rPr lang="ru-RU" sz="2400" dirty="0" smtClean="0"/>
              <a:t>только</a:t>
            </a:r>
            <a:r>
              <a:rPr lang="en-US" sz="2400" dirty="0" smtClean="0"/>
              <a:t> </a:t>
            </a:r>
            <a:r>
              <a:rPr lang="ru-RU" sz="2400" dirty="0" smtClean="0"/>
              <a:t>одним</a:t>
            </a:r>
            <a:r>
              <a:rPr lang="en-US" sz="2400" dirty="0" smtClean="0"/>
              <a:t> </a:t>
            </a:r>
            <a:r>
              <a:rPr lang="ru-RU" sz="2400" dirty="0" smtClean="0"/>
              <a:t>потоком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Монитор</a:t>
            </a:r>
            <a:r>
              <a:rPr lang="en-US" sz="2400" i="1" dirty="0" smtClean="0"/>
              <a:t> </a:t>
            </a:r>
            <a:r>
              <a:rPr lang="ru-RU" sz="2400" dirty="0" smtClean="0"/>
              <a:t>- это</a:t>
            </a:r>
            <a:r>
              <a:rPr lang="en-US" sz="2400" dirty="0" smtClean="0"/>
              <a:t> </a:t>
            </a:r>
            <a:r>
              <a:rPr lang="ru-RU" sz="2400" dirty="0" smtClean="0"/>
              <a:t>объект, который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используется</a:t>
            </a:r>
            <a:r>
              <a:rPr lang="en-US" sz="2400" dirty="0" smtClean="0"/>
              <a:t> </a:t>
            </a:r>
            <a:r>
              <a:rPr lang="ru-RU" sz="2400" dirty="0" smtClean="0"/>
              <a:t>как</a:t>
            </a:r>
            <a:r>
              <a:rPr lang="en-US" sz="2400" dirty="0" smtClean="0"/>
              <a:t> </a:t>
            </a:r>
            <a:r>
              <a:rPr lang="ru-RU" sz="2400" dirty="0" smtClean="0"/>
              <a:t>взаимоисключающая</a:t>
            </a:r>
            <a:r>
              <a:rPr lang="en-US" sz="2400" dirty="0" smtClean="0"/>
              <a:t> </a:t>
            </a:r>
            <a:r>
              <a:rPr lang="ru-RU" sz="2400" dirty="0" smtClean="0"/>
              <a:t>блокировка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Использование </a:t>
            </a:r>
            <a:r>
              <a:rPr lang="ru-RU" dirty="0" smtClean="0"/>
              <a:t>синхронизирующих </a:t>
            </a:r>
            <a:r>
              <a:rPr lang="ru-RU" dirty="0"/>
              <a:t>методов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включения</a:t>
            </a:r>
            <a:r>
              <a:rPr lang="en-US" sz="2400" dirty="0" smtClean="0"/>
              <a:t> </a:t>
            </a:r>
            <a:r>
              <a:rPr lang="ru-RU" sz="2400" dirty="0" smtClean="0"/>
              <a:t>монитора</a:t>
            </a:r>
            <a:r>
              <a:rPr lang="en-US" sz="2400" dirty="0" smtClean="0"/>
              <a:t> </a:t>
            </a:r>
            <a:r>
              <a:rPr lang="ru-RU" sz="2400" dirty="0" smtClean="0"/>
              <a:t>объекта</a:t>
            </a:r>
            <a:r>
              <a:rPr lang="en-US" sz="2400" dirty="0" smtClean="0"/>
              <a:t> </a:t>
            </a:r>
            <a:r>
              <a:rPr lang="ru-RU" sz="2400" dirty="0" smtClean="0"/>
              <a:t>необходимо</a:t>
            </a:r>
            <a:r>
              <a:rPr lang="en-US" sz="2400" dirty="0" smtClean="0"/>
              <a:t> </a:t>
            </a:r>
            <a:r>
              <a:rPr lang="ru-RU" sz="2400" dirty="0" smtClean="0"/>
              <a:t>вызвать</a:t>
            </a:r>
            <a:r>
              <a:rPr lang="en-US" sz="2400" dirty="0" smtClean="0"/>
              <a:t> </a:t>
            </a:r>
            <a:r>
              <a:rPr lang="ru-RU" sz="2400" dirty="0" smtClean="0"/>
              <a:t>метод, который</a:t>
            </a:r>
            <a:r>
              <a:rPr lang="en-US" sz="2400" dirty="0" smtClean="0"/>
              <a:t> </a:t>
            </a:r>
            <a:r>
              <a:rPr lang="ru-RU" sz="2400" dirty="0" smtClean="0"/>
              <a:t>будет</a:t>
            </a:r>
            <a:r>
              <a:rPr lang="en-US" sz="2400" dirty="0" smtClean="0"/>
              <a:t> </a:t>
            </a:r>
            <a:r>
              <a:rPr lang="ru-RU" sz="2400" dirty="0" smtClean="0"/>
              <a:t>помечен</a:t>
            </a:r>
            <a:r>
              <a:rPr lang="en-US" sz="2400" dirty="0" smtClean="0"/>
              <a:t> </a:t>
            </a:r>
            <a:r>
              <a:rPr lang="ru-RU" sz="2400" dirty="0" smtClean="0"/>
              <a:t>ключевым</a:t>
            </a:r>
            <a:r>
              <a:rPr lang="en-US" sz="2400" dirty="0" smtClean="0"/>
              <a:t> </a:t>
            </a:r>
            <a:r>
              <a:rPr lang="ru-RU" sz="2400" dirty="0" smtClean="0"/>
              <a:t>словом</a:t>
            </a:r>
            <a:r>
              <a:rPr lang="en-US" sz="2400" dirty="0" smtClean="0"/>
              <a:t> </a:t>
            </a:r>
            <a:r>
              <a:rPr lang="en-US" sz="2400" b="1" dirty="0" smtClean="0"/>
              <a:t>synchronized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До тех пор, пока</a:t>
            </a:r>
            <a:r>
              <a:rPr lang="en-US" sz="2400" dirty="0" smtClean="0"/>
              <a:t> </a:t>
            </a:r>
            <a:r>
              <a:rPr lang="ru-RU" sz="2400" dirty="0" smtClean="0"/>
              <a:t>поток находится</a:t>
            </a:r>
            <a:r>
              <a:rPr lang="en-US" sz="2400" dirty="0" smtClean="0"/>
              <a:t> </a:t>
            </a:r>
            <a:r>
              <a:rPr lang="ru-RU" sz="2400" dirty="0" smtClean="0"/>
              <a:t>внутри</a:t>
            </a:r>
            <a:r>
              <a:rPr lang="en-US" sz="2400" dirty="0" smtClean="0"/>
              <a:t> </a:t>
            </a:r>
            <a:r>
              <a:rPr lang="ru-RU" sz="2400" dirty="0" smtClean="0"/>
              <a:t>синхронизирующего</a:t>
            </a:r>
            <a:r>
              <a:rPr lang="en-US" sz="2400" dirty="0" smtClean="0"/>
              <a:t> </a:t>
            </a:r>
            <a:r>
              <a:rPr lang="ru-RU" sz="2400" dirty="0" smtClean="0"/>
              <a:t>метода</a:t>
            </a:r>
            <a:r>
              <a:rPr lang="en-US" sz="2400" dirty="0" smtClean="0"/>
              <a:t> </a:t>
            </a:r>
            <a:r>
              <a:rPr lang="ru-RU" sz="2400" dirty="0" smtClean="0"/>
              <a:t>все</a:t>
            </a:r>
            <a:r>
              <a:rPr lang="en-US" sz="2400" dirty="0" smtClean="0"/>
              <a:t> </a:t>
            </a:r>
            <a:r>
              <a:rPr lang="ru-RU" sz="2400" dirty="0" smtClean="0"/>
              <a:t>другие</a:t>
            </a:r>
            <a:r>
              <a:rPr lang="en-US" sz="2400" dirty="0" smtClean="0"/>
              <a:t> </a:t>
            </a:r>
            <a:r>
              <a:rPr lang="ru-RU" sz="2400" dirty="0" smtClean="0"/>
              <a:t>потоки,</a:t>
            </a:r>
            <a:r>
              <a:rPr lang="en-US" sz="2400" dirty="0" smtClean="0"/>
              <a:t> </a:t>
            </a:r>
            <a:r>
              <a:rPr lang="ru-RU" sz="2400" dirty="0" smtClean="0"/>
              <a:t>пытающиеся</a:t>
            </a:r>
            <a:r>
              <a:rPr lang="en-US" sz="2400" dirty="0" smtClean="0"/>
              <a:t> </a:t>
            </a:r>
            <a:r>
              <a:rPr lang="ru-RU" sz="2400" dirty="0" smtClean="0"/>
              <a:t>вызвать его</a:t>
            </a:r>
            <a:r>
              <a:rPr lang="en-US" sz="2400" dirty="0" smtClean="0"/>
              <a:t> (</a:t>
            </a:r>
            <a:r>
              <a:rPr lang="ru-RU" sz="2400" dirty="0" smtClean="0"/>
              <a:t>или</a:t>
            </a:r>
            <a:r>
              <a:rPr lang="en-US" sz="2400" dirty="0" smtClean="0"/>
              <a:t> </a:t>
            </a:r>
            <a:r>
              <a:rPr lang="ru-RU" sz="2400" dirty="0" smtClean="0"/>
              <a:t>любой</a:t>
            </a:r>
            <a:r>
              <a:rPr lang="en-US" sz="2400" dirty="0" smtClean="0"/>
              <a:t> </a:t>
            </a:r>
            <a:r>
              <a:rPr lang="ru-RU" sz="2400" dirty="0" smtClean="0"/>
              <a:t>другой синхронизирующий</a:t>
            </a:r>
            <a:r>
              <a:rPr lang="en-US" sz="2400" dirty="0" smtClean="0"/>
              <a:t> </a:t>
            </a:r>
            <a:r>
              <a:rPr lang="ru-RU" sz="2400" dirty="0" smtClean="0"/>
              <a:t>метод</a:t>
            </a:r>
            <a:r>
              <a:rPr lang="en-US" sz="2400" dirty="0" smtClean="0"/>
              <a:t>) </a:t>
            </a:r>
            <a:r>
              <a:rPr lang="ru-RU" sz="2400" dirty="0" smtClean="0"/>
              <a:t>переводятся в состояние ожидания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Блоки синхронизации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использования</a:t>
            </a:r>
            <a:r>
              <a:rPr lang="en-US" sz="2400" dirty="0" smtClean="0"/>
              <a:t> </a:t>
            </a:r>
            <a:r>
              <a:rPr lang="ru-RU" sz="2400" dirty="0" smtClean="0"/>
              <a:t>синхронизации</a:t>
            </a:r>
            <a:r>
              <a:rPr lang="en-US" sz="2400" dirty="0" smtClean="0"/>
              <a:t> </a:t>
            </a:r>
            <a:r>
              <a:rPr lang="ru-RU" sz="2400" dirty="0" smtClean="0"/>
              <a:t>в классах,</a:t>
            </a:r>
            <a:r>
              <a:rPr lang="en-US" sz="2400" dirty="0" smtClean="0"/>
              <a:t> </a:t>
            </a:r>
            <a:r>
              <a:rPr lang="ru-RU" sz="2400" dirty="0" smtClean="0"/>
              <a:t>не использующих её, необходимо</a:t>
            </a:r>
            <a:r>
              <a:rPr lang="en-US" sz="2400" dirty="0" smtClean="0"/>
              <a:t> </a:t>
            </a:r>
            <a:r>
              <a:rPr lang="ru-RU" sz="2400" dirty="0" smtClean="0"/>
              <a:t>вызывать</a:t>
            </a:r>
            <a:r>
              <a:rPr lang="en-US" sz="2400" dirty="0" smtClean="0"/>
              <a:t> </a:t>
            </a:r>
            <a:r>
              <a:rPr lang="ru-RU" sz="2400" dirty="0" smtClean="0"/>
              <a:t>методы</a:t>
            </a:r>
            <a:r>
              <a:rPr lang="en-US" sz="2400" dirty="0" smtClean="0"/>
              <a:t> </a:t>
            </a:r>
            <a:r>
              <a:rPr lang="ru-RU" sz="2400" dirty="0" smtClean="0"/>
              <a:t>класса</a:t>
            </a:r>
            <a:r>
              <a:rPr lang="en-US" sz="2400" b="1" dirty="0" smtClean="0"/>
              <a:t> </a:t>
            </a:r>
            <a:r>
              <a:rPr lang="ru-RU" sz="2400" dirty="0" smtClean="0"/>
              <a:t>внутри блока синхронизации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en-US" sz="2400" dirty="0"/>
              <a:t>s</a:t>
            </a:r>
            <a:r>
              <a:rPr lang="en-US" sz="2400" dirty="0" smtClean="0"/>
              <a:t>ynchronized(</a:t>
            </a:r>
            <a:r>
              <a:rPr lang="en-US" sz="2400" dirty="0" err="1" smtClean="0"/>
              <a:t>objRef</a:t>
            </a:r>
            <a:r>
              <a:rPr lang="en-US" sz="2400" dirty="0" smtClean="0"/>
              <a:t>) {</a:t>
            </a:r>
          </a:p>
          <a:p>
            <a:pPr marL="36576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// </a:t>
            </a:r>
            <a:r>
              <a:rPr lang="ru-RU" sz="2400" dirty="0" smtClean="0"/>
              <a:t>выражени</a:t>
            </a:r>
            <a:r>
              <a:rPr lang="ru-RU" sz="2400" dirty="0" smtClean="0"/>
              <a:t>я, которые необходимо синхронизировать</a:t>
            </a:r>
            <a:endParaRPr lang="ru-RU" sz="2400" dirty="0" smtClean="0"/>
          </a:p>
          <a:p>
            <a:pPr marL="36576" indent="0">
              <a:buNone/>
            </a:pPr>
            <a:r>
              <a:rPr lang="en-US" sz="2400" dirty="0" smtClean="0"/>
              <a:t>}</a:t>
            </a:r>
            <a:endParaRPr lang="ru-RU" sz="2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Межпотоковое</a:t>
            </a:r>
            <a:r>
              <a:rPr lang="ru-RU" dirty="0" smtClean="0"/>
              <a:t> взаимодействие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Использование</a:t>
            </a:r>
            <a:r>
              <a:rPr lang="en-US" sz="2400" dirty="0" smtClean="0"/>
              <a:t> </a:t>
            </a:r>
            <a:r>
              <a:rPr lang="ru-RU" sz="2400" dirty="0" smtClean="0"/>
              <a:t>неявных</a:t>
            </a:r>
            <a:r>
              <a:rPr lang="en-US" sz="2400" dirty="0" smtClean="0"/>
              <a:t> </a:t>
            </a:r>
            <a:r>
              <a:rPr lang="ru-RU" sz="2400" dirty="0" smtClean="0"/>
              <a:t>мониторов</a:t>
            </a:r>
            <a:r>
              <a:rPr lang="en-US" sz="2400" dirty="0" smtClean="0"/>
              <a:t> </a:t>
            </a:r>
            <a:r>
              <a:rPr lang="ru-RU" sz="2400" dirty="0" smtClean="0"/>
              <a:t>в объектах </a:t>
            </a:r>
            <a:r>
              <a:rPr lang="en-US" sz="2400" dirty="0" smtClean="0"/>
              <a:t>Java </a:t>
            </a:r>
            <a:r>
              <a:rPr lang="ru-RU" sz="2400" dirty="0" smtClean="0"/>
              <a:t>эффективно</a:t>
            </a:r>
            <a:r>
              <a:rPr lang="en-US" sz="2400" dirty="0" smtClean="0"/>
              <a:t>, </a:t>
            </a:r>
            <a:r>
              <a:rPr lang="ru-RU" sz="2400" dirty="0" smtClean="0"/>
              <a:t>но</a:t>
            </a:r>
            <a:r>
              <a:rPr lang="en-US" sz="2400" dirty="0" smtClean="0"/>
              <a:t> </a:t>
            </a:r>
            <a:r>
              <a:rPr lang="ru-RU" sz="2400" dirty="0" smtClean="0"/>
              <a:t>можно</a:t>
            </a:r>
            <a:r>
              <a:rPr lang="en-US" sz="2400" dirty="0" smtClean="0"/>
              <a:t> </a:t>
            </a:r>
            <a:r>
              <a:rPr lang="ru-RU" sz="2400" dirty="0" smtClean="0"/>
              <a:t>достичь</a:t>
            </a:r>
            <a:r>
              <a:rPr lang="en-US" sz="2400" dirty="0" smtClean="0"/>
              <a:t> </a:t>
            </a:r>
            <a:r>
              <a:rPr lang="ru-RU" sz="2400" dirty="0" smtClean="0"/>
              <a:t>более</a:t>
            </a:r>
            <a:r>
              <a:rPr lang="en-US" sz="2400" dirty="0" smtClean="0"/>
              <a:t> </a:t>
            </a:r>
            <a:r>
              <a:rPr lang="ru-RU" sz="2400" dirty="0" smtClean="0"/>
              <a:t>высокого</a:t>
            </a:r>
            <a:r>
              <a:rPr lang="en-US" sz="2400" dirty="0" smtClean="0"/>
              <a:t> </a:t>
            </a:r>
            <a:r>
              <a:rPr lang="ru-RU" sz="2400" dirty="0" smtClean="0"/>
              <a:t>уровня</a:t>
            </a:r>
            <a:r>
              <a:rPr lang="en-US" sz="2400" dirty="0" smtClean="0"/>
              <a:t> </a:t>
            </a:r>
            <a:r>
              <a:rPr lang="ru-RU" sz="2400" dirty="0" smtClean="0"/>
              <a:t>управления через</a:t>
            </a:r>
            <a:r>
              <a:rPr lang="en-US" sz="2400" dirty="0" smtClean="0"/>
              <a:t> </a:t>
            </a:r>
            <a:r>
              <a:rPr lang="ru-RU" sz="2400" dirty="0" err="1" smtClean="0"/>
              <a:t>межпроцессное</a:t>
            </a:r>
            <a:r>
              <a:rPr lang="en-US" sz="2400" dirty="0" smtClean="0"/>
              <a:t> </a:t>
            </a:r>
            <a:r>
              <a:rPr lang="ru-RU" sz="2400" dirty="0" smtClean="0"/>
              <a:t>взаимодействие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У потоков</a:t>
            </a:r>
            <a:r>
              <a:rPr lang="en-US" sz="2400" dirty="0" smtClean="0"/>
              <a:t> </a:t>
            </a:r>
            <a:r>
              <a:rPr lang="ru-RU" sz="2400" dirty="0" smtClean="0"/>
              <a:t>есть</a:t>
            </a:r>
            <a:r>
              <a:rPr lang="en-US" sz="2400" dirty="0" smtClean="0"/>
              <a:t> </a:t>
            </a:r>
            <a:r>
              <a:rPr lang="ru-RU" sz="2400" dirty="0" smtClean="0"/>
              <a:t>интересная особенность</a:t>
            </a:r>
            <a:r>
              <a:rPr lang="en-US" sz="2400" dirty="0" smtClean="0"/>
              <a:t>: </a:t>
            </a:r>
            <a:r>
              <a:rPr lang="ru-RU" sz="2400" dirty="0" smtClean="0"/>
              <a:t>они</a:t>
            </a:r>
            <a:r>
              <a:rPr lang="en-US" sz="2400" dirty="0" smtClean="0"/>
              <a:t> </a:t>
            </a:r>
            <a:r>
              <a:rPr lang="ru-RU" sz="2400" dirty="0" smtClean="0"/>
              <a:t>начинаются</a:t>
            </a:r>
            <a:r>
              <a:rPr lang="en-US" sz="2400" dirty="0" smtClean="0"/>
              <a:t> </a:t>
            </a:r>
            <a:r>
              <a:rPr lang="ru-RU" sz="2400" dirty="0" smtClean="0"/>
              <a:t>после</a:t>
            </a:r>
            <a:r>
              <a:rPr lang="en-US" sz="2400" dirty="0" smtClean="0"/>
              <a:t> </a:t>
            </a:r>
            <a:r>
              <a:rPr lang="ru-RU" sz="2400" smtClean="0"/>
              <a:t>«голосования»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Взаимоблокировка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основном</a:t>
            </a:r>
            <a:r>
              <a:rPr lang="en-US" dirty="0" smtClean="0"/>
              <a:t>, </a:t>
            </a:r>
            <a:r>
              <a:rPr lang="ru-RU" dirty="0" smtClean="0"/>
              <a:t>взаимоблокировка</a:t>
            </a:r>
            <a:r>
              <a:rPr lang="en-US" dirty="0" smtClean="0"/>
              <a:t> </a:t>
            </a:r>
            <a:r>
              <a:rPr lang="ru-RU" dirty="0" smtClean="0"/>
              <a:t>происходит</a:t>
            </a:r>
            <a:r>
              <a:rPr lang="en-US" dirty="0" smtClean="0"/>
              <a:t> </a:t>
            </a:r>
            <a:r>
              <a:rPr lang="ru-RU" dirty="0" smtClean="0"/>
              <a:t>редко, например</a:t>
            </a:r>
            <a:r>
              <a:rPr lang="en-US" dirty="0" smtClean="0"/>
              <a:t>, </a:t>
            </a:r>
            <a:r>
              <a:rPr lang="ru-RU" dirty="0" smtClean="0"/>
              <a:t>когда</a:t>
            </a:r>
            <a:r>
              <a:rPr lang="en-US" dirty="0" smtClean="0"/>
              <a:t> </a:t>
            </a:r>
            <a:r>
              <a:rPr lang="ru-RU" dirty="0" smtClean="0"/>
              <a:t>два</a:t>
            </a:r>
            <a:r>
              <a:rPr lang="en-US" dirty="0" smtClean="0"/>
              <a:t> </a:t>
            </a:r>
            <a:r>
              <a:rPr lang="ru-RU" dirty="0" smtClean="0"/>
              <a:t>потока</a:t>
            </a:r>
            <a:r>
              <a:rPr lang="en-US" dirty="0" smtClean="0"/>
              <a:t> </a:t>
            </a:r>
            <a:r>
              <a:rPr lang="ru-RU" dirty="0" smtClean="0"/>
              <a:t>выполняются</a:t>
            </a:r>
            <a:r>
              <a:rPr lang="en-US" dirty="0" smtClean="0"/>
              <a:t> </a:t>
            </a:r>
            <a:r>
              <a:rPr lang="ru-RU" dirty="0" smtClean="0"/>
              <a:t>одновременно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Взаимоблокировка</a:t>
            </a:r>
            <a:r>
              <a:rPr lang="en-US" dirty="0" smtClean="0"/>
              <a:t> </a:t>
            </a:r>
            <a:r>
              <a:rPr lang="ru-RU" dirty="0" smtClean="0"/>
              <a:t>может</a:t>
            </a:r>
            <a:r>
              <a:rPr lang="en-US" dirty="0" smtClean="0"/>
              <a:t> </a:t>
            </a:r>
            <a:r>
              <a:rPr lang="ru-RU" dirty="0" smtClean="0"/>
              <a:t>включать</a:t>
            </a:r>
            <a:r>
              <a:rPr lang="en-US" dirty="0" smtClean="0"/>
              <a:t> </a:t>
            </a:r>
            <a:r>
              <a:rPr lang="ru-RU" dirty="0" smtClean="0"/>
              <a:t>более,</a:t>
            </a:r>
            <a:r>
              <a:rPr lang="en-US" dirty="0" smtClean="0"/>
              <a:t> </a:t>
            </a:r>
            <a:r>
              <a:rPr lang="ru-RU" dirty="0" smtClean="0"/>
              <a:t>чем</a:t>
            </a:r>
            <a:r>
              <a:rPr lang="en-US" dirty="0" smtClean="0"/>
              <a:t> </a:t>
            </a:r>
            <a:r>
              <a:rPr lang="ru-RU" dirty="0" smtClean="0"/>
              <a:t>два</a:t>
            </a:r>
            <a:r>
              <a:rPr lang="en-US" dirty="0" smtClean="0"/>
              <a:t> </a:t>
            </a:r>
            <a:r>
              <a:rPr lang="ru-RU" dirty="0" smtClean="0"/>
              <a:t>потока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два</a:t>
            </a:r>
            <a:r>
              <a:rPr lang="en-US" dirty="0" smtClean="0"/>
              <a:t> </a:t>
            </a:r>
            <a:r>
              <a:rPr lang="ru-RU" dirty="0" smtClean="0"/>
              <a:t>синхронизируемых</a:t>
            </a:r>
            <a:r>
              <a:rPr lang="en-US" dirty="0" smtClean="0"/>
              <a:t> </a:t>
            </a:r>
            <a:r>
              <a:rPr lang="ru-RU" dirty="0" smtClean="0"/>
              <a:t>объекта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РГРТУ, 2019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14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Приостановка, возобновление и остановка потоков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показа текущего времени в операционной системе используется</a:t>
            </a:r>
            <a:r>
              <a:rPr lang="en-US" dirty="0" smtClean="0"/>
              <a:t> </a:t>
            </a:r>
            <a:r>
              <a:rPr lang="ru-RU" dirty="0" smtClean="0"/>
              <a:t>отдельный поток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7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п</a:t>
            </a:r>
            <a:r>
              <a:rPr lang="ru-RU" dirty="0" smtClean="0"/>
              <a:t>отоков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Java </a:t>
            </a:r>
            <a:r>
              <a:rPr lang="ru-RU" sz="2400" dirty="0" smtClean="0"/>
              <a:t>использует</a:t>
            </a:r>
            <a:r>
              <a:rPr lang="en-US" sz="2400" dirty="0" smtClean="0"/>
              <a:t> </a:t>
            </a:r>
            <a:r>
              <a:rPr lang="ru-RU" sz="2400" dirty="0" smtClean="0"/>
              <a:t>потоки (</a:t>
            </a:r>
            <a:r>
              <a:rPr lang="en-US" sz="2400" dirty="0" smtClean="0"/>
              <a:t>threads</a:t>
            </a:r>
            <a:r>
              <a:rPr lang="ru-RU" sz="2400" dirty="0" smtClean="0"/>
              <a:t>),</a:t>
            </a:r>
            <a:r>
              <a:rPr lang="en-US" sz="2400" dirty="0" smtClean="0"/>
              <a:t> </a:t>
            </a:r>
            <a:r>
              <a:rPr lang="ru-RU" sz="2400" dirty="0" smtClean="0"/>
              <a:t>чтобы</a:t>
            </a:r>
            <a:r>
              <a:rPr lang="en-US" sz="2400" dirty="0" smtClean="0"/>
              <a:t> </a:t>
            </a:r>
            <a:r>
              <a:rPr lang="ru-RU" sz="2400" dirty="0" smtClean="0"/>
              <a:t>была</a:t>
            </a:r>
            <a:r>
              <a:rPr lang="en-US" sz="2400" dirty="0" smtClean="0"/>
              <a:t> </a:t>
            </a:r>
            <a:r>
              <a:rPr lang="ru-RU" sz="2400" dirty="0" smtClean="0"/>
              <a:t>возможность написания</a:t>
            </a:r>
            <a:r>
              <a:rPr lang="en-US" sz="2400" dirty="0" smtClean="0"/>
              <a:t> </a:t>
            </a:r>
            <a:r>
              <a:rPr lang="ru-RU" sz="2400" dirty="0" smtClean="0"/>
              <a:t>асинхронных программ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Однопоточные</a:t>
            </a:r>
            <a:r>
              <a:rPr lang="en-US" sz="2400" dirty="0" smtClean="0"/>
              <a:t> </a:t>
            </a:r>
            <a:r>
              <a:rPr lang="ru-RU" sz="2400" dirty="0" smtClean="0"/>
              <a:t>системы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используют</a:t>
            </a:r>
            <a:r>
              <a:rPr lang="en-US" sz="2400" dirty="0" smtClean="0"/>
              <a:t> </a:t>
            </a:r>
            <a:r>
              <a:rPr lang="ru-RU" sz="2400" dirty="0" smtClean="0"/>
              <a:t>подход,</a:t>
            </a:r>
            <a:r>
              <a:rPr lang="en-US" sz="2400" dirty="0" smtClean="0"/>
              <a:t> </a:t>
            </a:r>
            <a:r>
              <a:rPr lang="ru-RU" sz="2400" dirty="0" smtClean="0"/>
              <a:t>называемый цикл событий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en-US" sz="2400" i="1" dirty="0" smtClean="0"/>
              <a:t>event loop</a:t>
            </a:r>
            <a:r>
              <a:rPr lang="ru-RU" sz="2400" i="1" dirty="0" smtClean="0"/>
              <a:t>) </a:t>
            </a:r>
            <a:r>
              <a:rPr lang="ru-RU" sz="2400" dirty="0" smtClean="0"/>
              <a:t>с голосованием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en-US" sz="2400" i="1" dirty="0" smtClean="0"/>
              <a:t>polling</a:t>
            </a:r>
            <a:r>
              <a:rPr lang="ru-RU" sz="2400" i="1" dirty="0" smtClean="0"/>
              <a:t>)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Получение состояния потока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получения</a:t>
            </a:r>
            <a:r>
              <a:rPr lang="en-US" dirty="0" smtClean="0"/>
              <a:t> </a:t>
            </a:r>
            <a:r>
              <a:rPr lang="ru-RU" dirty="0" smtClean="0"/>
              <a:t>текущего</a:t>
            </a:r>
            <a:r>
              <a:rPr lang="en-US" dirty="0" smtClean="0"/>
              <a:t> </a:t>
            </a:r>
            <a:r>
              <a:rPr lang="ru-RU" dirty="0" smtClean="0"/>
              <a:t>состояния</a:t>
            </a:r>
            <a:r>
              <a:rPr lang="en-US" dirty="0" smtClean="0"/>
              <a:t> </a:t>
            </a:r>
            <a:r>
              <a:rPr lang="ru-RU" dirty="0" smtClean="0"/>
              <a:t>потока</a:t>
            </a:r>
            <a:r>
              <a:rPr lang="en-US" dirty="0" smtClean="0"/>
              <a:t> </a:t>
            </a:r>
            <a:r>
              <a:rPr lang="ru-RU" dirty="0" smtClean="0"/>
              <a:t>используется</a:t>
            </a:r>
            <a:r>
              <a:rPr lang="en-US" dirty="0" smtClean="0"/>
              <a:t>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b="1" dirty="0" err="1" smtClean="0"/>
              <a:t>getState</a:t>
            </a:r>
            <a:r>
              <a:rPr lang="en-US" b="1" dirty="0" smtClean="0"/>
              <a:t>()</a:t>
            </a:r>
            <a:r>
              <a:rPr lang="ru-RU" b="1" dirty="0" smtClean="0"/>
              <a:t>, </a:t>
            </a:r>
            <a:r>
              <a:rPr lang="ru-RU" dirty="0" smtClean="0"/>
              <a:t>определённый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классе</a:t>
            </a:r>
            <a:r>
              <a:rPr lang="en-US" dirty="0" smtClean="0"/>
              <a:t> </a:t>
            </a:r>
            <a:r>
              <a:rPr lang="en-US" b="1" dirty="0" smtClean="0"/>
              <a:t>Thread</a:t>
            </a:r>
            <a:r>
              <a:rPr lang="en-US" dirty="0" smtClean="0"/>
              <a:t>:</a:t>
            </a:r>
            <a:endParaRPr lang="en-US" dirty="0"/>
          </a:p>
          <a:p>
            <a:pPr marL="36576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Thread.State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getState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53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7018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Использование фабричного метода для создания и запуска потока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6872"/>
            <a:ext cx="7467600" cy="3849291"/>
          </a:xfrm>
        </p:spPr>
        <p:txBody>
          <a:bodyPr/>
          <a:lstStyle/>
          <a:p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некоторых</a:t>
            </a:r>
            <a:r>
              <a:rPr lang="en-US" dirty="0" smtClean="0"/>
              <a:t> </a:t>
            </a:r>
            <a:r>
              <a:rPr lang="ru-RU" dirty="0" smtClean="0"/>
              <a:t>случаях бывает</a:t>
            </a:r>
            <a:r>
              <a:rPr lang="en-US" dirty="0" smtClean="0"/>
              <a:t> </a:t>
            </a:r>
            <a:r>
              <a:rPr lang="ru-RU" dirty="0" smtClean="0"/>
              <a:t>удобно</a:t>
            </a:r>
            <a:r>
              <a:rPr lang="en-US" dirty="0" smtClean="0"/>
              <a:t> </a:t>
            </a:r>
            <a:r>
              <a:rPr lang="ru-RU" dirty="0"/>
              <a:t>одновременно </a:t>
            </a:r>
            <a:r>
              <a:rPr lang="ru-RU" dirty="0" smtClean="0"/>
              <a:t>создавать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запускать</a:t>
            </a:r>
            <a:r>
              <a:rPr lang="en-US" dirty="0" smtClean="0"/>
              <a:t> </a:t>
            </a:r>
            <a:r>
              <a:rPr lang="ru-RU" dirty="0" smtClean="0"/>
              <a:t>поток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05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Применение </a:t>
            </a:r>
            <a:r>
              <a:rPr lang="ru-RU" dirty="0" err="1" smtClean="0"/>
              <a:t>многопоточности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Когда</a:t>
            </a:r>
            <a:r>
              <a:rPr lang="en-US" dirty="0" smtClean="0"/>
              <a:t> </a:t>
            </a:r>
            <a:r>
              <a:rPr lang="ru-RU" dirty="0" smtClean="0"/>
              <a:t>имеются</a:t>
            </a:r>
            <a:r>
              <a:rPr lang="en-US" dirty="0" smtClean="0"/>
              <a:t> </a:t>
            </a:r>
            <a:r>
              <a:rPr lang="ru-RU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подсистемы</a:t>
            </a:r>
            <a:r>
              <a:rPr lang="en-US" dirty="0" smtClean="0"/>
              <a:t> </a:t>
            </a:r>
            <a:r>
              <a:rPr lang="ru-RU" dirty="0" smtClean="0"/>
              <a:t>внутри программы,</a:t>
            </a:r>
            <a:r>
              <a:rPr lang="en-US" dirty="0" smtClean="0"/>
              <a:t> </a:t>
            </a:r>
            <a:r>
              <a:rPr lang="ru-RU" dirty="0" smtClean="0"/>
              <a:t>которые</a:t>
            </a:r>
            <a:r>
              <a:rPr lang="en-US" dirty="0" smtClean="0"/>
              <a:t> </a:t>
            </a:r>
            <a:r>
              <a:rPr lang="ru-RU" dirty="0" smtClean="0"/>
              <a:t>могут</a:t>
            </a:r>
            <a:r>
              <a:rPr lang="en-US" dirty="0" smtClean="0"/>
              <a:t> </a:t>
            </a:r>
            <a:r>
              <a:rPr lang="ru-RU" dirty="0" smtClean="0"/>
              <a:t>выполняться</a:t>
            </a:r>
            <a:r>
              <a:rPr lang="en-US" dirty="0" smtClean="0"/>
              <a:t> </a:t>
            </a:r>
            <a:r>
              <a:rPr lang="ru-RU" dirty="0" smtClean="0"/>
              <a:t>одновременно</a:t>
            </a:r>
            <a:r>
              <a:rPr lang="en-US" dirty="0" smtClean="0"/>
              <a:t>, </a:t>
            </a:r>
            <a:r>
              <a:rPr lang="ru-RU" dirty="0" smtClean="0"/>
              <a:t>необходимо</a:t>
            </a:r>
            <a:r>
              <a:rPr lang="en-US" dirty="0" smtClean="0"/>
              <a:t> </a:t>
            </a:r>
            <a:r>
              <a:rPr lang="ru-RU" dirty="0" smtClean="0"/>
              <a:t>запускать их в виде</a:t>
            </a:r>
            <a:r>
              <a:rPr lang="en-US" dirty="0" smtClean="0"/>
              <a:t> </a:t>
            </a:r>
            <a:r>
              <a:rPr lang="ru-RU" dirty="0" smtClean="0"/>
              <a:t>индивидуальных</a:t>
            </a:r>
            <a:r>
              <a:rPr lang="en-US" dirty="0" smtClean="0"/>
              <a:t> </a:t>
            </a:r>
            <a:r>
              <a:rPr lang="ru-RU" dirty="0" smtClean="0"/>
              <a:t>потоков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With the careful use of multithreading, you can create very efficient programs.</a:t>
            </a:r>
          </a:p>
          <a:p>
            <a:r>
              <a:rPr lang="en-US" dirty="0"/>
              <a:t>A word of caution is in order, however: If you create too many threads, you </a:t>
            </a:r>
            <a:r>
              <a:rPr lang="en-US" dirty="0" smtClean="0"/>
              <a:t>can</a:t>
            </a:r>
            <a:r>
              <a:rPr lang="ru-RU" dirty="0" smtClean="0"/>
              <a:t> </a:t>
            </a:r>
            <a:r>
              <a:rPr lang="en-US" dirty="0" smtClean="0"/>
              <a:t>actually </a:t>
            </a:r>
            <a:r>
              <a:rPr lang="en-US" dirty="0"/>
              <a:t>degrade the performance of your program rather than enhance it.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1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Приоритеты в п</a:t>
            </a:r>
            <a:r>
              <a:rPr lang="ru-RU" dirty="0" smtClean="0"/>
              <a:t>отоках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8" cy="259228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Приоритеты</a:t>
            </a:r>
            <a:r>
              <a:rPr lang="en-US" sz="2400" dirty="0" smtClean="0"/>
              <a:t> </a:t>
            </a:r>
            <a:r>
              <a:rPr lang="ru-RU" sz="2400" dirty="0" smtClean="0"/>
              <a:t>потоков</a:t>
            </a:r>
            <a:r>
              <a:rPr lang="en-US" sz="2400" dirty="0" smtClean="0"/>
              <a:t> </a:t>
            </a:r>
            <a:r>
              <a:rPr lang="ru-RU" sz="2400" dirty="0" smtClean="0"/>
              <a:t>представляют собой</a:t>
            </a:r>
            <a:r>
              <a:rPr lang="en-US" sz="2400" dirty="0" smtClean="0"/>
              <a:t> </a:t>
            </a:r>
            <a:r>
              <a:rPr lang="ru-RU" sz="2400" dirty="0" smtClean="0"/>
              <a:t>целые числа,</a:t>
            </a:r>
            <a:r>
              <a:rPr lang="en-US" sz="2400" dirty="0" smtClean="0"/>
              <a:t> </a:t>
            </a:r>
            <a:r>
              <a:rPr lang="ru-RU" sz="2400" dirty="0" smtClean="0"/>
              <a:t>которые</a:t>
            </a:r>
            <a:r>
              <a:rPr lang="en-US" sz="2400" dirty="0" smtClean="0"/>
              <a:t> </a:t>
            </a:r>
            <a:r>
              <a:rPr lang="ru-RU" sz="2400" dirty="0" smtClean="0"/>
              <a:t>определяют</a:t>
            </a:r>
            <a:r>
              <a:rPr lang="en-US" sz="2400" dirty="0" smtClean="0"/>
              <a:t> </a:t>
            </a:r>
            <a:r>
              <a:rPr lang="ru-RU" sz="2400" dirty="0" smtClean="0"/>
              <a:t>относительный</a:t>
            </a:r>
            <a:r>
              <a:rPr lang="en-US" sz="2400" dirty="0" smtClean="0"/>
              <a:t> </a:t>
            </a:r>
            <a:r>
              <a:rPr lang="ru-RU" sz="2400" dirty="0" smtClean="0"/>
              <a:t>приоритет</a:t>
            </a:r>
            <a:r>
              <a:rPr lang="en-US" sz="2400" dirty="0" smtClean="0"/>
              <a:t> </a:t>
            </a:r>
            <a:r>
              <a:rPr lang="ru-RU" sz="2400" dirty="0" smtClean="0"/>
              <a:t>одного</a:t>
            </a:r>
            <a:r>
              <a:rPr lang="en-US" sz="2400" dirty="0" smtClean="0"/>
              <a:t> </a:t>
            </a:r>
            <a:r>
              <a:rPr lang="ru-RU" sz="2400" dirty="0" smtClean="0"/>
              <a:t>потока</a:t>
            </a:r>
            <a:r>
              <a:rPr lang="en-US" sz="2400" dirty="0" smtClean="0"/>
              <a:t> </a:t>
            </a:r>
            <a:r>
              <a:rPr lang="ru-RU" sz="2400" dirty="0" smtClean="0"/>
              <a:t>к</a:t>
            </a:r>
            <a:r>
              <a:rPr lang="en-US" sz="2400" dirty="0" smtClean="0"/>
              <a:t> </a:t>
            </a:r>
            <a:r>
              <a:rPr lang="ru-RU" sz="2400" dirty="0" smtClean="0"/>
              <a:t>другому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Поток</a:t>
            </a:r>
            <a:r>
              <a:rPr lang="en-US" sz="2400" dirty="0" smtClean="0"/>
              <a:t> </a:t>
            </a:r>
            <a:r>
              <a:rPr lang="ru-RU" sz="2400" dirty="0" smtClean="0"/>
              <a:t>может</a:t>
            </a:r>
            <a:r>
              <a:rPr lang="en-US" sz="2400" i="1" dirty="0" smtClean="0"/>
              <a:t> </a:t>
            </a:r>
            <a:r>
              <a:rPr lang="ru-RU" sz="2400" dirty="0" smtClean="0"/>
              <a:t>добровольно</a:t>
            </a:r>
            <a:r>
              <a:rPr lang="en-US" sz="2400" dirty="0" smtClean="0"/>
              <a:t> </a:t>
            </a:r>
            <a:r>
              <a:rPr lang="ru-RU" sz="2400" dirty="0" smtClean="0"/>
              <a:t>передать</a:t>
            </a:r>
            <a:r>
              <a:rPr lang="en-US" sz="2400" dirty="0" smtClean="0"/>
              <a:t> </a:t>
            </a:r>
            <a:r>
              <a:rPr lang="ru-RU" sz="2400" dirty="0" smtClean="0"/>
              <a:t>управление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Поток</a:t>
            </a:r>
            <a:r>
              <a:rPr lang="en-US" sz="2400" dirty="0" smtClean="0"/>
              <a:t> </a:t>
            </a:r>
            <a:r>
              <a:rPr lang="ru-RU" sz="2400" dirty="0" smtClean="0"/>
              <a:t>может</a:t>
            </a:r>
            <a:r>
              <a:rPr lang="en-US" sz="2400" dirty="0" smtClean="0"/>
              <a:t> </a:t>
            </a:r>
            <a:r>
              <a:rPr lang="ru-RU" sz="2400" dirty="0" smtClean="0"/>
              <a:t>быть</a:t>
            </a:r>
            <a:r>
              <a:rPr lang="en-US" sz="2400" dirty="0" smtClean="0"/>
              <a:t> </a:t>
            </a:r>
            <a:r>
              <a:rPr lang="ru-RU" sz="2400" dirty="0" smtClean="0"/>
              <a:t>вытеснен более приоритетным</a:t>
            </a:r>
            <a:r>
              <a:rPr lang="en-US" sz="2400" dirty="0" smtClean="0"/>
              <a:t> </a:t>
            </a:r>
            <a:r>
              <a:rPr lang="ru-RU" sz="2400" dirty="0" smtClean="0"/>
              <a:t>потоком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89040"/>
            <a:ext cx="3995936" cy="26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b="1" dirty="0" smtClean="0"/>
              <a:t>Синхронизация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352928" cy="489654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обеспечения</a:t>
            </a:r>
            <a:r>
              <a:rPr lang="en-US" sz="2400" dirty="0" smtClean="0"/>
              <a:t> </a:t>
            </a:r>
            <a:r>
              <a:rPr lang="ru-RU" sz="2400" dirty="0" smtClean="0"/>
              <a:t>синхронизации потоков в</a:t>
            </a:r>
            <a:r>
              <a:rPr lang="en-US" sz="2400" dirty="0" smtClean="0"/>
              <a:t> Java</a:t>
            </a:r>
            <a:r>
              <a:rPr lang="ru-RU" sz="2400" dirty="0" smtClean="0"/>
              <a:t> есть</a:t>
            </a:r>
            <a:r>
              <a:rPr lang="en-US" sz="2400" dirty="0" smtClean="0"/>
              <a:t> </a:t>
            </a:r>
            <a:r>
              <a:rPr lang="ru-RU" sz="2400" dirty="0" smtClean="0"/>
              <a:t>средство,</a:t>
            </a:r>
            <a:r>
              <a:rPr lang="en-US" sz="2400" dirty="0" smtClean="0"/>
              <a:t> </a:t>
            </a:r>
            <a:r>
              <a:rPr lang="ru-RU" sz="2400" dirty="0" smtClean="0"/>
              <a:t>которое</a:t>
            </a:r>
            <a:r>
              <a:rPr lang="en-US" sz="2400" dirty="0" smtClean="0"/>
              <a:t> </a:t>
            </a:r>
            <a:r>
              <a:rPr lang="ru-RU" sz="2400" dirty="0" smtClean="0"/>
              <a:t>называется</a:t>
            </a:r>
            <a:r>
              <a:rPr lang="en-US" sz="2400" dirty="0" smtClean="0"/>
              <a:t> </a:t>
            </a:r>
            <a:r>
              <a:rPr lang="ru-RU" sz="2400" i="1" dirty="0" smtClean="0"/>
              <a:t>монитор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Когда поток</a:t>
            </a:r>
            <a:r>
              <a:rPr lang="en-US" sz="2400" dirty="0" smtClean="0"/>
              <a:t> </a:t>
            </a:r>
            <a:r>
              <a:rPr lang="ru-RU" sz="2400" dirty="0" smtClean="0"/>
              <a:t>находится</a:t>
            </a:r>
            <a:r>
              <a:rPr lang="en-US" sz="2400" dirty="0" smtClean="0"/>
              <a:t> </a:t>
            </a:r>
            <a:r>
              <a:rPr lang="ru-RU" sz="2400" dirty="0" smtClean="0"/>
              <a:t>внутри</a:t>
            </a:r>
            <a:r>
              <a:rPr lang="en-US" sz="2400" dirty="0" smtClean="0"/>
              <a:t> </a:t>
            </a:r>
            <a:r>
              <a:rPr lang="ru-RU" sz="2400" dirty="0" smtClean="0"/>
              <a:t>синхронизирующего</a:t>
            </a:r>
            <a:r>
              <a:rPr lang="en-US" sz="2400" dirty="0" smtClean="0"/>
              <a:t> </a:t>
            </a:r>
            <a:r>
              <a:rPr lang="ru-RU" sz="2400" dirty="0" smtClean="0"/>
              <a:t>метода</a:t>
            </a:r>
            <a:r>
              <a:rPr lang="en-US" sz="2400" dirty="0" smtClean="0"/>
              <a:t> </a:t>
            </a:r>
            <a:r>
              <a:rPr lang="ru-RU" sz="2400" dirty="0" smtClean="0"/>
              <a:t>ни один другой</a:t>
            </a:r>
            <a:r>
              <a:rPr lang="en-US" sz="2400" dirty="0" smtClean="0"/>
              <a:t> </a:t>
            </a:r>
            <a:r>
              <a:rPr lang="ru-RU" sz="2400" dirty="0" smtClean="0"/>
              <a:t>поток</a:t>
            </a:r>
            <a:r>
              <a:rPr lang="en-US" sz="2400" dirty="0" smtClean="0"/>
              <a:t> </a:t>
            </a:r>
            <a:r>
              <a:rPr lang="ru-RU" sz="2400" dirty="0" smtClean="0"/>
              <a:t>не может</a:t>
            </a:r>
            <a:r>
              <a:rPr lang="en-US" sz="2400" dirty="0" smtClean="0"/>
              <a:t> </a:t>
            </a:r>
            <a:r>
              <a:rPr lang="ru-RU" sz="2400" dirty="0" smtClean="0"/>
              <a:t>вызвать</a:t>
            </a:r>
            <a:r>
              <a:rPr lang="en-US" sz="2400" dirty="0" smtClean="0"/>
              <a:t> </a:t>
            </a:r>
            <a:r>
              <a:rPr lang="ru-RU" sz="2400" dirty="0" smtClean="0"/>
              <a:t>какой-либо</a:t>
            </a:r>
            <a:r>
              <a:rPr lang="en-US" sz="2400" dirty="0" smtClean="0"/>
              <a:t> </a:t>
            </a:r>
            <a:r>
              <a:rPr lang="ru-RU" sz="2400" dirty="0" smtClean="0"/>
              <a:t>другой</a:t>
            </a:r>
            <a:r>
              <a:rPr lang="en-US" sz="2400" dirty="0" smtClean="0"/>
              <a:t> </a:t>
            </a:r>
            <a:r>
              <a:rPr lang="ru-RU" sz="2400" dirty="0" smtClean="0"/>
              <a:t>синхронизирующий</a:t>
            </a:r>
            <a:r>
              <a:rPr lang="en-US" sz="2400" dirty="0" smtClean="0"/>
              <a:t> </a:t>
            </a:r>
            <a:r>
              <a:rPr lang="ru-RU" sz="2400" dirty="0" smtClean="0"/>
              <a:t>метод</a:t>
            </a:r>
            <a:r>
              <a:rPr lang="en-US" sz="2400" dirty="0" smtClean="0"/>
              <a:t> </a:t>
            </a:r>
            <a:r>
              <a:rPr lang="ru-RU" sz="2400" dirty="0" smtClean="0"/>
              <a:t>на том</a:t>
            </a:r>
            <a:r>
              <a:rPr lang="en-US" sz="2400" dirty="0" smtClean="0"/>
              <a:t> </a:t>
            </a:r>
            <a:r>
              <a:rPr lang="ru-RU" sz="2400" dirty="0" smtClean="0"/>
              <a:t>же</a:t>
            </a:r>
            <a:r>
              <a:rPr lang="en-US" sz="2400" dirty="0" smtClean="0"/>
              <a:t> </a:t>
            </a:r>
            <a:r>
              <a:rPr lang="ru-RU" sz="2400" dirty="0" smtClean="0"/>
              <a:t>самом</a:t>
            </a:r>
            <a:r>
              <a:rPr lang="en-US" sz="2400" dirty="0" smtClean="0"/>
              <a:t> </a:t>
            </a:r>
            <a:r>
              <a:rPr lang="ru-RU" sz="2400" dirty="0" smtClean="0"/>
              <a:t>объекте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Сообщения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Когда</a:t>
            </a:r>
            <a:r>
              <a:rPr lang="en-US" dirty="0" smtClean="0"/>
              <a:t> </a:t>
            </a:r>
            <a:r>
              <a:rPr lang="ru-RU" dirty="0" smtClean="0"/>
              <a:t>в разрабатываемом многопоточном ПО</a:t>
            </a:r>
            <a:r>
              <a:rPr lang="en-US" dirty="0" smtClean="0"/>
              <a:t> </a:t>
            </a:r>
            <a:r>
              <a:rPr lang="ru-RU" dirty="0" smtClean="0"/>
              <a:t>потоки пишутся</a:t>
            </a:r>
            <a:r>
              <a:rPr lang="en-US" dirty="0" smtClean="0"/>
              <a:t> </a:t>
            </a:r>
            <a:r>
              <a:rPr lang="ru-RU" dirty="0" smtClean="0"/>
              <a:t>на разных</a:t>
            </a:r>
            <a:r>
              <a:rPr lang="en-US" dirty="0" smtClean="0"/>
              <a:t> </a:t>
            </a:r>
            <a:r>
              <a:rPr lang="ru-RU" dirty="0" smtClean="0"/>
              <a:t>языках программирования</a:t>
            </a:r>
            <a:r>
              <a:rPr lang="en-US" dirty="0" smtClean="0"/>
              <a:t>,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ru-RU" dirty="0" smtClean="0"/>
              <a:t>необходимо</a:t>
            </a:r>
            <a:r>
              <a:rPr lang="en-US" dirty="0" smtClean="0"/>
              <a:t> </a:t>
            </a:r>
            <a:r>
              <a:rPr lang="ru-RU" dirty="0" smtClean="0"/>
              <a:t>обеспечить</a:t>
            </a:r>
            <a:r>
              <a:rPr lang="en-US" dirty="0" smtClean="0"/>
              <a:t> </a:t>
            </a:r>
            <a:r>
              <a:rPr lang="ru-RU" dirty="0" smtClean="0"/>
              <a:t>между</a:t>
            </a:r>
            <a:r>
              <a:rPr lang="en-US" dirty="0" smtClean="0"/>
              <a:t> </a:t>
            </a:r>
            <a:r>
              <a:rPr lang="ru-RU" dirty="0" smtClean="0"/>
              <a:t>ними</a:t>
            </a:r>
            <a:r>
              <a:rPr lang="en-US" dirty="0" smtClean="0"/>
              <a:t> </a:t>
            </a:r>
            <a:r>
              <a:rPr lang="ru-RU" dirty="0" smtClean="0"/>
              <a:t>коммуникаци</a:t>
            </a:r>
            <a:r>
              <a:rPr lang="ru-RU" dirty="0"/>
              <a:t>ю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существует</a:t>
            </a:r>
            <a:r>
              <a:rPr lang="en-US" dirty="0" smtClean="0"/>
              <a:t> </a:t>
            </a:r>
            <a:r>
              <a:rPr lang="ru-RU" dirty="0" smtClean="0"/>
              <a:t>способ</a:t>
            </a:r>
            <a:r>
              <a:rPr lang="en-US" dirty="0" smtClean="0"/>
              <a:t> </a:t>
            </a:r>
            <a:r>
              <a:rPr lang="ru-RU" dirty="0"/>
              <a:t>для общения</a:t>
            </a:r>
            <a:r>
              <a:rPr lang="en-US" dirty="0"/>
              <a:t> </a:t>
            </a:r>
            <a:r>
              <a:rPr lang="ru-RU" dirty="0"/>
              <a:t>между</a:t>
            </a:r>
            <a:r>
              <a:rPr lang="en-US" dirty="0"/>
              <a:t> </a:t>
            </a:r>
            <a:r>
              <a:rPr lang="ru-RU" dirty="0"/>
              <a:t>собой</a:t>
            </a:r>
            <a:r>
              <a:rPr lang="en-US" dirty="0" smtClean="0"/>
              <a:t> </a:t>
            </a:r>
            <a:r>
              <a:rPr lang="ru-RU" dirty="0" smtClean="0"/>
              <a:t>двух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более</a:t>
            </a:r>
            <a:r>
              <a:rPr lang="en-US" dirty="0" smtClean="0"/>
              <a:t> </a:t>
            </a:r>
            <a:r>
              <a:rPr lang="ru-RU" dirty="0" smtClean="0"/>
              <a:t>потоков</a:t>
            </a:r>
            <a:r>
              <a:rPr lang="en-US" dirty="0" smtClean="0"/>
              <a:t> </a:t>
            </a:r>
            <a:r>
              <a:rPr lang="ru-RU" dirty="0" smtClean="0"/>
              <a:t>через</a:t>
            </a:r>
            <a:r>
              <a:rPr lang="en-US" dirty="0" smtClean="0"/>
              <a:t> </a:t>
            </a:r>
            <a:r>
              <a:rPr lang="ru-RU" dirty="0" smtClean="0"/>
              <a:t>вызовы</a:t>
            </a:r>
            <a:r>
              <a:rPr lang="en-US" dirty="0" smtClean="0"/>
              <a:t> </a:t>
            </a:r>
            <a:r>
              <a:rPr lang="ru-RU" dirty="0" smtClean="0"/>
              <a:t>предопределённых</a:t>
            </a:r>
            <a:r>
              <a:rPr lang="en-US" dirty="0" smtClean="0"/>
              <a:t> </a:t>
            </a:r>
            <a:r>
              <a:rPr lang="ru-RU" smtClean="0"/>
              <a:t>методов,</a:t>
            </a:r>
            <a:r>
              <a:rPr lang="en-US" smtClean="0"/>
              <a:t> </a:t>
            </a:r>
            <a:r>
              <a:rPr lang="ru-RU" dirty="0" smtClean="0"/>
              <a:t>которые</a:t>
            </a:r>
            <a:r>
              <a:rPr lang="en-US" dirty="0" smtClean="0"/>
              <a:t> </a:t>
            </a:r>
            <a:r>
              <a:rPr lang="ru-RU" dirty="0" smtClean="0"/>
              <a:t>имеются</a:t>
            </a:r>
            <a:r>
              <a:rPr lang="en-US" dirty="0" smtClean="0"/>
              <a:t> </a:t>
            </a:r>
            <a:r>
              <a:rPr lang="ru-RU" dirty="0" smtClean="0"/>
              <a:t>у</a:t>
            </a:r>
            <a:r>
              <a:rPr lang="en-US" dirty="0" smtClean="0"/>
              <a:t> </a:t>
            </a:r>
            <a:r>
              <a:rPr lang="ru-RU" dirty="0" smtClean="0"/>
              <a:t>всех</a:t>
            </a:r>
            <a:r>
              <a:rPr lang="en-US" dirty="0" smtClean="0"/>
              <a:t> </a:t>
            </a:r>
            <a:r>
              <a:rPr lang="ru-RU" dirty="0" smtClean="0"/>
              <a:t>объектов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0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Thread</a:t>
            </a:r>
            <a:r>
              <a:rPr lang="ru-RU" dirty="0" smtClean="0"/>
              <a:t> и интерфейс</a:t>
            </a:r>
            <a:r>
              <a:rPr lang="en-US" dirty="0" smtClean="0"/>
              <a:t> Runnable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создания</a:t>
            </a:r>
            <a:r>
              <a:rPr lang="en-US" dirty="0" smtClean="0"/>
              <a:t> </a:t>
            </a:r>
            <a:r>
              <a:rPr lang="ru-RU" dirty="0" smtClean="0"/>
              <a:t>нового</a:t>
            </a:r>
            <a:r>
              <a:rPr lang="en-US" dirty="0" smtClean="0"/>
              <a:t> </a:t>
            </a:r>
            <a:r>
              <a:rPr lang="ru-RU" dirty="0" smtClean="0"/>
              <a:t>потока</a:t>
            </a:r>
            <a:r>
              <a:rPr lang="en-US" dirty="0" smtClean="0"/>
              <a:t>,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программе</a:t>
            </a:r>
            <a:r>
              <a:rPr lang="en-US" dirty="0" smtClean="0"/>
              <a:t> </a:t>
            </a:r>
            <a:r>
              <a:rPr lang="ru-RU" dirty="0" smtClean="0"/>
              <a:t>необходимо</a:t>
            </a:r>
            <a:r>
              <a:rPr lang="en-US" dirty="0" smtClean="0"/>
              <a:t> </a:t>
            </a:r>
            <a:r>
              <a:rPr lang="ru-RU" dirty="0" smtClean="0"/>
              <a:t>либо создать класс</a:t>
            </a:r>
            <a:r>
              <a:rPr lang="en-US" dirty="0" smtClean="0"/>
              <a:t>-</a:t>
            </a:r>
            <a:r>
              <a:rPr lang="ru-RU" dirty="0" smtClean="0"/>
              <a:t>наследник</a:t>
            </a:r>
            <a:r>
              <a:rPr lang="en-US" dirty="0" smtClean="0"/>
              <a:t> </a:t>
            </a:r>
            <a:r>
              <a:rPr lang="en-US" b="1" dirty="0" smtClean="0"/>
              <a:t>Thread</a:t>
            </a:r>
            <a:r>
              <a:rPr lang="ru-RU" b="1" dirty="0" smtClean="0"/>
              <a:t>,</a:t>
            </a:r>
            <a:r>
              <a:rPr lang="en-US" b="1" dirty="0" smtClean="0"/>
              <a:t> </a:t>
            </a:r>
            <a:r>
              <a:rPr lang="ru-RU" dirty="0" smtClean="0"/>
              <a:t>либо</a:t>
            </a:r>
            <a:r>
              <a:rPr lang="en-US" dirty="0" smtClean="0"/>
              <a:t> </a:t>
            </a:r>
            <a:r>
              <a:rPr lang="ru-RU" dirty="0" smtClean="0"/>
              <a:t>реализовать интерфейс</a:t>
            </a:r>
            <a:r>
              <a:rPr lang="en-US" dirty="0" smtClean="0"/>
              <a:t> </a:t>
            </a:r>
            <a:r>
              <a:rPr lang="en-US" b="1" dirty="0" smtClean="0"/>
              <a:t>Runnable</a:t>
            </a:r>
            <a:r>
              <a:rPr lang="en-US" dirty="0" smtClean="0"/>
              <a:t>.</a:t>
            </a:r>
          </a:p>
          <a:p>
            <a:r>
              <a:rPr lang="ru-RU" dirty="0" smtClean="0"/>
              <a:t>Наиболее часто  используемые методы класса </a:t>
            </a:r>
            <a:r>
              <a:rPr lang="en-US" dirty="0" smtClean="0"/>
              <a:t>Thread</a:t>
            </a:r>
            <a:r>
              <a:rPr lang="ru-RU" dirty="0" smtClean="0"/>
              <a:t>: </a:t>
            </a:r>
            <a:r>
              <a:rPr lang="en-US" dirty="0" err="1" smtClean="0"/>
              <a:t>getName</a:t>
            </a:r>
            <a:r>
              <a:rPr lang="en-US" dirty="0" smtClean="0"/>
              <a:t>(), </a:t>
            </a:r>
            <a:r>
              <a:rPr lang="en-US" dirty="0" err="1" smtClean="0"/>
              <a:t>getPriority</a:t>
            </a:r>
            <a:r>
              <a:rPr lang="en-US" dirty="0" smtClean="0"/>
              <a:t>(), </a:t>
            </a:r>
            <a:r>
              <a:rPr lang="en-US" dirty="0" err="1" smtClean="0"/>
              <a:t>isAlive</a:t>
            </a:r>
            <a:r>
              <a:rPr lang="en-US" dirty="0" smtClean="0"/>
              <a:t>(), join(), run(), sleep(), start().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7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Главный поток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 главного</a:t>
            </a:r>
            <a:r>
              <a:rPr lang="en-US" dirty="0" smtClean="0"/>
              <a:t> </a:t>
            </a:r>
            <a:r>
              <a:rPr lang="ru-RU" dirty="0" smtClean="0"/>
              <a:t>потока</a:t>
            </a:r>
            <a:r>
              <a:rPr lang="en-US" dirty="0" smtClean="0"/>
              <a:t> </a:t>
            </a:r>
            <a:r>
              <a:rPr lang="ru-RU" dirty="0" smtClean="0"/>
              <a:t>порождаются</a:t>
            </a:r>
            <a:r>
              <a:rPr lang="en-US" dirty="0" smtClean="0"/>
              <a:t> </a:t>
            </a:r>
            <a:r>
              <a:rPr lang="ru-RU" dirty="0" smtClean="0"/>
              <a:t>все</a:t>
            </a:r>
            <a:r>
              <a:rPr lang="en-US" dirty="0" smtClean="0"/>
              <a:t> “</a:t>
            </a:r>
            <a:r>
              <a:rPr lang="ru-RU" dirty="0" smtClean="0"/>
              <a:t>дочерние</a:t>
            </a:r>
            <a:r>
              <a:rPr lang="en-US" dirty="0" smtClean="0"/>
              <a:t>”.</a:t>
            </a:r>
            <a:endParaRPr lang="en-US" dirty="0"/>
          </a:p>
          <a:p>
            <a:r>
              <a:rPr lang="ru-RU" dirty="0" smtClean="0"/>
              <a:t>Часто</a:t>
            </a:r>
            <a:r>
              <a:rPr lang="en-US" dirty="0" smtClean="0"/>
              <a:t> </a:t>
            </a:r>
            <a:r>
              <a:rPr lang="ru-RU" dirty="0" smtClean="0"/>
              <a:t>главный</a:t>
            </a:r>
            <a:r>
              <a:rPr lang="en-US" dirty="0" smtClean="0"/>
              <a:t> </a:t>
            </a:r>
            <a:r>
              <a:rPr lang="ru-RU" dirty="0" smtClean="0"/>
              <a:t>поток</a:t>
            </a:r>
            <a:r>
              <a:rPr lang="en-US" dirty="0" smtClean="0"/>
              <a:t> </a:t>
            </a:r>
            <a:r>
              <a:rPr lang="ru-RU" dirty="0" smtClean="0"/>
              <a:t>бывает</a:t>
            </a:r>
            <a:r>
              <a:rPr lang="en-US" dirty="0" smtClean="0"/>
              <a:t> </a:t>
            </a:r>
            <a:r>
              <a:rPr lang="ru-RU" dirty="0" smtClean="0"/>
              <a:t>последним</a:t>
            </a:r>
            <a:r>
              <a:rPr lang="en-US" dirty="0" smtClean="0"/>
              <a:t> </a:t>
            </a:r>
            <a:r>
              <a:rPr lang="ru-RU" dirty="0" smtClean="0"/>
              <a:t>потоком</a:t>
            </a:r>
            <a:r>
              <a:rPr lang="en-US" dirty="0" smtClean="0"/>
              <a:t> </a:t>
            </a:r>
            <a:r>
              <a:rPr lang="ru-RU" dirty="0" smtClean="0"/>
              <a:t>завершающим</a:t>
            </a:r>
            <a:r>
              <a:rPr lang="en-US" dirty="0" smtClean="0"/>
              <a:t> </a:t>
            </a:r>
            <a:r>
              <a:rPr lang="ru-RU" dirty="0" smtClean="0"/>
              <a:t>выполнение,</a:t>
            </a:r>
            <a:r>
              <a:rPr lang="en-US" dirty="0" smtClean="0"/>
              <a:t> </a:t>
            </a:r>
            <a:r>
              <a:rPr lang="ru-RU" dirty="0" smtClean="0"/>
              <a:t>т.к.</a:t>
            </a:r>
            <a:r>
              <a:rPr lang="en-US" dirty="0" smtClean="0"/>
              <a:t> </a:t>
            </a:r>
            <a:r>
              <a:rPr lang="ru-RU" dirty="0" smtClean="0"/>
              <a:t>он выполняет</a:t>
            </a:r>
            <a:r>
              <a:rPr lang="en-US" dirty="0" smtClean="0"/>
              <a:t> </a:t>
            </a:r>
            <a:r>
              <a:rPr lang="ru-RU" dirty="0" smtClean="0"/>
              <a:t>различные</a:t>
            </a:r>
            <a:r>
              <a:rPr lang="en-US" dirty="0" smtClean="0"/>
              <a:t> </a:t>
            </a:r>
            <a:r>
              <a:rPr lang="ru-RU" smtClean="0"/>
              <a:t>завершающие действия</a:t>
            </a:r>
            <a:r>
              <a:rPr lang="en-US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2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Реализация интерфейса </a:t>
            </a:r>
            <a:r>
              <a:rPr lang="en-US" dirty="0" smtClean="0"/>
              <a:t>Runnable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реализации интерфейса </a:t>
            </a:r>
            <a:r>
              <a:rPr lang="en-US" b="1" dirty="0" smtClean="0"/>
              <a:t>Runnable</a:t>
            </a:r>
            <a:r>
              <a:rPr lang="en-US" dirty="0"/>
              <a:t>, </a:t>
            </a:r>
            <a:r>
              <a:rPr lang="ru-RU" dirty="0" smtClean="0"/>
              <a:t>необходимо</a:t>
            </a:r>
            <a:r>
              <a:rPr lang="en-US" dirty="0" smtClean="0"/>
              <a:t> </a:t>
            </a:r>
            <a:r>
              <a:rPr lang="ru-RU" dirty="0" smtClean="0"/>
              <a:t>написать</a:t>
            </a:r>
            <a:r>
              <a:rPr lang="en-US" dirty="0" smtClean="0"/>
              <a:t> </a:t>
            </a:r>
            <a:r>
              <a:rPr lang="ru-RU" dirty="0" smtClean="0"/>
              <a:t>реализацию</a:t>
            </a:r>
            <a:r>
              <a:rPr lang="en-US" dirty="0" smtClean="0"/>
              <a:t> </a:t>
            </a:r>
            <a:r>
              <a:rPr lang="ru-RU" dirty="0" smtClean="0"/>
              <a:t>единственного</a:t>
            </a:r>
            <a:r>
              <a:rPr lang="en-US" dirty="0" smtClean="0"/>
              <a:t> </a:t>
            </a:r>
            <a:r>
              <a:rPr lang="ru-RU" dirty="0" smtClean="0"/>
              <a:t>метода </a:t>
            </a:r>
            <a:r>
              <a:rPr lang="en-US" b="1" dirty="0" smtClean="0"/>
              <a:t>run().</a:t>
            </a:r>
          </a:p>
          <a:p>
            <a:r>
              <a:rPr lang="ru-RU" dirty="0" smtClean="0"/>
              <a:t> </a:t>
            </a:r>
            <a:r>
              <a:rPr lang="en-US" dirty="0" smtClean="0"/>
              <a:t>public </a:t>
            </a:r>
            <a:r>
              <a:rPr lang="en-US" dirty="0"/>
              <a:t>void run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2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Создание экземпляра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136904" cy="458742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Класс-наследник</a:t>
            </a:r>
            <a:r>
              <a:rPr lang="en-US" sz="2400" dirty="0" smtClean="0"/>
              <a:t> </a:t>
            </a:r>
            <a:r>
              <a:rPr lang="ru-RU" sz="2400" dirty="0" smtClean="0"/>
              <a:t>должен</a:t>
            </a:r>
            <a:r>
              <a:rPr lang="en-US" sz="2400" dirty="0" smtClean="0"/>
              <a:t> </a:t>
            </a:r>
            <a:r>
              <a:rPr lang="ru-RU" sz="2400" dirty="0" smtClean="0"/>
              <a:t>переопределять</a:t>
            </a:r>
            <a:r>
              <a:rPr lang="en-US" sz="2400" dirty="0" smtClean="0"/>
              <a:t> </a:t>
            </a:r>
            <a:r>
              <a:rPr lang="ru-RU" sz="2400" dirty="0" smtClean="0"/>
              <a:t>метод </a:t>
            </a:r>
            <a:r>
              <a:rPr lang="en-US" sz="2400" b="1" dirty="0" smtClean="0"/>
              <a:t>run()</a:t>
            </a:r>
            <a:r>
              <a:rPr lang="en-US" sz="2400" dirty="0" smtClean="0"/>
              <a:t>, </a:t>
            </a:r>
            <a:r>
              <a:rPr lang="ru-RU" sz="2400" dirty="0" smtClean="0"/>
              <a:t>который</a:t>
            </a:r>
            <a:r>
              <a:rPr lang="en-US" sz="2400" dirty="0" smtClean="0"/>
              <a:t> </a:t>
            </a:r>
            <a:r>
              <a:rPr lang="ru-RU" sz="2400" dirty="0" smtClean="0"/>
              <a:t>является точкой</a:t>
            </a:r>
            <a:r>
              <a:rPr lang="en-US" sz="2400" dirty="0" smtClean="0"/>
              <a:t> </a:t>
            </a:r>
            <a:r>
              <a:rPr lang="ru-RU" sz="2400" dirty="0" smtClean="0"/>
              <a:t>входа</a:t>
            </a:r>
            <a:r>
              <a:rPr lang="en-US" sz="2400" dirty="0" smtClean="0"/>
              <a:t>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нового</a:t>
            </a:r>
            <a:r>
              <a:rPr lang="en-US" sz="2400" dirty="0" smtClean="0"/>
              <a:t> </a:t>
            </a:r>
            <a:r>
              <a:rPr lang="ru-RU" sz="2400" dirty="0" smtClean="0"/>
              <a:t>потока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Необходимо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использовать</a:t>
            </a:r>
            <a:r>
              <a:rPr lang="en-US" sz="2400" dirty="0" smtClean="0"/>
              <a:t> </a:t>
            </a:r>
            <a:r>
              <a:rPr lang="ru-RU" sz="2400" dirty="0" smtClean="0"/>
              <a:t>следующую форму</a:t>
            </a:r>
            <a:r>
              <a:rPr lang="en-US" sz="2400" dirty="0" smtClean="0"/>
              <a:t> </a:t>
            </a:r>
            <a:r>
              <a:rPr lang="ru-RU" sz="2400" dirty="0" smtClean="0"/>
              <a:t>конструктора</a:t>
            </a:r>
            <a:r>
              <a:rPr lang="en-US" sz="2400" dirty="0" smtClean="0"/>
              <a:t> </a:t>
            </a:r>
            <a:r>
              <a:rPr lang="en-US" sz="2400" b="1" dirty="0" smtClean="0"/>
              <a:t>Thread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public Thread(String </a:t>
            </a:r>
            <a:r>
              <a:rPr lang="en-US" sz="2400" i="1" dirty="0" err="1"/>
              <a:t>threadName</a:t>
            </a:r>
            <a:r>
              <a:rPr lang="en-US" sz="2400" dirty="0"/>
              <a:t>)</a:t>
            </a:r>
            <a:endParaRPr lang="en-US" sz="2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496E2AB4DCC4CBD826C5695775510" ma:contentTypeVersion="0" ma:contentTypeDescription="Create a new document." ma:contentTypeScope="" ma:versionID="eb311b528700db28efca9c0f619a656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31F6982-1EED-4338-85F4-186B4515F3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315A563-1542-4B1B-9579-695AA611E1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DF4208-111D-4189-B221-FB62D9AE539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25173</TotalTime>
  <Words>785</Words>
  <Application>Microsoft Office PowerPoint</Application>
  <PresentationFormat>Экран (4:3)</PresentationFormat>
  <Paragraphs>112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template2 (2)</vt:lpstr>
      <vt:lpstr>Техническая</vt:lpstr>
      <vt:lpstr>Многопоточное программирование</vt:lpstr>
      <vt:lpstr>Модель потоков в Java</vt:lpstr>
      <vt:lpstr>Приоритеты в потоках</vt:lpstr>
      <vt:lpstr>Синхронизация</vt:lpstr>
      <vt:lpstr>Сообщения</vt:lpstr>
      <vt:lpstr>Класс Thread и интерфейс Runnable</vt:lpstr>
      <vt:lpstr>Главный поток</vt:lpstr>
      <vt:lpstr>Реализация интерфейса Runnable</vt:lpstr>
      <vt:lpstr>Создание экземпляра Thread</vt:lpstr>
      <vt:lpstr>Какой выбрать способ?</vt:lpstr>
      <vt:lpstr>Создание нескольких потоков</vt:lpstr>
      <vt:lpstr>Использование isAlive() и join()</vt:lpstr>
      <vt:lpstr>Приоритеты потоков</vt:lpstr>
      <vt:lpstr>Синхронизация</vt:lpstr>
      <vt:lpstr>Использование синхронизирующих методов</vt:lpstr>
      <vt:lpstr>Блоки синхронизации</vt:lpstr>
      <vt:lpstr>Межпотоковое взаимодействие</vt:lpstr>
      <vt:lpstr>Взаимоблокировка</vt:lpstr>
      <vt:lpstr>Приостановка, возобновление и остановка потоков</vt:lpstr>
      <vt:lpstr>Получение состояния потока</vt:lpstr>
      <vt:lpstr>Использование фабричного метода для создания и запуска потока</vt:lpstr>
      <vt:lpstr>Применение многопоточности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Systems Gartner Briefing Profile</dc:title>
  <dc:creator>Olga Smolyakova</dc:creator>
  <cp:keywords>Gartner Profile EPAM</cp:keywords>
  <cp:lastModifiedBy>graph</cp:lastModifiedBy>
  <cp:revision>1537</cp:revision>
  <dcterms:created xsi:type="dcterms:W3CDTF">2008-08-06T07:47:07Z</dcterms:created>
  <dcterms:modified xsi:type="dcterms:W3CDTF">2020-03-14T06:42:30Z</dcterms:modified>
</cp:coreProperties>
</file>