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  <p:sldMasterId id="2147483702" r:id="rId5"/>
  </p:sldMasterIdLst>
  <p:notesMasterIdLst>
    <p:notesMasterId r:id="rId36"/>
  </p:notesMasterIdLst>
  <p:sldIdLst>
    <p:sldId id="410" r:id="rId6"/>
    <p:sldId id="694" r:id="rId7"/>
    <p:sldId id="695" r:id="rId8"/>
    <p:sldId id="697" r:id="rId9"/>
    <p:sldId id="699" r:id="rId10"/>
    <p:sldId id="715" r:id="rId11"/>
    <p:sldId id="716" r:id="rId12"/>
    <p:sldId id="720" r:id="rId13"/>
    <p:sldId id="721" r:id="rId14"/>
    <p:sldId id="722" r:id="rId15"/>
    <p:sldId id="723" r:id="rId16"/>
    <p:sldId id="717" r:id="rId17"/>
    <p:sldId id="724" r:id="rId18"/>
    <p:sldId id="725" r:id="rId19"/>
    <p:sldId id="726" r:id="rId20"/>
    <p:sldId id="718" r:id="rId21"/>
    <p:sldId id="727" r:id="rId22"/>
    <p:sldId id="728" r:id="rId23"/>
    <p:sldId id="729" r:id="rId24"/>
    <p:sldId id="730" r:id="rId25"/>
    <p:sldId id="731" r:id="rId26"/>
    <p:sldId id="732" r:id="rId27"/>
    <p:sldId id="733" r:id="rId28"/>
    <p:sldId id="734" r:id="rId29"/>
    <p:sldId id="735" r:id="rId30"/>
    <p:sldId id="736" r:id="rId31"/>
    <p:sldId id="737" r:id="rId32"/>
    <p:sldId id="738" r:id="rId33"/>
    <p:sldId id="739" r:id="rId34"/>
    <p:sldId id="74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562"/>
    <a:srgbClr val="376092"/>
    <a:srgbClr val="C05C79"/>
    <a:srgbClr val="FF6600"/>
    <a:srgbClr val="D2E3AB"/>
    <a:srgbClr val="A0EAD3"/>
    <a:srgbClr val="F2BCF2"/>
    <a:srgbClr val="FBEC7D"/>
    <a:srgbClr val="FFD85D"/>
    <a:srgbClr val="EA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75687" autoAdjust="0"/>
  </p:normalViewPr>
  <p:slideViewPr>
    <p:cSldViewPr>
      <p:cViewPr varScale="1">
        <p:scale>
          <a:sx n="70" d="100"/>
          <a:sy n="70" d="100"/>
        </p:scale>
        <p:origin x="-1398" y="-96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A9A84-6D4B-4D86-B14D-819B215E4F8E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1863-C4B0-4326-B26F-EB63A65C1D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3/23/2020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3/23/2020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3/23/2020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3/23/2020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883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 Column -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Рисунок 44"/>
          <p:cNvSpPr>
            <a:spLocks noGrp="1"/>
          </p:cNvSpPr>
          <p:nvPr>
            <p:ph type="pic" sz="quarter" idx="16"/>
          </p:nvPr>
        </p:nvSpPr>
        <p:spPr>
          <a:xfrm>
            <a:off x="4648200" y="1219200"/>
            <a:ext cx="3581400" cy="480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19200"/>
            <a:ext cx="3625788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14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ru-RU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9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1042988"/>
            <a:ext cx="8213725" cy="5135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2057400" y="6266827"/>
            <a:ext cx="2438400" cy="365125"/>
          </a:xfrm>
        </p:spPr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7696200" y="6248400"/>
            <a:ext cx="990599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3/23/2020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311288" cy="2301240"/>
          </a:xfrm>
        </p:spPr>
        <p:txBody>
          <a:bodyPr>
            <a:normAutofit/>
          </a:bodyPr>
          <a:lstStyle/>
          <a:p>
            <a:r>
              <a:rPr lang="ru-RU" dirty="0" smtClean="0"/>
              <a:t>Перечисления, </a:t>
            </a:r>
            <a:r>
              <a:rPr lang="ru-RU" dirty="0" err="1" smtClean="0"/>
              <a:t>автоупаковка</a:t>
            </a:r>
            <a:r>
              <a:rPr lang="ru-RU" dirty="0" smtClean="0"/>
              <a:t> и Аннотации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Boolean </a:t>
            </a:r>
            <a:r>
              <a:rPr lang="en-US" sz="2400" dirty="0" smtClean="0"/>
              <a:t>– </a:t>
            </a:r>
            <a:r>
              <a:rPr lang="ru-RU" sz="2400" dirty="0" smtClean="0"/>
              <a:t>это</a:t>
            </a:r>
            <a:r>
              <a:rPr lang="en-US" sz="2400" dirty="0" smtClean="0"/>
              <a:t> </a:t>
            </a:r>
            <a:r>
              <a:rPr lang="ru-RU" sz="2400" dirty="0" smtClean="0"/>
              <a:t>оболочка</a:t>
            </a:r>
            <a:r>
              <a:rPr lang="en-US" sz="2400" dirty="0" smtClean="0"/>
              <a:t> </a:t>
            </a:r>
            <a:r>
              <a:rPr lang="ru-RU" sz="2400" dirty="0" smtClean="0"/>
              <a:t>вокруг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boolean</a:t>
            </a:r>
            <a:r>
              <a:rPr lang="ru-RU" sz="2400" dirty="0" smtClean="0"/>
              <a:t>-значений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Boolean(String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boolString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/>
              <a:t>Начиная</a:t>
            </a:r>
            <a:r>
              <a:rPr lang="en-US" sz="2400" dirty="0"/>
              <a:t> </a:t>
            </a:r>
            <a:r>
              <a:rPr lang="ru-RU" sz="2400" dirty="0"/>
              <a:t>с</a:t>
            </a:r>
            <a:r>
              <a:rPr lang="en-US" sz="2400" dirty="0"/>
              <a:t> JDK 9, </a:t>
            </a:r>
            <a:r>
              <a:rPr lang="en-US" sz="2400" b="1" dirty="0"/>
              <a:t>Boolean</a:t>
            </a:r>
            <a:r>
              <a:rPr lang="en-US" sz="2400" b="1" dirty="0" smtClean="0"/>
              <a:t> </a:t>
            </a:r>
            <a:r>
              <a:rPr lang="ru-RU" sz="2400" dirty="0"/>
              <a:t>является</a:t>
            </a:r>
            <a:r>
              <a:rPr lang="en-US" sz="2400" dirty="0"/>
              <a:t> </a:t>
            </a:r>
            <a:r>
              <a:rPr lang="ru-RU" sz="2400" dirty="0"/>
              <a:t>устаревшим</a:t>
            </a:r>
            <a:r>
              <a:rPr lang="en-US" sz="2400" dirty="0"/>
              <a:t>. </a:t>
            </a:r>
            <a:endParaRPr lang="ru-RU" sz="2400" dirty="0"/>
          </a:p>
          <a:p>
            <a:r>
              <a:rPr lang="ru-RU" sz="2400" dirty="0"/>
              <a:t>Рекомендуется</a:t>
            </a:r>
            <a:r>
              <a:rPr lang="en-US" sz="2400" dirty="0"/>
              <a:t> </a:t>
            </a:r>
            <a:r>
              <a:rPr lang="ru-RU" sz="2400" dirty="0"/>
              <a:t>вместо</a:t>
            </a:r>
            <a:r>
              <a:rPr lang="en-US" sz="2400" dirty="0"/>
              <a:t> </a:t>
            </a:r>
            <a:r>
              <a:rPr lang="ru-RU" sz="2400" dirty="0"/>
              <a:t>него</a:t>
            </a:r>
            <a:r>
              <a:rPr lang="en-US" sz="2400" dirty="0"/>
              <a:t> </a:t>
            </a:r>
            <a:r>
              <a:rPr lang="ru-RU" sz="2400" dirty="0"/>
              <a:t>использовать</a:t>
            </a:r>
            <a:r>
              <a:rPr lang="en-US" sz="2400" dirty="0"/>
              <a:t> </a:t>
            </a:r>
            <a:r>
              <a:rPr lang="ru-RU" sz="2400" dirty="0"/>
              <a:t>статический</a:t>
            </a:r>
            <a:r>
              <a:rPr lang="en-US" sz="2400" dirty="0"/>
              <a:t> </a:t>
            </a:r>
            <a:r>
              <a:rPr lang="ru-RU" sz="2400" dirty="0"/>
              <a:t>метод</a:t>
            </a:r>
            <a:r>
              <a:rPr lang="en-US" sz="2400" dirty="0"/>
              <a:t> </a:t>
            </a:r>
            <a:r>
              <a:rPr lang="en-US" sz="2400" b="1" dirty="0" err="1"/>
              <a:t>valueOf</a:t>
            </a:r>
            <a:r>
              <a:rPr lang="en-US" sz="2400" b="1" dirty="0"/>
              <a:t>()</a:t>
            </a:r>
            <a:r>
              <a:rPr lang="en-US" sz="2400" dirty="0"/>
              <a:t>.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Оболочка числовых типов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Все оболочки числовых</a:t>
            </a:r>
            <a:r>
              <a:rPr lang="en-US" dirty="0" smtClean="0"/>
              <a:t> </a:t>
            </a:r>
            <a:r>
              <a:rPr lang="ru-RU" dirty="0" smtClean="0"/>
              <a:t>типов</a:t>
            </a:r>
            <a:r>
              <a:rPr lang="en-US" dirty="0" smtClean="0"/>
              <a:t> </a:t>
            </a:r>
            <a:r>
              <a:rPr lang="ru-RU" dirty="0" smtClean="0"/>
              <a:t>наследуются</a:t>
            </a:r>
            <a:r>
              <a:rPr lang="en-US" dirty="0" smtClean="0"/>
              <a:t> </a:t>
            </a:r>
            <a:r>
              <a:rPr lang="ru-RU" dirty="0" smtClean="0"/>
              <a:t>от абстрактного</a:t>
            </a:r>
            <a:r>
              <a:rPr lang="en-US" dirty="0" smtClean="0"/>
              <a:t> </a:t>
            </a:r>
            <a:r>
              <a:rPr lang="ru-RU" dirty="0" smtClean="0"/>
              <a:t>класса</a:t>
            </a:r>
            <a:r>
              <a:rPr lang="en-US" dirty="0" smtClean="0"/>
              <a:t> </a:t>
            </a:r>
            <a:r>
              <a:rPr lang="en-US" b="1" dirty="0" smtClean="0"/>
              <a:t>Number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который</a:t>
            </a:r>
            <a:r>
              <a:rPr lang="ru-RU" b="1" dirty="0" smtClean="0"/>
              <a:t> </a:t>
            </a:r>
            <a:r>
              <a:rPr lang="ru-RU" dirty="0" smtClean="0"/>
              <a:t>определяет</a:t>
            </a:r>
            <a:r>
              <a:rPr lang="en-US" dirty="0" smtClean="0"/>
              <a:t> </a:t>
            </a:r>
            <a:r>
              <a:rPr lang="ru-RU" dirty="0" smtClean="0"/>
              <a:t>методы,</a:t>
            </a:r>
            <a:r>
              <a:rPr lang="en-US" dirty="0" smtClean="0"/>
              <a:t> </a:t>
            </a:r>
            <a:r>
              <a:rPr lang="ru-RU" dirty="0" smtClean="0"/>
              <a:t>возвращающие</a:t>
            </a:r>
            <a:r>
              <a:rPr lang="en-US" dirty="0" smtClean="0"/>
              <a:t> </a:t>
            </a:r>
            <a:r>
              <a:rPr lang="ru-RU" dirty="0" smtClean="0"/>
              <a:t>значение</a:t>
            </a:r>
            <a:r>
              <a:rPr lang="en-US" dirty="0" smtClean="0"/>
              <a:t> </a:t>
            </a:r>
            <a:r>
              <a:rPr lang="ru-RU" dirty="0" smtClean="0"/>
              <a:t>объекта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каждом</a:t>
            </a:r>
            <a:r>
              <a:rPr lang="en-US" dirty="0" smtClean="0"/>
              <a:t> </a:t>
            </a:r>
            <a:r>
              <a:rPr lang="ru-RU" dirty="0" smtClean="0"/>
              <a:t>из</a:t>
            </a:r>
            <a:r>
              <a:rPr lang="en-US" dirty="0" smtClean="0"/>
              <a:t> </a:t>
            </a:r>
            <a:r>
              <a:rPr lang="ru-RU" dirty="0" smtClean="0"/>
              <a:t>числовых</a:t>
            </a:r>
            <a:r>
              <a:rPr lang="en-US" dirty="0" smtClean="0"/>
              <a:t> </a:t>
            </a:r>
            <a:r>
              <a:rPr lang="ru-RU" dirty="0" smtClean="0"/>
              <a:t>форматов</a:t>
            </a:r>
            <a:r>
              <a:rPr lang="en-US" dirty="0" smtClean="0"/>
              <a:t>.</a:t>
            </a:r>
            <a:endParaRPr lang="ru-RU" dirty="0" smtClean="0"/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 smtClean="0"/>
              <a:t>Автоупаковка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Автоупаковка</a:t>
            </a:r>
            <a:r>
              <a:rPr lang="en-US" dirty="0" smtClean="0"/>
              <a:t> </a:t>
            </a:r>
            <a:r>
              <a:rPr lang="ru-RU" dirty="0" smtClean="0"/>
              <a:t>- это</a:t>
            </a:r>
            <a:r>
              <a:rPr lang="en-US" dirty="0" smtClean="0"/>
              <a:t> </a:t>
            </a:r>
            <a:r>
              <a:rPr lang="ru-RU" dirty="0" smtClean="0"/>
              <a:t>процесс,</a:t>
            </a:r>
            <a:r>
              <a:rPr lang="en-US" dirty="0" smtClean="0"/>
              <a:t> </a:t>
            </a:r>
            <a:r>
              <a:rPr lang="ru-RU" dirty="0" smtClean="0"/>
              <a:t>при</a:t>
            </a:r>
            <a:r>
              <a:rPr lang="en-US" dirty="0" smtClean="0"/>
              <a:t> </a:t>
            </a:r>
            <a:r>
              <a:rPr lang="ru-RU" dirty="0" smtClean="0"/>
              <a:t>котором</a:t>
            </a:r>
            <a:r>
              <a:rPr lang="en-US" dirty="0" smtClean="0"/>
              <a:t> </a:t>
            </a:r>
            <a:r>
              <a:rPr lang="ru-RU" dirty="0" smtClean="0"/>
              <a:t>примитивный</a:t>
            </a:r>
            <a:r>
              <a:rPr lang="en-US" dirty="0" smtClean="0"/>
              <a:t> </a:t>
            </a:r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автоматически</a:t>
            </a:r>
            <a:r>
              <a:rPr lang="en-US" dirty="0" smtClean="0"/>
              <a:t> </a:t>
            </a:r>
            <a:r>
              <a:rPr lang="ru-RU" dirty="0" smtClean="0"/>
              <a:t>инкапсулируется</a:t>
            </a:r>
            <a:r>
              <a:rPr lang="en-US" dirty="0" smtClean="0"/>
              <a:t> (</a:t>
            </a:r>
            <a:r>
              <a:rPr lang="ru-RU" dirty="0" smtClean="0"/>
              <a:t>упаковывается</a:t>
            </a:r>
            <a:r>
              <a:rPr lang="en-US" dirty="0" smtClean="0"/>
              <a:t>)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свой</a:t>
            </a:r>
            <a:r>
              <a:rPr lang="en-US" dirty="0" smtClean="0"/>
              <a:t> </a:t>
            </a:r>
            <a:r>
              <a:rPr lang="ru-RU" dirty="0" smtClean="0"/>
              <a:t>эквивалентный</a:t>
            </a:r>
            <a:r>
              <a:rPr lang="en-US" dirty="0" smtClean="0"/>
              <a:t> </a:t>
            </a:r>
            <a:r>
              <a:rPr lang="ru-RU" dirty="0" smtClean="0"/>
              <a:t>тип-оболочку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 smtClean="0"/>
              <a:t>Автоупаковка</a:t>
            </a:r>
            <a:r>
              <a:rPr lang="ru-RU" dirty="0" smtClean="0"/>
              <a:t> и методы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Автоупаковка</a:t>
            </a:r>
            <a:r>
              <a:rPr lang="en-US" dirty="0" smtClean="0"/>
              <a:t> </a:t>
            </a:r>
            <a:r>
              <a:rPr lang="ru-RU" dirty="0" smtClean="0"/>
              <a:t>автоматически</a:t>
            </a:r>
            <a:r>
              <a:rPr lang="en-US" dirty="0" smtClean="0"/>
              <a:t> </a:t>
            </a:r>
            <a:r>
              <a:rPr lang="ru-RU" dirty="0" smtClean="0"/>
              <a:t>происходит,</a:t>
            </a:r>
            <a:r>
              <a:rPr lang="en-US" dirty="0" smtClean="0"/>
              <a:t> </a:t>
            </a:r>
            <a:r>
              <a:rPr lang="ru-RU" dirty="0" smtClean="0"/>
              <a:t>когда примитивный</a:t>
            </a:r>
            <a:r>
              <a:rPr lang="en-US" dirty="0" smtClean="0"/>
              <a:t> </a:t>
            </a:r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необходимо</a:t>
            </a:r>
            <a:r>
              <a:rPr lang="en-US" dirty="0" smtClean="0"/>
              <a:t> </a:t>
            </a:r>
            <a:r>
              <a:rPr lang="ru-RU" dirty="0" smtClean="0"/>
              <a:t>конвертировать</a:t>
            </a:r>
            <a:r>
              <a:rPr lang="en-US" dirty="0" smtClean="0"/>
              <a:t> </a:t>
            </a:r>
            <a:r>
              <a:rPr lang="ru-RU" dirty="0" smtClean="0"/>
              <a:t>в объект</a:t>
            </a:r>
            <a:r>
              <a:rPr lang="en-US" dirty="0" smtClean="0"/>
              <a:t>; </a:t>
            </a:r>
            <a:r>
              <a:rPr lang="ru-RU" dirty="0" err="1" smtClean="0"/>
              <a:t>автораспаковка</a:t>
            </a:r>
            <a:r>
              <a:rPr lang="ru-RU" dirty="0" smtClean="0"/>
              <a:t> необходима,</a:t>
            </a:r>
            <a:r>
              <a:rPr lang="en-US" dirty="0" smtClean="0"/>
              <a:t> </a:t>
            </a:r>
            <a:r>
              <a:rPr lang="ru-RU" dirty="0" smtClean="0"/>
              <a:t>когда</a:t>
            </a:r>
            <a:r>
              <a:rPr lang="en-US" dirty="0" smtClean="0"/>
              <a:t> </a:t>
            </a:r>
            <a:r>
              <a:rPr lang="ru-RU" dirty="0" smtClean="0"/>
              <a:t>объект</a:t>
            </a:r>
            <a:r>
              <a:rPr lang="en-US" dirty="0" smtClean="0"/>
              <a:t> </a:t>
            </a:r>
            <a:r>
              <a:rPr lang="ru-RU" dirty="0" smtClean="0"/>
              <a:t>необходимо</a:t>
            </a:r>
            <a:r>
              <a:rPr lang="en-US" dirty="0" smtClean="0"/>
              <a:t> </a:t>
            </a:r>
            <a:r>
              <a:rPr lang="ru-RU" dirty="0" smtClean="0"/>
              <a:t>конвертировать</a:t>
            </a:r>
            <a:r>
              <a:rPr lang="en-US" dirty="0" smtClean="0"/>
              <a:t> </a:t>
            </a:r>
            <a:r>
              <a:rPr lang="ru-RU" dirty="0" smtClean="0"/>
              <a:t>в примитивный</a:t>
            </a:r>
            <a:r>
              <a:rPr lang="en-US" dirty="0" smtClean="0"/>
              <a:t> </a:t>
            </a:r>
            <a:r>
              <a:rPr lang="ru-RU" dirty="0" smtClean="0"/>
              <a:t>тип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4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Автоупаковка</a:t>
            </a:r>
            <a:r>
              <a:rPr lang="ru-RU" dirty="0" smtClean="0"/>
              <a:t>/распаковка в расширениях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Внутри</a:t>
            </a:r>
            <a:r>
              <a:rPr lang="en-US" sz="2400" dirty="0" smtClean="0"/>
              <a:t> </a:t>
            </a:r>
            <a:r>
              <a:rPr lang="ru-RU" sz="2400" dirty="0" smtClean="0"/>
              <a:t>расширения</a:t>
            </a:r>
            <a:r>
              <a:rPr lang="en-US" sz="2400" dirty="0" smtClean="0"/>
              <a:t> </a:t>
            </a:r>
            <a:r>
              <a:rPr lang="ru-RU" sz="2400" dirty="0" smtClean="0"/>
              <a:t>числовые</a:t>
            </a:r>
            <a:r>
              <a:rPr lang="en-US" sz="2400" dirty="0" smtClean="0"/>
              <a:t> </a:t>
            </a:r>
            <a:r>
              <a:rPr lang="ru-RU" sz="2400" dirty="0" smtClean="0"/>
              <a:t>объекты</a:t>
            </a:r>
            <a:r>
              <a:rPr lang="en-US" sz="2400" dirty="0" smtClean="0"/>
              <a:t> </a:t>
            </a:r>
            <a:r>
              <a:rPr lang="ru-RU" sz="2400" dirty="0" smtClean="0"/>
              <a:t>автоматически</a:t>
            </a:r>
            <a:r>
              <a:rPr lang="en-US" sz="2400" dirty="0" smtClean="0"/>
              <a:t> </a:t>
            </a:r>
            <a:r>
              <a:rPr lang="ru-RU" sz="2400" dirty="0" smtClean="0"/>
              <a:t>распаковываются</a:t>
            </a:r>
            <a:r>
              <a:rPr lang="en-US" sz="2400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923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err="1"/>
              <a:t>Автоупаковка</a:t>
            </a:r>
            <a:r>
              <a:rPr lang="ru-RU" dirty="0"/>
              <a:t>/распаковка </a:t>
            </a:r>
            <a:r>
              <a:rPr lang="ru-RU" dirty="0" smtClean="0"/>
              <a:t>значений </a:t>
            </a:r>
            <a:r>
              <a:rPr lang="en-US" dirty="0" smtClean="0"/>
              <a:t>Boolean </a:t>
            </a:r>
            <a:r>
              <a:rPr lang="ru-RU" dirty="0" smtClean="0"/>
              <a:t>и </a:t>
            </a:r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569371"/>
          </a:xfrm>
        </p:spPr>
        <p:txBody>
          <a:bodyPr>
            <a:noAutofit/>
          </a:bodyPr>
          <a:lstStyle/>
          <a:p>
            <a:r>
              <a:rPr lang="ru-RU" sz="2400" b="1" dirty="0"/>
              <a:t>Смотри программу </a:t>
            </a:r>
            <a:r>
              <a:rPr lang="en-US" sz="2400" b="1" dirty="0" smtClean="0"/>
              <a:t>Annotation15.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91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5701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Автоупаковка</a:t>
            </a:r>
            <a:r>
              <a:rPr lang="ru-RU" dirty="0" smtClean="0"/>
              <a:t>/распаковка</a:t>
            </a:r>
            <a:r>
              <a:rPr lang="ru-RU" dirty="0"/>
              <a:t>,</a:t>
            </a:r>
            <a:r>
              <a:rPr lang="ru-RU" dirty="0" smtClean="0"/>
              <a:t> помогающая не допускать</a:t>
            </a:r>
            <a:r>
              <a:rPr lang="en-US" dirty="0" smtClean="0"/>
              <a:t> </a:t>
            </a:r>
            <a:r>
              <a:rPr lang="ru-RU" dirty="0" smtClean="0"/>
              <a:t>ошибки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147248" cy="4281339"/>
          </a:xfrm>
        </p:spPr>
        <p:txBody>
          <a:bodyPr>
            <a:noAutofit/>
          </a:bodyPr>
          <a:lstStyle/>
          <a:p>
            <a:r>
              <a:rPr lang="ru-RU" sz="2400" b="1" dirty="0"/>
              <a:t>Смотри программу </a:t>
            </a:r>
            <a:r>
              <a:rPr lang="en-US" sz="2400" b="1" dirty="0" smtClean="0"/>
              <a:t>Annotation1</a:t>
            </a:r>
            <a:r>
              <a:rPr lang="ru-RU" sz="2400" b="1" dirty="0" smtClean="0"/>
              <a:t>6</a:t>
            </a:r>
            <a:r>
              <a:rPr lang="en-US" sz="2400" b="1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Предупреждение!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Из-за</a:t>
            </a:r>
            <a:r>
              <a:rPr lang="en-US" sz="2400" dirty="0" smtClean="0"/>
              <a:t> </a:t>
            </a:r>
            <a:r>
              <a:rPr lang="ru-RU" sz="2400" dirty="0" err="1" smtClean="0"/>
              <a:t>автоупаковки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err="1" smtClean="0"/>
              <a:t>автораспаковки</a:t>
            </a:r>
            <a:r>
              <a:rPr lang="en-US" sz="2400" dirty="0" smtClean="0"/>
              <a:t> </a:t>
            </a:r>
            <a:r>
              <a:rPr lang="ru-RU" sz="2400" dirty="0" smtClean="0"/>
              <a:t>возникает</a:t>
            </a:r>
            <a:r>
              <a:rPr lang="en-US" sz="2400" dirty="0" smtClean="0"/>
              <a:t> </a:t>
            </a:r>
            <a:r>
              <a:rPr lang="ru-RU" sz="2400" dirty="0" smtClean="0"/>
              <a:t>желание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 исключительно</a:t>
            </a:r>
            <a:r>
              <a:rPr lang="en-US" sz="2400" dirty="0" smtClean="0"/>
              <a:t> </a:t>
            </a:r>
            <a:r>
              <a:rPr lang="ru-RU" sz="2400" dirty="0" smtClean="0"/>
              <a:t>типы</a:t>
            </a:r>
            <a:r>
              <a:rPr lang="en-US" sz="2400" dirty="0" smtClean="0"/>
              <a:t> </a:t>
            </a:r>
            <a:r>
              <a:rPr lang="en-US" sz="2400" b="1" dirty="0"/>
              <a:t>Integer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en-US" sz="2400" b="1" dirty="0" smtClean="0"/>
              <a:t>Double</a:t>
            </a:r>
            <a:r>
              <a:rPr lang="en-US" sz="2400" dirty="0" smtClean="0"/>
              <a:t>,</a:t>
            </a:r>
            <a:r>
              <a:rPr lang="ru-RU" sz="2400" dirty="0" smtClean="0"/>
              <a:t> совершенно</a:t>
            </a:r>
            <a:r>
              <a:rPr lang="en-US" sz="2400" dirty="0" smtClean="0"/>
              <a:t> </a:t>
            </a:r>
            <a:r>
              <a:rPr lang="ru-RU" sz="2400" dirty="0" smtClean="0"/>
              <a:t>не используя примитивные типы</a:t>
            </a:r>
            <a:r>
              <a:rPr lang="en-US" sz="2400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2859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Аннотации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147248" cy="4641379"/>
          </a:xfrm>
        </p:spPr>
        <p:txBody>
          <a:bodyPr>
            <a:noAutofit/>
          </a:bodyPr>
          <a:lstStyle/>
          <a:p>
            <a:r>
              <a:rPr lang="ru-RU" sz="2400" dirty="0" smtClean="0"/>
              <a:t>Аннотация </a:t>
            </a:r>
            <a:r>
              <a:rPr lang="ru-RU" sz="2400" dirty="0"/>
              <a:t>– специальная форма синтаксических метаданных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которая</a:t>
            </a:r>
            <a:r>
              <a:rPr lang="en-US" sz="2400" dirty="0" smtClean="0"/>
              <a:t> </a:t>
            </a:r>
            <a:r>
              <a:rPr lang="ru-RU" sz="2400" dirty="0" smtClean="0"/>
              <a:t>добавляется</a:t>
            </a:r>
            <a:r>
              <a:rPr lang="en-US" sz="2400" dirty="0" smtClean="0"/>
              <a:t> </a:t>
            </a:r>
            <a:r>
              <a:rPr lang="ru-RU" sz="2400" dirty="0" smtClean="0"/>
              <a:t>в файлы</a:t>
            </a:r>
            <a:r>
              <a:rPr lang="en-US" sz="2400" dirty="0" smtClean="0"/>
              <a:t> </a:t>
            </a:r>
            <a:r>
              <a:rPr lang="ru-RU" sz="2400" dirty="0" smtClean="0"/>
              <a:t>исходного</a:t>
            </a:r>
            <a:r>
              <a:rPr lang="en-US" sz="2400" dirty="0" smtClean="0"/>
              <a:t> </a:t>
            </a:r>
            <a:r>
              <a:rPr lang="ru-RU" sz="2400" dirty="0" smtClean="0"/>
              <a:t>кода</a:t>
            </a:r>
            <a:r>
              <a:rPr lang="en-US" sz="2400" dirty="0" smtClean="0"/>
              <a:t> </a:t>
            </a:r>
            <a:r>
              <a:rPr lang="ru-RU" sz="2400" dirty="0" smtClean="0"/>
              <a:t>и не изменяет</a:t>
            </a:r>
            <a:r>
              <a:rPr lang="en-US" sz="2400" dirty="0" smtClean="0"/>
              <a:t> </a:t>
            </a:r>
            <a:r>
              <a:rPr lang="ru-RU" sz="2400" dirty="0" smtClean="0"/>
              <a:t>выполнение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программы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6271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400" dirty="0" smtClean="0"/>
              <a:t>Основы аннотаций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896544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/>
              <a:t>Аннотация</a:t>
            </a:r>
            <a:r>
              <a:rPr lang="en-US" sz="2400" dirty="0" smtClean="0"/>
              <a:t> </a:t>
            </a:r>
            <a:r>
              <a:rPr lang="ru-RU" sz="2400" dirty="0" smtClean="0"/>
              <a:t>создаётся</a:t>
            </a:r>
            <a:r>
              <a:rPr lang="en-US" sz="2400" dirty="0" smtClean="0"/>
              <a:t> </a:t>
            </a:r>
            <a:r>
              <a:rPr lang="ru-RU" sz="2400" dirty="0" smtClean="0"/>
              <a:t>через</a:t>
            </a:r>
            <a:r>
              <a:rPr lang="en-US" sz="2400" dirty="0" smtClean="0"/>
              <a:t> </a:t>
            </a:r>
            <a:r>
              <a:rPr lang="ru-RU" sz="2400" dirty="0" smtClean="0"/>
              <a:t>механизм,</a:t>
            </a:r>
            <a:r>
              <a:rPr lang="en-US" sz="2400" dirty="0" smtClean="0"/>
              <a:t> </a:t>
            </a:r>
            <a:r>
              <a:rPr lang="ru-RU" sz="2400" dirty="0" smtClean="0"/>
              <a:t>основанный</a:t>
            </a:r>
            <a:r>
              <a:rPr lang="en-US" sz="2400" dirty="0" smtClean="0"/>
              <a:t> </a:t>
            </a:r>
            <a:r>
              <a:rPr lang="ru-RU" sz="2400" dirty="0" smtClean="0"/>
              <a:t>на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интерфейсе</a:t>
            </a:r>
            <a:r>
              <a:rPr lang="en-US" sz="2400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5551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Перечисления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Упрощённо</a:t>
            </a:r>
            <a:r>
              <a:rPr lang="en-US" sz="2400" dirty="0" smtClean="0"/>
              <a:t>, </a:t>
            </a:r>
            <a:r>
              <a:rPr lang="ru-RU" sz="2400" i="1" dirty="0" smtClean="0"/>
              <a:t>перечисление</a:t>
            </a:r>
            <a:r>
              <a:rPr lang="en-US" sz="2400" i="1" dirty="0" smtClean="0"/>
              <a:t> </a:t>
            </a:r>
            <a:r>
              <a:rPr lang="ru-RU" sz="2400" dirty="0" smtClean="0"/>
              <a:t>это</a:t>
            </a:r>
            <a:r>
              <a:rPr lang="en-US" sz="2400" dirty="0" smtClean="0"/>
              <a:t> </a:t>
            </a:r>
            <a:r>
              <a:rPr lang="ru-RU" sz="2400" dirty="0" smtClean="0"/>
              <a:t>список именованных</a:t>
            </a:r>
            <a:r>
              <a:rPr lang="en-US" sz="2400" dirty="0" smtClean="0"/>
              <a:t> </a:t>
            </a:r>
            <a:r>
              <a:rPr lang="ru-RU" sz="2400" dirty="0" smtClean="0"/>
              <a:t>констант,</a:t>
            </a:r>
            <a:r>
              <a:rPr lang="en-US" sz="2400" dirty="0" smtClean="0"/>
              <a:t>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логически</a:t>
            </a:r>
            <a:r>
              <a:rPr lang="en-US" sz="2400" dirty="0" smtClean="0"/>
              <a:t> </a:t>
            </a:r>
            <a:r>
              <a:rPr lang="ru-RU" sz="2400" dirty="0" smtClean="0"/>
              <a:t>связаны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В</a:t>
            </a:r>
            <a:r>
              <a:rPr lang="en-US" sz="2400" dirty="0" smtClean="0"/>
              <a:t> Java </a:t>
            </a:r>
            <a:r>
              <a:rPr lang="ru-RU" sz="2400" dirty="0" smtClean="0"/>
              <a:t>перечисление</a:t>
            </a:r>
            <a:r>
              <a:rPr lang="en-US" sz="2400" dirty="0" smtClean="0"/>
              <a:t> </a:t>
            </a:r>
            <a:r>
              <a:rPr lang="ru-RU" sz="2400" dirty="0" smtClean="0"/>
              <a:t>может</a:t>
            </a:r>
            <a:r>
              <a:rPr lang="en-US" sz="2400" dirty="0" smtClean="0"/>
              <a:t> </a:t>
            </a:r>
            <a:r>
              <a:rPr lang="ru-RU" sz="2400" dirty="0" smtClean="0"/>
              <a:t>иметь</a:t>
            </a:r>
            <a:r>
              <a:rPr lang="en-US" sz="2400" dirty="0" smtClean="0"/>
              <a:t> </a:t>
            </a:r>
            <a:r>
              <a:rPr lang="ru-RU" sz="2400" dirty="0" smtClean="0"/>
              <a:t>конструкторы</a:t>
            </a:r>
            <a:r>
              <a:rPr lang="en-US" sz="2400" dirty="0" smtClean="0"/>
              <a:t>, </a:t>
            </a:r>
            <a:r>
              <a:rPr lang="ru-RU" sz="2400" dirty="0" smtClean="0"/>
              <a:t>методы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поля</a:t>
            </a:r>
            <a:r>
              <a:rPr lang="en-US" sz="2400" dirty="0" smtClean="0"/>
              <a:t>.</a:t>
            </a:r>
          </a:p>
          <a:p>
            <a:endParaRPr lang="ru-RU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65" y="3501008"/>
            <a:ext cx="493098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Политики хранения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Java </a:t>
            </a:r>
            <a:r>
              <a:rPr lang="ru-RU" sz="2400" dirty="0" smtClean="0"/>
              <a:t>определяет</a:t>
            </a:r>
            <a:r>
              <a:rPr lang="en-US" sz="2400" dirty="0" smtClean="0"/>
              <a:t> 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ru-RU" sz="2400" dirty="0" smtClean="0"/>
              <a:t>политики</a:t>
            </a:r>
            <a:r>
              <a:rPr lang="en-US" sz="2400" dirty="0" smtClean="0"/>
              <a:t> </a:t>
            </a:r>
            <a:r>
              <a:rPr lang="ru-RU" sz="2400" dirty="0" smtClean="0"/>
              <a:t>хранения</a:t>
            </a:r>
            <a:r>
              <a:rPr lang="en-US" sz="2400" dirty="0" smtClean="0"/>
              <a:t>,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находятся</a:t>
            </a:r>
            <a:r>
              <a:rPr lang="en-US" sz="2400" dirty="0" smtClean="0"/>
              <a:t> </a:t>
            </a:r>
            <a:r>
              <a:rPr lang="ru-RU" sz="2400" dirty="0" smtClean="0"/>
              <a:t>внутри</a:t>
            </a:r>
            <a:r>
              <a:rPr lang="en-US" sz="2400" dirty="0" smtClean="0"/>
              <a:t> </a:t>
            </a:r>
            <a:r>
              <a:rPr lang="ru-RU" sz="2400" dirty="0" smtClean="0"/>
              <a:t>перечисления </a:t>
            </a:r>
            <a:r>
              <a:rPr lang="en-US" sz="2400" b="1" dirty="0" err="1" smtClean="0"/>
              <a:t>java.lang.annotation.RetentionPolicy</a:t>
            </a:r>
            <a:r>
              <a:rPr lang="ru-RU" sz="2400" dirty="0"/>
              <a:t>:</a:t>
            </a:r>
            <a:r>
              <a:rPr lang="en-US" sz="2400" dirty="0" smtClean="0"/>
              <a:t> </a:t>
            </a:r>
            <a:r>
              <a:rPr lang="en-US" sz="2400" b="1" dirty="0" smtClean="0"/>
              <a:t>SOURCE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b="1" dirty="0" smtClean="0"/>
              <a:t>CLASS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b="1" dirty="0"/>
              <a:t>RUNTIME</a:t>
            </a:r>
            <a:r>
              <a:rPr lang="en-US" sz="2400" dirty="0"/>
              <a:t>.</a:t>
            </a:r>
            <a:endParaRPr lang="ru-RU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286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78621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/>
              <a:t>Получение</a:t>
            </a:r>
            <a:r>
              <a:rPr lang="en-US" sz="4400" b="1" dirty="0" smtClean="0"/>
              <a:t> </a:t>
            </a:r>
            <a:r>
              <a:rPr lang="ru-RU" sz="4400" b="1" dirty="0" smtClean="0"/>
              <a:t>аннотаций</a:t>
            </a:r>
            <a:r>
              <a:rPr lang="en-US" sz="4400" b="1" dirty="0" smtClean="0"/>
              <a:t> </a:t>
            </a:r>
            <a:r>
              <a:rPr lang="ru-RU" sz="4400" b="1" dirty="0" smtClean="0"/>
              <a:t>во</a:t>
            </a:r>
            <a:r>
              <a:rPr lang="en-US" sz="4400" b="1" dirty="0" smtClean="0"/>
              <a:t> </a:t>
            </a:r>
            <a:r>
              <a:rPr lang="ru-RU" sz="4400" b="1" dirty="0" smtClean="0"/>
              <a:t>время</a:t>
            </a:r>
            <a:r>
              <a:rPr lang="en-US" sz="4400" b="1" dirty="0" smtClean="0"/>
              <a:t> </a:t>
            </a:r>
            <a:r>
              <a:rPr lang="ru-RU" sz="4400" b="1" dirty="0" smtClean="0"/>
              <a:t>выполнения с</a:t>
            </a:r>
            <a:r>
              <a:rPr lang="en-US" sz="4400" b="1" dirty="0" smtClean="0"/>
              <a:t> </a:t>
            </a:r>
            <a:r>
              <a:rPr lang="ru-RU" sz="4400" b="1" dirty="0" smtClean="0"/>
              <a:t>использованием</a:t>
            </a:r>
            <a:r>
              <a:rPr lang="en-US" sz="4400" b="1" dirty="0" smtClean="0"/>
              <a:t> </a:t>
            </a:r>
            <a:r>
              <a:rPr lang="ru-RU" sz="4400" b="1" dirty="0" smtClean="0"/>
              <a:t>рефлексии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075240" cy="3993307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Рефлексия</a:t>
            </a:r>
            <a:r>
              <a:rPr lang="en-US" sz="2400" dirty="0" smtClean="0"/>
              <a:t>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механизм</a:t>
            </a:r>
            <a:r>
              <a:rPr lang="en-US" sz="2400" dirty="0" smtClean="0"/>
              <a:t> </a:t>
            </a:r>
            <a:r>
              <a:rPr lang="ru-RU" sz="2400" dirty="0" smtClean="0"/>
              <a:t>получения</a:t>
            </a:r>
            <a:r>
              <a:rPr lang="en-US" sz="2400" dirty="0" smtClean="0"/>
              <a:t> </a:t>
            </a:r>
            <a:r>
              <a:rPr lang="ru-RU" sz="2400" dirty="0" smtClean="0"/>
              <a:t>информации</a:t>
            </a:r>
            <a:r>
              <a:rPr lang="en-US" sz="2400" dirty="0" smtClean="0"/>
              <a:t> </a:t>
            </a:r>
            <a:r>
              <a:rPr lang="ru-RU" sz="2400" dirty="0" smtClean="0"/>
              <a:t>о классе</a:t>
            </a:r>
            <a:r>
              <a:rPr lang="en-US" sz="2400" dirty="0" smtClean="0"/>
              <a:t> </a:t>
            </a:r>
            <a:r>
              <a:rPr lang="ru-RU" sz="2400" dirty="0" smtClean="0"/>
              <a:t>во время выполнения программы</a:t>
            </a:r>
            <a:r>
              <a:rPr lang="en-US" sz="2400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1362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Пример рефлексии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000" b="1" dirty="0"/>
              <a:t>Смотри программу </a:t>
            </a:r>
            <a:r>
              <a:rPr lang="en-US" sz="2000" b="1" dirty="0" smtClean="0"/>
              <a:t>Annotation</a:t>
            </a:r>
            <a:r>
              <a:rPr lang="ru-RU" sz="2000" b="1" dirty="0" smtClean="0"/>
              <a:t>22</a:t>
            </a:r>
            <a:r>
              <a:rPr lang="en-US" sz="2000" b="1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395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Получение всех аннотаций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получения</a:t>
            </a:r>
            <a:r>
              <a:rPr lang="en-US" sz="2400" dirty="0" smtClean="0"/>
              <a:t> </a:t>
            </a:r>
            <a:r>
              <a:rPr lang="ru-RU" sz="2400" dirty="0" smtClean="0"/>
              <a:t>всех</a:t>
            </a:r>
            <a:r>
              <a:rPr lang="en-US" sz="2400" dirty="0" smtClean="0"/>
              <a:t> </a:t>
            </a:r>
            <a:r>
              <a:rPr lang="ru-RU" sz="2400" dirty="0" smtClean="0"/>
              <a:t>аннотаций,</a:t>
            </a:r>
            <a:r>
              <a:rPr lang="en-US" sz="2400" dirty="0" smtClean="0"/>
              <a:t> </a:t>
            </a:r>
            <a:r>
              <a:rPr lang="ru-RU" sz="2400" dirty="0" smtClean="0"/>
              <a:t>имеющих</a:t>
            </a:r>
            <a:r>
              <a:rPr lang="en-US" sz="2400" dirty="0" smtClean="0"/>
              <a:t> </a:t>
            </a:r>
            <a:r>
              <a:rPr lang="ru-RU" sz="2400" dirty="0" smtClean="0"/>
              <a:t>политику</a:t>
            </a:r>
            <a:r>
              <a:rPr lang="en-US" sz="2400" dirty="0" smtClean="0"/>
              <a:t> </a:t>
            </a:r>
            <a:r>
              <a:rPr lang="ru-RU" sz="2400" dirty="0" smtClean="0"/>
              <a:t>хранения</a:t>
            </a:r>
            <a:r>
              <a:rPr lang="en-US" sz="2400" dirty="0" smtClean="0"/>
              <a:t> </a:t>
            </a:r>
            <a:r>
              <a:rPr lang="en-US" sz="2400" b="1" dirty="0" smtClean="0"/>
              <a:t>RUNTIME</a:t>
            </a:r>
            <a:r>
              <a:rPr lang="ru-RU" sz="2400" b="1" dirty="0" smtClean="0"/>
              <a:t>,</a:t>
            </a:r>
            <a:r>
              <a:rPr lang="en-US" sz="2400" b="1" dirty="0" smtClean="0"/>
              <a:t> </a:t>
            </a:r>
            <a:r>
              <a:rPr lang="ru-RU" sz="2400" dirty="0" smtClean="0"/>
              <a:t>необходимо</a:t>
            </a:r>
            <a:r>
              <a:rPr lang="en-US" sz="2400" dirty="0" smtClean="0"/>
              <a:t> </a:t>
            </a:r>
            <a:r>
              <a:rPr lang="ru-RU" sz="2400" dirty="0" smtClean="0"/>
              <a:t>вызвать</a:t>
            </a:r>
            <a:r>
              <a:rPr lang="en-US" sz="2400" dirty="0" smtClean="0"/>
              <a:t> </a:t>
            </a:r>
            <a:r>
              <a:rPr lang="ru-RU" sz="2400" dirty="0" smtClean="0"/>
              <a:t>метод</a:t>
            </a:r>
            <a:r>
              <a:rPr lang="en-US" sz="2400" dirty="0" smtClean="0"/>
              <a:t> </a:t>
            </a:r>
            <a:r>
              <a:rPr lang="en-US" sz="2400" b="1" dirty="0" err="1" smtClean="0"/>
              <a:t>getAnnotations</a:t>
            </a:r>
            <a:r>
              <a:rPr lang="en-US" sz="2400" b="1" dirty="0" smtClean="0"/>
              <a:t>()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getAnnotations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Интерфейс </a:t>
            </a:r>
            <a:r>
              <a:rPr lang="en-US" sz="3600" b="1" dirty="0" err="1" smtClean="0"/>
              <a:t>AnnotatedElement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Данный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</a:t>
            </a:r>
            <a:r>
              <a:rPr lang="en-US" sz="2400" dirty="0" smtClean="0"/>
              <a:t> </a:t>
            </a:r>
            <a:r>
              <a:rPr lang="ru-RU" sz="2400" dirty="0" smtClean="0"/>
              <a:t>поддерживает</a:t>
            </a:r>
            <a:r>
              <a:rPr lang="en-US" sz="2400" dirty="0" smtClean="0"/>
              <a:t> </a:t>
            </a:r>
            <a:r>
              <a:rPr lang="ru-RU" sz="2400" dirty="0" smtClean="0"/>
              <a:t>рефлексию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аннотаций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реализовывается</a:t>
            </a:r>
            <a:r>
              <a:rPr lang="en-US" sz="2400" dirty="0" smtClean="0"/>
              <a:t> </a:t>
            </a:r>
            <a:r>
              <a:rPr lang="ru-RU" sz="2400" dirty="0" smtClean="0"/>
              <a:t>в классах</a:t>
            </a:r>
            <a:r>
              <a:rPr lang="en-US" sz="2400" dirty="0" smtClean="0"/>
              <a:t> </a:t>
            </a:r>
            <a:r>
              <a:rPr lang="en-US" sz="2400" b="1" dirty="0"/>
              <a:t>Method</a:t>
            </a:r>
            <a:r>
              <a:rPr lang="en-US" sz="2400" dirty="0"/>
              <a:t>, </a:t>
            </a:r>
            <a:r>
              <a:rPr lang="en-US" sz="2400" b="1" dirty="0"/>
              <a:t>Field</a:t>
            </a:r>
            <a:r>
              <a:rPr lang="en-US" sz="2400" dirty="0"/>
              <a:t>, </a:t>
            </a:r>
            <a:r>
              <a:rPr lang="en-US" sz="2400" b="1" dirty="0"/>
              <a:t>Constructor</a:t>
            </a:r>
            <a:r>
              <a:rPr lang="en-US" sz="2400" dirty="0"/>
              <a:t>, </a:t>
            </a:r>
            <a:r>
              <a:rPr lang="en-US" sz="2400" b="1" dirty="0"/>
              <a:t>Class</a:t>
            </a:r>
            <a:r>
              <a:rPr lang="en-US" sz="2400" dirty="0"/>
              <a:t>, </a:t>
            </a:r>
            <a:r>
              <a:rPr lang="ru-RU" sz="2400" dirty="0"/>
              <a:t>и</a:t>
            </a:r>
            <a:r>
              <a:rPr lang="en-US" sz="2400" dirty="0" smtClean="0"/>
              <a:t> </a:t>
            </a:r>
            <a:r>
              <a:rPr lang="en-US" sz="2400" b="1" dirty="0" smtClean="0"/>
              <a:t>Package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62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Использование значений по умолчанию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Значение</a:t>
            </a:r>
            <a:r>
              <a:rPr lang="en-US" sz="2400" dirty="0" smtClean="0"/>
              <a:t> </a:t>
            </a:r>
            <a:r>
              <a:rPr lang="ru-RU" sz="2400" dirty="0" smtClean="0"/>
              <a:t>по умолчанию</a:t>
            </a:r>
            <a:r>
              <a:rPr lang="en-US" sz="2400" dirty="0" smtClean="0"/>
              <a:t> </a:t>
            </a:r>
            <a:r>
              <a:rPr lang="ru-RU" sz="2400" dirty="0" smtClean="0"/>
              <a:t>задаётся</a:t>
            </a:r>
            <a:r>
              <a:rPr lang="en-US" sz="2400" dirty="0" smtClean="0"/>
              <a:t> </a:t>
            </a:r>
            <a:r>
              <a:rPr lang="ru-RU" sz="2400" dirty="0" smtClean="0"/>
              <a:t>добавлением оператора</a:t>
            </a:r>
            <a:r>
              <a:rPr lang="en-US" sz="2400" dirty="0" smtClean="0"/>
              <a:t> </a:t>
            </a:r>
            <a:r>
              <a:rPr lang="en-US" sz="2400" b="1" dirty="0"/>
              <a:t>default </a:t>
            </a:r>
            <a:r>
              <a:rPr lang="ru-RU" sz="2400" dirty="0" smtClean="0"/>
              <a:t>к</a:t>
            </a:r>
            <a:r>
              <a:rPr lang="en-US" sz="2400" dirty="0" smtClean="0"/>
              <a:t> </a:t>
            </a:r>
            <a:r>
              <a:rPr lang="ru-RU" sz="2400" dirty="0" smtClean="0"/>
              <a:t>объявлению поля или метода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en-US" sz="2400" dirty="0" smtClean="0"/>
              <a:t>:</a:t>
            </a:r>
            <a:endParaRPr lang="en-US" sz="2400" dirty="0"/>
          </a:p>
          <a:p>
            <a:pPr marL="36576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 member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Маркер-аннотации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Маркер-аннотация</a:t>
            </a:r>
            <a:r>
              <a:rPr lang="en-US" sz="2400" dirty="0" smtClean="0"/>
              <a:t> 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это</a:t>
            </a:r>
            <a:r>
              <a:rPr lang="en-US" sz="2400" dirty="0" smtClean="0"/>
              <a:t> </a:t>
            </a:r>
            <a:r>
              <a:rPr lang="ru-RU" sz="2400" dirty="0" smtClean="0"/>
              <a:t>специальный</a:t>
            </a:r>
            <a:r>
              <a:rPr lang="en-US" sz="2400" dirty="0" smtClean="0"/>
              <a:t> </a:t>
            </a:r>
            <a:r>
              <a:rPr lang="ru-RU" sz="2400" dirty="0" smtClean="0"/>
              <a:t>вид</a:t>
            </a:r>
            <a:r>
              <a:rPr lang="en-US" sz="2400" dirty="0" smtClean="0"/>
              <a:t> </a:t>
            </a:r>
            <a:r>
              <a:rPr lang="ru-RU" sz="2400" dirty="0" smtClean="0"/>
              <a:t>аннотаций,</a:t>
            </a:r>
            <a:r>
              <a:rPr lang="en-US" sz="2400" dirty="0" smtClean="0"/>
              <a:t> </a:t>
            </a:r>
            <a:r>
              <a:rPr lang="ru-RU" sz="2400" dirty="0" smtClean="0"/>
              <a:t>который</a:t>
            </a:r>
            <a:r>
              <a:rPr lang="en-US" sz="2400" dirty="0" smtClean="0"/>
              <a:t> </a:t>
            </a:r>
            <a:r>
              <a:rPr lang="ru-RU" sz="2400" dirty="0" smtClean="0"/>
              <a:t>ничего</a:t>
            </a:r>
            <a:r>
              <a:rPr lang="en-US" sz="2400" dirty="0" smtClean="0"/>
              <a:t> </a:t>
            </a:r>
            <a:r>
              <a:rPr lang="ru-RU" sz="2400" dirty="0" smtClean="0"/>
              <a:t>не содержит</a:t>
            </a:r>
            <a:r>
              <a:rPr lang="en-US" sz="2400" dirty="0" smtClean="0"/>
              <a:t>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Аннотации с одним элементом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Они</a:t>
            </a:r>
            <a:r>
              <a:rPr lang="en-US" sz="2400" dirty="0" smtClean="0"/>
              <a:t> </a:t>
            </a:r>
            <a:r>
              <a:rPr lang="ru-RU" sz="2400" dirty="0" smtClean="0"/>
              <a:t>работают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 smtClean="0"/>
              <a:t> </a:t>
            </a:r>
            <a:r>
              <a:rPr lang="ru-RU" sz="2400" dirty="0" smtClean="0"/>
              <a:t>обычные аннотации</a:t>
            </a:r>
            <a:r>
              <a:rPr lang="en-US" sz="2400" dirty="0" smtClean="0"/>
              <a:t> </a:t>
            </a:r>
            <a:r>
              <a:rPr lang="ru-RU" sz="2400" dirty="0" smtClean="0"/>
              <a:t>за исключением</a:t>
            </a:r>
            <a:r>
              <a:rPr lang="en-US" sz="2400" dirty="0" smtClean="0"/>
              <a:t> </a:t>
            </a:r>
            <a:r>
              <a:rPr lang="ru-RU" sz="2400" dirty="0" smtClean="0"/>
              <a:t>того,</a:t>
            </a:r>
            <a:r>
              <a:rPr lang="en-US" sz="2400" dirty="0" smtClean="0"/>
              <a:t> </a:t>
            </a:r>
            <a:r>
              <a:rPr lang="ru-RU" sz="2400" dirty="0" smtClean="0"/>
              <a:t>что позволяют</a:t>
            </a:r>
            <a:r>
              <a:rPr lang="en-US" sz="2400" dirty="0" smtClean="0"/>
              <a:t> </a:t>
            </a:r>
            <a:r>
              <a:rPr lang="ru-RU" sz="2400" dirty="0" smtClean="0"/>
              <a:t>в краткой форме</a:t>
            </a:r>
            <a:r>
              <a:rPr lang="en-US" sz="2400" dirty="0" smtClean="0"/>
              <a:t> </a:t>
            </a:r>
            <a:r>
              <a:rPr lang="ru-RU" sz="2400" dirty="0" smtClean="0"/>
              <a:t>получить</a:t>
            </a:r>
            <a:r>
              <a:rPr lang="en-US" sz="2400" dirty="0" smtClean="0"/>
              <a:t> </a:t>
            </a:r>
            <a:r>
              <a:rPr lang="ru-RU" sz="2400" dirty="0" smtClean="0"/>
              <a:t>значение</a:t>
            </a:r>
            <a:r>
              <a:rPr lang="en-US" sz="2400" dirty="0" smtClean="0"/>
              <a:t> </a:t>
            </a:r>
            <a:r>
              <a:rPr lang="ru-RU" sz="2400" smtClean="0"/>
              <a:t>элемента</a:t>
            </a:r>
            <a:r>
              <a:rPr lang="en-US" sz="2400" smtClean="0"/>
              <a:t>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Встроенные аннотации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Из пакета</a:t>
            </a:r>
            <a:r>
              <a:rPr lang="en-US" sz="2400" dirty="0" smtClean="0"/>
              <a:t> </a:t>
            </a:r>
            <a:r>
              <a:rPr lang="en-US" sz="2400" b="1" dirty="0" err="1"/>
              <a:t>java.lang.annotation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b="1" dirty="0" smtClean="0"/>
              <a:t>@</a:t>
            </a:r>
            <a:r>
              <a:rPr lang="en-US" sz="2400" b="1" dirty="0"/>
              <a:t>Retention</a:t>
            </a:r>
            <a:r>
              <a:rPr lang="en-US" sz="2400" dirty="0"/>
              <a:t>, </a:t>
            </a:r>
            <a:r>
              <a:rPr lang="en-US" sz="2400" b="1" dirty="0"/>
              <a:t>@Documented</a:t>
            </a:r>
            <a:r>
              <a:rPr lang="en-US" sz="2400" dirty="0"/>
              <a:t>, </a:t>
            </a:r>
            <a:r>
              <a:rPr lang="en-US" sz="2400" b="1" dirty="0"/>
              <a:t>@Target</a:t>
            </a:r>
            <a:r>
              <a:rPr lang="en-US" sz="2400" dirty="0"/>
              <a:t>, and </a:t>
            </a:r>
            <a:r>
              <a:rPr lang="en-US" sz="2400" b="1" dirty="0"/>
              <a:t>@Inherited</a:t>
            </a:r>
            <a:r>
              <a:rPr lang="en-US" sz="2400" dirty="0"/>
              <a:t>. </a:t>
            </a:r>
            <a:endParaRPr lang="ru-RU" sz="2400" dirty="0" smtClean="0"/>
          </a:p>
          <a:p>
            <a:r>
              <a:rPr lang="ru-RU" sz="2400" b="1" dirty="0" smtClean="0"/>
              <a:t>Из пакета </a:t>
            </a:r>
            <a:r>
              <a:rPr lang="en-US" sz="2400" b="1" dirty="0" err="1" smtClean="0"/>
              <a:t>java.lang</a:t>
            </a:r>
            <a:r>
              <a:rPr lang="ru-RU" sz="2400" dirty="0" smtClean="0"/>
              <a:t>: </a:t>
            </a:r>
            <a:r>
              <a:rPr lang="en-US" sz="2400" b="1" dirty="0" smtClean="0"/>
              <a:t>@Override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b="1" dirty="0" smtClean="0"/>
              <a:t>@</a:t>
            </a:r>
            <a:r>
              <a:rPr lang="en-US" sz="2400" b="1" dirty="0"/>
              <a:t>Deprecated</a:t>
            </a:r>
            <a:r>
              <a:rPr lang="en-US" sz="2400" dirty="0"/>
              <a:t>, </a:t>
            </a:r>
            <a:r>
              <a:rPr lang="en-US" sz="2400" b="1" dirty="0"/>
              <a:t>@</a:t>
            </a:r>
            <a:r>
              <a:rPr lang="en-US" sz="2400" b="1" dirty="0" err="1"/>
              <a:t>FunctionalInterface</a:t>
            </a:r>
            <a:r>
              <a:rPr lang="en-US" sz="2400" dirty="0"/>
              <a:t>, </a:t>
            </a:r>
            <a:r>
              <a:rPr lang="en-US" sz="2400" b="1" dirty="0"/>
              <a:t>@</a:t>
            </a:r>
            <a:r>
              <a:rPr lang="en-US" sz="2400" b="1" dirty="0" err="1" smtClean="0"/>
              <a:t>SafeVarargs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b="1" dirty="0" smtClean="0"/>
              <a:t>@</a:t>
            </a:r>
            <a:r>
              <a:rPr lang="en-US" sz="2400" b="1" dirty="0" err="1" smtClean="0"/>
              <a:t>SuppressWarnings</a:t>
            </a:r>
            <a:r>
              <a:rPr lang="ru-RU" sz="2400" b="1" dirty="0" smtClean="0"/>
              <a:t>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Тип аннотаций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Аннотации</a:t>
            </a:r>
            <a:r>
              <a:rPr lang="en-US" sz="2400" dirty="0" smtClean="0"/>
              <a:t> </a:t>
            </a:r>
            <a:r>
              <a:rPr lang="ru-RU" sz="2400" dirty="0" smtClean="0"/>
              <a:t>могут</a:t>
            </a:r>
            <a:r>
              <a:rPr lang="en-US" sz="2400" dirty="0" smtClean="0"/>
              <a:t> </a:t>
            </a:r>
            <a:r>
              <a:rPr lang="ru-RU" sz="2400" dirty="0" smtClean="0"/>
              <a:t>указывать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используемый</a:t>
            </a:r>
            <a:r>
              <a:rPr lang="en-US" sz="2400" dirty="0" smtClean="0"/>
              <a:t> </a:t>
            </a:r>
            <a:r>
              <a:rPr lang="ru-RU" sz="2400" dirty="0" smtClean="0"/>
              <a:t>тип.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Перечисления, основы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518457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Перечисление</a:t>
            </a:r>
            <a:r>
              <a:rPr lang="en-US" sz="2400" dirty="0" smtClean="0"/>
              <a:t> </a:t>
            </a:r>
            <a:r>
              <a:rPr lang="ru-RU" sz="2400" dirty="0" smtClean="0"/>
              <a:t>обозначается</a:t>
            </a:r>
            <a:r>
              <a:rPr lang="en-US" sz="2400" dirty="0" smtClean="0"/>
              <a:t> </a:t>
            </a:r>
            <a:r>
              <a:rPr lang="ru-RU" sz="2400" dirty="0" smtClean="0"/>
              <a:t>ключевым</a:t>
            </a:r>
            <a:r>
              <a:rPr lang="en-US" sz="2400" dirty="0" smtClean="0"/>
              <a:t> </a:t>
            </a:r>
            <a:r>
              <a:rPr lang="ru-RU" sz="2400" dirty="0" smtClean="0"/>
              <a:t>словом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enum</a:t>
            </a:r>
            <a:r>
              <a:rPr lang="en-US" sz="2400" dirty="0" smtClean="0"/>
              <a:t>. </a:t>
            </a:r>
            <a:r>
              <a:rPr lang="ru-RU" sz="2400" dirty="0" smtClean="0"/>
              <a:t>Например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Apple {</a:t>
            </a:r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Jonathan,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GoldenDel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RedDel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Winesap, Cortland </a:t>
            </a:r>
          </a:p>
          <a:p>
            <a:pPr marL="36576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После</a:t>
            </a:r>
            <a:r>
              <a:rPr lang="en-US" sz="2400" dirty="0" smtClean="0"/>
              <a:t> </a:t>
            </a:r>
            <a:r>
              <a:rPr lang="ru-RU" sz="2400" dirty="0" smtClean="0"/>
              <a:t>определения</a:t>
            </a:r>
            <a:r>
              <a:rPr lang="en-US" sz="2400" dirty="0" smtClean="0"/>
              <a:t> </a:t>
            </a:r>
            <a:r>
              <a:rPr lang="ru-RU" sz="2400" dirty="0" smtClean="0"/>
              <a:t>перечисления</a:t>
            </a:r>
            <a:r>
              <a:rPr lang="en-US" sz="2400" dirty="0" smtClean="0"/>
              <a:t>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создавать</a:t>
            </a:r>
            <a:r>
              <a:rPr lang="en-US" sz="2400" dirty="0" smtClean="0"/>
              <a:t> </a:t>
            </a:r>
            <a:r>
              <a:rPr lang="ru-RU" sz="2400" dirty="0" smtClean="0"/>
              <a:t>переменную</a:t>
            </a:r>
            <a:r>
              <a:rPr lang="en-US" sz="2400" dirty="0" smtClean="0"/>
              <a:t> </a:t>
            </a:r>
            <a:r>
              <a:rPr lang="ru-RU" sz="2400" dirty="0" smtClean="0"/>
              <a:t>данного типа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Apple.RedDel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Повторяющиеся аннотации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Начиная</a:t>
            </a:r>
            <a:r>
              <a:rPr lang="en-US" sz="2400" dirty="0" smtClean="0"/>
              <a:t> </a:t>
            </a:r>
            <a:r>
              <a:rPr lang="ru-RU" sz="2400" dirty="0" smtClean="0"/>
              <a:t>с</a:t>
            </a:r>
            <a:r>
              <a:rPr lang="en-US" sz="2400" dirty="0" smtClean="0"/>
              <a:t> </a:t>
            </a:r>
            <a:r>
              <a:rPr lang="en-US" sz="2400" dirty="0"/>
              <a:t>JDK 8, </a:t>
            </a:r>
            <a:r>
              <a:rPr lang="ru-RU" sz="2400" dirty="0" smtClean="0"/>
              <a:t>у аннотаций</a:t>
            </a:r>
            <a:r>
              <a:rPr lang="en-US" sz="2400" dirty="0" smtClean="0"/>
              <a:t> </a:t>
            </a:r>
            <a:r>
              <a:rPr lang="ru-RU" sz="2400" dirty="0" smtClean="0"/>
              <a:t>появилась</a:t>
            </a:r>
            <a:r>
              <a:rPr lang="en-US" sz="2400" dirty="0" smtClean="0"/>
              <a:t> </a:t>
            </a:r>
            <a:r>
              <a:rPr lang="ru-RU" sz="2400" dirty="0" smtClean="0"/>
              <a:t>возможность</a:t>
            </a:r>
            <a:r>
              <a:rPr lang="en-US" sz="2400" dirty="0" smtClean="0"/>
              <a:t> </a:t>
            </a:r>
            <a:r>
              <a:rPr lang="ru-RU" sz="2400" dirty="0" smtClean="0"/>
              <a:t>повторного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использования</a:t>
            </a:r>
            <a:r>
              <a:rPr lang="en-US" sz="2400" dirty="0" smtClean="0"/>
              <a:t> </a:t>
            </a:r>
            <a:r>
              <a:rPr lang="ru-RU" sz="2400" dirty="0" smtClean="0"/>
              <a:t>на</a:t>
            </a:r>
            <a:r>
              <a:rPr lang="en-US" sz="2400" dirty="0" smtClean="0"/>
              <a:t> </a:t>
            </a:r>
            <a:r>
              <a:rPr lang="ru-RU" sz="2400" dirty="0" smtClean="0"/>
              <a:t>одном</a:t>
            </a:r>
            <a:r>
              <a:rPr lang="en-US" sz="2400" dirty="0" smtClean="0"/>
              <a:t> </a:t>
            </a:r>
            <a:r>
              <a:rPr lang="ru-RU" sz="2400" dirty="0" smtClean="0"/>
              <a:t>элементе</a:t>
            </a:r>
            <a:r>
              <a:rPr lang="en-US" sz="2400" dirty="0" smtClean="0"/>
              <a:t>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 smtClean="0"/>
              <a:t>Методы </a:t>
            </a:r>
            <a:r>
              <a:rPr lang="en-US" sz="3200" b="1" dirty="0" smtClean="0"/>
              <a:t>values() </a:t>
            </a:r>
            <a:r>
              <a:rPr lang="ru-RU" sz="3200" b="1" dirty="0" smtClean="0"/>
              <a:t>и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valueOf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147248" cy="51125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Все</a:t>
            </a:r>
            <a:r>
              <a:rPr lang="en-US" dirty="0" smtClean="0"/>
              <a:t> </a:t>
            </a:r>
            <a:r>
              <a:rPr lang="ru-RU" dirty="0" smtClean="0"/>
              <a:t>перечисления</a:t>
            </a:r>
            <a:r>
              <a:rPr lang="en-US" dirty="0" smtClean="0"/>
              <a:t> </a:t>
            </a:r>
            <a:r>
              <a:rPr lang="ru-RU" dirty="0" smtClean="0"/>
              <a:t>по умолчанию</a:t>
            </a:r>
            <a:r>
              <a:rPr lang="en-US" dirty="0" smtClean="0"/>
              <a:t> </a:t>
            </a:r>
            <a:r>
              <a:rPr lang="ru-RU" dirty="0" smtClean="0"/>
              <a:t>содержат</a:t>
            </a:r>
            <a:r>
              <a:rPr lang="en-US" dirty="0" smtClean="0"/>
              <a:t> </a:t>
            </a:r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предопределённых</a:t>
            </a:r>
            <a:r>
              <a:rPr lang="en-US" dirty="0" smtClean="0"/>
              <a:t> </a:t>
            </a:r>
            <a:r>
              <a:rPr lang="ru-RU" dirty="0" smtClean="0"/>
              <a:t>метода</a:t>
            </a:r>
            <a:r>
              <a:rPr lang="en-US" dirty="0" smtClean="0"/>
              <a:t>: </a:t>
            </a:r>
            <a:r>
              <a:rPr lang="en-US" b="1" dirty="0"/>
              <a:t>values</a:t>
            </a:r>
            <a:r>
              <a:rPr lang="en-US" b="1" dirty="0" smtClean="0"/>
              <a:t>() </a:t>
            </a:r>
            <a:r>
              <a:rPr lang="ru-RU" dirty="0" smtClean="0"/>
              <a:t>и </a:t>
            </a:r>
            <a:r>
              <a:rPr lang="en-US" b="1" dirty="0" err="1" smtClean="0"/>
              <a:t>valueOf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en-US" dirty="0"/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ValueOf</a:t>
            </a:r>
            <a:r>
              <a:rPr lang="en-US" b="1" dirty="0"/>
              <a:t>( ) </a:t>
            </a:r>
            <a:r>
              <a:rPr lang="ru-RU" dirty="0" smtClean="0"/>
              <a:t>возвращает</a:t>
            </a:r>
            <a:r>
              <a:rPr lang="en-US" dirty="0" smtClean="0"/>
              <a:t> </a:t>
            </a:r>
            <a:r>
              <a:rPr lang="ru-RU" dirty="0" smtClean="0"/>
              <a:t>значение</a:t>
            </a:r>
            <a:r>
              <a:rPr lang="en-US" dirty="0" smtClean="0"/>
              <a:t> </a:t>
            </a:r>
            <a:r>
              <a:rPr lang="ru-RU" dirty="0" smtClean="0"/>
              <a:t>перечисления,</a:t>
            </a:r>
            <a:r>
              <a:rPr lang="en-US" dirty="0" smtClean="0"/>
              <a:t> </a:t>
            </a:r>
            <a:r>
              <a:rPr lang="ru-RU" dirty="0" smtClean="0"/>
              <a:t>ассоциирующееся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именем</a:t>
            </a:r>
            <a:r>
              <a:rPr lang="en-US" dirty="0" smtClean="0"/>
              <a:t> </a:t>
            </a:r>
            <a:r>
              <a:rPr lang="ru-RU" dirty="0" smtClean="0"/>
              <a:t>параметра,</a:t>
            </a:r>
            <a:r>
              <a:rPr lang="en-US" dirty="0" smtClean="0"/>
              <a:t> </a:t>
            </a:r>
            <a:r>
              <a:rPr lang="ru-RU" dirty="0" smtClean="0"/>
              <a:t>представленного</a:t>
            </a:r>
            <a:r>
              <a:rPr lang="en-US" dirty="0" smtClean="0"/>
              <a:t> </a:t>
            </a:r>
            <a:r>
              <a:rPr lang="ru-RU" dirty="0" smtClean="0"/>
              <a:t>как</a:t>
            </a:r>
            <a:r>
              <a:rPr lang="en-US" dirty="0" smtClean="0"/>
              <a:t> String</a:t>
            </a:r>
            <a:r>
              <a:rPr lang="ru-RU" dirty="0" smtClean="0"/>
              <a:t>.</a:t>
            </a:r>
            <a:endParaRPr lang="ru-R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Перечисление – это объект типа класс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Перечисление</a:t>
            </a:r>
            <a:r>
              <a:rPr lang="en-US" sz="2400" dirty="0" smtClean="0"/>
              <a:t> </a:t>
            </a:r>
            <a:r>
              <a:rPr lang="ru-RU" sz="2400" dirty="0" smtClean="0"/>
              <a:t>может</a:t>
            </a:r>
            <a:r>
              <a:rPr lang="en-US" sz="2400" dirty="0" smtClean="0"/>
              <a:t> </a:t>
            </a:r>
            <a:r>
              <a:rPr lang="ru-RU" sz="2400" dirty="0" smtClean="0"/>
              <a:t>иметь</a:t>
            </a:r>
            <a:r>
              <a:rPr lang="en-US" sz="2400" dirty="0" smtClean="0"/>
              <a:t> </a:t>
            </a:r>
            <a:r>
              <a:rPr lang="ru-RU" sz="2400" dirty="0" smtClean="0"/>
              <a:t>конструкторы</a:t>
            </a:r>
            <a:r>
              <a:rPr lang="en-US" sz="2400" dirty="0" smtClean="0"/>
              <a:t>, </a:t>
            </a:r>
            <a:r>
              <a:rPr lang="ru-RU" sz="2400" dirty="0" smtClean="0"/>
              <a:t>поля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методы</a:t>
            </a:r>
            <a:r>
              <a:rPr lang="ru-RU" sz="2400" dirty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даже</a:t>
            </a:r>
            <a:r>
              <a:rPr lang="en-US" sz="2400" dirty="0" smtClean="0"/>
              <a:t> </a:t>
            </a:r>
            <a:r>
              <a:rPr lang="ru-RU" sz="2400" dirty="0" smtClean="0"/>
              <a:t>реализовывать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интерфейсы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Важно</a:t>
            </a:r>
            <a:r>
              <a:rPr lang="en-US" sz="2400" dirty="0" smtClean="0"/>
              <a:t> </a:t>
            </a:r>
            <a:r>
              <a:rPr lang="ru-RU" sz="2400" dirty="0" smtClean="0"/>
              <a:t>понимать,</a:t>
            </a:r>
            <a:r>
              <a:rPr lang="en-US" sz="2400" dirty="0" smtClean="0"/>
              <a:t> </a:t>
            </a:r>
            <a:r>
              <a:rPr lang="ru-RU" sz="2400" dirty="0" smtClean="0"/>
              <a:t>что</a:t>
            </a:r>
            <a:r>
              <a:rPr lang="en-US" sz="2400" dirty="0" smtClean="0"/>
              <a:t> </a:t>
            </a:r>
            <a:r>
              <a:rPr lang="ru-RU" sz="2400" dirty="0" smtClean="0"/>
              <a:t>каждая</a:t>
            </a:r>
            <a:r>
              <a:rPr lang="en-US" sz="2400" dirty="0" smtClean="0"/>
              <a:t> </a:t>
            </a:r>
            <a:r>
              <a:rPr lang="ru-RU" sz="2400" dirty="0" smtClean="0"/>
              <a:t>константа</a:t>
            </a:r>
            <a:r>
              <a:rPr lang="en-US" sz="2400" dirty="0" smtClean="0"/>
              <a:t> </a:t>
            </a:r>
            <a:r>
              <a:rPr lang="ru-RU" sz="2400" dirty="0" smtClean="0"/>
              <a:t>перечисления</a:t>
            </a:r>
            <a:r>
              <a:rPr lang="en-US" sz="2400" dirty="0" smtClean="0"/>
              <a:t> 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это</a:t>
            </a:r>
            <a:r>
              <a:rPr lang="en-US" sz="2400" dirty="0" smtClean="0"/>
              <a:t> </a:t>
            </a:r>
            <a:r>
              <a:rPr lang="ru-RU" sz="2400" dirty="0" smtClean="0"/>
              <a:t>объект</a:t>
            </a:r>
            <a:r>
              <a:rPr lang="en-US" sz="2400" dirty="0" smtClean="0"/>
              <a:t> </a:t>
            </a:r>
            <a:r>
              <a:rPr lang="ru-RU" sz="2400" dirty="0" smtClean="0"/>
              <a:t>типа</a:t>
            </a:r>
            <a:r>
              <a:rPr lang="en-US" sz="2400" dirty="0" smtClean="0"/>
              <a:t> </a:t>
            </a:r>
            <a:r>
              <a:rPr lang="ru-RU" sz="2400" dirty="0" smtClean="0"/>
              <a:t>перечисление</a:t>
            </a:r>
            <a:r>
              <a:rPr lang="en-US" sz="2400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0810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Перечисления наследуются от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075240" cy="4752528"/>
          </a:xfrm>
        </p:spPr>
        <p:txBody>
          <a:bodyPr>
            <a:noAutofit/>
          </a:bodyPr>
          <a:lstStyle/>
          <a:p>
            <a:r>
              <a:rPr lang="ru-RU" sz="2400" dirty="0" smtClean="0"/>
              <a:t>При объявлении</a:t>
            </a:r>
            <a:r>
              <a:rPr lang="en-US" sz="2400" dirty="0" smtClean="0"/>
              <a:t> </a:t>
            </a:r>
            <a:r>
              <a:rPr lang="ru-RU" sz="2400" dirty="0" smtClean="0"/>
              <a:t>перечисления происходит</a:t>
            </a:r>
            <a:r>
              <a:rPr lang="en-US" sz="2400" dirty="0" smtClean="0"/>
              <a:t> </a:t>
            </a:r>
            <a:r>
              <a:rPr lang="ru-RU" sz="2400" dirty="0" smtClean="0"/>
              <a:t>автоматическое</a:t>
            </a:r>
            <a:r>
              <a:rPr lang="en-US" sz="2400" dirty="0" smtClean="0"/>
              <a:t> </a:t>
            </a:r>
            <a:r>
              <a:rPr lang="ru-RU" sz="2400" dirty="0" smtClean="0"/>
              <a:t>наследование от класса</a:t>
            </a:r>
            <a:r>
              <a:rPr lang="en-US" sz="2400" dirty="0" smtClean="0"/>
              <a:t> </a:t>
            </a:r>
            <a:r>
              <a:rPr lang="en-US" sz="2400" b="1" dirty="0" err="1"/>
              <a:t>java.lang.Enum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С помощью метода </a:t>
            </a:r>
            <a:r>
              <a:rPr lang="en-US" sz="2400" b="1" dirty="0" smtClean="0"/>
              <a:t>ordinal()</a:t>
            </a:r>
            <a:r>
              <a:rPr lang="en-US" sz="2400" dirty="0" smtClean="0"/>
              <a:t>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получить</a:t>
            </a:r>
            <a:r>
              <a:rPr lang="en-US" sz="2400" dirty="0" smtClean="0"/>
              <a:t> </a:t>
            </a:r>
            <a:r>
              <a:rPr lang="ru-RU" sz="2400" dirty="0" smtClean="0"/>
              <a:t>значение порядкового номера,</a:t>
            </a:r>
            <a:r>
              <a:rPr lang="en-US" sz="2400" dirty="0" smtClean="0"/>
              <a:t> </a:t>
            </a:r>
            <a:r>
              <a:rPr lang="ru-RU" sz="2400" dirty="0" smtClean="0"/>
              <a:t>которое</a:t>
            </a:r>
            <a:r>
              <a:rPr lang="en-US" sz="2400" dirty="0" smtClean="0"/>
              <a:t> </a:t>
            </a:r>
            <a:r>
              <a:rPr lang="ru-RU" sz="2400" dirty="0" smtClean="0"/>
              <a:t>имеет</a:t>
            </a:r>
            <a:r>
              <a:rPr lang="en-US" sz="2400" dirty="0" smtClean="0"/>
              <a:t> </a:t>
            </a:r>
            <a:r>
              <a:rPr lang="ru-RU" sz="2400" dirty="0" smtClean="0"/>
              <a:t>константа</a:t>
            </a:r>
            <a:r>
              <a:rPr lang="en-US" sz="2400" dirty="0" smtClean="0"/>
              <a:t> </a:t>
            </a:r>
            <a:r>
              <a:rPr lang="ru-RU" sz="2400" dirty="0" smtClean="0"/>
              <a:t>перечисления</a:t>
            </a:r>
            <a:r>
              <a:rPr lang="en-US" sz="2400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242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Пример перечисления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96855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Смотри программу </a:t>
            </a:r>
            <a:r>
              <a:rPr lang="en-US" sz="2400" b="1" dirty="0" smtClean="0"/>
              <a:t>Annotation7.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82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wrapper</a:t>
            </a:r>
            <a:r>
              <a:rPr lang="ru-RU" dirty="0" smtClean="0"/>
              <a:t> (оболочка)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4641379"/>
          </a:xfrm>
        </p:spPr>
        <p:txBody>
          <a:bodyPr>
            <a:normAutofit/>
          </a:bodyPr>
          <a:lstStyle/>
          <a:p>
            <a:r>
              <a:rPr lang="ru-RU" dirty="0" smtClean="0"/>
              <a:t>Примитивные </a:t>
            </a:r>
            <a:r>
              <a:rPr lang="ru-RU" dirty="0" smtClean="0"/>
              <a:t>типы (</a:t>
            </a:r>
            <a:r>
              <a:rPr lang="en-US" dirty="0" err="1" smtClean="0"/>
              <a:t>int</a:t>
            </a:r>
            <a:r>
              <a:rPr lang="en-US" dirty="0" smtClean="0"/>
              <a:t>, double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более производительны в вычислениях, чем ссылочные</a:t>
            </a:r>
            <a:r>
              <a:rPr lang="en-US" dirty="0" smtClean="0"/>
              <a:t>.</a:t>
            </a:r>
          </a:p>
          <a:p>
            <a:r>
              <a:rPr lang="ru-RU" dirty="0" smtClean="0"/>
              <a:t>Но</a:t>
            </a:r>
            <a:r>
              <a:rPr lang="en-US" dirty="0" smtClean="0"/>
              <a:t> </a:t>
            </a:r>
            <a:r>
              <a:rPr lang="ru-RU" dirty="0" smtClean="0"/>
              <a:t>нельзя</a:t>
            </a:r>
            <a:r>
              <a:rPr lang="en-US" dirty="0" smtClean="0"/>
              <a:t> </a:t>
            </a:r>
            <a:r>
              <a:rPr lang="ru-RU" dirty="0" smtClean="0"/>
              <a:t>использовать</a:t>
            </a:r>
            <a:r>
              <a:rPr lang="en-US" dirty="0" smtClean="0"/>
              <a:t> </a:t>
            </a:r>
            <a:r>
              <a:rPr lang="ru-RU" dirty="0" smtClean="0"/>
              <a:t>примитивный тип</a:t>
            </a: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передачи </a:t>
            </a:r>
            <a:r>
              <a:rPr lang="ru-RU" dirty="0"/>
              <a:t>методу</a:t>
            </a:r>
            <a:r>
              <a:rPr lang="ru-RU" dirty="0" smtClean="0"/>
              <a:t> </a:t>
            </a:r>
            <a:r>
              <a:rPr lang="ru-RU" dirty="0"/>
              <a:t>в виде </a:t>
            </a:r>
            <a:r>
              <a:rPr lang="ru-RU" dirty="0" smtClean="0"/>
              <a:t>ссылки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134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Autofit/>
          </a:bodyPr>
          <a:lstStyle/>
          <a:p>
            <a:r>
              <a:rPr lang="en-US" sz="2400" b="1" dirty="0"/>
              <a:t>Character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оболочка</a:t>
            </a:r>
            <a:r>
              <a:rPr lang="en-US" sz="2400" dirty="0" smtClean="0"/>
              <a:t> </a:t>
            </a:r>
            <a:r>
              <a:rPr lang="ru-RU" sz="2400" dirty="0" smtClean="0"/>
              <a:t>вокруг типа</a:t>
            </a:r>
            <a:r>
              <a:rPr lang="en-US" sz="2400" dirty="0" smtClean="0"/>
              <a:t> </a:t>
            </a:r>
            <a:r>
              <a:rPr lang="en-US" sz="2400" b="1" dirty="0"/>
              <a:t>char</a:t>
            </a:r>
            <a:r>
              <a:rPr lang="en-US" sz="2400" dirty="0"/>
              <a:t>. </a:t>
            </a:r>
          </a:p>
          <a:p>
            <a:pPr marL="3657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Character(char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Начиная</a:t>
            </a:r>
            <a:r>
              <a:rPr lang="en-US" sz="2400" dirty="0" smtClean="0"/>
              <a:t> </a:t>
            </a:r>
            <a:r>
              <a:rPr lang="ru-RU" sz="2400" dirty="0" smtClean="0"/>
              <a:t>с</a:t>
            </a:r>
            <a:r>
              <a:rPr lang="en-US" sz="2400" dirty="0" smtClean="0"/>
              <a:t> </a:t>
            </a:r>
            <a:r>
              <a:rPr lang="en-US" sz="2400" dirty="0"/>
              <a:t>JDK 9, </a:t>
            </a:r>
            <a:r>
              <a:rPr lang="en-US" sz="2400" b="1" dirty="0" smtClean="0"/>
              <a:t>Character </a:t>
            </a:r>
            <a:r>
              <a:rPr lang="ru-RU" sz="2400" dirty="0" smtClean="0"/>
              <a:t>является</a:t>
            </a:r>
            <a:r>
              <a:rPr lang="en-US" sz="2400" dirty="0" smtClean="0"/>
              <a:t> </a:t>
            </a:r>
            <a:r>
              <a:rPr lang="ru-RU" sz="2400" dirty="0" smtClean="0"/>
              <a:t>устаревшим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Рекомендуется</a:t>
            </a:r>
            <a:r>
              <a:rPr lang="en-US" sz="2400" dirty="0" smtClean="0"/>
              <a:t> </a:t>
            </a:r>
            <a:r>
              <a:rPr lang="ru-RU" sz="2400" dirty="0" smtClean="0"/>
              <a:t>вместо</a:t>
            </a:r>
            <a:r>
              <a:rPr lang="en-US" sz="2400" dirty="0" smtClean="0"/>
              <a:t> </a:t>
            </a:r>
            <a:r>
              <a:rPr lang="ru-RU" sz="2400" dirty="0" smtClean="0"/>
              <a:t>него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</a:t>
            </a:r>
            <a:r>
              <a:rPr lang="en-US" sz="2400" dirty="0" smtClean="0"/>
              <a:t> </a:t>
            </a:r>
            <a:r>
              <a:rPr lang="ru-RU" sz="2400" dirty="0" smtClean="0"/>
              <a:t>статический</a:t>
            </a:r>
            <a:r>
              <a:rPr lang="en-US" sz="2400" dirty="0" smtClean="0"/>
              <a:t> </a:t>
            </a:r>
            <a:r>
              <a:rPr lang="ru-RU" sz="2400" dirty="0" smtClean="0"/>
              <a:t>метод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valueOf</a:t>
            </a:r>
            <a:r>
              <a:rPr lang="en-US" sz="2400" b="1" dirty="0" smtClean="0"/>
              <a:t>()</a:t>
            </a:r>
            <a:r>
              <a:rPr lang="en-US" sz="2400" dirty="0" smtClean="0"/>
              <a:t>.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96E2AB4DCC4CBD826C5695775510" ma:contentTypeVersion="0" ma:contentTypeDescription="Create a new document." ma:contentTypeScope="" ma:versionID="eb311b528700db28efca9c0f619a656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DF4208-111D-4189-B221-FB62D9AE539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15A563-1542-4B1B-9579-695AA611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1F6982-1EED-4338-85F4-186B4515F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26462</TotalTime>
  <Words>789</Words>
  <Application>Microsoft Office PowerPoint</Application>
  <PresentationFormat>Экран (4:3)</PresentationFormat>
  <Paragraphs>149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template2 (2)</vt:lpstr>
      <vt:lpstr>Техническая</vt:lpstr>
      <vt:lpstr>Перечисления, автоупаковка и Аннотации</vt:lpstr>
      <vt:lpstr>Перечисления</vt:lpstr>
      <vt:lpstr>Перечисления, основы</vt:lpstr>
      <vt:lpstr>Методы values() и valueOf()</vt:lpstr>
      <vt:lpstr>Перечисление – это объект типа класс</vt:lpstr>
      <vt:lpstr>Перечисления наследуются от Enum</vt:lpstr>
      <vt:lpstr>Пример перечисления</vt:lpstr>
      <vt:lpstr>Класс wrapper (оболочка)</vt:lpstr>
      <vt:lpstr>Character</vt:lpstr>
      <vt:lpstr>Boolean</vt:lpstr>
      <vt:lpstr>Оболочка числовых типов</vt:lpstr>
      <vt:lpstr>Автоупаковка</vt:lpstr>
      <vt:lpstr>Автоупаковка и методы</vt:lpstr>
      <vt:lpstr>Автоупаковка/распаковка в расширениях</vt:lpstr>
      <vt:lpstr>Автоупаковка/распаковка значений Boolean и Character</vt:lpstr>
      <vt:lpstr>Автоупаковка/распаковка, помогающая не допускать ошибки</vt:lpstr>
      <vt:lpstr>Предупреждение!</vt:lpstr>
      <vt:lpstr>Аннотации</vt:lpstr>
      <vt:lpstr>Основы аннотаций</vt:lpstr>
      <vt:lpstr>Политики хранения</vt:lpstr>
      <vt:lpstr>Получение аннотаций во время выполнения с использованием рефлексии</vt:lpstr>
      <vt:lpstr>Пример рефлексии</vt:lpstr>
      <vt:lpstr>Получение всех аннотаций</vt:lpstr>
      <vt:lpstr>Интерфейс AnnotatedElement</vt:lpstr>
      <vt:lpstr>Использование значений по умолчанию</vt:lpstr>
      <vt:lpstr>Маркер-аннотации</vt:lpstr>
      <vt:lpstr>Аннотации с одним элементом</vt:lpstr>
      <vt:lpstr>Встроенные аннотации</vt:lpstr>
      <vt:lpstr>Тип аннотаций</vt:lpstr>
      <vt:lpstr>Повторяющиеся аннотации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Systems Gartner Briefing Profile</dc:title>
  <dc:creator>Olga Smolyakova</dc:creator>
  <cp:keywords>Gartner Profile EPAM</cp:keywords>
  <cp:lastModifiedBy>graph</cp:lastModifiedBy>
  <cp:revision>2723</cp:revision>
  <dcterms:created xsi:type="dcterms:W3CDTF">2008-08-06T07:47:07Z</dcterms:created>
  <dcterms:modified xsi:type="dcterms:W3CDTF">2020-03-23T19:35:22Z</dcterms:modified>
</cp:coreProperties>
</file>