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02" r:id="rId5"/>
  </p:sldMasterIdLst>
  <p:notesMasterIdLst>
    <p:notesMasterId r:id="rId25"/>
  </p:notesMasterIdLst>
  <p:sldIdLst>
    <p:sldId id="410" r:id="rId6"/>
    <p:sldId id="694" r:id="rId7"/>
    <p:sldId id="695" r:id="rId8"/>
    <p:sldId id="697" r:id="rId9"/>
    <p:sldId id="699" r:id="rId10"/>
    <p:sldId id="715" r:id="rId11"/>
    <p:sldId id="716" r:id="rId12"/>
    <p:sldId id="720" r:id="rId13"/>
    <p:sldId id="721" r:id="rId14"/>
    <p:sldId id="722" r:id="rId15"/>
    <p:sldId id="723" r:id="rId16"/>
    <p:sldId id="717" r:id="rId17"/>
    <p:sldId id="724" r:id="rId18"/>
    <p:sldId id="725" r:id="rId19"/>
    <p:sldId id="726" r:id="rId20"/>
    <p:sldId id="718" r:id="rId21"/>
    <p:sldId id="727" r:id="rId22"/>
    <p:sldId id="728" r:id="rId23"/>
    <p:sldId id="72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75687" autoAdjust="0"/>
  </p:normalViewPr>
  <p:slideViewPr>
    <p:cSldViewPr>
      <p:cViewPr varScale="1">
        <p:scale>
          <a:sx n="70" d="100"/>
          <a:sy n="70" d="100"/>
        </p:scale>
        <p:origin x="-1398" y="-96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3/31/2020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11288" cy="2301240"/>
          </a:xfrm>
        </p:spPr>
        <p:txBody>
          <a:bodyPr>
            <a:normAutofit/>
          </a:bodyPr>
          <a:lstStyle/>
          <a:p>
            <a:r>
              <a:rPr lang="ru-RU" dirty="0" smtClean="0"/>
              <a:t>организация ввода-вывода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Чтение и запись файлов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000" dirty="0" smtClean="0"/>
              <a:t>В </a:t>
            </a:r>
            <a:r>
              <a:rPr lang="en-US" sz="2000" dirty="0" smtClean="0"/>
              <a:t>Java </a:t>
            </a:r>
            <a:r>
              <a:rPr lang="ru-RU" sz="2000" dirty="0" smtClean="0"/>
              <a:t>существуют</a:t>
            </a:r>
            <a:r>
              <a:rPr lang="en-US" sz="2000" dirty="0" smtClean="0"/>
              <a:t> </a:t>
            </a:r>
            <a:r>
              <a:rPr lang="ru-RU" sz="2000" dirty="0" smtClean="0"/>
              <a:t>большое</a:t>
            </a:r>
            <a:r>
              <a:rPr lang="en-US" sz="2000" dirty="0" smtClean="0"/>
              <a:t> </a:t>
            </a:r>
            <a:r>
              <a:rPr lang="ru-RU" sz="2000" dirty="0" smtClean="0"/>
              <a:t>число</a:t>
            </a:r>
            <a:r>
              <a:rPr lang="en-US" sz="2000" dirty="0" smtClean="0"/>
              <a:t> </a:t>
            </a:r>
            <a:r>
              <a:rPr lang="ru-RU" sz="2000" dirty="0" smtClean="0"/>
              <a:t>классов</a:t>
            </a:r>
            <a:r>
              <a:rPr lang="en-US" sz="2000" dirty="0" smtClean="0"/>
              <a:t> </a:t>
            </a:r>
            <a:r>
              <a:rPr lang="ru-RU" sz="2000" dirty="0" smtClean="0"/>
              <a:t>и методов,</a:t>
            </a:r>
            <a:r>
              <a:rPr lang="en-US" sz="2000" dirty="0" smtClean="0"/>
              <a:t> </a:t>
            </a:r>
            <a:r>
              <a:rPr lang="ru-RU" sz="2000" dirty="0" smtClean="0"/>
              <a:t>которые</a:t>
            </a:r>
            <a:r>
              <a:rPr lang="en-US" sz="2000" dirty="0" smtClean="0"/>
              <a:t> </a:t>
            </a:r>
            <a:r>
              <a:rPr lang="ru-RU" sz="2000" dirty="0" smtClean="0"/>
              <a:t>позволяют</a:t>
            </a:r>
            <a:r>
              <a:rPr lang="en-US" sz="2000" dirty="0" smtClean="0"/>
              <a:t> </a:t>
            </a:r>
            <a:r>
              <a:rPr lang="ru-RU" sz="2000" dirty="0" smtClean="0"/>
              <a:t>читать</a:t>
            </a:r>
            <a:r>
              <a:rPr lang="en-US" sz="2000" dirty="0" smtClean="0"/>
              <a:t>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записывать файлы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Два</a:t>
            </a:r>
            <a:r>
              <a:rPr lang="en-US" sz="2000" dirty="0" smtClean="0"/>
              <a:t> </a:t>
            </a:r>
            <a:r>
              <a:rPr lang="ru-RU" sz="2000" dirty="0" smtClean="0"/>
              <a:t>наиболее</a:t>
            </a:r>
            <a:r>
              <a:rPr lang="en-US" sz="2000" dirty="0" smtClean="0"/>
              <a:t> </a:t>
            </a:r>
            <a:r>
              <a:rPr lang="ru-RU" sz="2000" dirty="0" smtClean="0"/>
              <a:t>часто используемых</a:t>
            </a:r>
            <a:r>
              <a:rPr lang="en-US" sz="2000" dirty="0" smtClean="0"/>
              <a:t> </a:t>
            </a:r>
            <a:r>
              <a:rPr lang="ru-RU" sz="2000" dirty="0" smtClean="0"/>
              <a:t>класса</a:t>
            </a:r>
            <a:r>
              <a:rPr lang="en-US" sz="2000" dirty="0" smtClean="0"/>
              <a:t> </a:t>
            </a:r>
            <a:r>
              <a:rPr lang="ru-RU" sz="2000" dirty="0" smtClean="0"/>
              <a:t>это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FileInputStream</a:t>
            </a:r>
            <a:r>
              <a:rPr lang="en-US" sz="2000" b="1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err="1" smtClean="0"/>
              <a:t>FileOutputStream</a:t>
            </a:r>
            <a:r>
              <a:rPr lang="en-US" sz="2000" dirty="0"/>
              <a:t>, </a:t>
            </a:r>
            <a:r>
              <a:rPr lang="ru-RU" sz="2000" dirty="0" smtClean="0"/>
              <a:t>которые</a:t>
            </a:r>
            <a:r>
              <a:rPr lang="en-US" sz="2000" dirty="0" smtClean="0"/>
              <a:t> </a:t>
            </a:r>
            <a:r>
              <a:rPr lang="ru-RU" sz="2000" dirty="0" smtClean="0"/>
              <a:t>создают байтовые</a:t>
            </a:r>
            <a:r>
              <a:rPr lang="en-US" sz="2000" dirty="0" smtClean="0"/>
              <a:t> </a:t>
            </a:r>
            <a:r>
              <a:rPr lang="ru-RU" sz="2000" dirty="0" smtClean="0"/>
              <a:t>потоки,</a:t>
            </a:r>
            <a:r>
              <a:rPr lang="en-US" sz="2000" dirty="0" smtClean="0"/>
              <a:t> </a:t>
            </a:r>
            <a:r>
              <a:rPr lang="ru-RU" sz="2000" dirty="0" smtClean="0"/>
              <a:t>связанные</a:t>
            </a:r>
            <a:r>
              <a:rPr lang="en-US" sz="2000" dirty="0" smtClean="0"/>
              <a:t> </a:t>
            </a:r>
            <a:r>
              <a:rPr lang="ru-RU" sz="2000" dirty="0" smtClean="0"/>
              <a:t>с</a:t>
            </a:r>
            <a:r>
              <a:rPr lang="en-US" sz="2000" dirty="0" smtClean="0"/>
              <a:t> </a:t>
            </a:r>
            <a:r>
              <a:rPr lang="ru-RU" sz="2000" dirty="0" smtClean="0"/>
              <a:t>файлами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smtClean="0"/>
              <a:t>Закрытие</a:t>
            </a:r>
            <a:r>
              <a:rPr lang="en-US" sz="2000" dirty="0" smtClean="0"/>
              <a:t> </a:t>
            </a:r>
            <a:r>
              <a:rPr lang="ru-RU" sz="2000" dirty="0" smtClean="0"/>
              <a:t>файла</a:t>
            </a:r>
            <a:r>
              <a:rPr lang="en-US" sz="2000" dirty="0" smtClean="0"/>
              <a:t> </a:t>
            </a:r>
            <a:r>
              <a:rPr lang="ru-RU" sz="2000" dirty="0" smtClean="0"/>
              <a:t>осуществляется вызовом</a:t>
            </a:r>
            <a:r>
              <a:rPr lang="en-US" sz="2000" dirty="0" smtClean="0"/>
              <a:t> </a:t>
            </a:r>
            <a:r>
              <a:rPr lang="ru-RU" sz="2000" dirty="0" smtClean="0"/>
              <a:t>метода </a:t>
            </a:r>
            <a:r>
              <a:rPr lang="en-US" sz="2000" b="1" dirty="0" smtClean="0"/>
              <a:t>close()</a:t>
            </a:r>
            <a:r>
              <a:rPr lang="en-US" sz="2000" dirty="0" smtClean="0"/>
              <a:t>, </a:t>
            </a:r>
            <a:r>
              <a:rPr lang="ru-RU" sz="2000" dirty="0" smtClean="0"/>
              <a:t>который</a:t>
            </a:r>
            <a:r>
              <a:rPr lang="en-US" sz="2000" dirty="0" smtClean="0"/>
              <a:t> </a:t>
            </a:r>
            <a:r>
              <a:rPr lang="ru-RU" sz="2000" dirty="0" smtClean="0"/>
              <a:t>наследуется</a:t>
            </a:r>
            <a:r>
              <a:rPr lang="en-US" sz="2000" dirty="0" smtClean="0"/>
              <a:t> </a:t>
            </a:r>
            <a:r>
              <a:rPr lang="ru-RU" sz="2000" dirty="0" smtClean="0"/>
              <a:t>как</a:t>
            </a:r>
            <a:r>
              <a:rPr lang="en-US" sz="2000" dirty="0" smtClean="0"/>
              <a:t> </a:t>
            </a:r>
            <a:r>
              <a:rPr lang="ru-RU" sz="2000" dirty="0" smtClean="0"/>
              <a:t>от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FileInputStream</a:t>
            </a:r>
            <a:r>
              <a:rPr lang="ru-RU" sz="2000" b="1" dirty="0" smtClean="0"/>
              <a:t>,</a:t>
            </a:r>
            <a:r>
              <a:rPr lang="en-US" sz="2000" b="1" dirty="0" smtClean="0"/>
              <a:t> </a:t>
            </a:r>
            <a:r>
              <a:rPr lang="ru-RU" sz="2000" dirty="0" smtClean="0"/>
              <a:t>так и от </a:t>
            </a:r>
            <a:r>
              <a:rPr lang="en-US" sz="2000" b="1" dirty="0" err="1" smtClean="0"/>
              <a:t>FileOutputStream</a:t>
            </a:r>
            <a:r>
              <a:rPr lang="en-US" sz="2000" dirty="0" smtClean="0"/>
              <a:t>: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close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Автоматическое закрытие файла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Автоматическое закрытие файла</a:t>
            </a:r>
            <a:r>
              <a:rPr lang="en-US" sz="2400" dirty="0" smtClean="0"/>
              <a:t> </a:t>
            </a:r>
            <a:r>
              <a:rPr lang="ru-RU" sz="2400" dirty="0" smtClean="0"/>
              <a:t>иногда</a:t>
            </a:r>
            <a:r>
              <a:rPr lang="en-US" sz="2400" dirty="0" smtClean="0"/>
              <a:t> </a:t>
            </a:r>
            <a:r>
              <a:rPr lang="ru-RU" sz="2400" dirty="0" smtClean="0"/>
              <a:t>относят</a:t>
            </a:r>
            <a:r>
              <a:rPr lang="en-US" sz="2400" dirty="0" smtClean="0"/>
              <a:t> </a:t>
            </a:r>
            <a:r>
              <a:rPr lang="ru-RU" sz="2400" dirty="0" smtClean="0"/>
              <a:t>к преимуществам</a:t>
            </a:r>
            <a:r>
              <a:rPr lang="en-US" sz="2400" dirty="0" smtClean="0"/>
              <a:t> </a:t>
            </a:r>
            <a:r>
              <a:rPr lang="en-US" sz="2400" i="1" dirty="0"/>
              <a:t>automatic resource </a:t>
            </a:r>
            <a:r>
              <a:rPr lang="en-US" sz="2400" i="1" dirty="0" smtClean="0"/>
              <a:t>management</a:t>
            </a:r>
            <a:r>
              <a:rPr lang="ru-RU" sz="2400" i="1" dirty="0" smtClean="0"/>
              <a:t> (автоматического управления ресурсами)</a:t>
            </a:r>
            <a:r>
              <a:rPr lang="en-US" sz="2400" dirty="0" smtClean="0"/>
              <a:t> </a:t>
            </a:r>
            <a:r>
              <a:rPr lang="ru-RU" sz="2400" dirty="0" smtClean="0"/>
              <a:t>или сокращённо </a:t>
            </a:r>
            <a:r>
              <a:rPr lang="en-US" sz="2400" i="1" dirty="0" smtClean="0"/>
              <a:t>ARM</a:t>
            </a:r>
            <a:r>
              <a:rPr lang="en-US" sz="2400" dirty="0" smtClean="0"/>
              <a:t>, </a:t>
            </a:r>
            <a:r>
              <a:rPr lang="ru-RU" sz="2400" dirty="0" smtClean="0"/>
              <a:t>основанного</a:t>
            </a:r>
            <a:r>
              <a:rPr lang="en-US" sz="2400" dirty="0" smtClean="0"/>
              <a:t> </a:t>
            </a:r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ru-RU" sz="2400" dirty="0" smtClean="0"/>
              <a:t>расширенном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использовании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выражения</a:t>
            </a:r>
            <a:r>
              <a:rPr lang="en-US" sz="2400" dirty="0" smtClean="0"/>
              <a:t> </a:t>
            </a:r>
            <a:r>
              <a:rPr lang="en-US" sz="2400" b="1" dirty="0" smtClean="0"/>
              <a:t>try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 (resource-specification)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ресурса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400" dirty="0" smtClean="0"/>
              <a:t>где</a:t>
            </a:r>
            <a:r>
              <a:rPr lang="en-US" sz="2400" dirty="0" smtClean="0"/>
              <a:t>, </a:t>
            </a:r>
            <a:r>
              <a:rPr lang="en-US" sz="2400" i="1" dirty="0"/>
              <a:t>resource-specification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выражение,</a:t>
            </a:r>
            <a:r>
              <a:rPr lang="en-US" sz="2400" dirty="0" smtClean="0"/>
              <a:t> </a:t>
            </a:r>
            <a:r>
              <a:rPr lang="ru-RU" sz="2400" dirty="0" smtClean="0"/>
              <a:t>которое</a:t>
            </a:r>
            <a:r>
              <a:rPr lang="en-US" sz="2400" dirty="0" smtClean="0"/>
              <a:t> </a:t>
            </a:r>
            <a:r>
              <a:rPr lang="ru-RU" sz="2400" dirty="0" smtClean="0"/>
              <a:t>объявляет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инициализирует</a:t>
            </a:r>
            <a:r>
              <a:rPr lang="en-US" sz="2400" dirty="0" smtClean="0"/>
              <a:t> </a:t>
            </a:r>
            <a:r>
              <a:rPr lang="ru-RU" sz="2400" dirty="0" smtClean="0"/>
              <a:t>ресурс</a:t>
            </a:r>
            <a:r>
              <a:rPr lang="en-US" sz="2400" dirty="0" smtClean="0"/>
              <a:t>, </a:t>
            </a:r>
            <a:r>
              <a:rPr lang="ru-RU" sz="2400" dirty="0" smtClean="0"/>
              <a:t>например,</a:t>
            </a:r>
            <a:r>
              <a:rPr lang="en-US" sz="2400" dirty="0" smtClean="0"/>
              <a:t> </a:t>
            </a:r>
            <a:r>
              <a:rPr lang="ru-RU" sz="2400" dirty="0" smtClean="0"/>
              <a:t>файл</a:t>
            </a:r>
            <a:r>
              <a:rPr lang="en-US" sz="2400" dirty="0" smtClean="0"/>
              <a:t>.</a:t>
            </a: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98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Модификаторы </a:t>
            </a:r>
            <a:r>
              <a:rPr lang="en-US" dirty="0" smtClean="0"/>
              <a:t>transient  </a:t>
            </a:r>
            <a:r>
              <a:rPr lang="ru-RU" dirty="0" smtClean="0"/>
              <a:t>и </a:t>
            </a:r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Если</a:t>
            </a:r>
            <a:r>
              <a:rPr lang="en-US" sz="2400" dirty="0" smtClean="0"/>
              <a:t> </a:t>
            </a:r>
            <a:r>
              <a:rPr lang="ru-RU" sz="2400" dirty="0" smtClean="0"/>
              <a:t>поле</a:t>
            </a:r>
            <a:r>
              <a:rPr lang="en-US" sz="2400" dirty="0" smtClean="0"/>
              <a:t> </a:t>
            </a:r>
            <a:r>
              <a:rPr lang="ru-RU" sz="2400" dirty="0" smtClean="0"/>
              <a:t>в классе</a:t>
            </a:r>
            <a:r>
              <a:rPr lang="en-US" sz="2400" dirty="0" smtClean="0"/>
              <a:t> </a:t>
            </a:r>
            <a:r>
              <a:rPr lang="ru-RU" sz="2400" dirty="0" smtClean="0"/>
              <a:t>помечается</a:t>
            </a:r>
            <a:r>
              <a:rPr lang="en-US" sz="2400" dirty="0" smtClean="0"/>
              <a:t> </a:t>
            </a:r>
            <a:r>
              <a:rPr lang="ru-RU" sz="2400" dirty="0" smtClean="0"/>
              <a:t>модификатором</a:t>
            </a:r>
            <a:r>
              <a:rPr lang="en-US" sz="2400" dirty="0" smtClean="0"/>
              <a:t> </a:t>
            </a:r>
            <a:r>
              <a:rPr lang="en-US" sz="2400" b="1" dirty="0"/>
              <a:t>transient</a:t>
            </a:r>
            <a:r>
              <a:rPr lang="en-US" sz="2400" dirty="0"/>
              <a:t>, </a:t>
            </a:r>
            <a:r>
              <a:rPr lang="ru-RU" sz="2400" dirty="0" smtClean="0"/>
              <a:t>то его</a:t>
            </a:r>
            <a:r>
              <a:rPr lang="en-US" sz="2400" dirty="0" smtClean="0"/>
              <a:t> </a:t>
            </a:r>
            <a:r>
              <a:rPr lang="ru-RU" sz="2400" dirty="0" smtClean="0"/>
              <a:t>значение</a:t>
            </a:r>
            <a:r>
              <a:rPr lang="en-US" sz="2400" dirty="0" smtClean="0"/>
              <a:t> </a:t>
            </a:r>
            <a:r>
              <a:rPr lang="ru-RU" sz="2400" dirty="0" smtClean="0"/>
              <a:t>не</a:t>
            </a:r>
            <a:r>
              <a:rPr lang="en-US" sz="2400" dirty="0" smtClean="0"/>
              <a:t> </a:t>
            </a:r>
            <a:r>
              <a:rPr lang="ru-RU" sz="2400" dirty="0" smtClean="0"/>
              <a:t>будет</a:t>
            </a:r>
            <a:r>
              <a:rPr lang="en-US" sz="2400" dirty="0" smtClean="0"/>
              <a:t> </a:t>
            </a:r>
            <a:r>
              <a:rPr lang="ru-RU" sz="2400" dirty="0" smtClean="0"/>
              <a:t>сохранено, когда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 класса</a:t>
            </a:r>
            <a:r>
              <a:rPr lang="en-US" sz="2400" dirty="0" smtClean="0"/>
              <a:t> </a:t>
            </a:r>
            <a:r>
              <a:rPr lang="ru-RU" sz="2400" dirty="0" smtClean="0"/>
              <a:t>будет сохраняться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transient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 будет сохранено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будет сохранено</a:t>
            </a:r>
          </a:p>
          <a:p>
            <a:r>
              <a:rPr lang="ru-RU" sz="2400" dirty="0" smtClean="0"/>
              <a:t>Модификатор </a:t>
            </a:r>
            <a:r>
              <a:rPr lang="en-US" sz="2400" b="1" dirty="0" smtClean="0"/>
              <a:t>volatile </a:t>
            </a:r>
            <a:r>
              <a:rPr lang="ru-RU" sz="2400" dirty="0" smtClean="0"/>
              <a:t>сообщает</a:t>
            </a:r>
            <a:r>
              <a:rPr lang="en-US" sz="2400" dirty="0" smtClean="0"/>
              <a:t> </a:t>
            </a:r>
            <a:r>
              <a:rPr lang="ru-RU" sz="2400" dirty="0" smtClean="0"/>
              <a:t>компилятору,</a:t>
            </a:r>
            <a:r>
              <a:rPr lang="en-US" sz="2400" dirty="0" smtClean="0"/>
              <a:t> </a:t>
            </a:r>
            <a:r>
              <a:rPr lang="ru-RU" sz="2400" dirty="0" smtClean="0"/>
              <a:t>что поле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изменяться</a:t>
            </a:r>
            <a:r>
              <a:rPr lang="en-US" sz="2400" dirty="0" smtClean="0"/>
              <a:t> </a:t>
            </a:r>
            <a:r>
              <a:rPr lang="ru-RU" sz="2400" dirty="0" smtClean="0"/>
              <a:t>другими</a:t>
            </a:r>
            <a:r>
              <a:rPr lang="en-US" sz="2400" b="1" dirty="0" smtClean="0"/>
              <a:t> </a:t>
            </a:r>
            <a:r>
              <a:rPr lang="ru-RU" sz="2400" dirty="0" smtClean="0"/>
              <a:t>частями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Например, в</a:t>
            </a:r>
            <a:r>
              <a:rPr lang="en-US" sz="2400" dirty="0" smtClean="0"/>
              <a:t> </a:t>
            </a:r>
            <a:r>
              <a:rPr lang="ru-RU" sz="2400" dirty="0" smtClean="0"/>
              <a:t>многопоточном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приложении иногда</a:t>
            </a:r>
            <a:r>
              <a:rPr lang="en-US" sz="2400" dirty="0" smtClean="0"/>
              <a:t> </a:t>
            </a:r>
            <a:r>
              <a:rPr lang="ru-RU" sz="2400" dirty="0" smtClean="0"/>
              <a:t>два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потоков</a:t>
            </a:r>
            <a:r>
              <a:rPr lang="en-US" sz="2400" dirty="0" smtClean="0"/>
              <a:t> </a:t>
            </a:r>
            <a:r>
              <a:rPr lang="ru-RU" sz="2400" dirty="0" smtClean="0"/>
              <a:t>совместно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</a:t>
            </a:r>
            <a:r>
              <a:rPr lang="en-US" sz="2400" dirty="0" smtClean="0"/>
              <a:t> </a:t>
            </a:r>
            <a:r>
              <a:rPr lang="ru-RU" sz="2400" dirty="0" smtClean="0"/>
              <a:t>одну переменную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0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Использование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Иногда во время выполнения программы требуется</a:t>
            </a:r>
            <a:r>
              <a:rPr lang="en-US" sz="2400" dirty="0" smtClean="0"/>
              <a:t> </a:t>
            </a:r>
            <a:r>
              <a:rPr lang="ru-RU" sz="2400" dirty="0" smtClean="0"/>
              <a:t>узнать соответствует ли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r>
              <a:rPr lang="en-US" sz="2400" dirty="0" smtClean="0"/>
              <a:t> </a:t>
            </a:r>
            <a:r>
              <a:rPr lang="ru-RU" sz="2400" dirty="0" smtClean="0"/>
              <a:t>созданного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экземпляра класса тому, что требуется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Для этих целей используется оператор</a:t>
            </a:r>
            <a:r>
              <a:rPr lang="en-US" sz="2400" dirty="0" smtClean="0"/>
              <a:t> </a:t>
            </a:r>
            <a:r>
              <a:rPr lang="en-US" sz="2400" b="1" dirty="0" err="1"/>
              <a:t>instanceof</a:t>
            </a:r>
            <a:r>
              <a:rPr lang="en-US" sz="2400" b="1" dirty="0"/>
              <a:t> 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36576" indent="0">
              <a:buNone/>
            </a:pPr>
            <a:r>
              <a:rPr lang="ru-RU" sz="2400" dirty="0" smtClean="0"/>
              <a:t>где</a:t>
            </a:r>
            <a:r>
              <a:rPr lang="en-US" sz="2400" dirty="0" smtClean="0"/>
              <a:t> </a:t>
            </a:r>
            <a:r>
              <a:rPr lang="en-US" sz="2400" i="1" dirty="0" err="1"/>
              <a:t>objref</a:t>
            </a:r>
            <a:r>
              <a:rPr lang="en-US" sz="2400" i="1" dirty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ссылка</a:t>
            </a:r>
            <a:r>
              <a:rPr lang="en-US" sz="2400" dirty="0" smtClean="0"/>
              <a:t> </a:t>
            </a:r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ru-RU" sz="2400" dirty="0" smtClean="0"/>
              <a:t>экземпляр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 </a:t>
            </a:r>
            <a:r>
              <a:rPr lang="en-US" sz="2400" i="1" dirty="0"/>
              <a:t>type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 is instance of A”);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strictfp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Модификатор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strictfp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для того,</a:t>
            </a:r>
            <a:r>
              <a:rPr lang="en-US" sz="2400" dirty="0" smtClean="0"/>
              <a:t> </a:t>
            </a:r>
            <a:r>
              <a:rPr lang="ru-RU" sz="2400" dirty="0" smtClean="0"/>
              <a:t>чтобы</a:t>
            </a:r>
            <a:r>
              <a:rPr lang="en-US" sz="2400" dirty="0" smtClean="0"/>
              <a:t> </a:t>
            </a:r>
            <a:r>
              <a:rPr lang="ru-RU" sz="2400" dirty="0" smtClean="0"/>
              <a:t>вычисления</a:t>
            </a:r>
            <a:r>
              <a:rPr lang="en-US" sz="2400" dirty="0" smtClean="0"/>
              <a:t> </a:t>
            </a:r>
            <a:r>
              <a:rPr lang="ru-RU" sz="2400" dirty="0" smtClean="0"/>
              <a:t>с плавающей точкой</a:t>
            </a:r>
            <a:r>
              <a:rPr lang="en-US" sz="2400" dirty="0" smtClean="0"/>
              <a:t> </a:t>
            </a:r>
            <a:r>
              <a:rPr lang="ru-RU" sz="2400" dirty="0" smtClean="0"/>
              <a:t>выполнялись</a:t>
            </a:r>
            <a:r>
              <a:rPr lang="en-US" sz="2400" dirty="0" smtClean="0"/>
              <a:t> </a:t>
            </a:r>
            <a:r>
              <a:rPr lang="ru-RU" sz="2400" dirty="0" smtClean="0"/>
              <a:t>с такой же</a:t>
            </a:r>
            <a:r>
              <a:rPr lang="en-US" sz="2400" dirty="0" smtClean="0"/>
              <a:t> </a:t>
            </a:r>
            <a:r>
              <a:rPr lang="ru-RU" sz="2400" dirty="0" smtClean="0"/>
              <a:t>точностью,</a:t>
            </a:r>
            <a:r>
              <a:rPr lang="en-US" sz="2400" dirty="0" smtClean="0"/>
              <a:t> </a:t>
            </a:r>
            <a:r>
              <a:rPr lang="ru-RU" sz="2400" dirty="0" smtClean="0"/>
              <a:t>как и</a:t>
            </a:r>
            <a:r>
              <a:rPr lang="en-US" sz="2400" dirty="0" smtClean="0"/>
              <a:t> </a:t>
            </a:r>
            <a:r>
              <a:rPr lang="ru-RU" sz="2400" dirty="0" smtClean="0"/>
              <a:t>в более</a:t>
            </a:r>
            <a:r>
              <a:rPr lang="en-US" sz="2400" dirty="0" smtClean="0"/>
              <a:t> </a:t>
            </a:r>
            <a:r>
              <a:rPr lang="ru-RU" sz="2400" dirty="0" smtClean="0"/>
              <a:t>ранних</a:t>
            </a:r>
            <a:r>
              <a:rPr lang="en-US" sz="2400" dirty="0" smtClean="0"/>
              <a:t> </a:t>
            </a:r>
            <a:r>
              <a:rPr lang="ru-RU" sz="2400" dirty="0" smtClean="0"/>
              <a:t>версиях</a:t>
            </a:r>
            <a:r>
              <a:rPr lang="en-US" sz="2400" dirty="0" smtClean="0"/>
              <a:t> Java.</a:t>
            </a:r>
          </a:p>
          <a:p>
            <a:r>
              <a:rPr lang="ru-RU" sz="2400" dirty="0" smtClean="0"/>
              <a:t>Если</a:t>
            </a:r>
            <a:r>
              <a:rPr lang="en-US" sz="2400" dirty="0" smtClean="0"/>
              <a:t> </a:t>
            </a:r>
            <a:r>
              <a:rPr lang="ru-RU" sz="2400" dirty="0" smtClean="0"/>
              <a:t>класс</a:t>
            </a:r>
            <a:r>
              <a:rPr lang="en-US" sz="2400" dirty="0" smtClean="0"/>
              <a:t> </a:t>
            </a:r>
            <a:r>
              <a:rPr lang="ru-RU" sz="2400" dirty="0" smtClean="0"/>
              <a:t>помечается модификатором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strictfp</a:t>
            </a:r>
            <a:r>
              <a:rPr lang="en-US" sz="2400" dirty="0"/>
              <a:t>, </a:t>
            </a:r>
            <a:r>
              <a:rPr lang="ru-RU" sz="2400" dirty="0" smtClean="0"/>
              <a:t>то все</a:t>
            </a:r>
            <a:r>
              <a:rPr lang="en-US" sz="2400" dirty="0" smtClean="0"/>
              <a:t> </a:t>
            </a:r>
            <a:r>
              <a:rPr lang="ru-RU" sz="2400" dirty="0" smtClean="0"/>
              <a:t>методы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классе автоматически</a:t>
            </a:r>
            <a:r>
              <a:rPr lang="en-US" sz="2400" dirty="0" smtClean="0"/>
              <a:t> </a:t>
            </a:r>
            <a:r>
              <a:rPr lang="ru-RU" sz="2400" dirty="0" smtClean="0"/>
              <a:t>также помечаются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strictfp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ru-RU" sz="2400" dirty="0" smtClean="0"/>
              <a:t>Например: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//...</a:t>
            </a:r>
            <a:endParaRPr lang="ru-RU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Нативные</a:t>
            </a:r>
            <a:r>
              <a:rPr lang="ru-RU" dirty="0" smtClean="0"/>
              <a:t> 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объявления </a:t>
            </a:r>
            <a:r>
              <a:rPr lang="ru-RU" sz="2400" dirty="0" err="1" smtClean="0"/>
              <a:t>нативных</a:t>
            </a:r>
            <a:r>
              <a:rPr lang="ru-RU" sz="2400" dirty="0" smtClean="0"/>
              <a:t> методов (написанных на языке, отличным от </a:t>
            </a:r>
            <a:r>
              <a:rPr lang="en-US" sz="2400" dirty="0" smtClean="0"/>
              <a:t>Java</a:t>
            </a:r>
            <a:r>
              <a:rPr lang="ru-RU" sz="2400" dirty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 ключевое слово</a:t>
            </a:r>
            <a:r>
              <a:rPr lang="en-US" sz="2400" dirty="0" smtClean="0"/>
              <a:t> </a:t>
            </a:r>
            <a:r>
              <a:rPr lang="en-US" sz="2400" b="1" dirty="0" smtClean="0"/>
              <a:t>native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Для объявления</a:t>
            </a:r>
            <a:r>
              <a:rPr lang="en-US" sz="2400" dirty="0" smtClean="0"/>
              <a:t> </a:t>
            </a:r>
            <a:r>
              <a:rPr lang="ru-RU" sz="2400" dirty="0" err="1" smtClean="0"/>
              <a:t>нативного</a:t>
            </a:r>
            <a:r>
              <a:rPr lang="en-US" sz="2400" dirty="0" smtClean="0"/>
              <a:t> </a:t>
            </a:r>
            <a:r>
              <a:rPr lang="ru-RU" sz="2400" dirty="0" smtClean="0"/>
              <a:t>метода</a:t>
            </a:r>
            <a:r>
              <a:rPr lang="en-US" sz="2400" dirty="0" smtClean="0"/>
              <a:t> </a:t>
            </a:r>
            <a:r>
              <a:rPr lang="ru-RU" sz="2400" dirty="0" smtClean="0"/>
              <a:t>перед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возвращаемым типом</a:t>
            </a:r>
            <a:r>
              <a:rPr lang="en-US" sz="2400" dirty="0" smtClean="0"/>
              <a:t> </a:t>
            </a:r>
            <a:r>
              <a:rPr lang="ru-RU" sz="2400" dirty="0" smtClean="0"/>
              <a:t>метода ставят модификатор</a:t>
            </a:r>
            <a:r>
              <a:rPr lang="en-US" sz="2400" dirty="0" smtClean="0"/>
              <a:t> </a:t>
            </a:r>
            <a:r>
              <a:rPr lang="en-US" sz="2400" b="1" dirty="0" smtClean="0"/>
              <a:t>native</a:t>
            </a:r>
            <a:r>
              <a:rPr lang="en-US" sz="2400" dirty="0" smtClean="0"/>
              <a:t>,</a:t>
            </a:r>
            <a:r>
              <a:rPr lang="ru-RU" sz="2400" dirty="0" smtClean="0"/>
              <a:t> но</a:t>
            </a:r>
            <a:r>
              <a:rPr lang="en-US" sz="2400" dirty="0" smtClean="0"/>
              <a:t> </a:t>
            </a:r>
            <a:r>
              <a:rPr lang="ru-RU" sz="2400" dirty="0" smtClean="0"/>
              <a:t>ничего</a:t>
            </a:r>
            <a:r>
              <a:rPr lang="en-US" sz="2400" dirty="0" smtClean="0"/>
              <a:t> </a:t>
            </a:r>
            <a:r>
              <a:rPr lang="ru-RU" sz="2400" dirty="0" smtClean="0"/>
              <a:t>не пишут</a:t>
            </a:r>
            <a:r>
              <a:rPr lang="en-US" sz="2400" dirty="0" smtClean="0"/>
              <a:t> </a:t>
            </a:r>
            <a:r>
              <a:rPr lang="ru-RU" sz="2400" dirty="0" smtClean="0"/>
              <a:t>в тело</a:t>
            </a:r>
            <a:r>
              <a:rPr lang="en-US" sz="2400" dirty="0" smtClean="0"/>
              <a:t> </a:t>
            </a:r>
            <a:r>
              <a:rPr lang="ru-RU" sz="2400" dirty="0" smtClean="0"/>
              <a:t>метода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native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meth()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После</a:t>
            </a:r>
            <a:r>
              <a:rPr lang="en-US" sz="2400" dirty="0" smtClean="0"/>
              <a:t> </a:t>
            </a:r>
            <a:r>
              <a:rPr lang="ru-RU" sz="2400" dirty="0" smtClean="0"/>
              <a:t>объявления</a:t>
            </a:r>
            <a:r>
              <a:rPr lang="en-US" sz="2400" dirty="0" smtClean="0"/>
              <a:t> </a:t>
            </a:r>
            <a:r>
              <a:rPr lang="ru-RU" sz="2400" dirty="0" err="1" smtClean="0"/>
              <a:t>нативного</a:t>
            </a:r>
            <a:r>
              <a:rPr lang="en-US" sz="2400" dirty="0" smtClean="0"/>
              <a:t> </a:t>
            </a:r>
            <a:r>
              <a:rPr lang="ru-RU" sz="2400" dirty="0" smtClean="0"/>
              <a:t>метода</a:t>
            </a:r>
            <a:r>
              <a:rPr lang="en-US" sz="2400" dirty="0" smtClean="0"/>
              <a:t>, </a:t>
            </a:r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написать</a:t>
            </a:r>
            <a:r>
              <a:rPr lang="en-US" sz="2400" dirty="0" smtClean="0"/>
              <a:t> </a:t>
            </a:r>
            <a:r>
              <a:rPr lang="ru-RU" sz="2400" dirty="0" smtClean="0"/>
              <a:t>его</a:t>
            </a:r>
            <a:r>
              <a:rPr lang="en-US" sz="2400" dirty="0" smtClean="0"/>
              <a:t> </a:t>
            </a:r>
            <a:r>
              <a:rPr lang="ru-RU" sz="2400" dirty="0" smtClean="0"/>
              <a:t>реализацию</a:t>
            </a:r>
            <a:r>
              <a:rPr lang="en-US" sz="2400" dirty="0" smtClean="0"/>
              <a:t> </a:t>
            </a:r>
            <a:r>
              <a:rPr lang="ru-RU" sz="2400" dirty="0" smtClean="0"/>
              <a:t>и следовать</a:t>
            </a:r>
            <a:r>
              <a:rPr lang="en-US" sz="2400" dirty="0" smtClean="0"/>
              <a:t> </a:t>
            </a:r>
            <a:r>
              <a:rPr lang="ru-RU" sz="2400" dirty="0" smtClean="0"/>
              <a:t>довольно</a:t>
            </a:r>
            <a:r>
              <a:rPr lang="en-US" sz="2400" dirty="0" smtClean="0"/>
              <a:t> </a:t>
            </a:r>
            <a:r>
              <a:rPr lang="ru-RU" sz="2400" dirty="0" smtClean="0"/>
              <a:t>сложной</a:t>
            </a:r>
            <a:r>
              <a:rPr lang="en-US" sz="2400" dirty="0" smtClean="0"/>
              <a:t> </a:t>
            </a:r>
            <a:r>
              <a:rPr lang="ru-RU" sz="2400" dirty="0" smtClean="0"/>
              <a:t>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шагов</a:t>
            </a:r>
            <a:r>
              <a:rPr lang="en-US" sz="2400" dirty="0" smtClean="0"/>
              <a:t> </a:t>
            </a:r>
            <a:r>
              <a:rPr lang="ru-RU" sz="2400" dirty="0" smtClean="0"/>
              <a:t>для его связи</a:t>
            </a:r>
            <a:r>
              <a:rPr lang="en-US" sz="2400" dirty="0" smtClean="0"/>
              <a:t> </a:t>
            </a:r>
            <a:r>
              <a:rPr lang="ru-RU" sz="2400" dirty="0" smtClean="0"/>
              <a:t>с кодом на</a:t>
            </a:r>
            <a:r>
              <a:rPr lang="en-US" sz="2400" dirty="0" smtClean="0"/>
              <a:t> Java.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408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Использование </a:t>
            </a:r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Оператор </a:t>
            </a:r>
            <a:r>
              <a:rPr lang="en-US" sz="2400" i="1" dirty="0" smtClean="0"/>
              <a:t>assert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для создания</a:t>
            </a:r>
            <a:r>
              <a:rPr lang="en-US" sz="2400" dirty="0" smtClean="0"/>
              <a:t> </a:t>
            </a:r>
            <a:r>
              <a:rPr lang="ru-RU" sz="2400" dirty="0" smtClean="0"/>
              <a:t>утверждения,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представляющего</a:t>
            </a:r>
            <a:r>
              <a:rPr lang="en-US" sz="2400" dirty="0" smtClean="0"/>
              <a:t> </a:t>
            </a:r>
            <a:r>
              <a:rPr lang="ru-RU" sz="2400" dirty="0" smtClean="0"/>
              <a:t>собой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, </a:t>
            </a:r>
            <a:r>
              <a:rPr lang="ru-RU" sz="2400" dirty="0" smtClean="0"/>
              <a:t>которое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</a:t>
            </a:r>
            <a:r>
              <a:rPr lang="en-US" sz="2400" dirty="0" smtClean="0"/>
              <a:t> </a:t>
            </a:r>
            <a:r>
              <a:rPr lang="ru-RU" sz="2400" dirty="0" smtClean="0"/>
              <a:t>проверить</a:t>
            </a:r>
            <a:r>
              <a:rPr lang="en-US" sz="2400" dirty="0" smtClean="0"/>
              <a:t> </a:t>
            </a:r>
            <a:r>
              <a:rPr lang="ru-RU" sz="2400" dirty="0" smtClean="0"/>
              <a:t>во время</a:t>
            </a:r>
            <a:r>
              <a:rPr lang="en-US" sz="2400" dirty="0" smtClean="0"/>
              <a:t> </a:t>
            </a:r>
            <a:r>
              <a:rPr lang="ru-RU" sz="2400" dirty="0" smtClean="0"/>
              <a:t>выполнения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Оператор</a:t>
            </a:r>
            <a:r>
              <a:rPr lang="en-US" sz="2400" dirty="0" smtClean="0"/>
              <a:t> </a:t>
            </a:r>
            <a:r>
              <a:rPr lang="en-US" sz="2400" b="1" dirty="0"/>
              <a:t>assert </a:t>
            </a:r>
            <a:r>
              <a:rPr lang="ru-RU" sz="2400" dirty="0" smtClean="0"/>
              <a:t>имеет</a:t>
            </a:r>
            <a:r>
              <a:rPr lang="en-US" sz="2400" dirty="0" smtClean="0"/>
              <a:t> </a:t>
            </a:r>
            <a:r>
              <a:rPr lang="ru-RU" sz="2400" dirty="0" smtClean="0"/>
              <a:t>две</a:t>
            </a:r>
            <a:r>
              <a:rPr lang="en-US" sz="2400" dirty="0" smtClean="0"/>
              <a:t> </a:t>
            </a:r>
            <a:r>
              <a:rPr lang="ru-RU" sz="2400" dirty="0" smtClean="0"/>
              <a:t>формы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condition: expr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400" dirty="0" smtClean="0">
                <a:cs typeface="Courier New" panose="02070309020205020404" pitchFamily="49" charset="0"/>
              </a:rPr>
              <a:t>где </a:t>
            </a:r>
            <a:r>
              <a:rPr lang="en-US" sz="2400" i="1" dirty="0"/>
              <a:t>condition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выражение,</a:t>
            </a:r>
            <a:r>
              <a:rPr lang="en-US" sz="2400" dirty="0" smtClean="0"/>
              <a:t> </a:t>
            </a:r>
            <a:r>
              <a:rPr lang="ru-RU" sz="2400" dirty="0" smtClean="0"/>
              <a:t>которое</a:t>
            </a:r>
            <a:r>
              <a:rPr lang="en-US" sz="2400" dirty="0" smtClean="0"/>
              <a:t> </a:t>
            </a:r>
            <a:r>
              <a:rPr lang="ru-RU" sz="2400" dirty="0" smtClean="0"/>
              <a:t>должно иметь</a:t>
            </a:r>
            <a:r>
              <a:rPr lang="en-US" sz="2400" dirty="0" smtClean="0"/>
              <a:t> </a:t>
            </a:r>
            <a:r>
              <a:rPr lang="ru-RU" sz="2400" dirty="0" smtClean="0"/>
              <a:t>результат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 Boolean</a:t>
            </a:r>
            <a:r>
              <a:rPr lang="ru-RU" sz="2400" dirty="0" smtClean="0"/>
              <a:t>, а </a:t>
            </a:r>
            <a:r>
              <a:rPr lang="en-US" sz="2400" i="1" dirty="0"/>
              <a:t>expr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значение,</a:t>
            </a:r>
            <a:r>
              <a:rPr lang="en-US" sz="2400" dirty="0" smtClean="0"/>
              <a:t> </a:t>
            </a:r>
            <a:r>
              <a:rPr lang="ru-RU" sz="2400" dirty="0" smtClean="0"/>
              <a:t>которое</a:t>
            </a:r>
            <a:r>
              <a:rPr lang="en-US" sz="2400" dirty="0" smtClean="0"/>
              <a:t> </a:t>
            </a:r>
            <a:r>
              <a:rPr lang="ru-RU" sz="2400" dirty="0" smtClean="0"/>
              <a:t>поступает</a:t>
            </a:r>
            <a:r>
              <a:rPr lang="en-US" sz="2400" dirty="0" smtClean="0"/>
              <a:t> </a:t>
            </a:r>
            <a:r>
              <a:rPr lang="ru-RU" sz="2400" dirty="0" smtClean="0"/>
              <a:t>в конструктор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AssertionError</a:t>
            </a:r>
            <a:r>
              <a:rPr lang="ru-RU" sz="2400" dirty="0" smtClean="0"/>
              <a:t>.</a:t>
            </a:r>
            <a:endParaRPr lang="ru-RU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Включение и отключение </a:t>
            </a:r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 помощью</a:t>
            </a:r>
            <a:r>
              <a:rPr lang="en-US" sz="2400" dirty="0" smtClean="0"/>
              <a:t> </a:t>
            </a:r>
            <a:r>
              <a:rPr lang="ru-RU" sz="2400" dirty="0" smtClean="0"/>
              <a:t>ключа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b="1" dirty="0" err="1"/>
              <a:t>ea</a:t>
            </a:r>
            <a:r>
              <a:rPr lang="en-US" sz="2400" b="1" dirty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en-US" sz="2400" b="1" dirty="0"/>
              <a:t>-da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включить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выключить</a:t>
            </a:r>
            <a:r>
              <a:rPr lang="en-US" sz="2400" dirty="0" smtClean="0"/>
              <a:t> </a:t>
            </a:r>
            <a:r>
              <a:rPr lang="ru-RU" sz="2400" dirty="0" smtClean="0"/>
              <a:t>утверждения в пакете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Например</a:t>
            </a:r>
            <a:r>
              <a:rPr lang="en-US" sz="2400" dirty="0" smtClean="0"/>
              <a:t>,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включения утверждений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пакете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MyPack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используйте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ea:MyPack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ru-RU" sz="2400" dirty="0" smtClean="0"/>
              <a:t>Для отключения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утверждений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MyPack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используйте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da:MyPack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Статический импорт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4857403"/>
          </a:xfrm>
        </p:spPr>
        <p:txBody>
          <a:bodyPr>
            <a:noAutofit/>
          </a:bodyPr>
          <a:lstStyle/>
          <a:p>
            <a:r>
              <a:rPr lang="ru-RU" sz="2400" dirty="0" smtClean="0"/>
              <a:t>С помощью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оператора</a:t>
            </a:r>
            <a:r>
              <a:rPr lang="en-US" sz="2400" dirty="0" smtClean="0"/>
              <a:t> </a:t>
            </a:r>
            <a:r>
              <a:rPr lang="en-US" sz="2400" b="1" dirty="0" smtClean="0"/>
              <a:t>static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import</a:t>
            </a:r>
            <a:r>
              <a:rPr lang="ru-RU" sz="2400" b="1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для импорта</a:t>
            </a:r>
            <a:r>
              <a:rPr lang="en-US" sz="2400" dirty="0" smtClean="0"/>
              <a:t> </a:t>
            </a:r>
            <a:r>
              <a:rPr lang="ru-RU" sz="2400" dirty="0" smtClean="0"/>
              <a:t>статических</a:t>
            </a:r>
            <a:r>
              <a:rPr lang="en-US" sz="2400" dirty="0" smtClean="0"/>
              <a:t> </a:t>
            </a:r>
            <a:r>
              <a:rPr lang="ru-RU" sz="2400" dirty="0" smtClean="0"/>
              <a:t>членов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Пример без статического импорта: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2);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Пример со статическим импортом: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java.lang.Math.pow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271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 smtClean="0"/>
              <a:t>Ссылка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перезагруженные</a:t>
            </a:r>
            <a:r>
              <a:rPr lang="ru-RU" sz="3200" b="1" dirty="0"/>
              <a:t> </a:t>
            </a:r>
            <a:r>
              <a:rPr lang="ru-RU" sz="3200" b="1" dirty="0" smtClean="0"/>
              <a:t>конструкторы</a:t>
            </a:r>
            <a:r>
              <a:rPr lang="en-US" sz="3200" b="1" dirty="0" smtClean="0"/>
              <a:t> </a:t>
            </a:r>
            <a:r>
              <a:rPr lang="ru-RU" sz="3200" b="1" dirty="0" smtClean="0"/>
              <a:t>через</a:t>
            </a:r>
            <a:r>
              <a:rPr lang="ru-RU" sz="3200" b="1" dirty="0"/>
              <a:t> </a:t>
            </a:r>
            <a:r>
              <a:rPr lang="en-US" sz="3200" b="1" dirty="0" smtClean="0"/>
              <a:t>this</a:t>
            </a:r>
            <a:r>
              <a:rPr lang="en-US" sz="3200" b="1" dirty="0"/>
              <a:t>( 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того,</a:t>
            </a:r>
            <a:r>
              <a:rPr lang="en-US" sz="2400" dirty="0" smtClean="0"/>
              <a:t> </a:t>
            </a:r>
            <a:r>
              <a:rPr lang="ru-RU" sz="2400" dirty="0" smtClean="0"/>
              <a:t>чтобы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конструктор</a:t>
            </a:r>
            <a:r>
              <a:rPr lang="en-US" sz="2400" dirty="0" smtClean="0"/>
              <a:t> </a:t>
            </a:r>
            <a:r>
              <a:rPr lang="ru-RU" sz="2400" dirty="0" smtClean="0"/>
              <a:t>ссылался</a:t>
            </a:r>
            <a:r>
              <a:rPr lang="en-US" sz="2400" dirty="0" smtClean="0"/>
              <a:t> </a:t>
            </a:r>
            <a:r>
              <a:rPr lang="ru-RU" sz="2400" dirty="0" smtClean="0"/>
              <a:t>на другой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Java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другая форма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оператора</a:t>
            </a:r>
            <a:r>
              <a:rPr lang="en-US" sz="2400" dirty="0" smtClean="0"/>
              <a:t> </a:t>
            </a:r>
            <a:r>
              <a:rPr lang="en-US" sz="2400" b="1" dirty="0" smtClean="0"/>
              <a:t>this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this(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400" dirty="0" smtClean="0"/>
              <a:t>где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-list</a:t>
            </a:r>
            <a:r>
              <a:rPr lang="ru-RU" sz="2400" i="1" dirty="0" smtClean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список</a:t>
            </a:r>
            <a:r>
              <a:rPr lang="en-US" sz="2400" dirty="0" smtClean="0"/>
              <a:t> </a:t>
            </a:r>
            <a:r>
              <a:rPr lang="ru-RU" sz="2400" dirty="0" smtClean="0"/>
              <a:t>параметров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перегружаемого</a:t>
            </a:r>
            <a:r>
              <a:rPr lang="en-US" sz="2400" dirty="0" smtClean="0"/>
              <a:t> </a:t>
            </a:r>
            <a:r>
              <a:rPr lang="ru-RU" sz="2400" dirty="0" smtClean="0"/>
              <a:t>конструктора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>
                <a:cs typeface="Courier New" panose="02070309020205020404" pitchFamily="49" charset="0"/>
              </a:rPr>
              <a:t>Например:</a:t>
            </a: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j;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576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Получение потоков ввода-вывода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На практике</a:t>
            </a:r>
            <a:r>
              <a:rPr lang="en-US" sz="2400" dirty="0" smtClean="0"/>
              <a:t> </a:t>
            </a:r>
            <a:r>
              <a:rPr lang="ru-RU" sz="2400" dirty="0" smtClean="0"/>
              <a:t>большинство </a:t>
            </a:r>
            <a:r>
              <a:rPr lang="en-US" sz="2400" dirty="0" smtClean="0"/>
              <a:t>Java-</a:t>
            </a:r>
            <a:r>
              <a:rPr lang="ru-RU" sz="2400" dirty="0" smtClean="0"/>
              <a:t>приложений, использующих ввод-вывод,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из графических</a:t>
            </a:r>
            <a:r>
              <a:rPr lang="en-US" sz="2400" dirty="0" smtClean="0"/>
              <a:t> </a:t>
            </a:r>
            <a:r>
              <a:rPr lang="ru-RU" sz="2400" dirty="0" err="1" smtClean="0"/>
              <a:t>фреймворков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интерфейса</a:t>
            </a:r>
            <a:r>
              <a:rPr lang="en-US" sz="2400" dirty="0" smtClean="0"/>
              <a:t> </a:t>
            </a:r>
            <a:r>
              <a:rPr lang="ru-RU" sz="2400" dirty="0" smtClean="0"/>
              <a:t>пользователя</a:t>
            </a:r>
            <a:r>
              <a:rPr lang="en-US" sz="2400" dirty="0" smtClean="0"/>
              <a:t> (</a:t>
            </a:r>
            <a:r>
              <a:rPr lang="en-US" sz="2400" dirty="0"/>
              <a:t>GUI</a:t>
            </a:r>
            <a:r>
              <a:rPr lang="en-US" sz="2400" dirty="0" smtClean="0"/>
              <a:t>), </a:t>
            </a:r>
            <a:r>
              <a:rPr lang="ru-RU" sz="2400" dirty="0" smtClean="0"/>
              <a:t>таких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en-US" sz="2400" dirty="0"/>
              <a:t>Swing, </a:t>
            </a:r>
            <a:r>
              <a:rPr lang="en-US" sz="2400" dirty="0" smtClean="0"/>
              <a:t>AWT</a:t>
            </a:r>
            <a:r>
              <a:rPr lang="ru-RU" sz="2400" dirty="0" smtClean="0"/>
              <a:t> или</a:t>
            </a:r>
            <a:r>
              <a:rPr lang="en-US" sz="2400" dirty="0" smtClean="0"/>
              <a:t> JavaFX.</a:t>
            </a:r>
          </a:p>
          <a:p>
            <a:r>
              <a:rPr lang="en-US" sz="2400" dirty="0" smtClean="0"/>
              <a:t>Java </a:t>
            </a:r>
            <a:r>
              <a:rPr lang="ru-RU" sz="2400" dirty="0" smtClean="0"/>
              <a:t>обеспечивает</a:t>
            </a:r>
            <a:r>
              <a:rPr lang="en-US" sz="2400" dirty="0" smtClean="0"/>
              <a:t> </a:t>
            </a:r>
            <a:r>
              <a:rPr lang="ru-RU" sz="2400" dirty="0" smtClean="0"/>
              <a:t>мощную и гибкую</a:t>
            </a:r>
            <a:r>
              <a:rPr lang="en-US" sz="2400" dirty="0" smtClean="0"/>
              <a:t> </a:t>
            </a:r>
            <a:r>
              <a:rPr lang="ru-RU" sz="2400" dirty="0" smtClean="0"/>
              <a:t>поддержку для</a:t>
            </a:r>
            <a:r>
              <a:rPr lang="en-US" sz="2400" dirty="0" smtClean="0"/>
              <a:t> </a:t>
            </a:r>
            <a:r>
              <a:rPr lang="ru-RU" sz="2400" dirty="0" smtClean="0"/>
              <a:t>ввода-вывода</a:t>
            </a:r>
            <a:r>
              <a:rPr lang="en-US" sz="2400" dirty="0" smtClean="0"/>
              <a:t> </a:t>
            </a:r>
            <a:r>
              <a:rPr lang="ru-RU" sz="2400" dirty="0" smtClean="0"/>
              <a:t>файлов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работе в сети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Система ввода-вывода в </a:t>
            </a:r>
            <a:r>
              <a:rPr lang="en-US" sz="2400" dirty="0" smtClean="0"/>
              <a:t>Java </a:t>
            </a:r>
            <a:r>
              <a:rPr lang="ru-RU" sz="2400" dirty="0" smtClean="0"/>
              <a:t>сплочённая</a:t>
            </a:r>
            <a:r>
              <a:rPr lang="en-US" sz="2400" dirty="0" smtClean="0"/>
              <a:t> </a:t>
            </a:r>
            <a:r>
              <a:rPr lang="ru-RU" sz="2400" dirty="0" smtClean="0"/>
              <a:t>и последовательная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Потоки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184576"/>
          </a:xfrm>
        </p:spPr>
        <p:txBody>
          <a:bodyPr>
            <a:normAutofit/>
          </a:bodyPr>
          <a:lstStyle/>
          <a:p>
            <a:r>
              <a:rPr lang="ru-RU" dirty="0" smtClean="0"/>
              <a:t>Поток</a:t>
            </a:r>
            <a:r>
              <a:rPr lang="en-US" i="1" dirty="0" smtClean="0"/>
              <a:t> </a:t>
            </a:r>
            <a:r>
              <a:rPr lang="ru-RU" dirty="0" smtClean="0"/>
              <a:t>- это</a:t>
            </a:r>
            <a:r>
              <a:rPr lang="en-US" dirty="0" smtClean="0"/>
              <a:t> </a:t>
            </a:r>
            <a:r>
              <a:rPr lang="ru-RU" dirty="0" smtClean="0"/>
              <a:t>абстракция,</a:t>
            </a:r>
            <a:r>
              <a:rPr lang="en-US" dirty="0" smtClean="0"/>
              <a:t> </a:t>
            </a:r>
            <a:r>
              <a:rPr lang="ru-RU" dirty="0" smtClean="0"/>
              <a:t>которая</a:t>
            </a:r>
            <a:r>
              <a:rPr lang="en-US" dirty="0" smtClean="0"/>
              <a:t> </a:t>
            </a:r>
            <a:r>
              <a:rPr lang="ru-RU" dirty="0" smtClean="0"/>
              <a:t>либо производит,</a:t>
            </a:r>
            <a:r>
              <a:rPr lang="en-US" dirty="0" smtClean="0"/>
              <a:t> </a:t>
            </a:r>
            <a:r>
              <a:rPr lang="ru-RU" dirty="0" smtClean="0"/>
              <a:t>либо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en-US" dirty="0" smtClean="0"/>
              <a:t> </a:t>
            </a:r>
            <a:r>
              <a:rPr lang="ru-RU" dirty="0" smtClean="0"/>
              <a:t>информацию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Поток</a:t>
            </a:r>
            <a:r>
              <a:rPr lang="en-US" dirty="0" smtClean="0"/>
              <a:t> </a:t>
            </a:r>
            <a:r>
              <a:rPr lang="ru-RU" dirty="0" smtClean="0"/>
              <a:t>связывается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физическим</a:t>
            </a:r>
            <a:r>
              <a:rPr lang="en-US" dirty="0" smtClean="0"/>
              <a:t> </a:t>
            </a:r>
            <a:r>
              <a:rPr lang="ru-RU" dirty="0" smtClean="0"/>
              <a:t>устройством через</a:t>
            </a:r>
            <a:r>
              <a:rPr lang="en-US" dirty="0" smtClean="0"/>
              <a:t> </a:t>
            </a:r>
            <a:r>
              <a:rPr lang="ru-RU" dirty="0" smtClean="0"/>
              <a:t>систему ввода-вывода</a:t>
            </a:r>
            <a:r>
              <a:rPr lang="en-US" dirty="0" smtClean="0"/>
              <a:t> Java. </a:t>
            </a:r>
            <a:endParaRPr lang="ru-RU" dirty="0" smtClean="0"/>
          </a:p>
          <a:p>
            <a:r>
              <a:rPr lang="en-US" dirty="0"/>
              <a:t>Java </a:t>
            </a:r>
            <a:r>
              <a:rPr lang="ru-RU" dirty="0" smtClean="0"/>
              <a:t>работает с потоками с помощью</a:t>
            </a:r>
            <a:r>
              <a:rPr lang="en-US" dirty="0" smtClean="0"/>
              <a:t> </a:t>
            </a:r>
            <a:r>
              <a:rPr lang="ru-RU" dirty="0" smtClean="0"/>
              <a:t>иерархии</a:t>
            </a:r>
            <a:r>
              <a:rPr lang="en-US" dirty="0" smtClean="0"/>
              <a:t> </a:t>
            </a:r>
            <a:r>
              <a:rPr lang="ru-RU" dirty="0" smtClean="0"/>
              <a:t>классов,</a:t>
            </a:r>
            <a:r>
              <a:rPr lang="en-US" dirty="0" smtClean="0"/>
              <a:t> </a:t>
            </a:r>
            <a:r>
              <a:rPr lang="ru-RU" dirty="0" smtClean="0"/>
              <a:t>находящейся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пакете</a:t>
            </a:r>
            <a:r>
              <a:rPr lang="en-US" dirty="0" smtClean="0"/>
              <a:t> </a:t>
            </a:r>
            <a:r>
              <a:rPr lang="en-US" b="1" dirty="0" smtClean="0"/>
              <a:t>java.io</a:t>
            </a:r>
            <a:r>
              <a:rPr lang="en-US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/>
              <a:t>Байтовые и символьные </a:t>
            </a:r>
            <a:r>
              <a:rPr lang="ru-RU" sz="3200" b="1" dirty="0" smtClean="0"/>
              <a:t>потоки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5112568"/>
          </a:xfrm>
        </p:spPr>
        <p:txBody>
          <a:bodyPr>
            <a:normAutofit/>
          </a:bodyPr>
          <a:lstStyle/>
          <a:p>
            <a:r>
              <a:rPr lang="ru-RU" dirty="0" smtClean="0"/>
              <a:t>Байтовые</a:t>
            </a:r>
            <a:r>
              <a:rPr lang="en-US" dirty="0" smtClean="0"/>
              <a:t>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используются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например</a:t>
            </a:r>
            <a:r>
              <a:rPr lang="en-US" dirty="0" smtClean="0"/>
              <a:t>,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чтения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записи</a:t>
            </a:r>
            <a:r>
              <a:rPr lang="en-US" dirty="0" smtClean="0"/>
              <a:t> </a:t>
            </a:r>
            <a:r>
              <a:rPr lang="ru-RU" dirty="0" smtClean="0"/>
              <a:t>двоичной</a:t>
            </a:r>
            <a:r>
              <a:rPr lang="en-US" dirty="0" smtClean="0"/>
              <a:t> </a:t>
            </a:r>
            <a:r>
              <a:rPr lang="ru-RU" dirty="0" smtClean="0"/>
              <a:t>информации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Символьные</a:t>
            </a:r>
            <a:r>
              <a:rPr lang="en-US" dirty="0" smtClean="0"/>
              <a:t>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появились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1.1,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вскоре</a:t>
            </a:r>
            <a:r>
              <a:rPr lang="en-US" dirty="0" smtClean="0"/>
              <a:t> </a:t>
            </a:r>
            <a:r>
              <a:rPr lang="ru-RU" dirty="0" smtClean="0"/>
              <a:t>байт-ориентированные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ru-RU" dirty="0" smtClean="0"/>
              <a:t>были признаны</a:t>
            </a:r>
            <a:r>
              <a:rPr lang="en-US" dirty="0" smtClean="0"/>
              <a:t> </a:t>
            </a:r>
            <a:r>
              <a:rPr lang="ru-RU" dirty="0" smtClean="0"/>
              <a:t>устаревшими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 другой</a:t>
            </a:r>
            <a:r>
              <a:rPr lang="en-US" dirty="0" smtClean="0"/>
              <a:t> </a:t>
            </a:r>
            <a:r>
              <a:rPr lang="ru-RU" dirty="0" smtClean="0"/>
              <a:t>стороны</a:t>
            </a:r>
            <a:r>
              <a:rPr lang="en-US" dirty="0" smtClean="0"/>
              <a:t> </a:t>
            </a:r>
            <a:r>
              <a:rPr lang="ru-RU" dirty="0" smtClean="0"/>
              <a:t>весь</a:t>
            </a:r>
            <a:r>
              <a:rPr lang="en-US" dirty="0" smtClean="0"/>
              <a:t> </a:t>
            </a:r>
            <a:r>
              <a:rPr lang="ru-RU" dirty="0" smtClean="0"/>
              <a:t>низкоуровневый</a:t>
            </a:r>
            <a:r>
              <a:rPr lang="en-US" dirty="0" smtClean="0"/>
              <a:t> </a:t>
            </a:r>
            <a:r>
              <a:rPr lang="ru-RU" dirty="0" smtClean="0"/>
              <a:t>ввод-вывод</a:t>
            </a:r>
            <a:r>
              <a:rPr lang="en-US" dirty="0" smtClean="0"/>
              <a:t> </a:t>
            </a:r>
            <a:r>
              <a:rPr lang="ru-RU" dirty="0" smtClean="0"/>
              <a:t>остаётся</a:t>
            </a:r>
            <a:r>
              <a:rPr lang="en-US" dirty="0" smtClean="0"/>
              <a:t> </a:t>
            </a:r>
            <a:r>
              <a:rPr lang="ru-RU" dirty="0" smtClean="0"/>
              <a:t>байт-ориентированным</a:t>
            </a:r>
            <a:r>
              <a:rPr lang="en-US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Классы у байтовых потоков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Байтовые</a:t>
            </a:r>
            <a:r>
              <a:rPr lang="en-US" sz="2400" dirty="0" smtClean="0"/>
              <a:t> </a:t>
            </a:r>
            <a:r>
              <a:rPr lang="ru-RU" sz="2400" dirty="0" smtClean="0"/>
              <a:t>потоки</a:t>
            </a:r>
            <a:r>
              <a:rPr lang="en-US" sz="2400" dirty="0" smtClean="0"/>
              <a:t> </a:t>
            </a:r>
            <a:r>
              <a:rPr lang="ru-RU" sz="2400" dirty="0" smtClean="0"/>
              <a:t>характеризуются</a:t>
            </a:r>
            <a:r>
              <a:rPr lang="en-US" sz="2400" dirty="0" smtClean="0"/>
              <a:t> </a:t>
            </a:r>
            <a:r>
              <a:rPr lang="ru-RU" sz="2400" dirty="0" smtClean="0"/>
              <a:t>двумя</a:t>
            </a:r>
            <a:r>
              <a:rPr lang="en-US" sz="2400" dirty="0" smtClean="0"/>
              <a:t> </a:t>
            </a:r>
            <a:r>
              <a:rPr lang="ru-RU" sz="2400" dirty="0" smtClean="0"/>
              <a:t>иерархиями</a:t>
            </a:r>
            <a:r>
              <a:rPr lang="en-US" sz="2400" dirty="0" smtClean="0"/>
              <a:t> </a:t>
            </a:r>
            <a:r>
              <a:rPr lang="ru-RU" sz="2400" dirty="0" smtClean="0"/>
              <a:t>классов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ru-RU" sz="2400" dirty="0" smtClean="0"/>
              <a:t>На их</a:t>
            </a:r>
            <a:r>
              <a:rPr lang="en-US" sz="2400" dirty="0" smtClean="0"/>
              <a:t> </a:t>
            </a:r>
            <a:r>
              <a:rPr lang="ru-RU" sz="2400" dirty="0" smtClean="0"/>
              <a:t>вершинах</a:t>
            </a:r>
            <a:r>
              <a:rPr lang="en-US" sz="2400" dirty="0" smtClean="0"/>
              <a:t> </a:t>
            </a:r>
            <a:r>
              <a:rPr lang="ru-RU" sz="2400" dirty="0" smtClean="0"/>
              <a:t>находятся 2 абстрактных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: </a:t>
            </a:r>
            <a:r>
              <a:rPr lang="en-US" sz="2400" b="1" dirty="0" err="1"/>
              <a:t>InputStream</a:t>
            </a:r>
            <a:r>
              <a:rPr lang="en-US" sz="2400" b="1" dirty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 err="1"/>
              <a:t>OutputStream</a:t>
            </a:r>
            <a:r>
              <a:rPr lang="en-US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Каждый</a:t>
            </a:r>
            <a:r>
              <a:rPr lang="en-US" sz="2400" dirty="0" smtClean="0"/>
              <a:t> </a:t>
            </a:r>
            <a:r>
              <a:rPr lang="ru-RU" sz="2400" dirty="0" smtClean="0"/>
              <a:t>из этих</a:t>
            </a:r>
            <a:r>
              <a:rPr lang="en-US" sz="2400" dirty="0" smtClean="0"/>
              <a:t> </a:t>
            </a:r>
            <a:r>
              <a:rPr lang="ru-RU" sz="2400" dirty="0" smtClean="0"/>
              <a:t>абстрактных классов</a:t>
            </a:r>
            <a:r>
              <a:rPr lang="en-US" sz="2400" dirty="0" smtClean="0"/>
              <a:t> </a:t>
            </a:r>
            <a:r>
              <a:rPr lang="ru-RU" sz="2400" dirty="0" smtClean="0"/>
              <a:t>содержит</a:t>
            </a:r>
            <a:r>
              <a:rPr lang="en-US" sz="2400" dirty="0" smtClean="0"/>
              <a:t> </a:t>
            </a:r>
            <a:r>
              <a:rPr lang="ru-RU" sz="2400" dirty="0" smtClean="0"/>
              <a:t>несколько</a:t>
            </a:r>
            <a:r>
              <a:rPr lang="en-US" sz="2400" dirty="0" smtClean="0"/>
              <a:t> </a:t>
            </a:r>
            <a:r>
              <a:rPr lang="ru-RU" sz="2400" dirty="0" smtClean="0"/>
              <a:t>подклассов,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работают</a:t>
            </a:r>
            <a:r>
              <a:rPr lang="en-US" sz="2400" dirty="0" smtClean="0"/>
              <a:t> </a:t>
            </a:r>
            <a:r>
              <a:rPr lang="ru-RU" sz="2400" dirty="0" smtClean="0"/>
              <a:t>с различными</a:t>
            </a:r>
            <a:r>
              <a:rPr lang="en-US" sz="2400" dirty="0" smtClean="0"/>
              <a:t> </a:t>
            </a:r>
            <a:r>
              <a:rPr lang="ru-RU" sz="2400" dirty="0" smtClean="0"/>
              <a:t>устройствами, такими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ru-RU" sz="2400" dirty="0" smtClean="0"/>
              <a:t>дисковые</a:t>
            </a:r>
            <a:r>
              <a:rPr lang="en-US" sz="2400" dirty="0" smtClean="0"/>
              <a:t> </a:t>
            </a:r>
            <a:r>
              <a:rPr lang="ru-RU" sz="2400" dirty="0" smtClean="0"/>
              <a:t>файлы,</a:t>
            </a:r>
            <a:r>
              <a:rPr lang="en-US" sz="2400" dirty="0" smtClean="0"/>
              <a:t> </a:t>
            </a:r>
            <a:r>
              <a:rPr lang="ru-RU" sz="2400" dirty="0" smtClean="0"/>
              <a:t>сетевые</a:t>
            </a:r>
            <a:r>
              <a:rPr lang="en-US" sz="2400" dirty="0" smtClean="0"/>
              <a:t> </a:t>
            </a:r>
            <a:r>
              <a:rPr lang="ru-RU" sz="2400" dirty="0" smtClean="0"/>
              <a:t>соединения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буфер обмена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Классы у символьных потоков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525658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Символьные</a:t>
            </a:r>
            <a:r>
              <a:rPr lang="en-US" sz="2400" dirty="0" smtClean="0"/>
              <a:t> </a:t>
            </a:r>
            <a:r>
              <a:rPr lang="ru-RU" sz="2400" dirty="0"/>
              <a:t>потоки</a:t>
            </a:r>
            <a:r>
              <a:rPr lang="en-US" sz="2400" dirty="0"/>
              <a:t> </a:t>
            </a:r>
            <a:r>
              <a:rPr lang="ru-RU" sz="2400" dirty="0"/>
              <a:t>характеризуются</a:t>
            </a:r>
            <a:r>
              <a:rPr lang="en-US" sz="2400" dirty="0"/>
              <a:t> </a:t>
            </a:r>
            <a:r>
              <a:rPr lang="ru-RU" sz="2400" dirty="0"/>
              <a:t>двумя</a:t>
            </a:r>
            <a:r>
              <a:rPr lang="en-US" sz="2400" dirty="0"/>
              <a:t> </a:t>
            </a:r>
            <a:r>
              <a:rPr lang="ru-RU" sz="2400" dirty="0"/>
              <a:t>иерархиями</a:t>
            </a:r>
            <a:r>
              <a:rPr lang="en-US" sz="2400" dirty="0"/>
              <a:t> </a:t>
            </a:r>
            <a:r>
              <a:rPr lang="ru-RU" sz="2400" dirty="0"/>
              <a:t>классов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 smtClean="0"/>
              <a:t>На </a:t>
            </a:r>
            <a:r>
              <a:rPr lang="ru-RU" sz="2400" dirty="0"/>
              <a:t>их</a:t>
            </a:r>
            <a:r>
              <a:rPr lang="en-US" sz="2400" dirty="0"/>
              <a:t> </a:t>
            </a:r>
            <a:r>
              <a:rPr lang="ru-RU" sz="2400" dirty="0"/>
              <a:t>вершинах</a:t>
            </a:r>
            <a:r>
              <a:rPr lang="en-US" sz="2400" dirty="0"/>
              <a:t> </a:t>
            </a:r>
            <a:r>
              <a:rPr lang="ru-RU" sz="2400" dirty="0"/>
              <a:t>находятся 2 абстрактных</a:t>
            </a:r>
            <a:r>
              <a:rPr lang="en-US" sz="2400" dirty="0"/>
              <a:t> </a:t>
            </a:r>
            <a:r>
              <a:rPr lang="ru-RU" sz="2400" dirty="0"/>
              <a:t>класса</a:t>
            </a:r>
            <a:r>
              <a:rPr lang="en-US" sz="2400" dirty="0"/>
              <a:t>: </a:t>
            </a:r>
            <a:r>
              <a:rPr lang="en-US" sz="2400" b="1" dirty="0" smtClean="0"/>
              <a:t>Reader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 smtClean="0"/>
              <a:t>Writer</a:t>
            </a:r>
            <a:r>
              <a:rPr lang="en-US" sz="2400" dirty="0" smtClean="0"/>
              <a:t>. </a:t>
            </a:r>
            <a:endParaRPr lang="ru-RU" sz="2400" dirty="0"/>
          </a:p>
          <a:p>
            <a:r>
              <a:rPr lang="ru-RU" sz="2400" dirty="0" smtClean="0"/>
              <a:t>Данные</a:t>
            </a:r>
            <a:r>
              <a:rPr lang="en-US" sz="2400" dirty="0" smtClean="0"/>
              <a:t> </a:t>
            </a:r>
            <a:r>
              <a:rPr lang="ru-RU" sz="2400" dirty="0" smtClean="0"/>
              <a:t>абстрактные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 </a:t>
            </a:r>
            <a:r>
              <a:rPr lang="ru-RU" sz="2400" dirty="0" smtClean="0"/>
              <a:t>обрабатывают потоки символов</a:t>
            </a:r>
            <a:r>
              <a:rPr lang="en-US" sz="2400" dirty="0" smtClean="0"/>
              <a:t> Unicode.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242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Предопределённые потоки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968552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Автоматически добавляемый в программы пакет</a:t>
            </a:r>
            <a:r>
              <a:rPr lang="ru-RU" sz="2400" b="1" dirty="0" smtClean="0"/>
              <a:t> </a:t>
            </a:r>
            <a:r>
              <a:rPr lang="en-US" sz="2400" b="1" dirty="0" smtClean="0"/>
              <a:t>System </a:t>
            </a:r>
            <a:r>
              <a:rPr lang="ru-RU" sz="2400" dirty="0" smtClean="0"/>
              <a:t>содержит</a:t>
            </a:r>
            <a:r>
              <a:rPr lang="en-US" sz="2400" dirty="0" smtClean="0"/>
              <a:t> 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предопределённые</a:t>
            </a:r>
            <a:r>
              <a:rPr lang="en-US" sz="2400" dirty="0" smtClean="0"/>
              <a:t> </a:t>
            </a:r>
            <a:r>
              <a:rPr lang="ru-RU" sz="2400" dirty="0" smtClean="0"/>
              <a:t>потоковые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переменные</a:t>
            </a:r>
            <a:r>
              <a:rPr lang="en-US" sz="2400" dirty="0" smtClean="0"/>
              <a:t>: </a:t>
            </a:r>
            <a:r>
              <a:rPr lang="en-US" sz="2400" b="1" dirty="0"/>
              <a:t>in</a:t>
            </a:r>
            <a:r>
              <a:rPr lang="en-US" sz="2400" dirty="0"/>
              <a:t>, </a:t>
            </a:r>
            <a:r>
              <a:rPr lang="en-US" sz="2400" b="1" dirty="0" smtClean="0"/>
              <a:t>out</a:t>
            </a:r>
            <a:r>
              <a:rPr lang="ru-RU" sz="2400" dirty="0" smtClean="0"/>
              <a:t> и</a:t>
            </a:r>
            <a:r>
              <a:rPr lang="en-US" sz="2400" dirty="0" smtClean="0"/>
              <a:t> </a:t>
            </a:r>
            <a:r>
              <a:rPr lang="en-US" sz="2400" b="1" dirty="0"/>
              <a:t>err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b="1" dirty="0" err="1"/>
              <a:t>System.out</a:t>
            </a:r>
            <a:r>
              <a:rPr lang="en-US" sz="2400" b="1" dirty="0"/>
              <a:t> </a:t>
            </a:r>
            <a:r>
              <a:rPr lang="ru-RU" sz="2400" dirty="0" smtClean="0"/>
              <a:t>осуществляет</a:t>
            </a:r>
            <a:r>
              <a:rPr lang="en-US" sz="2400" dirty="0" smtClean="0"/>
              <a:t> </a:t>
            </a:r>
            <a:r>
              <a:rPr lang="ru-RU" sz="2400" dirty="0" smtClean="0"/>
              <a:t>обращение</a:t>
            </a:r>
            <a:r>
              <a:rPr lang="en-US" sz="2400" dirty="0" smtClean="0"/>
              <a:t> </a:t>
            </a:r>
            <a:r>
              <a:rPr lang="ru-RU" sz="2400" dirty="0" smtClean="0"/>
              <a:t>к стандартному потоку вывода</a:t>
            </a:r>
            <a:r>
              <a:rPr lang="en-US" sz="2400" dirty="0" smtClean="0"/>
              <a:t> </a:t>
            </a:r>
            <a:r>
              <a:rPr lang="ru-RU" sz="2400" dirty="0" smtClean="0"/>
              <a:t>(по умолчанию</a:t>
            </a:r>
            <a:r>
              <a:rPr lang="en-US" sz="2400" dirty="0" smtClean="0"/>
              <a:t>, </a:t>
            </a:r>
            <a:r>
              <a:rPr lang="ru-RU" sz="2400" dirty="0" smtClean="0"/>
              <a:t>консоли),</a:t>
            </a:r>
            <a:r>
              <a:rPr lang="en-US" sz="2400" dirty="0" smtClean="0"/>
              <a:t> </a:t>
            </a:r>
            <a:r>
              <a:rPr lang="en-US" sz="2400" b="1" dirty="0"/>
              <a:t>System.in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стандартному потоку</a:t>
            </a:r>
            <a:r>
              <a:rPr lang="en-US" sz="2400" dirty="0" smtClean="0"/>
              <a:t> </a:t>
            </a:r>
            <a:r>
              <a:rPr lang="ru-RU" sz="2400" dirty="0" smtClean="0"/>
              <a:t>ввода (по</a:t>
            </a:r>
            <a:r>
              <a:rPr lang="en-US" sz="2400" dirty="0" smtClean="0"/>
              <a:t> </a:t>
            </a:r>
            <a:r>
              <a:rPr lang="ru-RU" sz="2400" dirty="0" smtClean="0"/>
              <a:t>умолчанию,</a:t>
            </a:r>
            <a:r>
              <a:rPr lang="en-US" sz="2400" dirty="0" smtClean="0"/>
              <a:t> </a:t>
            </a:r>
            <a:r>
              <a:rPr lang="ru-RU" sz="2400" dirty="0" smtClean="0"/>
              <a:t>клавиатуре), </a:t>
            </a:r>
            <a:r>
              <a:rPr lang="en-US" sz="2400" b="1" dirty="0" err="1" smtClean="0"/>
              <a:t>System.err</a:t>
            </a:r>
            <a:r>
              <a:rPr lang="en-US" sz="2400" b="1" dirty="0" smtClean="0"/>
              <a:t> </a:t>
            </a:r>
            <a:r>
              <a:rPr lang="ru-RU" sz="2400" dirty="0" smtClean="0"/>
              <a:t>– к стандартному</a:t>
            </a:r>
            <a:r>
              <a:rPr lang="en-US" sz="2400" dirty="0" smtClean="0"/>
              <a:t> </a:t>
            </a:r>
            <a:r>
              <a:rPr lang="ru-RU" sz="2400" dirty="0" smtClean="0"/>
              <a:t>потоку</a:t>
            </a:r>
            <a:r>
              <a:rPr lang="en-US" sz="2400" dirty="0" smtClean="0"/>
              <a:t> </a:t>
            </a:r>
            <a:r>
              <a:rPr lang="ru-RU" sz="2400" dirty="0" smtClean="0"/>
              <a:t>ошибки</a:t>
            </a:r>
            <a:r>
              <a:rPr lang="en-US" sz="2400" dirty="0" smtClean="0"/>
              <a:t> </a:t>
            </a:r>
            <a:r>
              <a:rPr lang="ru-RU" sz="2400" dirty="0" smtClean="0"/>
              <a:t>(по умолчанию,</a:t>
            </a:r>
            <a:r>
              <a:rPr lang="en-US" sz="2400" dirty="0" smtClean="0"/>
              <a:t> </a:t>
            </a:r>
            <a:r>
              <a:rPr lang="ru-RU" sz="2400" dirty="0" smtClean="0"/>
              <a:t>консоли)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b="1" dirty="0"/>
              <a:t>System.in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объект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 </a:t>
            </a:r>
            <a:r>
              <a:rPr lang="en-US" sz="2400" b="1" dirty="0" err="1"/>
              <a:t>InputStream</a:t>
            </a:r>
            <a:r>
              <a:rPr lang="en-US" sz="2400" dirty="0"/>
              <a:t>; </a:t>
            </a:r>
            <a:r>
              <a:rPr lang="en-US" sz="2400" b="1" dirty="0" err="1"/>
              <a:t>System.out</a:t>
            </a:r>
            <a:r>
              <a:rPr lang="en-US" sz="2400" b="1" dirty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System.err</a:t>
            </a:r>
            <a:r>
              <a:rPr lang="ru-RU" sz="2400" b="1" dirty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объекты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 </a:t>
            </a:r>
            <a:r>
              <a:rPr lang="en-US" sz="2400" b="1" dirty="0" err="1"/>
              <a:t>PrintStream</a:t>
            </a:r>
            <a:r>
              <a:rPr lang="en-US" sz="2400" dirty="0"/>
              <a:t>.</a:t>
            </a: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78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Консольный ввод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Для бизнес-приложений</a:t>
            </a:r>
            <a:r>
              <a:rPr lang="en-US" dirty="0" smtClean="0"/>
              <a:t> </a:t>
            </a:r>
            <a:r>
              <a:rPr lang="ru-RU" dirty="0" smtClean="0"/>
              <a:t>предпочтительным</a:t>
            </a:r>
            <a:r>
              <a:rPr lang="en-US" dirty="0" smtClean="0"/>
              <a:t> </a:t>
            </a:r>
            <a:r>
              <a:rPr lang="ru-RU" dirty="0" smtClean="0"/>
              <a:t>методом</a:t>
            </a:r>
            <a:r>
              <a:rPr lang="en-US" dirty="0" smtClean="0"/>
              <a:t> </a:t>
            </a:r>
            <a:r>
              <a:rPr lang="ru-RU" dirty="0" smtClean="0"/>
              <a:t>считывания</a:t>
            </a:r>
            <a:r>
              <a:rPr lang="en-US" dirty="0" smtClean="0"/>
              <a:t> </a:t>
            </a:r>
            <a:r>
              <a:rPr lang="ru-RU" dirty="0" smtClean="0"/>
              <a:t>консольного</a:t>
            </a:r>
            <a:r>
              <a:rPr lang="en-US" dirty="0" smtClean="0"/>
              <a:t> </a:t>
            </a:r>
            <a:r>
              <a:rPr lang="ru-RU" dirty="0" smtClean="0"/>
              <a:t>ввода</a:t>
            </a:r>
            <a:r>
              <a:rPr lang="en-US" dirty="0" smtClean="0"/>
              <a:t> </a:t>
            </a:r>
            <a:r>
              <a:rPr lang="ru-RU" dirty="0" smtClean="0"/>
              <a:t>является</a:t>
            </a:r>
            <a:r>
              <a:rPr lang="en-US" dirty="0" smtClean="0"/>
              <a:t> </a:t>
            </a:r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ru-RU" dirty="0" smtClean="0"/>
              <a:t>символьного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Простейшая</a:t>
            </a:r>
            <a:r>
              <a:rPr lang="en-US" dirty="0" smtClean="0"/>
              <a:t> </a:t>
            </a:r>
            <a:r>
              <a:rPr lang="ru-RU" dirty="0" smtClean="0"/>
              <a:t>форма</a:t>
            </a:r>
            <a:r>
              <a:rPr lang="en-US" dirty="0" smtClean="0"/>
              <a:t> </a:t>
            </a:r>
            <a:r>
              <a:rPr lang="ru-RU" dirty="0" smtClean="0"/>
              <a:t>метода</a:t>
            </a:r>
            <a:r>
              <a:rPr lang="en-US" dirty="0" smtClean="0"/>
              <a:t> </a:t>
            </a:r>
            <a:r>
              <a:rPr lang="en-US" b="1" dirty="0"/>
              <a:t>write</a:t>
            </a:r>
            <a:r>
              <a:rPr lang="en-US" b="1" dirty="0" smtClean="0"/>
              <a:t>() </a:t>
            </a:r>
            <a:r>
              <a:rPr lang="ru-RU" dirty="0" smtClean="0"/>
              <a:t>определяется</a:t>
            </a:r>
            <a:r>
              <a:rPr lang="en-US" dirty="0" smtClean="0"/>
              <a:t> </a:t>
            </a:r>
            <a:r>
              <a:rPr lang="ru-RU" dirty="0" smtClean="0"/>
              <a:t>классом</a:t>
            </a:r>
            <a:r>
              <a:rPr lang="en-US" dirty="0" smtClean="0"/>
              <a:t> </a:t>
            </a:r>
            <a:r>
              <a:rPr lang="en-US" b="1" dirty="0" err="1" smtClean="0"/>
              <a:t>PrintStream</a:t>
            </a:r>
            <a:r>
              <a:rPr lang="en-US" dirty="0" smtClean="0"/>
              <a:t>:</a:t>
            </a:r>
            <a:endParaRPr lang="en-US" dirty="0"/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Поскольку</a:t>
            </a:r>
            <a:r>
              <a:rPr lang="en-US" dirty="0" smtClean="0"/>
              <a:t> </a:t>
            </a:r>
            <a:r>
              <a:rPr lang="ru-RU" dirty="0" smtClean="0"/>
              <a:t>для использования метода</a:t>
            </a:r>
            <a:r>
              <a:rPr lang="en-US" dirty="0" smtClean="0"/>
              <a:t> </a:t>
            </a:r>
            <a:r>
              <a:rPr lang="en-US" b="1" dirty="0" smtClean="0"/>
              <a:t>write()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знать</a:t>
            </a:r>
            <a:r>
              <a:rPr lang="en-US" dirty="0" smtClean="0"/>
              <a:t> </a:t>
            </a:r>
            <a:r>
              <a:rPr lang="ru-RU" dirty="0" smtClean="0"/>
              <a:t>код символа, что вызывало неудобства,</a:t>
            </a:r>
            <a:r>
              <a:rPr lang="en-US" dirty="0" smtClean="0"/>
              <a:t> </a:t>
            </a:r>
            <a:r>
              <a:rPr lang="ru-RU" dirty="0" smtClean="0"/>
              <a:t>то более</a:t>
            </a:r>
            <a:r>
              <a:rPr lang="en-US" dirty="0" smtClean="0"/>
              <a:t> </a:t>
            </a:r>
            <a:r>
              <a:rPr lang="ru-RU" dirty="0" smtClean="0"/>
              <a:t>часто</a:t>
            </a:r>
            <a:r>
              <a:rPr lang="en-US" dirty="0" smtClean="0"/>
              <a:t> </a:t>
            </a:r>
            <a:r>
              <a:rPr lang="ru-RU" dirty="0" smtClean="0"/>
              <a:t>стали</a:t>
            </a:r>
            <a:r>
              <a:rPr lang="en-US" dirty="0" smtClean="0"/>
              <a:t> </a:t>
            </a:r>
            <a:r>
              <a:rPr lang="ru-RU" dirty="0" smtClean="0"/>
              <a:t>использоваться лёгкие для понимания</a:t>
            </a:r>
            <a:r>
              <a:rPr lang="en-US" dirty="0" smtClean="0"/>
              <a:t> </a:t>
            </a:r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en-US" b="1" dirty="0" smtClean="0"/>
              <a:t>print()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err="1"/>
              <a:t>println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13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3"/>
          </a:xfrm>
        </p:spPr>
        <p:txBody>
          <a:bodyPr>
            <a:noAutofit/>
          </a:bodyPr>
          <a:lstStyle/>
          <a:p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промышленной разработке</a:t>
            </a:r>
            <a:r>
              <a:rPr lang="en-US" sz="2400" dirty="0" smtClean="0"/>
              <a:t> </a:t>
            </a:r>
            <a:r>
              <a:rPr lang="ru-RU" sz="2400" dirty="0" smtClean="0"/>
              <a:t>ПО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в консоль вместо</a:t>
            </a:r>
            <a:r>
              <a:rPr lang="en-US" sz="2400" dirty="0" smtClean="0"/>
              <a:t> </a:t>
            </a:r>
            <a:r>
              <a:rPr lang="ru-RU" sz="2400" dirty="0" smtClean="0"/>
              <a:t>метода </a:t>
            </a:r>
            <a:r>
              <a:rPr lang="en-US" sz="2400" dirty="0" smtClean="0"/>
              <a:t>write() </a:t>
            </a:r>
            <a:r>
              <a:rPr lang="ru-RU" sz="2400" dirty="0" smtClean="0"/>
              <a:t>рекомендуется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 класс</a:t>
            </a:r>
            <a:r>
              <a:rPr lang="en-US" sz="2400" dirty="0" smtClean="0"/>
              <a:t> </a:t>
            </a:r>
            <a:r>
              <a:rPr lang="ru-RU" sz="2400" dirty="0" smtClean="0"/>
              <a:t>потоков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PrintWriter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PrintWriter</a:t>
            </a:r>
            <a:r>
              <a:rPr lang="en-US" sz="2400" b="1" dirty="0"/>
              <a:t> </a:t>
            </a:r>
            <a:r>
              <a:rPr lang="ru-RU" sz="2400" dirty="0" smtClean="0"/>
              <a:t>имеет</a:t>
            </a:r>
            <a:r>
              <a:rPr lang="en-US" sz="2400" dirty="0" smtClean="0"/>
              <a:t> </a:t>
            </a:r>
            <a:r>
              <a:rPr lang="ru-RU" sz="2400" dirty="0" smtClean="0"/>
              <a:t>несколько</a:t>
            </a:r>
            <a:r>
              <a:rPr lang="en-US" sz="2400" dirty="0" smtClean="0"/>
              <a:t> </a:t>
            </a:r>
            <a:r>
              <a:rPr lang="ru-RU" sz="2400" dirty="0" smtClean="0"/>
              <a:t>конструкторов</a:t>
            </a:r>
            <a:r>
              <a:rPr lang="ru-RU" sz="2400" dirty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один из которых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flushingOn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576" indent="0">
              <a:buNone/>
            </a:pPr>
            <a:r>
              <a:rPr lang="ru-RU" sz="2400" dirty="0" smtClean="0"/>
              <a:t>где</a:t>
            </a:r>
            <a:r>
              <a:rPr lang="en-US" sz="2400" dirty="0" smtClean="0"/>
              <a:t>, </a:t>
            </a:r>
            <a:r>
              <a:rPr lang="en-US" sz="2400" i="1" dirty="0" err="1"/>
              <a:t>outputStream</a:t>
            </a:r>
            <a:r>
              <a:rPr lang="en-US" sz="2400" i="1" dirty="0"/>
              <a:t> </a:t>
            </a:r>
            <a:r>
              <a:rPr lang="ru-RU" sz="2400" dirty="0" smtClean="0"/>
              <a:t>экземпляр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 </a:t>
            </a:r>
            <a:r>
              <a:rPr lang="en-US" sz="2400" b="1" dirty="0" err="1"/>
              <a:t>OutputStream</a:t>
            </a:r>
            <a:r>
              <a:rPr lang="en-US" sz="2400" dirty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 </a:t>
            </a:r>
            <a:r>
              <a:rPr lang="en-US" sz="2400" i="1" dirty="0" err="1" smtClean="0"/>
              <a:t>flushingOn</a:t>
            </a:r>
            <a:r>
              <a:rPr lang="ru-RU" sz="2400" i="1" dirty="0"/>
              <a:t> </a:t>
            </a:r>
            <a:r>
              <a:rPr lang="ru-RU" sz="2400" dirty="0" smtClean="0"/>
              <a:t>определяет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 или вручную</a:t>
            </a:r>
            <a:r>
              <a:rPr lang="en-US" sz="2400" dirty="0" smtClean="0"/>
              <a:t> Java</a:t>
            </a:r>
            <a:r>
              <a:rPr lang="ru-RU" sz="2400" dirty="0" smtClean="0"/>
              <a:t> должна</a:t>
            </a:r>
            <a:r>
              <a:rPr lang="en-US" sz="2400" dirty="0" smtClean="0"/>
              <a:t> </a:t>
            </a:r>
            <a:r>
              <a:rPr lang="ru-RU" sz="2400" dirty="0" smtClean="0"/>
              <a:t>обнулять</a:t>
            </a:r>
            <a:r>
              <a:rPr lang="en-US" sz="2400" dirty="0" smtClean="0"/>
              <a:t> </a:t>
            </a:r>
            <a:r>
              <a:rPr lang="ru-RU" sz="2400" dirty="0" smtClean="0"/>
              <a:t>выходной</a:t>
            </a:r>
            <a:r>
              <a:rPr lang="en-US" sz="2400" dirty="0" smtClean="0"/>
              <a:t> </a:t>
            </a:r>
            <a:r>
              <a:rPr lang="ru-RU" sz="2400" dirty="0" smtClean="0"/>
              <a:t>поток при вызове 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().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pw =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is string”);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758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DF4208-111D-4189-B221-FB62D9AE539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26259</TotalTime>
  <Words>1090</Words>
  <Application>Microsoft Office PowerPoint</Application>
  <PresentationFormat>Экран (4:3)</PresentationFormat>
  <Paragraphs>146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template2 (2)</vt:lpstr>
      <vt:lpstr>Техническая</vt:lpstr>
      <vt:lpstr>организация ввода-вывода</vt:lpstr>
      <vt:lpstr>Получение потоков ввода-вывода</vt:lpstr>
      <vt:lpstr>Потоки</vt:lpstr>
      <vt:lpstr>Байтовые и символьные потоки</vt:lpstr>
      <vt:lpstr>Классы у байтовых потоков</vt:lpstr>
      <vt:lpstr>Классы у символьных потоков</vt:lpstr>
      <vt:lpstr>Предопределённые потоки</vt:lpstr>
      <vt:lpstr>Консольный ввод</vt:lpstr>
      <vt:lpstr>Класс PrintWriter</vt:lpstr>
      <vt:lpstr>Чтение и запись файлов</vt:lpstr>
      <vt:lpstr>Автоматическое закрытие файла</vt:lpstr>
      <vt:lpstr>Модификаторы transient  и volatile</vt:lpstr>
      <vt:lpstr>Использование instanceof</vt:lpstr>
      <vt:lpstr>strictfp</vt:lpstr>
      <vt:lpstr>Нативные методы</vt:lpstr>
      <vt:lpstr>Использование assert</vt:lpstr>
      <vt:lpstr>Включение и отключение assert</vt:lpstr>
      <vt:lpstr>Статический импорт</vt:lpstr>
      <vt:lpstr>Ссылка на перезагруженные конструкторы через this( )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 Gartner Briefing Profile</dc:title>
  <dc:creator>Olga Smolyakova</dc:creator>
  <cp:keywords>Gartner Profile EPAM</cp:keywords>
  <cp:lastModifiedBy>graph</cp:lastModifiedBy>
  <cp:revision>2632</cp:revision>
  <dcterms:created xsi:type="dcterms:W3CDTF">2008-08-06T07:47:07Z</dcterms:created>
  <dcterms:modified xsi:type="dcterms:W3CDTF">2020-03-31T13:54:06Z</dcterms:modified>
</cp:coreProperties>
</file>