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02" r:id="rId5"/>
  </p:sldMasterIdLst>
  <p:notesMasterIdLst>
    <p:notesMasterId r:id="rId36"/>
  </p:notesMasterIdLst>
  <p:sldIdLst>
    <p:sldId id="410" r:id="rId6"/>
    <p:sldId id="694" r:id="rId7"/>
    <p:sldId id="695" r:id="rId8"/>
    <p:sldId id="697" r:id="rId9"/>
    <p:sldId id="699" r:id="rId10"/>
    <p:sldId id="715" r:id="rId11"/>
    <p:sldId id="716" r:id="rId12"/>
    <p:sldId id="720" r:id="rId13"/>
    <p:sldId id="721" r:id="rId14"/>
    <p:sldId id="722" r:id="rId15"/>
    <p:sldId id="723" r:id="rId16"/>
    <p:sldId id="717" r:id="rId17"/>
    <p:sldId id="724" r:id="rId18"/>
    <p:sldId id="725" r:id="rId19"/>
    <p:sldId id="726" r:id="rId20"/>
    <p:sldId id="718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19" r:id="rId29"/>
    <p:sldId id="734" r:id="rId30"/>
    <p:sldId id="735" r:id="rId31"/>
    <p:sldId id="736" r:id="rId32"/>
    <p:sldId id="737" r:id="rId33"/>
    <p:sldId id="738" r:id="rId34"/>
    <p:sldId id="73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75687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11288" cy="2301240"/>
          </a:xfrm>
        </p:spPr>
        <p:txBody>
          <a:bodyPr>
            <a:normAutofit/>
          </a:bodyPr>
          <a:lstStyle/>
          <a:p>
            <a:r>
              <a:rPr lang="ru-RU" dirty="0" smtClean="0"/>
              <a:t>Обобщения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Ограничение типов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ru-RU" dirty="0" smtClean="0"/>
              <a:t>в программах</a:t>
            </a:r>
            <a:r>
              <a:rPr lang="en-US" dirty="0" smtClean="0"/>
              <a:t> </a:t>
            </a:r>
            <a:r>
              <a:rPr lang="ru-RU" dirty="0" smtClean="0"/>
              <a:t>требуется</a:t>
            </a:r>
            <a:r>
              <a:rPr lang="en-US" dirty="0" smtClean="0"/>
              <a:t> </a:t>
            </a:r>
            <a:r>
              <a:rPr lang="ru-RU" dirty="0" smtClean="0"/>
              <a:t>ограничить</a:t>
            </a:r>
            <a:r>
              <a:rPr lang="en-US" dirty="0" smtClean="0"/>
              <a:t> </a:t>
            </a:r>
            <a:r>
              <a:rPr lang="ru-RU" dirty="0" smtClean="0"/>
              <a:t>набор</a:t>
            </a:r>
            <a:r>
              <a:rPr lang="en-US" dirty="0" smtClean="0"/>
              <a:t> </a:t>
            </a:r>
            <a:r>
              <a:rPr lang="ru-RU" dirty="0" smtClean="0"/>
              <a:t>типов,</a:t>
            </a:r>
            <a:r>
              <a:rPr lang="en-US" dirty="0" smtClean="0"/>
              <a:t>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можно</a:t>
            </a:r>
            <a:r>
              <a:rPr lang="en-US" dirty="0" smtClean="0"/>
              <a:t> </a:t>
            </a:r>
            <a:r>
              <a:rPr lang="ru-RU" dirty="0" smtClean="0"/>
              <a:t>подставить</a:t>
            </a:r>
            <a:r>
              <a:rPr lang="en-US" dirty="0" smtClean="0"/>
              <a:t> </a:t>
            </a:r>
            <a:r>
              <a:rPr lang="ru-RU" dirty="0" smtClean="0"/>
              <a:t>в тип</a:t>
            </a:r>
            <a:r>
              <a:rPr lang="en-US" dirty="0" smtClean="0"/>
              <a:t> </a:t>
            </a:r>
            <a:r>
              <a:rPr lang="ru-RU" dirty="0" smtClean="0"/>
              <a:t>параметра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решения</a:t>
            </a:r>
            <a:r>
              <a:rPr lang="en-US" dirty="0" smtClean="0"/>
              <a:t> </a:t>
            </a:r>
            <a:r>
              <a:rPr lang="ru-RU" dirty="0" smtClean="0"/>
              <a:t>таких</a:t>
            </a:r>
            <a:r>
              <a:rPr lang="ru-RU" dirty="0"/>
              <a:t> </a:t>
            </a:r>
            <a:r>
              <a:rPr lang="ru-RU" dirty="0" smtClean="0"/>
              <a:t>проблем в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ru-RU" dirty="0" smtClean="0"/>
              <a:t>существует</a:t>
            </a:r>
            <a:r>
              <a:rPr lang="en-US" dirty="0" smtClean="0"/>
              <a:t> </a:t>
            </a:r>
            <a:r>
              <a:rPr lang="ru-RU" i="1" dirty="0" smtClean="0"/>
              <a:t>ограничение</a:t>
            </a:r>
            <a:r>
              <a:rPr lang="en-US" i="1" dirty="0" smtClean="0"/>
              <a:t> </a:t>
            </a:r>
            <a:r>
              <a:rPr lang="ru-RU" i="1" dirty="0" smtClean="0"/>
              <a:t>типов</a:t>
            </a:r>
            <a:r>
              <a:rPr lang="en-US" dirty="0" smtClean="0"/>
              <a:t>.</a:t>
            </a:r>
            <a:endParaRPr lang="ru-RU" dirty="0" smtClean="0"/>
          </a:p>
          <a:p>
            <a:pPr marL="36576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 smtClean="0"/>
              <a:t>Например:</a:t>
            </a:r>
          </a:p>
          <a:p>
            <a:pPr marL="36576" indent="0" algn="just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Stats&lt;T extends Number&gt;{</a:t>
            </a:r>
          </a:p>
          <a:p>
            <a:pPr marL="36576" indent="0" algn="just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576" indent="0" algn="just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ru-RU" dirty="0" smtClean="0"/>
              <a:t>подстановочных аргументов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000" dirty="0"/>
              <a:t>Как бы ни была полезна безопасность типов, иногда она мешает </a:t>
            </a:r>
            <a:r>
              <a:rPr lang="ru-RU" sz="2000" dirty="0" smtClean="0"/>
              <a:t>вполне </a:t>
            </a:r>
            <a:r>
              <a:rPr lang="ru-RU" sz="2000" dirty="0"/>
              <a:t>приемлемым </a:t>
            </a:r>
            <a:r>
              <a:rPr lang="ru-RU" sz="2000" dirty="0" smtClean="0"/>
              <a:t>конструкциям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Подстановочный</a:t>
            </a:r>
            <a:r>
              <a:rPr lang="en-US" sz="2000" dirty="0" smtClean="0"/>
              <a:t> </a:t>
            </a:r>
            <a:r>
              <a:rPr lang="ru-RU" sz="2000" dirty="0" smtClean="0"/>
              <a:t>аргумент</a:t>
            </a:r>
            <a:r>
              <a:rPr lang="en-US" sz="2000" dirty="0" smtClean="0"/>
              <a:t> </a:t>
            </a:r>
            <a:r>
              <a:rPr lang="ru-RU" sz="2000" dirty="0" smtClean="0"/>
              <a:t>обозначается</a:t>
            </a:r>
            <a:r>
              <a:rPr lang="en-US" sz="2000" dirty="0" smtClean="0"/>
              <a:t> </a:t>
            </a:r>
            <a:r>
              <a:rPr lang="ru-RU" sz="2000" dirty="0" smtClean="0"/>
              <a:t>как</a:t>
            </a:r>
            <a:r>
              <a:rPr lang="en-US" sz="2000" dirty="0" smtClean="0"/>
              <a:t> </a:t>
            </a:r>
            <a:r>
              <a:rPr lang="en-US" sz="2000" b="1" dirty="0"/>
              <a:t>?</a:t>
            </a:r>
            <a:r>
              <a:rPr lang="en-US" sz="2000" dirty="0"/>
              <a:t>,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представляет</a:t>
            </a:r>
            <a:r>
              <a:rPr lang="en-US" sz="2000" dirty="0" smtClean="0"/>
              <a:t> </a:t>
            </a:r>
            <a:r>
              <a:rPr lang="ru-RU" sz="2000" dirty="0" smtClean="0"/>
              <a:t>из себя</a:t>
            </a:r>
            <a:r>
              <a:rPr lang="en-US" sz="2000" dirty="0" smtClean="0"/>
              <a:t> </a:t>
            </a:r>
            <a:r>
              <a:rPr lang="ru-RU" sz="2000" dirty="0" smtClean="0"/>
              <a:t>неизвестный</a:t>
            </a:r>
            <a:r>
              <a:rPr lang="en-US" sz="2000" dirty="0" smtClean="0"/>
              <a:t> </a:t>
            </a:r>
            <a:r>
              <a:rPr lang="ru-RU" sz="2000" dirty="0" smtClean="0"/>
              <a:t>тип</a:t>
            </a:r>
            <a:r>
              <a:rPr lang="ru-RU" sz="2000" b="1" dirty="0" smtClean="0"/>
              <a:t>.</a:t>
            </a:r>
            <a:endParaRPr lang="ru-RU" sz="2000" b="1" dirty="0"/>
          </a:p>
          <a:p>
            <a:r>
              <a:rPr lang="ru-RU" sz="2000" dirty="0" smtClean="0"/>
              <a:t>Например, если имеется обобщённый класс</a:t>
            </a:r>
            <a:r>
              <a:rPr lang="ru-RU" sz="2000" b="1" i="1" dirty="0" smtClean="0"/>
              <a:t> 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Stats&lt;T extends Number&gt; {…}</a:t>
            </a:r>
          </a:p>
          <a:p>
            <a:pPr marL="36576" indent="0">
              <a:buNone/>
            </a:pPr>
            <a:r>
              <a:rPr lang="ru-RU" sz="2000" dirty="0" smtClean="0"/>
              <a:t>в котором будут сравниваться средние значения разнотипных массивов (например, </a:t>
            </a:r>
            <a:r>
              <a:rPr lang="en-US" sz="2000" dirty="0" smtClean="0"/>
              <a:t>Integer </a:t>
            </a:r>
            <a:r>
              <a:rPr lang="ru-RU" sz="2000" dirty="0" smtClean="0"/>
              <a:t>и </a:t>
            </a:r>
            <a:r>
              <a:rPr lang="en-US" sz="2000" dirty="0" smtClean="0"/>
              <a:t>Double</a:t>
            </a:r>
            <a:r>
              <a:rPr lang="ru-RU" sz="2000" dirty="0" smtClean="0"/>
              <a:t>), то при подстановке типа аргумента в сравнивающем методе лучше использовать ?</a:t>
            </a:r>
            <a:endParaRPr lang="en-US" sz="2000" dirty="0" smtClean="0"/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sameAvg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(Stats&lt;?&gt;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if(average()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ob.average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return false;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Ограничение подстановок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Подстановочные</a:t>
            </a:r>
            <a:r>
              <a:rPr lang="en-US" dirty="0" smtClean="0"/>
              <a:t> </a:t>
            </a:r>
            <a:r>
              <a:rPr lang="ru-RU" dirty="0" smtClean="0"/>
              <a:t>аргументы</a:t>
            </a:r>
            <a:r>
              <a:rPr lang="en-US" dirty="0" smtClean="0"/>
              <a:t> </a:t>
            </a:r>
            <a:r>
              <a:rPr lang="ru-RU" dirty="0" smtClean="0"/>
              <a:t>могут</a:t>
            </a:r>
            <a:r>
              <a:rPr lang="en-US" dirty="0" smtClean="0"/>
              <a:t> </a:t>
            </a:r>
            <a:r>
              <a:rPr lang="ru-RU" dirty="0" smtClean="0"/>
              <a:t>ограничиваться</a:t>
            </a:r>
            <a:r>
              <a:rPr lang="en-US" dirty="0" smtClean="0"/>
              <a:t> </a:t>
            </a:r>
            <a:r>
              <a:rPr lang="ru-RU" dirty="0" smtClean="0"/>
              <a:t>также,</a:t>
            </a:r>
            <a:r>
              <a:rPr lang="en-US" dirty="0" smtClean="0"/>
              <a:t> </a:t>
            </a:r>
            <a:r>
              <a:rPr lang="ru-RU" dirty="0" smtClean="0"/>
              <a:t>как и типы</a:t>
            </a:r>
            <a:r>
              <a:rPr lang="en-US" dirty="0" smtClean="0"/>
              <a:t> </a:t>
            </a:r>
            <a:r>
              <a:rPr lang="ru-RU" dirty="0" smtClean="0"/>
              <a:t>параметров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Например, если у нас есть 2 класса</a:t>
            </a:r>
            <a:r>
              <a:rPr lang="ru-RU" dirty="0"/>
              <a:t>,</a:t>
            </a:r>
            <a:r>
              <a:rPr lang="ru-RU" dirty="0" smtClean="0"/>
              <a:t> содержащие координаты точек: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для вывода координат понадобятся 2 метода с разными ограничениями: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showXY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c){…}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showXYZ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c){…}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Обобщённые 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Возможно</a:t>
            </a:r>
            <a:r>
              <a:rPr lang="en-US" dirty="0" smtClean="0"/>
              <a:t> </a:t>
            </a:r>
            <a:r>
              <a:rPr lang="ru-RU" dirty="0" smtClean="0"/>
              <a:t>создавать обобщённый</a:t>
            </a:r>
            <a:r>
              <a:rPr lang="en-US" dirty="0" smtClean="0"/>
              <a:t> </a:t>
            </a:r>
            <a:r>
              <a:rPr lang="ru-RU" dirty="0" smtClean="0"/>
              <a:t>метод,</a:t>
            </a:r>
            <a:r>
              <a:rPr lang="en-US" dirty="0" smtClean="0"/>
              <a:t> </a:t>
            </a:r>
            <a:r>
              <a:rPr lang="ru-RU" dirty="0" smtClean="0"/>
              <a:t>находящийся</a:t>
            </a:r>
            <a:r>
              <a:rPr lang="en-US" dirty="0" smtClean="0"/>
              <a:t> </a:t>
            </a:r>
            <a:r>
              <a:rPr lang="ru-RU" dirty="0" smtClean="0"/>
              <a:t>внутри</a:t>
            </a:r>
            <a:r>
              <a:rPr lang="en-US" dirty="0" smtClean="0"/>
              <a:t> </a:t>
            </a:r>
            <a:r>
              <a:rPr lang="ru-RU" dirty="0" smtClean="0"/>
              <a:t>необобщённого</a:t>
            </a:r>
            <a:r>
              <a:rPr lang="en-US" dirty="0" smtClean="0"/>
              <a:t> </a:t>
            </a:r>
            <a:r>
              <a:rPr lang="ru-RU" dirty="0" smtClean="0"/>
              <a:t>класса.</a:t>
            </a:r>
          </a:p>
          <a:p>
            <a:pPr marL="36576" indent="0" algn="just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GenMethDemo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static &lt;T extends Comparable&lt;T&gt;, V extends T&gt;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x, V[] y) {</a:t>
            </a:r>
          </a:p>
          <a:p>
            <a:pPr marL="36576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y.length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576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if 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 return true;</a:t>
            </a:r>
          </a:p>
          <a:p>
            <a:pPr marL="36576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else return false; </a:t>
            </a:r>
          </a:p>
          <a:p>
            <a:pPr marL="36576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параметров</a:t>
            </a:r>
            <a:r>
              <a:rPr lang="en-US" dirty="0" smtClean="0"/>
              <a:t> </a:t>
            </a:r>
            <a:r>
              <a:rPr lang="ru-RU" dirty="0" smtClean="0"/>
              <a:t>объявляется</a:t>
            </a:r>
            <a:r>
              <a:rPr lang="en-US" dirty="0" smtClean="0"/>
              <a:t> </a:t>
            </a:r>
            <a:r>
              <a:rPr lang="ru-RU" i="1" dirty="0" smtClean="0"/>
              <a:t>перед</a:t>
            </a:r>
            <a:r>
              <a:rPr lang="en-US" i="1" dirty="0" smtClean="0"/>
              <a:t> </a:t>
            </a:r>
            <a:r>
              <a:rPr lang="ru-RU" dirty="0" smtClean="0"/>
              <a:t>возвращаемым</a:t>
            </a:r>
            <a:r>
              <a:rPr lang="en-US" dirty="0" smtClean="0"/>
              <a:t> </a:t>
            </a:r>
            <a:r>
              <a:rPr lang="ru-RU" dirty="0" smtClean="0"/>
              <a:t>типом</a:t>
            </a:r>
            <a:r>
              <a:rPr lang="en-US" dirty="0" smtClean="0"/>
              <a:t> </a:t>
            </a:r>
            <a:r>
              <a:rPr lang="ru-RU" dirty="0" smtClean="0"/>
              <a:t>метода</a:t>
            </a:r>
            <a:r>
              <a:rPr lang="en-US" dirty="0" smtClean="0"/>
              <a:t>. </a:t>
            </a:r>
          </a:p>
          <a:p>
            <a:r>
              <a:rPr lang="ru-RU" dirty="0" smtClean="0"/>
              <a:t>Также</a:t>
            </a:r>
            <a:r>
              <a:rPr lang="en-US" dirty="0" smtClean="0"/>
              <a:t> </a:t>
            </a:r>
            <a:r>
              <a:rPr lang="en-US" b="1" dirty="0" smtClean="0"/>
              <a:t>T </a:t>
            </a:r>
            <a:r>
              <a:rPr lang="ru-RU" dirty="0" smtClean="0"/>
              <a:t>наследуется от</a:t>
            </a:r>
            <a:r>
              <a:rPr lang="en-US" dirty="0" smtClean="0"/>
              <a:t> </a:t>
            </a:r>
            <a:r>
              <a:rPr lang="en-US" b="1" dirty="0"/>
              <a:t>Comparable&lt;T&gt;</a:t>
            </a:r>
            <a:r>
              <a:rPr lang="en-US" dirty="0"/>
              <a:t>. </a:t>
            </a:r>
            <a:endParaRPr lang="ru-RU" dirty="0" smtClean="0"/>
          </a:p>
          <a:p>
            <a:r>
              <a:rPr lang="en-US" b="1" dirty="0" smtClean="0"/>
              <a:t>Comparable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интерфейс,</a:t>
            </a:r>
            <a:r>
              <a:rPr lang="en-US" dirty="0" smtClean="0"/>
              <a:t> </a:t>
            </a:r>
            <a:r>
              <a:rPr lang="ru-RU" dirty="0" smtClean="0"/>
              <a:t>объявленный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err="1" smtClean="0"/>
              <a:t>java.lang</a:t>
            </a:r>
            <a:r>
              <a:rPr lang="ru-RU" b="1" dirty="0"/>
              <a:t>.</a:t>
            </a:r>
            <a:r>
              <a:rPr lang="en-US" b="1" dirty="0" smtClean="0"/>
              <a:t> </a:t>
            </a:r>
            <a:endParaRPr lang="ru-RU" b="1" dirty="0" smtClean="0"/>
          </a:p>
          <a:p>
            <a:r>
              <a:rPr lang="ru-RU" dirty="0" smtClean="0"/>
              <a:t>Все</a:t>
            </a:r>
            <a:r>
              <a:rPr lang="en-US" b="1" dirty="0" smtClean="0"/>
              <a:t> </a:t>
            </a:r>
            <a:r>
              <a:rPr lang="ru-RU" dirty="0" smtClean="0"/>
              <a:t>объекты,</a:t>
            </a:r>
            <a:r>
              <a:rPr lang="en-US" dirty="0" smtClean="0"/>
              <a:t> </a:t>
            </a:r>
            <a:r>
              <a:rPr lang="ru-RU" dirty="0" smtClean="0"/>
              <a:t>наследуемые от него</a:t>
            </a:r>
            <a:r>
              <a:rPr lang="en-US" dirty="0" smtClean="0"/>
              <a:t> </a:t>
            </a:r>
            <a:r>
              <a:rPr lang="ru-RU" dirty="0" smtClean="0"/>
              <a:t>можно</a:t>
            </a:r>
            <a:r>
              <a:rPr lang="en-US" dirty="0" smtClean="0"/>
              <a:t> </a:t>
            </a:r>
            <a:r>
              <a:rPr lang="ru-RU" dirty="0" smtClean="0"/>
              <a:t>сравнивать</a:t>
            </a:r>
            <a:r>
              <a:rPr lang="en-US" dirty="0" smtClean="0"/>
              <a:t>.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4874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Обобщённые конструкторы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147248" cy="464137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Возможно</a:t>
            </a:r>
            <a:r>
              <a:rPr lang="en-US" dirty="0" smtClean="0"/>
              <a:t> </a:t>
            </a:r>
            <a:r>
              <a:rPr lang="ru-RU" dirty="0" smtClean="0"/>
              <a:t>создавать</a:t>
            </a:r>
            <a:r>
              <a:rPr lang="en-US" dirty="0" smtClean="0"/>
              <a:t> </a:t>
            </a:r>
            <a:r>
              <a:rPr lang="ru-RU" dirty="0" smtClean="0"/>
              <a:t>обобщённые</a:t>
            </a:r>
            <a:r>
              <a:rPr lang="en-US" dirty="0" smtClean="0"/>
              <a:t> </a:t>
            </a:r>
            <a:r>
              <a:rPr lang="ru-RU" dirty="0" smtClean="0"/>
              <a:t>конструкторы</a:t>
            </a:r>
            <a:r>
              <a:rPr lang="en-US" dirty="0" smtClean="0"/>
              <a:t> </a:t>
            </a:r>
            <a:r>
              <a:rPr lang="ru-RU" dirty="0" smtClean="0"/>
              <a:t>внутри</a:t>
            </a:r>
            <a:r>
              <a:rPr lang="en-US" dirty="0" smtClean="0"/>
              <a:t> </a:t>
            </a:r>
            <a:r>
              <a:rPr lang="ru-RU" dirty="0" smtClean="0"/>
              <a:t>необобщённого</a:t>
            </a:r>
            <a:r>
              <a:rPr lang="en-US" dirty="0" smtClean="0"/>
              <a:t> </a:t>
            </a:r>
            <a:r>
              <a:rPr lang="ru-RU" dirty="0" smtClean="0"/>
              <a:t>класса</a:t>
            </a:r>
            <a:r>
              <a:rPr lang="en-US" dirty="0" smtClean="0"/>
              <a:t>. </a:t>
            </a:r>
            <a:endParaRPr lang="ru-RU" dirty="0" smtClean="0"/>
          </a:p>
          <a:p>
            <a:pPr marL="36576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 extends Number&gt;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arg.doubleValue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 smtClean="0"/>
              <a:t>Т.к.</a:t>
            </a:r>
            <a:r>
              <a:rPr lang="en-US" dirty="0" smtClean="0"/>
              <a:t> </a:t>
            </a:r>
            <a:r>
              <a:rPr lang="en-US" b="1" dirty="0" err="1"/>
              <a:t>GenCons</a:t>
            </a:r>
            <a:r>
              <a:rPr lang="en-US" b="1" dirty="0" smtClean="0"/>
              <a:t>() </a:t>
            </a:r>
            <a:r>
              <a:rPr lang="ru-RU" dirty="0" smtClean="0"/>
              <a:t>содержит</a:t>
            </a:r>
            <a:r>
              <a:rPr lang="en-US" dirty="0" smtClean="0"/>
              <a:t> </a:t>
            </a:r>
            <a:r>
              <a:rPr lang="ru-RU" dirty="0" smtClean="0"/>
              <a:t>параметр</a:t>
            </a:r>
            <a:r>
              <a:rPr lang="en-US" dirty="0" smtClean="0"/>
              <a:t> </a:t>
            </a:r>
            <a:r>
              <a:rPr lang="ru-RU" dirty="0" smtClean="0"/>
              <a:t>обобщённого</a:t>
            </a:r>
            <a:r>
              <a:rPr lang="en-US" dirty="0" smtClean="0"/>
              <a:t> </a:t>
            </a:r>
            <a:r>
              <a:rPr lang="ru-RU" dirty="0" smtClean="0"/>
              <a:t>типа</a:t>
            </a:r>
            <a:r>
              <a:rPr lang="en-US" dirty="0" smtClean="0"/>
              <a:t>, </a:t>
            </a:r>
            <a:r>
              <a:rPr lang="ru-RU" dirty="0" smtClean="0"/>
              <a:t>который</a:t>
            </a:r>
            <a:r>
              <a:rPr lang="en-US" dirty="0" smtClean="0"/>
              <a:t> </a:t>
            </a:r>
            <a:r>
              <a:rPr lang="ru-RU" dirty="0" smtClean="0"/>
              <a:t>должен</a:t>
            </a:r>
            <a:r>
              <a:rPr lang="en-US" dirty="0" smtClean="0"/>
              <a:t> </a:t>
            </a:r>
            <a:r>
              <a:rPr lang="ru-RU" dirty="0" smtClean="0"/>
              <a:t>быть подклассом</a:t>
            </a:r>
            <a:r>
              <a:rPr lang="en-US" dirty="0" smtClean="0"/>
              <a:t> </a:t>
            </a:r>
            <a:r>
              <a:rPr lang="en-US" b="1" dirty="0" smtClean="0"/>
              <a:t>Number</a:t>
            </a:r>
            <a:r>
              <a:rPr lang="en-US" dirty="0" smtClean="0"/>
              <a:t>,</a:t>
            </a:r>
            <a:r>
              <a:rPr lang="ru-RU" dirty="0" smtClean="0"/>
              <a:t> то</a:t>
            </a:r>
            <a:r>
              <a:rPr lang="en-US" dirty="0" smtClean="0"/>
              <a:t> </a:t>
            </a:r>
            <a:r>
              <a:rPr lang="en-US" b="1" dirty="0" err="1"/>
              <a:t>GenCons</a:t>
            </a:r>
            <a:r>
              <a:rPr lang="en-US" b="1" dirty="0" smtClean="0"/>
              <a:t>()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</a:t>
            </a:r>
            <a:r>
              <a:rPr lang="en-US" dirty="0" smtClean="0"/>
              <a:t> </a:t>
            </a:r>
            <a:r>
              <a:rPr lang="ru-RU" dirty="0" smtClean="0"/>
              <a:t>вызван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любым</a:t>
            </a:r>
            <a:r>
              <a:rPr lang="en-US" dirty="0" smtClean="0"/>
              <a:t> </a:t>
            </a:r>
            <a:r>
              <a:rPr lang="ru-RU" dirty="0" smtClean="0"/>
              <a:t>числовым</a:t>
            </a:r>
            <a:r>
              <a:rPr lang="en-US" dirty="0" smtClean="0"/>
              <a:t> </a:t>
            </a:r>
            <a:r>
              <a:rPr lang="ru-RU" dirty="0" smtClean="0"/>
              <a:t>типом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включая</a:t>
            </a:r>
            <a:r>
              <a:rPr lang="en-US" dirty="0" smtClean="0"/>
              <a:t> </a:t>
            </a:r>
            <a:r>
              <a:rPr lang="en-US" b="1" dirty="0"/>
              <a:t>Integer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b="1" dirty="0"/>
              <a:t>Double</a:t>
            </a:r>
            <a:r>
              <a:rPr lang="en-US" dirty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23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Обобщённые интерфейсы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Пример объявления обобщённого интерфейса:</a:t>
            </a:r>
          </a:p>
          <a:p>
            <a:pPr marL="36576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Comparable&lt;T&gt;&gt;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400" dirty="0" smtClean="0"/>
              <a:t>Примеры наследовании интерфейса в классе:</a:t>
            </a:r>
          </a:p>
          <a:p>
            <a:pPr marL="36576" indent="0" algn="just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MyClass&lt;T extends Comparable&lt;T&gt;&gt; implements MinMax&lt;T&gt;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Верно</a:t>
            </a:r>
          </a:p>
          <a:p>
            <a:pPr marL="36576" indent="0" algn="just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MyClass&lt;T extends Comparable&lt;T&gt;&gt; implements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MinMax&lt;T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Comparable&lt;T&gt;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Неверно! </a:t>
            </a:r>
          </a:p>
          <a:p>
            <a:pPr marL="36576" indent="0" algn="just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Условие для Т дублируется</a:t>
            </a:r>
          </a:p>
          <a:p>
            <a:pPr marL="36576" indent="0" algn="just">
              <a:buNone/>
            </a:pP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{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{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08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Устаревший(</a:t>
            </a:r>
            <a:r>
              <a:rPr lang="en-US" b="1" dirty="0" smtClean="0"/>
              <a:t>legacy</a:t>
            </a:r>
            <a:r>
              <a:rPr lang="ru-RU" b="1" dirty="0" smtClean="0"/>
              <a:t>) </a:t>
            </a:r>
            <a:r>
              <a:rPr lang="ru-RU" b="1" dirty="0" smtClean="0"/>
              <a:t>код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Т.к.</a:t>
            </a:r>
            <a:r>
              <a:rPr lang="en-US" sz="2400" dirty="0" smtClean="0"/>
              <a:t> </a:t>
            </a:r>
            <a:r>
              <a:rPr lang="ru-RU" sz="2400" dirty="0" smtClean="0"/>
              <a:t>поддержка</a:t>
            </a:r>
            <a:r>
              <a:rPr lang="en-US" sz="2400" dirty="0" smtClean="0"/>
              <a:t> </a:t>
            </a:r>
            <a:r>
              <a:rPr lang="ru-RU" sz="2400" dirty="0" smtClean="0"/>
              <a:t>обобщений</a:t>
            </a:r>
            <a:r>
              <a:rPr lang="en-US" sz="2400" dirty="0" smtClean="0"/>
              <a:t> </a:t>
            </a:r>
            <a:r>
              <a:rPr lang="ru-RU" sz="2400" dirty="0" smtClean="0"/>
              <a:t>появилась</a:t>
            </a:r>
            <a:r>
              <a:rPr lang="en-US" sz="2400" dirty="0" smtClean="0"/>
              <a:t> </a:t>
            </a:r>
            <a:r>
              <a:rPr lang="ru-RU" sz="2400" dirty="0" smtClean="0"/>
              <a:t>только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en-US" sz="2400" dirty="0"/>
              <a:t>JDK 5, </a:t>
            </a:r>
            <a:r>
              <a:rPr lang="ru-RU" sz="2400" dirty="0" smtClean="0"/>
              <a:t>то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перехода</a:t>
            </a:r>
            <a:r>
              <a:rPr lang="en-US" sz="2400" dirty="0" smtClean="0"/>
              <a:t> </a:t>
            </a:r>
            <a:r>
              <a:rPr lang="ru-RU" sz="2400" dirty="0" smtClean="0"/>
              <a:t>со</a:t>
            </a:r>
            <a:r>
              <a:rPr lang="en-US" sz="2400" dirty="0" smtClean="0"/>
              <a:t> </a:t>
            </a:r>
            <a:r>
              <a:rPr lang="ru-RU" sz="2400" dirty="0" smtClean="0"/>
              <a:t>старых</a:t>
            </a:r>
            <a:r>
              <a:rPr lang="en-US" sz="2400" dirty="0" smtClean="0"/>
              <a:t> </a:t>
            </a:r>
            <a:r>
              <a:rPr lang="ru-RU" sz="2400" dirty="0" smtClean="0"/>
              <a:t>версий необходимо создать в коде промежуточный обобщённый класс</a:t>
            </a:r>
            <a:r>
              <a:rPr lang="en-US" sz="2400" dirty="0" smtClean="0"/>
              <a:t>.</a:t>
            </a:r>
            <a:r>
              <a:rPr lang="ru-RU" sz="2400" b="1" dirty="0" smtClean="0"/>
              <a:t> 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Gen&lt;T&gt; {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Gen(T o) { Ob = o; }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400" dirty="0" smtClean="0"/>
              <a:t>В отличие от стандартного обобщённого класса здесь отсутствует безопасность типов, т.е. в таком коде</a:t>
            </a:r>
          </a:p>
          <a:p>
            <a:pPr marL="36576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 raw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Gen(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(98.6));</a:t>
            </a:r>
            <a:endParaRPr lang="ru-RU" sz="2400" dirty="0" smtClean="0"/>
          </a:p>
          <a:p>
            <a:pPr marL="36576" indent="0" algn="just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(Integer)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raw.getob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just">
              <a:buNone/>
            </a:pPr>
            <a:r>
              <a:rPr lang="ru-RU" sz="2400" dirty="0" smtClean="0"/>
              <a:t>может возникнуть ошибка во время выполнения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Иерархии обобщённых классов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Обобщённые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 </a:t>
            </a:r>
            <a:r>
              <a:rPr lang="ru-RU" sz="2400" dirty="0" smtClean="0"/>
              <a:t>могут</a:t>
            </a:r>
            <a:r>
              <a:rPr lang="en-US" sz="2400" dirty="0" smtClean="0"/>
              <a:t>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частью</a:t>
            </a:r>
            <a:r>
              <a:rPr lang="en-US" sz="2400" dirty="0" smtClean="0"/>
              <a:t> </a:t>
            </a:r>
            <a:r>
              <a:rPr lang="ru-RU" sz="2400" dirty="0" smtClean="0"/>
              <a:t>иерархии</a:t>
            </a:r>
            <a:r>
              <a:rPr lang="en-US" sz="2400" dirty="0" smtClean="0"/>
              <a:t> </a:t>
            </a:r>
            <a:r>
              <a:rPr lang="ru-RU" sz="2400" dirty="0" smtClean="0"/>
              <a:t>классов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</a:p>
          <a:p>
            <a:pPr algn="just"/>
            <a:r>
              <a:rPr lang="ru-RU" sz="2400" dirty="0" smtClean="0"/>
              <a:t>Например:</a:t>
            </a:r>
          </a:p>
          <a:p>
            <a:pPr marL="36576" indent="0" algn="just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Gen&lt;T&gt;{…}</a:t>
            </a:r>
          </a:p>
          <a:p>
            <a:pPr marL="36576" indent="0" algn="just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Gen2&lt;T&gt; extends Gen&lt;T&gt;{…}</a:t>
            </a:r>
          </a:p>
          <a:p>
            <a:pPr marL="36576" indent="0" algn="just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Gen3&lt;T, V&gt; extends Gen&lt;T&gt;{…}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Обобщённый дочерний класс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/>
              <a:t>Обобщённые</a:t>
            </a:r>
            <a:r>
              <a:rPr lang="en-US" sz="2400" dirty="0"/>
              <a:t> </a:t>
            </a:r>
            <a:r>
              <a:rPr lang="ru-RU" sz="2400" dirty="0"/>
              <a:t>классы</a:t>
            </a:r>
            <a:r>
              <a:rPr lang="en-US" sz="2400" dirty="0"/>
              <a:t> </a:t>
            </a:r>
            <a:r>
              <a:rPr lang="ru-RU" sz="2400" dirty="0"/>
              <a:t>могут</a:t>
            </a:r>
            <a:r>
              <a:rPr lang="en-US" sz="2400" dirty="0"/>
              <a:t> </a:t>
            </a:r>
            <a:r>
              <a:rPr lang="ru-RU" sz="2400" dirty="0"/>
              <a:t>быть</a:t>
            </a:r>
            <a:r>
              <a:rPr lang="en-US" sz="2400" dirty="0"/>
              <a:t> </a:t>
            </a:r>
            <a:r>
              <a:rPr lang="ru-RU" sz="2400" dirty="0" smtClean="0"/>
              <a:t>дочерними</a:t>
            </a:r>
            <a:r>
              <a:rPr lang="en-US" sz="2400" dirty="0" smtClean="0"/>
              <a:t> </a:t>
            </a:r>
            <a:r>
              <a:rPr lang="ru-RU" sz="2400" dirty="0" smtClean="0"/>
              <a:t>у необобщённых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  <a:p>
            <a:pPr algn="just"/>
            <a:r>
              <a:rPr lang="ru-RU" sz="2400" dirty="0"/>
              <a:t>Например:</a:t>
            </a: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NonGen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NonGen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6576" indent="0" algn="just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Gen&lt;T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extends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NonGen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 algn="just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Gen(T o,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super(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o; }</a:t>
            </a:r>
          </a:p>
          <a:p>
            <a:pPr marL="36576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6576" indent="0" algn="just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Сравнение внутри иерархии обобщений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У обобщений можно использовать оператор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instanceof</a:t>
            </a:r>
            <a:r>
              <a:rPr lang="ru-RU" sz="2400" b="1" dirty="0" smtClean="0"/>
              <a:t>,</a:t>
            </a:r>
            <a:r>
              <a:rPr lang="en-US" sz="2400" b="1" dirty="0" smtClean="0"/>
              <a:t> </a:t>
            </a:r>
            <a:r>
              <a:rPr lang="ru-RU" sz="2400" dirty="0" smtClean="0"/>
              <a:t>который определяет</a:t>
            </a:r>
            <a:r>
              <a:rPr lang="en-US" sz="2400" dirty="0" smtClean="0"/>
              <a:t> </a:t>
            </a:r>
            <a:r>
              <a:rPr lang="ru-RU" sz="2400" dirty="0" smtClean="0"/>
              <a:t>принадлежит</a:t>
            </a:r>
            <a:r>
              <a:rPr lang="en-US" sz="2400" dirty="0" smtClean="0"/>
              <a:t> </a:t>
            </a:r>
            <a:r>
              <a:rPr lang="ru-RU" sz="2400" dirty="0" smtClean="0"/>
              <a:t>ли</a:t>
            </a:r>
            <a:r>
              <a:rPr lang="en-US" sz="2400" dirty="0" smtClean="0"/>
              <a:t> </a:t>
            </a:r>
            <a:r>
              <a:rPr lang="ru-RU" sz="2400" dirty="0" smtClean="0"/>
              <a:t>объект</a:t>
            </a:r>
            <a:r>
              <a:rPr lang="en-US" sz="2400" dirty="0" smtClean="0"/>
              <a:t> </a:t>
            </a:r>
            <a:r>
              <a:rPr lang="ru-RU" sz="2400" dirty="0" smtClean="0"/>
              <a:t>классу</a:t>
            </a:r>
            <a:r>
              <a:rPr lang="en-US" sz="2400" dirty="0" smtClean="0"/>
              <a:t>.</a:t>
            </a:r>
            <a:endParaRPr lang="en-US" sz="2400" i="1" dirty="0" smtClean="0"/>
          </a:p>
          <a:p>
            <a:r>
              <a:rPr lang="ru-RU" sz="2400" dirty="0" smtClean="0"/>
              <a:t>Например: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Gen&lt;T&gt; {…}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Gen2&lt;T&gt; extends Gen&lt;T&gt; {…}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Gen2&lt;Integer&gt; iOb2 = new Gen2&lt;Integer&gt;(99);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(iOb2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Gen2&lt;?&gt;)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(“iOb2 is instance of Gen2”);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Обобщения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Обобщения (</a:t>
            </a:r>
            <a:r>
              <a:rPr lang="en-US" sz="2400" i="1" dirty="0"/>
              <a:t>generics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появились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JDK </a:t>
            </a:r>
            <a:r>
              <a:rPr lang="ru-RU" sz="2400" dirty="0" smtClean="0"/>
              <a:t>5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Обобщения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предоставляют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создавать</a:t>
            </a:r>
            <a:r>
              <a:rPr lang="en-US" sz="2400" dirty="0" smtClean="0"/>
              <a:t> </a:t>
            </a:r>
            <a:r>
              <a:rPr lang="ru-RU" sz="2400" dirty="0" smtClean="0"/>
              <a:t>классы,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интерфейсы</a:t>
            </a:r>
            <a:r>
              <a:rPr lang="en-US" sz="2400" dirty="0" smtClean="0"/>
              <a:t> </a:t>
            </a:r>
            <a:r>
              <a:rPr lang="ru-RU" sz="2400" dirty="0" smtClean="0"/>
              <a:t>и методы,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будут</a:t>
            </a:r>
            <a:r>
              <a:rPr lang="en-US" sz="2400" dirty="0" smtClean="0"/>
              <a:t> </a:t>
            </a:r>
            <a:r>
              <a:rPr lang="ru-RU" sz="2400" dirty="0" smtClean="0"/>
              <a:t>обеспечивать безопасность типов для</a:t>
            </a:r>
            <a:r>
              <a:rPr lang="en-US" sz="2400" dirty="0" smtClean="0"/>
              <a:t> </a:t>
            </a:r>
            <a:r>
              <a:rPr lang="ru-RU" sz="2400" dirty="0"/>
              <a:t>различного</a:t>
            </a:r>
            <a:r>
              <a:rPr lang="en-US" sz="2400" dirty="0"/>
              <a:t> </a:t>
            </a:r>
            <a:r>
              <a:rPr lang="ru-RU" sz="2400" dirty="0"/>
              <a:t>рода</a:t>
            </a:r>
            <a:r>
              <a:rPr lang="ru-RU" sz="2400" dirty="0" smtClean="0"/>
              <a:t> информации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Наибольшее</a:t>
            </a:r>
            <a:r>
              <a:rPr lang="en-US" sz="2400" dirty="0" smtClean="0"/>
              <a:t> </a:t>
            </a:r>
            <a:r>
              <a:rPr lang="ru-RU" sz="2400" dirty="0" smtClean="0"/>
              <a:t>влияние</a:t>
            </a:r>
            <a:r>
              <a:rPr lang="en-US" sz="2400" dirty="0" smtClean="0"/>
              <a:t> </a:t>
            </a:r>
            <a:r>
              <a:rPr lang="ru-RU" sz="2400" dirty="0" smtClean="0"/>
              <a:t>от</a:t>
            </a:r>
            <a:r>
              <a:rPr lang="en-US" sz="2400" dirty="0" smtClean="0"/>
              <a:t> </a:t>
            </a:r>
            <a:r>
              <a:rPr lang="ru-RU" sz="2400" dirty="0" smtClean="0"/>
              <a:t>обобщений в </a:t>
            </a:r>
            <a:r>
              <a:rPr lang="en-US" sz="2400" dirty="0"/>
              <a:t>Java</a:t>
            </a:r>
            <a:r>
              <a:rPr lang="en-US" sz="2400" dirty="0" smtClean="0"/>
              <a:t> </a:t>
            </a:r>
            <a:r>
              <a:rPr lang="ru-RU" sz="2400" dirty="0" smtClean="0"/>
              <a:t>испытали</a:t>
            </a:r>
            <a:r>
              <a:rPr lang="en-US" sz="2400" dirty="0" smtClean="0"/>
              <a:t> </a:t>
            </a:r>
            <a:r>
              <a:rPr lang="ru-RU" sz="2400" i="1" dirty="0" smtClean="0"/>
              <a:t>коллекции</a:t>
            </a:r>
            <a:r>
              <a:rPr lang="en-US" sz="2400" i="1" dirty="0" smtClean="0"/>
              <a:t> (</a:t>
            </a:r>
            <a:r>
              <a:rPr lang="ru-RU" sz="2400" dirty="0" smtClean="0"/>
              <a:t>такие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 smtClean="0"/>
              <a:t> list </a:t>
            </a:r>
            <a:r>
              <a:rPr lang="ru-RU" sz="2400" dirty="0" smtClean="0"/>
              <a:t>и</a:t>
            </a:r>
            <a:r>
              <a:rPr lang="en-US" sz="2400" dirty="0" smtClean="0"/>
              <a:t> map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Транслирование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транслировать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</a:t>
            </a:r>
            <a:r>
              <a:rPr lang="en-US" sz="2400" dirty="0" smtClean="0"/>
              <a:t> </a:t>
            </a:r>
            <a:r>
              <a:rPr lang="ru-RU" sz="2400" dirty="0" smtClean="0"/>
              <a:t>обобщённого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 </a:t>
            </a:r>
            <a:r>
              <a:rPr lang="ru-RU" sz="2400" dirty="0" smtClean="0"/>
              <a:t>в другой</a:t>
            </a:r>
            <a:r>
              <a:rPr lang="en-US" sz="2400" dirty="0" smtClean="0"/>
              <a:t> </a:t>
            </a:r>
            <a:r>
              <a:rPr lang="ru-RU" sz="2400" dirty="0" smtClean="0"/>
              <a:t>только</a:t>
            </a:r>
            <a:r>
              <a:rPr lang="en-US" sz="2400" dirty="0" smtClean="0"/>
              <a:t> </a:t>
            </a:r>
            <a:r>
              <a:rPr lang="ru-RU" sz="2400" dirty="0" smtClean="0"/>
              <a:t>при соблюдении</a:t>
            </a:r>
            <a:r>
              <a:rPr lang="en-US" sz="2400" dirty="0" smtClean="0"/>
              <a:t> </a:t>
            </a:r>
            <a:r>
              <a:rPr lang="ru-RU" sz="2400" dirty="0" smtClean="0"/>
              <a:t>двух условий:</a:t>
            </a:r>
            <a:r>
              <a:rPr lang="en-US" sz="2400" dirty="0" smtClean="0"/>
              <a:t> </a:t>
            </a:r>
            <a:r>
              <a:rPr lang="ru-RU" sz="2400" dirty="0" smtClean="0"/>
              <a:t>если типы</a:t>
            </a:r>
            <a:r>
              <a:rPr lang="en-US" sz="2400" dirty="0" smtClean="0"/>
              <a:t> </a:t>
            </a:r>
            <a:r>
              <a:rPr lang="ru-RU" sz="2400" dirty="0" smtClean="0"/>
              <a:t>совместимы и если</a:t>
            </a:r>
            <a:r>
              <a:rPr lang="en-US" sz="2400" dirty="0" smtClean="0"/>
              <a:t> </a:t>
            </a:r>
            <a:r>
              <a:rPr lang="ru-RU" sz="2400" dirty="0" smtClean="0"/>
              <a:t>их</a:t>
            </a:r>
            <a:r>
              <a:rPr lang="en-US" sz="2400" dirty="0" smtClean="0"/>
              <a:t> </a:t>
            </a:r>
            <a:r>
              <a:rPr lang="ru-RU" sz="2400" dirty="0" smtClean="0"/>
              <a:t>типы</a:t>
            </a:r>
            <a:r>
              <a:rPr lang="en-US" sz="2400" dirty="0" smtClean="0"/>
              <a:t> </a:t>
            </a:r>
            <a:r>
              <a:rPr lang="ru-RU" sz="2400" dirty="0" smtClean="0"/>
              <a:t>их аргументов</a:t>
            </a:r>
            <a:r>
              <a:rPr lang="en-US" sz="2400" dirty="0" smtClean="0"/>
              <a:t> </a:t>
            </a:r>
            <a:r>
              <a:rPr lang="ru-RU" sz="2400" dirty="0" smtClean="0"/>
              <a:t>одинаковы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(Gen&lt;Integer&gt;) iOb2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400" dirty="0" smtClean="0"/>
              <a:t>т.к.</a:t>
            </a:r>
            <a:r>
              <a:rPr lang="en-US" sz="2400" dirty="0" smtClean="0"/>
              <a:t> </a:t>
            </a:r>
            <a:r>
              <a:rPr lang="en-US" sz="2400" b="1" dirty="0"/>
              <a:t>iOb2 </a:t>
            </a:r>
            <a:r>
              <a:rPr lang="ru-RU" sz="2400" dirty="0" smtClean="0"/>
              <a:t>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экземпляром</a:t>
            </a:r>
            <a:r>
              <a:rPr lang="en-US" sz="2400" dirty="0" smtClean="0"/>
              <a:t> </a:t>
            </a:r>
            <a:r>
              <a:rPr lang="en-US" sz="2400" b="1" dirty="0" smtClean="0"/>
              <a:t>Gen&lt;Integer</a:t>
            </a:r>
            <a:r>
              <a:rPr lang="en-US" sz="2400" b="1" dirty="0"/>
              <a:t>&gt;</a:t>
            </a:r>
            <a:r>
              <a:rPr lang="en-US" sz="2400" dirty="0"/>
              <a:t>. </a:t>
            </a:r>
            <a:r>
              <a:rPr lang="ru-RU" sz="2400" dirty="0" smtClean="0"/>
              <a:t>Но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(Gen&lt;Long&gt;) iOb2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</a:t>
            </a:r>
          </a:p>
          <a:p>
            <a:pPr marL="36576" indent="0">
              <a:buNone/>
            </a:pPr>
            <a:r>
              <a:rPr lang="ru-RU" sz="2400" dirty="0" smtClean="0"/>
              <a:t>т.к.</a:t>
            </a:r>
            <a:r>
              <a:rPr lang="en-US" sz="2400" dirty="0" smtClean="0"/>
              <a:t> </a:t>
            </a:r>
            <a:r>
              <a:rPr lang="en-US" sz="2400" b="1" dirty="0" smtClean="0"/>
              <a:t>iOb2 </a:t>
            </a:r>
            <a:r>
              <a:rPr lang="ru-RU" sz="2400" dirty="0" smtClean="0"/>
              <a:t>не 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экземпляром</a:t>
            </a:r>
            <a:r>
              <a:rPr lang="en-US" sz="2400" dirty="0" smtClean="0"/>
              <a:t> </a:t>
            </a:r>
            <a:r>
              <a:rPr lang="en-US" sz="2400" b="1" dirty="0"/>
              <a:t>Gen&lt;Long&gt;</a:t>
            </a:r>
            <a:r>
              <a:rPr lang="en-US" sz="2400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5286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Переопределение методов в обобщённых классах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Метод</a:t>
            </a:r>
            <a:r>
              <a:rPr lang="en-US" sz="2000" dirty="0" smtClean="0"/>
              <a:t> </a:t>
            </a:r>
            <a:r>
              <a:rPr lang="ru-RU" sz="2000" dirty="0" smtClean="0"/>
              <a:t>в обобщённом</a:t>
            </a:r>
            <a:r>
              <a:rPr lang="en-US" sz="2000" dirty="0" smtClean="0"/>
              <a:t> </a:t>
            </a:r>
            <a:r>
              <a:rPr lang="ru-RU" sz="2000" dirty="0" smtClean="0"/>
              <a:t>классе</a:t>
            </a:r>
            <a:r>
              <a:rPr lang="en-US" sz="2000" dirty="0" smtClean="0"/>
              <a:t> </a:t>
            </a:r>
            <a:r>
              <a:rPr lang="ru-RU" sz="2000" dirty="0" smtClean="0"/>
              <a:t>переопределяется</a:t>
            </a:r>
            <a:r>
              <a:rPr lang="en-US" sz="2000" dirty="0" smtClean="0"/>
              <a:t> </a:t>
            </a:r>
            <a:r>
              <a:rPr lang="ru-RU" sz="2000" dirty="0" smtClean="0"/>
              <a:t>также,</a:t>
            </a:r>
            <a:r>
              <a:rPr lang="en-US" sz="2000" dirty="0" smtClean="0"/>
              <a:t> </a:t>
            </a:r>
            <a:r>
              <a:rPr lang="ru-RU" sz="2000" dirty="0" smtClean="0"/>
              <a:t>как</a:t>
            </a:r>
            <a:r>
              <a:rPr lang="en-US" sz="2000" dirty="0" smtClean="0"/>
              <a:t> </a:t>
            </a:r>
            <a:r>
              <a:rPr lang="ru-RU" sz="2000" dirty="0" smtClean="0"/>
              <a:t>любой</a:t>
            </a:r>
            <a:r>
              <a:rPr lang="en-US" sz="2000" dirty="0" smtClean="0"/>
              <a:t> </a:t>
            </a:r>
            <a:r>
              <a:rPr lang="ru-RU" sz="2000" dirty="0" smtClean="0"/>
              <a:t>другой</a:t>
            </a:r>
            <a:r>
              <a:rPr lang="en-US" sz="2000" dirty="0" smtClean="0"/>
              <a:t> </a:t>
            </a:r>
            <a:r>
              <a:rPr lang="ru-RU" sz="2000" dirty="0" smtClean="0"/>
              <a:t>метод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Gen&lt;T&gt; {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(“Gen’s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”);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Gen2&lt;T&gt; extends Gen&lt;T&gt; {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(“Gen2’s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 ”);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Упрощение синтаксиса обобщений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Начиная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en-US" sz="2400" dirty="0"/>
              <a:t>JDK </a:t>
            </a:r>
            <a:r>
              <a:rPr lang="en-US" sz="2400" dirty="0" smtClean="0"/>
              <a:t>7 </a:t>
            </a:r>
            <a:r>
              <a:rPr lang="ru-RU" sz="2400" dirty="0" smtClean="0"/>
              <a:t>появилась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упрощения</a:t>
            </a:r>
            <a:r>
              <a:rPr lang="en-US" sz="2400" dirty="0" smtClean="0"/>
              <a:t> </a:t>
            </a:r>
            <a:r>
              <a:rPr lang="ru-RU" sz="2400" dirty="0" smtClean="0"/>
              <a:t>синтаксиса</a:t>
            </a:r>
            <a:r>
              <a:rPr lang="en-US" sz="2400" dirty="0" smtClean="0"/>
              <a:t> </a:t>
            </a:r>
            <a:r>
              <a:rPr lang="ru-RU" sz="2400" dirty="0" smtClean="0"/>
              <a:t>создания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экземпляра</a:t>
            </a:r>
            <a:r>
              <a:rPr lang="en-US" sz="2400" dirty="0" smtClean="0"/>
              <a:t> </a:t>
            </a:r>
            <a:r>
              <a:rPr lang="ru-RU" sz="2400" dirty="0" smtClean="0"/>
              <a:t>обобщённого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До 7 версии:</a:t>
            </a: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String&gt;(98, “A String”);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Начиная с 7 версии: 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98, “A 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ru-RU" sz="2400" dirty="0" smtClean="0"/>
              <a:t>Оператор </a:t>
            </a:r>
            <a:r>
              <a:rPr lang="en-US" sz="2400" dirty="0" smtClean="0"/>
              <a:t>&lt;&gt; </a:t>
            </a:r>
            <a:r>
              <a:rPr lang="ru-RU" sz="2400" dirty="0" smtClean="0"/>
              <a:t>называют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 </a:t>
            </a:r>
            <a:r>
              <a:rPr lang="ru-RU" sz="2400" dirty="0"/>
              <a:t>«алмаз</a:t>
            </a:r>
            <a:r>
              <a:rPr lang="ru-RU" sz="2400" dirty="0" smtClean="0"/>
              <a:t>» </a:t>
            </a:r>
            <a:r>
              <a:rPr lang="ru-RU" sz="2400" dirty="0"/>
              <a:t>(</a:t>
            </a:r>
            <a:r>
              <a:rPr lang="en-US" sz="2400" i="1" dirty="0"/>
              <a:t>diamond</a:t>
            </a:r>
            <a:r>
              <a:rPr lang="ru-RU" sz="2400" i="1" dirty="0"/>
              <a:t>)</a:t>
            </a:r>
            <a:r>
              <a:rPr lang="en-US" sz="2400" dirty="0" smtClean="0"/>
              <a:t>.</a:t>
            </a:r>
            <a:endParaRPr lang="ru-RU" sz="2400" dirty="0">
              <a:cs typeface="Courier New" panose="020703090202050204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95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Упрощение типа локальной переменной в обобщениях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Начиная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en-US" sz="2400" dirty="0"/>
              <a:t>JDK 10</a:t>
            </a:r>
            <a:r>
              <a:rPr lang="en-US" sz="2400" dirty="0" smtClean="0"/>
              <a:t> </a:t>
            </a:r>
            <a:r>
              <a:rPr lang="ru-RU" sz="2400" dirty="0" smtClean="0"/>
              <a:t>появилась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упрощения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 </a:t>
            </a:r>
            <a:r>
              <a:rPr lang="ru-RU" sz="2400" dirty="0" smtClean="0"/>
              <a:t>локальной переменной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обобщённых</a:t>
            </a:r>
            <a:r>
              <a:rPr lang="en-US" sz="2400" dirty="0" smtClean="0"/>
              <a:t> </a:t>
            </a:r>
            <a:r>
              <a:rPr lang="ru-RU" sz="2400" dirty="0" smtClean="0"/>
              <a:t>классов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/>
              <a:t>До </a:t>
            </a:r>
            <a:r>
              <a:rPr lang="ru-RU" sz="2400" dirty="0" smtClean="0"/>
              <a:t>10 </a:t>
            </a:r>
            <a:r>
              <a:rPr lang="ru-RU" sz="2400" dirty="0"/>
              <a:t>версии:</a:t>
            </a:r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String&gt;(98, “A String”);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cs typeface="Courier New" panose="02070309020205020404" pitchFamily="49" charset="0"/>
              </a:rPr>
              <a:t>Начиная с </a:t>
            </a:r>
            <a:r>
              <a:rPr lang="ru-RU" sz="2400" dirty="0" smtClean="0">
                <a:cs typeface="Courier New" panose="02070309020205020404" pitchFamily="49" charset="0"/>
              </a:rPr>
              <a:t>10 </a:t>
            </a:r>
            <a:r>
              <a:rPr lang="ru-RU" sz="2400" dirty="0">
                <a:cs typeface="Courier New" panose="02070309020205020404" pitchFamily="49" charset="0"/>
              </a:rPr>
              <a:t>версии: </a:t>
            </a:r>
            <a:endParaRPr lang="en-US" sz="2400" dirty="0"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98, “A 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Использование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оператора </a:t>
            </a:r>
            <a:r>
              <a:rPr lang="en-US" sz="2400" b="1" dirty="0" err="1" smtClean="0"/>
              <a:t>var</a:t>
            </a:r>
            <a:r>
              <a:rPr lang="en-US" sz="2400" dirty="0" smtClean="0"/>
              <a:t> </a:t>
            </a:r>
            <a:r>
              <a:rPr lang="ru-RU" sz="2400" dirty="0" smtClean="0"/>
              <a:t>сокращает</a:t>
            </a:r>
            <a:r>
              <a:rPr lang="en-US" sz="2400" dirty="0" smtClean="0"/>
              <a:t> </a:t>
            </a:r>
            <a:r>
              <a:rPr lang="ru-RU" sz="2400" dirty="0" smtClean="0"/>
              <a:t>запись</a:t>
            </a:r>
            <a:r>
              <a:rPr lang="en-US" sz="2400" dirty="0" smtClean="0"/>
              <a:t> </a:t>
            </a:r>
            <a:r>
              <a:rPr lang="ru-RU" sz="2400" dirty="0" smtClean="0"/>
              <a:t>и делает её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удобной для чтения</a:t>
            </a:r>
            <a:r>
              <a:rPr lang="en-US" sz="2400" dirty="0" smtClean="0"/>
              <a:t>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Стирание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Одной из проблем новых версий </a:t>
            </a:r>
            <a:r>
              <a:rPr lang="en-US" dirty="0" smtClean="0"/>
              <a:t>Java </a:t>
            </a:r>
            <a:r>
              <a:rPr lang="ru-RU" dirty="0" smtClean="0"/>
              <a:t>является то, что любые</a:t>
            </a:r>
            <a:r>
              <a:rPr lang="en-US" dirty="0" smtClean="0"/>
              <a:t> </a:t>
            </a:r>
            <a:r>
              <a:rPr lang="ru-RU" dirty="0" smtClean="0"/>
              <a:t>изменения</a:t>
            </a:r>
            <a:r>
              <a:rPr lang="en-US" dirty="0" smtClean="0"/>
              <a:t>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языка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JVM</a:t>
            </a:r>
            <a:r>
              <a:rPr lang="ru-RU" dirty="0" smtClean="0"/>
              <a:t> могут</a:t>
            </a:r>
            <a:r>
              <a:rPr lang="en-US" dirty="0" smtClean="0"/>
              <a:t> </a:t>
            </a:r>
            <a:r>
              <a:rPr lang="ru-RU" dirty="0" smtClean="0"/>
              <a:t>привести</a:t>
            </a:r>
            <a:r>
              <a:rPr lang="en-US" dirty="0" smtClean="0"/>
              <a:t> </a:t>
            </a:r>
            <a:r>
              <a:rPr lang="ru-RU" dirty="0" smtClean="0"/>
              <a:t>к неработоспособности старого кода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Решение</a:t>
            </a:r>
            <a:r>
              <a:rPr lang="en-US" dirty="0" smtClean="0"/>
              <a:t> </a:t>
            </a:r>
            <a:r>
              <a:rPr lang="ru-RU" dirty="0" smtClean="0"/>
              <a:t>данной</a:t>
            </a:r>
            <a:r>
              <a:rPr lang="en-US" dirty="0" smtClean="0"/>
              <a:t> </a:t>
            </a:r>
            <a:r>
              <a:rPr lang="ru-RU" dirty="0" smtClean="0"/>
              <a:t>проблемы</a:t>
            </a:r>
            <a:r>
              <a:rPr lang="en-US" dirty="0" smtClean="0"/>
              <a:t> </a:t>
            </a:r>
            <a:r>
              <a:rPr lang="ru-RU" dirty="0" smtClean="0"/>
              <a:t>при появлении обобщений</a:t>
            </a:r>
            <a:r>
              <a:rPr lang="en-US" dirty="0" smtClean="0"/>
              <a:t> </a:t>
            </a:r>
            <a:r>
              <a:rPr lang="ru-RU" dirty="0" smtClean="0"/>
              <a:t>заключалось</a:t>
            </a:r>
            <a:r>
              <a:rPr lang="en-US" dirty="0" smtClean="0"/>
              <a:t> </a:t>
            </a:r>
            <a:r>
              <a:rPr lang="ru-RU" dirty="0" smtClean="0"/>
              <a:t>в использовании</a:t>
            </a:r>
            <a:r>
              <a:rPr lang="en-US" dirty="0" smtClean="0"/>
              <a:t> </a:t>
            </a:r>
            <a:r>
              <a:rPr lang="ru-RU" dirty="0" smtClean="0"/>
              <a:t>стирания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Когда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ru-RU" dirty="0" smtClean="0"/>
              <a:t>скомпилирован,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вся информация</a:t>
            </a:r>
            <a:r>
              <a:rPr lang="en-US" dirty="0" smtClean="0"/>
              <a:t> </a:t>
            </a:r>
            <a:r>
              <a:rPr lang="ru-RU" dirty="0" smtClean="0"/>
              <a:t>об</a:t>
            </a:r>
            <a:r>
              <a:rPr lang="en-US" dirty="0" smtClean="0"/>
              <a:t> </a:t>
            </a:r>
            <a:r>
              <a:rPr lang="ru-RU" dirty="0" smtClean="0"/>
              <a:t>обобщённых</a:t>
            </a:r>
            <a:r>
              <a:rPr lang="en-US" dirty="0" smtClean="0"/>
              <a:t> </a:t>
            </a:r>
            <a:r>
              <a:rPr lang="ru-RU" dirty="0" smtClean="0"/>
              <a:t>типах удаляется</a:t>
            </a:r>
            <a:r>
              <a:rPr lang="en-US" dirty="0" smtClean="0"/>
              <a:t> (</a:t>
            </a:r>
            <a:r>
              <a:rPr lang="ru-RU" dirty="0" smtClean="0"/>
              <a:t>стирается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подразумевает</a:t>
            </a:r>
            <a:r>
              <a:rPr lang="en-US" dirty="0" smtClean="0"/>
              <a:t>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типов в</a:t>
            </a:r>
            <a:r>
              <a:rPr lang="en-US" dirty="0" smtClean="0"/>
              <a:t> </a:t>
            </a:r>
            <a:r>
              <a:rPr lang="en-US" b="1" dirty="0"/>
              <a:t>Object </a:t>
            </a:r>
            <a:r>
              <a:rPr lang="ru-RU" b="1" dirty="0" smtClean="0"/>
              <a:t>(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не указано</a:t>
            </a:r>
            <a:r>
              <a:rPr lang="en-US" dirty="0" smtClean="0"/>
              <a:t> </a:t>
            </a:r>
            <a:r>
              <a:rPr lang="ru-RU" dirty="0" smtClean="0"/>
              <a:t>явное</a:t>
            </a:r>
            <a:r>
              <a:rPr lang="en-US" dirty="0" smtClean="0"/>
              <a:t> </a:t>
            </a:r>
            <a:r>
              <a:rPr lang="ru-RU" dirty="0" smtClean="0"/>
              <a:t>преобразование)</a:t>
            </a:r>
            <a:r>
              <a:rPr lang="en-US" dirty="0" smtClean="0"/>
              <a:t>,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затем обратное</a:t>
            </a:r>
            <a:r>
              <a:rPr lang="en-US" dirty="0" smtClean="0"/>
              <a:t>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в подходящие</a:t>
            </a:r>
            <a:r>
              <a:rPr lang="en-US" dirty="0" smtClean="0"/>
              <a:t> </a:t>
            </a:r>
            <a:r>
              <a:rPr lang="ru-RU" dirty="0" smtClean="0"/>
              <a:t>типы в соответствии с</a:t>
            </a:r>
            <a:r>
              <a:rPr lang="en-US" dirty="0" smtClean="0"/>
              <a:t> </a:t>
            </a:r>
            <a:r>
              <a:rPr lang="ru-RU" dirty="0" smtClean="0"/>
              <a:t>типом</a:t>
            </a:r>
            <a:r>
              <a:rPr lang="en-US" dirty="0" smtClean="0"/>
              <a:t> </a:t>
            </a:r>
            <a:r>
              <a:rPr lang="ru-RU" dirty="0" smtClean="0"/>
              <a:t>аргументов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Данное</a:t>
            </a:r>
            <a:r>
              <a:rPr lang="en-US" dirty="0" smtClean="0"/>
              <a:t> </a:t>
            </a:r>
            <a:r>
              <a:rPr lang="ru-RU" dirty="0" smtClean="0"/>
              <a:t>решение подразумевает,</a:t>
            </a:r>
            <a:r>
              <a:rPr lang="en-US" dirty="0" smtClean="0"/>
              <a:t> </a:t>
            </a:r>
            <a:r>
              <a:rPr lang="ru-RU" dirty="0" smtClean="0"/>
              <a:t>что у параметров обобщений </a:t>
            </a:r>
            <a:r>
              <a:rPr lang="ru-RU" dirty="0"/>
              <a:t>отсутствуют</a:t>
            </a:r>
            <a:r>
              <a:rPr lang="en-US" dirty="0"/>
              <a:t> </a:t>
            </a:r>
            <a:r>
              <a:rPr lang="ru-RU" dirty="0"/>
              <a:t>типы</a:t>
            </a:r>
            <a:r>
              <a:rPr lang="en-US" dirty="0" smtClean="0"/>
              <a:t> </a:t>
            </a:r>
            <a:r>
              <a:rPr lang="ru-RU" dirty="0" smtClean="0"/>
              <a:t>во время</a:t>
            </a:r>
            <a:r>
              <a:rPr lang="en-US" dirty="0" smtClean="0"/>
              <a:t> </a:t>
            </a:r>
            <a:r>
              <a:rPr lang="ru-RU" dirty="0" smtClean="0"/>
              <a:t>выполнения</a:t>
            </a:r>
            <a:r>
              <a:rPr lang="en-US" dirty="0" smtClean="0"/>
              <a:t> </a:t>
            </a:r>
            <a:r>
              <a:rPr lang="ru-RU" dirty="0" smtClean="0"/>
              <a:t>программы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7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Мостовые методы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1800" dirty="0" smtClean="0"/>
              <a:t>Время от времени</a:t>
            </a:r>
            <a:r>
              <a:rPr lang="en-US" sz="1800" dirty="0" smtClean="0"/>
              <a:t> </a:t>
            </a:r>
            <a:r>
              <a:rPr lang="ru-RU" sz="1800" dirty="0" smtClean="0"/>
              <a:t>компилятор</a:t>
            </a:r>
            <a:r>
              <a:rPr lang="en-US" sz="1800" dirty="0" smtClean="0"/>
              <a:t> </a:t>
            </a:r>
            <a:r>
              <a:rPr lang="ru-RU" sz="1800" dirty="0" smtClean="0"/>
              <a:t>будет</a:t>
            </a:r>
            <a:r>
              <a:rPr lang="en-US" sz="1800" dirty="0" smtClean="0"/>
              <a:t> </a:t>
            </a:r>
            <a:r>
              <a:rPr lang="ru-RU" sz="1800" dirty="0" smtClean="0"/>
              <a:t>нуждаться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ru-RU" sz="1800" dirty="0" smtClean="0"/>
              <a:t>добавлении</a:t>
            </a:r>
            <a:r>
              <a:rPr lang="en-US" sz="1800" dirty="0" smtClean="0"/>
              <a:t> </a:t>
            </a:r>
            <a:r>
              <a:rPr lang="ru-RU" sz="1800" dirty="0" smtClean="0"/>
              <a:t>мостового</a:t>
            </a:r>
            <a:r>
              <a:rPr lang="en-US" sz="1800" i="1" dirty="0" smtClean="0"/>
              <a:t> </a:t>
            </a:r>
            <a:r>
              <a:rPr lang="ru-RU" sz="1800" i="1" dirty="0" smtClean="0"/>
              <a:t>метода</a:t>
            </a:r>
            <a:r>
              <a:rPr lang="en-US" sz="1800" i="1" dirty="0" smtClean="0"/>
              <a:t> </a:t>
            </a:r>
            <a:r>
              <a:rPr lang="ru-RU" sz="1800" dirty="0" smtClean="0"/>
              <a:t>к</a:t>
            </a:r>
            <a:r>
              <a:rPr lang="en-US" sz="1800" dirty="0" smtClean="0"/>
              <a:t> </a:t>
            </a:r>
            <a:r>
              <a:rPr lang="ru-RU" sz="1800" dirty="0" smtClean="0"/>
              <a:t>классу</a:t>
            </a:r>
            <a:r>
              <a:rPr lang="en-US" sz="1800" dirty="0" smtClean="0"/>
              <a:t> </a:t>
            </a:r>
            <a:r>
              <a:rPr lang="ru-RU" sz="1800" dirty="0" smtClean="0"/>
              <a:t>для обработки</a:t>
            </a:r>
            <a:r>
              <a:rPr lang="en-US" sz="1800" dirty="0" smtClean="0"/>
              <a:t> </a:t>
            </a:r>
            <a:r>
              <a:rPr lang="ru-RU" sz="1800" dirty="0" smtClean="0"/>
              <a:t>ситуаций,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ru-RU" sz="1800" dirty="0" smtClean="0"/>
              <a:t>которых</a:t>
            </a:r>
            <a:r>
              <a:rPr lang="en-US" sz="1800" dirty="0" smtClean="0"/>
              <a:t> </a:t>
            </a:r>
            <a:r>
              <a:rPr lang="ru-RU" sz="1800" dirty="0" smtClean="0"/>
              <a:t>стирание</a:t>
            </a:r>
            <a:r>
              <a:rPr lang="en-US" sz="1800" dirty="0" smtClean="0"/>
              <a:t> </a:t>
            </a:r>
            <a:r>
              <a:rPr lang="ru-RU" sz="1800" dirty="0" smtClean="0"/>
              <a:t>типа</a:t>
            </a:r>
            <a:r>
              <a:rPr lang="en-US" sz="1800" dirty="0" smtClean="0"/>
              <a:t> </a:t>
            </a:r>
            <a:r>
              <a:rPr lang="ru-RU" sz="1800" dirty="0" smtClean="0"/>
              <a:t>переопределяемого</a:t>
            </a:r>
            <a:r>
              <a:rPr lang="en-US" sz="1800" dirty="0" smtClean="0"/>
              <a:t> </a:t>
            </a:r>
            <a:r>
              <a:rPr lang="ru-RU" sz="1800" dirty="0" smtClean="0"/>
              <a:t>метода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ru-RU" sz="1800" dirty="0" smtClean="0"/>
              <a:t>дочернем</a:t>
            </a:r>
            <a:r>
              <a:rPr lang="en-US" sz="1800" dirty="0" smtClean="0"/>
              <a:t> </a:t>
            </a:r>
            <a:r>
              <a:rPr lang="ru-RU" sz="1800" dirty="0" smtClean="0"/>
              <a:t>классе не производит</a:t>
            </a:r>
            <a:r>
              <a:rPr lang="en-US" sz="1800" dirty="0" smtClean="0"/>
              <a:t> </a:t>
            </a:r>
            <a:r>
              <a:rPr lang="ru-RU" sz="1800" dirty="0" smtClean="0"/>
              <a:t>такого же</a:t>
            </a:r>
            <a:r>
              <a:rPr lang="en-US" sz="1800" dirty="0" smtClean="0"/>
              <a:t> </a:t>
            </a:r>
            <a:r>
              <a:rPr lang="ru-RU" sz="1800" dirty="0" smtClean="0"/>
              <a:t>стирания,</a:t>
            </a:r>
            <a:r>
              <a:rPr lang="en-US" sz="1800" dirty="0" smtClean="0"/>
              <a:t> </a:t>
            </a:r>
            <a:r>
              <a:rPr lang="ru-RU" sz="1800" dirty="0" smtClean="0"/>
              <a:t>что и в методе</a:t>
            </a:r>
            <a:r>
              <a:rPr lang="en-US" sz="1800" dirty="0" smtClean="0"/>
              <a:t> </a:t>
            </a:r>
            <a:r>
              <a:rPr lang="ru-RU" sz="1800" dirty="0" smtClean="0"/>
              <a:t>суперкласса</a:t>
            </a:r>
            <a:r>
              <a:rPr lang="en-US" sz="1800" dirty="0" smtClean="0"/>
              <a:t>.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Gen&lt;String&gt;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called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 ”);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1800" dirty="0" smtClean="0"/>
              <a:t>Для решения</a:t>
            </a:r>
            <a:r>
              <a:rPr lang="en-US" sz="1800" dirty="0" smtClean="0"/>
              <a:t> </a:t>
            </a:r>
            <a:r>
              <a:rPr lang="ru-RU" sz="1800" dirty="0" smtClean="0"/>
              <a:t>данной</a:t>
            </a:r>
            <a:r>
              <a:rPr lang="en-US" sz="1800" dirty="0" smtClean="0"/>
              <a:t> </a:t>
            </a:r>
            <a:r>
              <a:rPr lang="ru-RU" sz="1800" dirty="0" smtClean="0"/>
              <a:t>проблемы</a:t>
            </a:r>
            <a:r>
              <a:rPr lang="en-US" sz="1800" dirty="0" smtClean="0"/>
              <a:t> </a:t>
            </a:r>
            <a:r>
              <a:rPr lang="ru-RU" sz="1800" dirty="0" smtClean="0"/>
              <a:t>компилятор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</a:t>
            </a:r>
            <a:r>
              <a:rPr lang="en-US" sz="1800" dirty="0" smtClean="0"/>
              <a:t> </a:t>
            </a:r>
            <a:r>
              <a:rPr lang="ru-RU" sz="1800" dirty="0" smtClean="0"/>
              <a:t>мостовой</a:t>
            </a:r>
            <a:r>
              <a:rPr lang="en-US" sz="1800" dirty="0" smtClean="0"/>
              <a:t> </a:t>
            </a:r>
            <a:r>
              <a:rPr lang="ru-RU" sz="1800" dirty="0" smtClean="0"/>
              <a:t>метод</a:t>
            </a:r>
            <a:r>
              <a:rPr lang="en-US" sz="1800" dirty="0" smtClean="0"/>
              <a:t> </a:t>
            </a:r>
            <a:r>
              <a:rPr lang="ru-RU" sz="1800" dirty="0" smtClean="0"/>
              <a:t>со</a:t>
            </a:r>
            <a:r>
              <a:rPr lang="en-US" sz="1800" dirty="0" smtClean="0"/>
              <a:t> </a:t>
            </a:r>
            <a:r>
              <a:rPr lang="ru-RU" sz="1800" dirty="0" smtClean="0"/>
              <a:t>схожей</a:t>
            </a:r>
            <a:r>
              <a:rPr lang="en-US" sz="1800" dirty="0" smtClean="0"/>
              <a:t> </a:t>
            </a:r>
            <a:r>
              <a:rPr lang="ru-RU" sz="1800" dirty="0" smtClean="0"/>
              <a:t>сигнатурой,</a:t>
            </a:r>
            <a:r>
              <a:rPr lang="en-US" sz="1800" dirty="0" smtClean="0"/>
              <a:t> </a:t>
            </a:r>
            <a:r>
              <a:rPr lang="ru-RU" sz="1800" dirty="0" smtClean="0"/>
              <a:t>которая</a:t>
            </a:r>
            <a:r>
              <a:rPr lang="en-US" sz="1800" dirty="0" smtClean="0"/>
              <a:t> </a:t>
            </a:r>
            <a:r>
              <a:rPr lang="ru-RU" sz="1800" dirty="0" smtClean="0"/>
              <a:t>вызовет</a:t>
            </a:r>
            <a:r>
              <a:rPr lang="en-US" sz="1800" dirty="0" smtClean="0"/>
              <a:t> </a:t>
            </a:r>
            <a:r>
              <a:rPr lang="ru-RU" sz="1800" dirty="0" smtClean="0"/>
              <a:t>нужную</a:t>
            </a:r>
            <a:r>
              <a:rPr lang="en-US" sz="1800" dirty="0" smtClean="0"/>
              <a:t> </a:t>
            </a:r>
            <a:r>
              <a:rPr lang="ru-RU" sz="1800" dirty="0" smtClean="0"/>
              <a:t>(</a:t>
            </a:r>
            <a:r>
              <a:rPr lang="en-US" sz="1800" b="1" dirty="0" smtClean="0"/>
              <a:t>String</a:t>
            </a:r>
            <a:r>
              <a:rPr lang="ru-RU" sz="1800" b="1" dirty="0" smtClean="0"/>
              <a:t>)</a:t>
            </a:r>
            <a:r>
              <a:rPr lang="en-US" sz="1800" b="1" dirty="0" smtClean="0"/>
              <a:t> </a:t>
            </a:r>
            <a:r>
              <a:rPr lang="ru-RU" sz="1800" dirty="0" smtClean="0"/>
              <a:t>версию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36576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ava.lang.Object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генерируемый мостовой метод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Неоднозначные ошибки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Появление</a:t>
            </a:r>
            <a:r>
              <a:rPr lang="en-US" sz="2400" dirty="0" smtClean="0"/>
              <a:t> </a:t>
            </a:r>
            <a:r>
              <a:rPr lang="ru-RU" sz="2400" dirty="0" smtClean="0"/>
              <a:t>обобщений</a:t>
            </a:r>
            <a:r>
              <a:rPr lang="en-US" sz="2400" dirty="0" smtClean="0"/>
              <a:t> </a:t>
            </a:r>
            <a:r>
              <a:rPr lang="ru-RU" sz="2400" dirty="0" smtClean="0"/>
              <a:t>привело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новому</a:t>
            </a:r>
            <a:r>
              <a:rPr lang="en-US" sz="2400" dirty="0" smtClean="0"/>
              <a:t> </a:t>
            </a:r>
            <a:r>
              <a:rPr lang="ru-RU" sz="2400" dirty="0" smtClean="0"/>
              <a:t>типу</a:t>
            </a:r>
            <a:r>
              <a:rPr lang="en-US" sz="2400" dirty="0" smtClean="0"/>
              <a:t> </a:t>
            </a:r>
            <a:r>
              <a:rPr lang="ru-RU" sz="2400" dirty="0" smtClean="0"/>
              <a:t>ошибок,</a:t>
            </a:r>
            <a:r>
              <a:rPr lang="en-US" sz="2400" dirty="0" smtClean="0"/>
              <a:t> </a:t>
            </a:r>
            <a:r>
              <a:rPr lang="ru-RU" sz="2400" dirty="0" smtClean="0"/>
              <a:t>называющимися</a:t>
            </a:r>
            <a:r>
              <a:rPr lang="en-US" sz="2400" dirty="0" smtClean="0"/>
              <a:t> </a:t>
            </a:r>
            <a:r>
              <a:rPr lang="ru-RU" sz="2400" dirty="0" smtClean="0"/>
              <a:t>неоднозначными (</a:t>
            </a:r>
            <a:r>
              <a:rPr lang="en-US" sz="2400" i="1" dirty="0" smtClean="0"/>
              <a:t>ambiguity</a:t>
            </a:r>
            <a:r>
              <a:rPr lang="ru-RU" sz="2400" i="1" dirty="0" smtClean="0"/>
              <a:t>)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Например:</a:t>
            </a:r>
          </a:p>
          <a:p>
            <a:pPr marL="36576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MyGenClass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 V&gt; {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 ob1;</a:t>
            </a:r>
          </a:p>
          <a:p>
            <a:pPr marL="36576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ob2;</a:t>
            </a:r>
          </a:p>
          <a:p>
            <a:pPr marL="36576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set(T o) {ob1 = o;}</a:t>
            </a:r>
          </a:p>
          <a:p>
            <a:pPr marL="36576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set(V o) {ob2 = o;}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ошибка 1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 algn="just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MyGenClass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&lt;Number, Number&gt; x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MyGenClass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&lt;Number, Number&gt;();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ошибка 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2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Некоторые ограничения обобщений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Нельзя создавать экземпляр параметра</a:t>
            </a:r>
            <a:r>
              <a:rPr lang="en-US" sz="2400" dirty="0" smtClean="0"/>
              <a:t> </a:t>
            </a:r>
            <a:r>
              <a:rPr lang="ru-RU" sz="2400" dirty="0" smtClean="0"/>
              <a:t>типов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smtClean="0"/>
              <a:t>слайд 28).</a:t>
            </a:r>
          </a:p>
          <a:p>
            <a:r>
              <a:rPr lang="ru-RU" sz="2400" dirty="0" smtClean="0"/>
              <a:t>Ограничения</a:t>
            </a:r>
            <a:r>
              <a:rPr lang="en-US" sz="2400" dirty="0" smtClean="0"/>
              <a:t> </a:t>
            </a:r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ru-RU" sz="2400" dirty="0" smtClean="0"/>
              <a:t>статические</a:t>
            </a:r>
            <a:r>
              <a:rPr lang="en-US" sz="2400" dirty="0" smtClean="0"/>
              <a:t> </a:t>
            </a:r>
            <a:r>
              <a:rPr lang="ru-RU" sz="2400" dirty="0" smtClean="0"/>
              <a:t>члены </a:t>
            </a:r>
            <a:r>
              <a:rPr lang="ru-RU" sz="2400" dirty="0"/>
              <a:t>(слайд </a:t>
            </a:r>
            <a:r>
              <a:rPr lang="ru-RU" sz="2400" dirty="0" smtClean="0"/>
              <a:t>29).</a:t>
            </a:r>
          </a:p>
          <a:p>
            <a:r>
              <a:rPr lang="ru-RU" sz="2400" dirty="0" smtClean="0"/>
              <a:t>Ограничения</a:t>
            </a:r>
            <a:r>
              <a:rPr lang="en-US" sz="2400" dirty="0" smtClean="0"/>
              <a:t> </a:t>
            </a:r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ru-RU" sz="2400" dirty="0" smtClean="0"/>
              <a:t>обобщённые массивы </a:t>
            </a:r>
            <a:r>
              <a:rPr lang="ru-RU" sz="2400" dirty="0"/>
              <a:t>(слайд </a:t>
            </a:r>
            <a:r>
              <a:rPr lang="ru-RU" sz="2400" dirty="0" smtClean="0"/>
              <a:t>30).</a:t>
            </a:r>
          </a:p>
          <a:p>
            <a:r>
              <a:rPr lang="ru-RU" sz="2400" dirty="0" smtClean="0"/>
              <a:t>Ограничения</a:t>
            </a:r>
            <a:r>
              <a:rPr lang="en-US" sz="2400" dirty="0" smtClean="0"/>
              <a:t> </a:t>
            </a:r>
            <a:r>
              <a:rPr lang="ru-RU" sz="2400" dirty="0" smtClean="0"/>
              <a:t>на обобщённые</a:t>
            </a:r>
            <a:r>
              <a:rPr lang="en-US" sz="2400" dirty="0" smtClean="0"/>
              <a:t> </a:t>
            </a:r>
            <a:r>
              <a:rPr lang="ru-RU" sz="2400" dirty="0" smtClean="0"/>
              <a:t>исключения </a:t>
            </a:r>
          </a:p>
          <a:p>
            <a:pPr lvl="1"/>
            <a:r>
              <a:rPr lang="ru-RU" sz="2000" dirty="0" smtClean="0"/>
              <a:t>Обобщённый</a:t>
            </a:r>
            <a:r>
              <a:rPr lang="en-US" sz="2000" dirty="0" smtClean="0"/>
              <a:t> </a:t>
            </a:r>
            <a:r>
              <a:rPr lang="ru-RU" sz="2000" dirty="0" smtClean="0"/>
              <a:t>класс</a:t>
            </a:r>
            <a:r>
              <a:rPr lang="en-US" sz="2000" dirty="0" smtClean="0"/>
              <a:t> </a:t>
            </a:r>
            <a:r>
              <a:rPr lang="ru-RU" sz="2000" dirty="0" smtClean="0"/>
              <a:t>не может наследоваться от</a:t>
            </a:r>
            <a:r>
              <a:rPr lang="en-US" sz="2000" dirty="0" smtClean="0"/>
              <a:t> </a:t>
            </a:r>
            <a:r>
              <a:rPr lang="en-US" sz="2000" b="1" dirty="0" err="1"/>
              <a:t>Throwable</a:t>
            </a:r>
            <a:r>
              <a:rPr lang="en-US" sz="2000" dirty="0"/>
              <a:t>. </a:t>
            </a:r>
            <a:endParaRPr lang="ru-RU" sz="2000" dirty="0" smtClean="0"/>
          </a:p>
          <a:p>
            <a:pPr lvl="1"/>
            <a:r>
              <a:rPr lang="ru-RU" sz="2000" dirty="0" smtClean="0"/>
              <a:t>Это</a:t>
            </a:r>
            <a:r>
              <a:rPr lang="en-US" sz="2000" dirty="0" smtClean="0"/>
              <a:t> </a:t>
            </a:r>
            <a:r>
              <a:rPr lang="ru-RU" sz="2000" dirty="0" smtClean="0"/>
              <a:t>подразумевает,</a:t>
            </a:r>
            <a:r>
              <a:rPr lang="en-US" sz="2000" dirty="0" smtClean="0"/>
              <a:t> </a:t>
            </a:r>
            <a:r>
              <a:rPr lang="ru-RU" sz="2000" dirty="0" smtClean="0"/>
              <a:t>что</a:t>
            </a:r>
            <a:r>
              <a:rPr lang="en-US" sz="2000" dirty="0" smtClean="0"/>
              <a:t> </a:t>
            </a:r>
            <a:r>
              <a:rPr lang="ru-RU" sz="2000" dirty="0" smtClean="0"/>
              <a:t>нельзя</a:t>
            </a:r>
            <a:r>
              <a:rPr lang="en-US" sz="2000" dirty="0" smtClean="0"/>
              <a:t> </a:t>
            </a:r>
            <a:r>
              <a:rPr lang="ru-RU" sz="2000" dirty="0" smtClean="0"/>
              <a:t>создавать классы</a:t>
            </a:r>
            <a:r>
              <a:rPr lang="en-US" sz="2000" dirty="0" smtClean="0"/>
              <a:t> </a:t>
            </a:r>
            <a:r>
              <a:rPr lang="ru-RU" sz="2000" dirty="0" smtClean="0"/>
              <a:t>обобщённых</a:t>
            </a:r>
            <a:r>
              <a:rPr lang="en-US" sz="2000" dirty="0" smtClean="0"/>
              <a:t> </a:t>
            </a:r>
            <a:r>
              <a:rPr lang="ru-RU" sz="2000" dirty="0" smtClean="0"/>
              <a:t>исключений</a:t>
            </a:r>
            <a:r>
              <a:rPr lang="ru-RU" sz="2400" dirty="0" smtClean="0"/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Нельзя создавать экземпляр параметра</a:t>
            </a:r>
            <a:r>
              <a:rPr lang="en-US" sz="4800" b="1" dirty="0"/>
              <a:t> </a:t>
            </a:r>
            <a:r>
              <a:rPr lang="ru-RU" sz="4800" b="1" dirty="0"/>
              <a:t>типов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Gen&lt;T&gt; {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Gen() {</a:t>
            </a: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T(); //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Ограничения</a:t>
            </a:r>
            <a:r>
              <a:rPr lang="en-US" sz="4800" b="1" dirty="0"/>
              <a:t> </a:t>
            </a:r>
            <a:r>
              <a:rPr lang="ru-RU" sz="4800" b="1" dirty="0"/>
              <a:t>на</a:t>
            </a:r>
            <a:r>
              <a:rPr lang="en-US" sz="4800" b="1" dirty="0"/>
              <a:t> </a:t>
            </a:r>
            <a:r>
              <a:rPr lang="ru-RU" sz="4800" b="1" dirty="0"/>
              <a:t>статические</a:t>
            </a:r>
            <a:r>
              <a:rPr lang="en-US" sz="4800" b="1" dirty="0"/>
              <a:t> </a:t>
            </a:r>
            <a:r>
              <a:rPr lang="ru-RU" sz="4800" b="1" dirty="0"/>
              <a:t>члены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Wrong&lt;T&gt;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static 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Неверно. Нет статических  			   // переменных типа Т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static 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Неверно.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Нет статического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  // метода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использующего Т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Что такое обобщение?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5040560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</a:t>
            </a:r>
            <a:r>
              <a:rPr lang="en-US" sz="2400" dirty="0" smtClean="0"/>
              <a:t> </a:t>
            </a:r>
            <a:r>
              <a:rPr lang="ru-RU" sz="2400" dirty="0" smtClean="0"/>
              <a:t>сути</a:t>
            </a:r>
            <a:r>
              <a:rPr lang="en-US" sz="2400" dirty="0" smtClean="0"/>
              <a:t> </a:t>
            </a:r>
            <a:r>
              <a:rPr lang="ru-RU" sz="2400" dirty="0" smtClean="0"/>
              <a:t>термин</a:t>
            </a:r>
            <a:r>
              <a:rPr lang="en-US" sz="2400" dirty="0" smtClean="0"/>
              <a:t> </a:t>
            </a:r>
            <a:r>
              <a:rPr lang="ru-RU" sz="2400" i="1" dirty="0" smtClean="0"/>
              <a:t>обобщения</a:t>
            </a:r>
            <a:r>
              <a:rPr lang="en-US" sz="2400" i="1" dirty="0" smtClean="0"/>
              <a:t> </a:t>
            </a:r>
            <a:r>
              <a:rPr lang="ru-RU" sz="2400" dirty="0" smtClean="0"/>
              <a:t>подразумевает</a:t>
            </a:r>
            <a:r>
              <a:rPr lang="en-US" sz="2400" dirty="0" smtClean="0"/>
              <a:t> </a:t>
            </a:r>
            <a:r>
              <a:rPr lang="ru-RU" sz="2400" i="1" dirty="0" smtClean="0"/>
              <a:t>параметризированные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типы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Но</a:t>
            </a:r>
            <a:r>
              <a:rPr lang="en-US" sz="2400" dirty="0" smtClean="0"/>
              <a:t> </a:t>
            </a:r>
            <a:r>
              <a:rPr lang="ru-RU" sz="2400" dirty="0" smtClean="0"/>
              <a:t>зачем</a:t>
            </a:r>
            <a:r>
              <a:rPr lang="en-US" sz="2400" dirty="0" smtClean="0"/>
              <a:t> </a:t>
            </a:r>
            <a:r>
              <a:rPr lang="ru-RU" sz="2400" dirty="0" smtClean="0"/>
              <a:t>подставлять</a:t>
            </a:r>
            <a:r>
              <a:rPr lang="en-US" sz="2400" dirty="0" smtClean="0"/>
              <a:t> </a:t>
            </a:r>
            <a:r>
              <a:rPr lang="ru-RU" sz="2400" dirty="0" smtClean="0"/>
              <a:t>вместо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переменную,</a:t>
            </a:r>
            <a:r>
              <a:rPr lang="en-US" sz="2400" dirty="0" smtClean="0"/>
              <a:t> </a:t>
            </a:r>
            <a:r>
              <a:rPr lang="ru-RU" sz="2400" dirty="0" smtClean="0"/>
              <a:t>если</a:t>
            </a:r>
            <a:r>
              <a:rPr lang="en-US" sz="2400" dirty="0" smtClean="0"/>
              <a:t> </a:t>
            </a:r>
            <a:r>
              <a:rPr lang="ru-RU" sz="2400" dirty="0" smtClean="0"/>
              <a:t>имеется</a:t>
            </a:r>
            <a:r>
              <a:rPr lang="en-US" sz="2400" dirty="0" smtClean="0"/>
              <a:t> </a:t>
            </a:r>
            <a:r>
              <a:rPr lang="ru-RU" sz="2400" dirty="0" smtClean="0"/>
              <a:t>тип </a:t>
            </a:r>
            <a:r>
              <a:rPr lang="en-US" sz="2400" b="1" dirty="0"/>
              <a:t>Object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преобразовать</a:t>
            </a:r>
            <a:r>
              <a:rPr lang="en-US" sz="2400" dirty="0" smtClean="0"/>
              <a:t> </a:t>
            </a:r>
            <a:r>
              <a:rPr lang="ru-RU" sz="2400" dirty="0" smtClean="0"/>
              <a:t>к любому</a:t>
            </a:r>
            <a:r>
              <a:rPr lang="en-US" sz="2400" dirty="0" smtClean="0"/>
              <a:t> </a:t>
            </a:r>
            <a:r>
              <a:rPr lang="ru-RU" sz="2400" dirty="0" smtClean="0"/>
              <a:t>другому</a:t>
            </a:r>
            <a:r>
              <a:rPr lang="en-US" sz="2400" dirty="0" smtClean="0"/>
              <a:t> </a:t>
            </a:r>
            <a:r>
              <a:rPr lang="ru-RU" sz="2400" dirty="0" smtClean="0"/>
              <a:t>типу?</a:t>
            </a:r>
          </a:p>
          <a:p>
            <a:r>
              <a:rPr lang="ru-RU" sz="2400" dirty="0" smtClean="0"/>
              <a:t>Обобщения</a:t>
            </a:r>
            <a:r>
              <a:rPr lang="en-US" sz="2400" dirty="0" smtClean="0"/>
              <a:t> </a:t>
            </a:r>
            <a:r>
              <a:rPr lang="ru-RU" sz="2400" dirty="0" smtClean="0"/>
              <a:t>добавляют отсутствующую в </a:t>
            </a:r>
            <a:r>
              <a:rPr lang="en-US" sz="2400" dirty="0" smtClean="0"/>
              <a:t>Object </a:t>
            </a:r>
            <a:r>
              <a:rPr lang="ru-RU" sz="2400" dirty="0" smtClean="0"/>
              <a:t>безопасность</a:t>
            </a:r>
            <a:r>
              <a:rPr lang="en-US" sz="2400" dirty="0" smtClean="0"/>
              <a:t> </a:t>
            </a:r>
            <a:r>
              <a:rPr lang="ru-RU" sz="2400" dirty="0" smtClean="0"/>
              <a:t>типов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83280"/>
            <a:ext cx="2081808" cy="276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Ограничения</a:t>
            </a:r>
            <a:r>
              <a:rPr lang="en-US" sz="4800" b="1" dirty="0"/>
              <a:t> </a:t>
            </a:r>
            <a:r>
              <a:rPr lang="ru-RU" sz="4800" b="1" dirty="0"/>
              <a:t>на</a:t>
            </a:r>
            <a:r>
              <a:rPr lang="en-US" sz="4800" b="1" dirty="0"/>
              <a:t> </a:t>
            </a:r>
            <a:r>
              <a:rPr lang="ru-RU" sz="4800" b="1" dirty="0"/>
              <a:t>обобщённые массивы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Gen&lt;T extends Number&gt;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Gen(T o, T[]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T[10];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</a:t>
            </a:r>
          </a:p>
          <a:p>
            <a:pPr marL="36576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GenArrays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Gen&lt;Integer&gt; gens[] = new Gen&lt;Integer&gt;[10];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	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Неверно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Gen&lt;?&gt; gens[] = new Gen&lt;?&gt;[10];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 smtClean="0"/>
              <a:t>Пример обобщения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 smtClean="0"/>
              <a:t>См.</a:t>
            </a:r>
            <a:r>
              <a:rPr lang="en-US" b="1" dirty="0" smtClean="0"/>
              <a:t> </a:t>
            </a:r>
            <a:r>
              <a:rPr lang="ru-RU" b="1" dirty="0" smtClean="0"/>
              <a:t>проект </a:t>
            </a:r>
            <a:r>
              <a:rPr lang="en-US" b="1" dirty="0" smtClean="0"/>
              <a:t>generics</a:t>
            </a:r>
            <a:r>
              <a:rPr lang="ru-RU" b="1" dirty="0" smtClean="0"/>
              <a:t>4.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Обобщения работают только со ссылочным типом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обобщениях нельзя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примитивные</a:t>
            </a:r>
            <a:r>
              <a:rPr lang="en-US" sz="2400" dirty="0" smtClean="0"/>
              <a:t> </a:t>
            </a:r>
            <a:r>
              <a:rPr lang="ru-RU" sz="2400" dirty="0" smtClean="0"/>
              <a:t>типы</a:t>
            </a:r>
            <a:r>
              <a:rPr lang="en-US" sz="2400" dirty="0" smtClean="0"/>
              <a:t>, </a:t>
            </a:r>
            <a:r>
              <a:rPr lang="ru-RU" sz="2400" dirty="0" smtClean="0"/>
              <a:t>такие как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en-US" sz="2400" b="1" dirty="0"/>
              <a:t>char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Конечно</a:t>
            </a:r>
            <a:r>
              <a:rPr lang="en-US" sz="2400" dirty="0" smtClean="0"/>
              <a:t> </a:t>
            </a:r>
            <a:r>
              <a:rPr lang="ru-RU" sz="2400" dirty="0" smtClean="0"/>
              <a:t>запрет</a:t>
            </a:r>
            <a:r>
              <a:rPr lang="en-US" sz="2400" dirty="0" smtClean="0"/>
              <a:t> </a:t>
            </a:r>
            <a:r>
              <a:rPr lang="ru-RU" sz="2400" dirty="0" smtClean="0"/>
              <a:t>на использование</a:t>
            </a:r>
            <a:r>
              <a:rPr lang="en-US" sz="2400" dirty="0" smtClean="0"/>
              <a:t> </a:t>
            </a:r>
            <a:r>
              <a:rPr lang="ru-RU" sz="2400" dirty="0" smtClean="0"/>
              <a:t>примитивных</a:t>
            </a:r>
            <a:r>
              <a:rPr lang="en-US" sz="2400" dirty="0" smtClean="0"/>
              <a:t> </a:t>
            </a:r>
            <a:r>
              <a:rPr lang="ru-RU" sz="2400" dirty="0" smtClean="0"/>
              <a:t>типов</a:t>
            </a:r>
            <a:r>
              <a:rPr lang="en-US" sz="2400" dirty="0" smtClean="0"/>
              <a:t> </a:t>
            </a:r>
            <a:r>
              <a:rPr lang="ru-RU" sz="2400" dirty="0" smtClean="0"/>
              <a:t>не 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большой</a:t>
            </a:r>
            <a:r>
              <a:rPr lang="en-US" sz="2400" dirty="0" smtClean="0"/>
              <a:t> </a:t>
            </a:r>
            <a:r>
              <a:rPr lang="ru-RU" sz="2400" dirty="0" smtClean="0"/>
              <a:t>проблемой,</a:t>
            </a:r>
            <a:r>
              <a:rPr lang="en-US" sz="2400" dirty="0" smtClean="0"/>
              <a:t> </a:t>
            </a:r>
            <a:r>
              <a:rPr lang="ru-RU" sz="2400" dirty="0" smtClean="0"/>
              <a:t>потому что</a:t>
            </a:r>
            <a:r>
              <a:rPr lang="ru-RU" sz="2400" dirty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 механизм</a:t>
            </a:r>
            <a:r>
              <a:rPr lang="en-US" sz="2400" dirty="0" smtClean="0"/>
              <a:t> </a:t>
            </a:r>
            <a:r>
              <a:rPr lang="ru-RU" sz="2400" dirty="0" smtClean="0"/>
              <a:t>упаковки</a:t>
            </a:r>
            <a:r>
              <a:rPr lang="en-US" sz="2400" dirty="0" smtClean="0"/>
              <a:t> </a:t>
            </a:r>
            <a:r>
              <a:rPr lang="ru-RU" sz="2400" dirty="0" smtClean="0"/>
              <a:t>типов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2860576" cy="28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Экземпляры обобщенных типов нельзя присваивать друг другу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925144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Ключевым</a:t>
            </a:r>
            <a:r>
              <a:rPr lang="en-US" sz="2400" dirty="0" smtClean="0"/>
              <a:t> </a:t>
            </a:r>
            <a:r>
              <a:rPr lang="ru-RU" sz="2400" dirty="0" smtClean="0"/>
              <a:t>моментом</a:t>
            </a:r>
            <a:r>
              <a:rPr lang="en-US" sz="2400" dirty="0" smtClean="0"/>
              <a:t> </a:t>
            </a:r>
            <a:r>
              <a:rPr lang="ru-RU" sz="2400" dirty="0" smtClean="0"/>
              <a:t>понимания</a:t>
            </a:r>
            <a:r>
              <a:rPr lang="en-US" sz="2400" dirty="0" smtClean="0"/>
              <a:t> </a:t>
            </a:r>
            <a:r>
              <a:rPr lang="ru-RU" sz="2400" dirty="0" smtClean="0"/>
              <a:t>обобщенных </a:t>
            </a:r>
            <a:r>
              <a:rPr lang="ru-RU" sz="2400" dirty="0"/>
              <a:t>типов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 то,</a:t>
            </a:r>
            <a:r>
              <a:rPr lang="en-US" sz="2400" dirty="0" smtClean="0"/>
              <a:t> </a:t>
            </a:r>
            <a:r>
              <a:rPr lang="ru-RU" sz="2400" dirty="0" smtClean="0"/>
              <a:t>что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экземпляры обобщенных типов не совместимы из соображений безопасности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Хотя,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iOb</a:t>
            </a:r>
            <a:r>
              <a:rPr lang="ru-RU" sz="2400" b="1" dirty="0" smtClean="0"/>
              <a:t>,</a:t>
            </a:r>
            <a:r>
              <a:rPr lang="en-US" sz="2400" b="1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 err="1"/>
              <a:t>strOb</a:t>
            </a:r>
            <a:r>
              <a:rPr lang="en-US" sz="2400" b="1" dirty="0"/>
              <a:t> </a:t>
            </a:r>
            <a:r>
              <a:rPr lang="ru-RU" sz="2400" dirty="0" smtClean="0"/>
              <a:t>относятся к классу</a:t>
            </a:r>
            <a:r>
              <a:rPr lang="en-US" sz="2400" dirty="0" smtClean="0"/>
              <a:t> </a:t>
            </a:r>
            <a:r>
              <a:rPr lang="en-US" sz="2400" b="1" dirty="0"/>
              <a:t>Gen&lt;T&gt;</a:t>
            </a:r>
            <a:r>
              <a:rPr lang="en-US" sz="2400" dirty="0"/>
              <a:t>, </a:t>
            </a:r>
            <a:r>
              <a:rPr lang="ru-RU" sz="2400" dirty="0" smtClean="0"/>
              <a:t>они</a:t>
            </a:r>
            <a:r>
              <a:rPr lang="en-US" sz="2400" dirty="0" smtClean="0"/>
              <a:t> </a:t>
            </a:r>
            <a:r>
              <a:rPr lang="ru-RU" sz="2400" dirty="0" smtClean="0"/>
              <a:t>ссылаются</a:t>
            </a:r>
            <a:r>
              <a:rPr lang="en-US" sz="2400" dirty="0" smtClean="0"/>
              <a:t> </a:t>
            </a:r>
            <a:r>
              <a:rPr lang="ru-RU" sz="2400" dirty="0" smtClean="0"/>
              <a:t>на различные</a:t>
            </a:r>
            <a:r>
              <a:rPr lang="en-US" sz="2400" dirty="0" smtClean="0"/>
              <a:t> </a:t>
            </a:r>
            <a:r>
              <a:rPr lang="ru-RU" sz="2400" dirty="0" smtClean="0"/>
              <a:t>типы,</a:t>
            </a:r>
            <a:r>
              <a:rPr lang="en-US" sz="2400" dirty="0" smtClean="0"/>
              <a:t> </a:t>
            </a:r>
            <a:r>
              <a:rPr lang="ru-RU" sz="2400" dirty="0" smtClean="0"/>
              <a:t>поэтому</a:t>
            </a:r>
            <a:r>
              <a:rPr lang="en-US" sz="2400" dirty="0" smtClean="0"/>
              <a:t> </a:t>
            </a:r>
            <a:r>
              <a:rPr lang="ru-RU" sz="2400" dirty="0" smtClean="0"/>
              <a:t>присваивание одного типа другому может привести к ошибке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242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Как обобщения повышают безопасность типов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Обобщения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 обеспечивают</a:t>
            </a:r>
            <a:r>
              <a:rPr lang="en-US" sz="2400" dirty="0" smtClean="0"/>
              <a:t> </a:t>
            </a:r>
            <a:r>
              <a:rPr lang="ru-RU" sz="2400" dirty="0" smtClean="0"/>
              <a:t>безопасность</a:t>
            </a:r>
            <a:r>
              <a:rPr lang="en-US" sz="2400" dirty="0" smtClean="0"/>
              <a:t> </a:t>
            </a:r>
            <a:r>
              <a:rPr lang="ru-RU" sz="2400" dirty="0" smtClean="0"/>
              <a:t>типов</a:t>
            </a:r>
            <a:r>
              <a:rPr lang="en-US" sz="2400" dirty="0" smtClean="0"/>
              <a:t> </a:t>
            </a:r>
            <a:r>
              <a:rPr lang="ru-RU" sz="2400" dirty="0" smtClean="0"/>
              <a:t>всех</a:t>
            </a:r>
            <a:r>
              <a:rPr lang="en-US" sz="2400" dirty="0" smtClean="0"/>
              <a:t> </a:t>
            </a:r>
            <a:r>
              <a:rPr lang="ru-RU" sz="2400" dirty="0" smtClean="0"/>
              <a:t>операций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Пример попытки реализации через класс </a:t>
            </a:r>
            <a:r>
              <a:rPr lang="en-US" sz="2400" dirty="0" smtClean="0"/>
              <a:t>Object </a:t>
            </a:r>
            <a:r>
              <a:rPr lang="ru-RU" sz="2400" dirty="0" smtClean="0"/>
              <a:t>и ошибки в безопасности см. в проекте </a:t>
            </a:r>
            <a:r>
              <a:rPr lang="en-US" sz="2400" dirty="0" smtClean="0"/>
              <a:t>Generics7.</a:t>
            </a:r>
            <a:r>
              <a:rPr lang="ru-RU" b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78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Обобщённый класс с двумя типами параметров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 обобщённом типе возможно</a:t>
            </a:r>
            <a:r>
              <a:rPr lang="en-US" sz="2600" dirty="0" smtClean="0"/>
              <a:t> </a:t>
            </a:r>
            <a:r>
              <a:rPr lang="ru-RU" sz="2600" dirty="0" smtClean="0"/>
              <a:t>объявлять</a:t>
            </a:r>
            <a:r>
              <a:rPr lang="en-US" sz="2600" dirty="0" smtClean="0"/>
              <a:t> </a:t>
            </a:r>
            <a:r>
              <a:rPr lang="ru-RU" sz="2600" dirty="0" smtClean="0"/>
              <a:t>более</a:t>
            </a:r>
            <a:r>
              <a:rPr lang="en-US" sz="2600" dirty="0" smtClean="0"/>
              <a:t> </a:t>
            </a:r>
            <a:r>
              <a:rPr lang="ru-RU" sz="2600" dirty="0" smtClean="0"/>
              <a:t>одного</a:t>
            </a:r>
            <a:r>
              <a:rPr lang="en-US" sz="2600" dirty="0" smtClean="0"/>
              <a:t> </a:t>
            </a:r>
            <a:r>
              <a:rPr lang="ru-RU" sz="2600" dirty="0" smtClean="0"/>
              <a:t>типа</a:t>
            </a:r>
            <a:r>
              <a:rPr lang="en-US" sz="2600" dirty="0" smtClean="0"/>
              <a:t> </a:t>
            </a:r>
            <a:r>
              <a:rPr lang="ru-RU" sz="2600" dirty="0" smtClean="0"/>
              <a:t>параметры.</a:t>
            </a:r>
            <a:endParaRPr lang="ru-RU" sz="2600" i="1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TwoGen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 V&gt;</a:t>
            </a: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TwoGen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TwoGen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String&gt;(88, “Generics”);</a:t>
            </a:r>
          </a:p>
          <a:p>
            <a:r>
              <a:rPr lang="ru-RU" sz="2600" dirty="0" smtClean="0"/>
              <a:t>Хотя</a:t>
            </a:r>
            <a:r>
              <a:rPr lang="en-US" sz="2600" dirty="0" smtClean="0"/>
              <a:t> </a:t>
            </a:r>
            <a:r>
              <a:rPr lang="ru-RU" sz="2600" dirty="0" smtClean="0"/>
              <a:t>в данном</a:t>
            </a:r>
            <a:r>
              <a:rPr lang="en-US" sz="2600" dirty="0" smtClean="0"/>
              <a:t> </a:t>
            </a:r>
            <a:r>
              <a:rPr lang="ru-RU" sz="2600" dirty="0" smtClean="0"/>
              <a:t>примере</a:t>
            </a:r>
            <a:r>
              <a:rPr lang="en-US" sz="2600" dirty="0" smtClean="0"/>
              <a:t> </a:t>
            </a:r>
            <a:r>
              <a:rPr lang="ru-RU" sz="2600" dirty="0" smtClean="0"/>
              <a:t>типы</a:t>
            </a:r>
            <a:r>
              <a:rPr lang="en-US" sz="2600" dirty="0" smtClean="0"/>
              <a:t> </a:t>
            </a:r>
            <a:r>
              <a:rPr lang="ru-RU" sz="2600" dirty="0" smtClean="0"/>
              <a:t>аргументов</a:t>
            </a:r>
            <a:r>
              <a:rPr lang="en-US" sz="2600" dirty="0" smtClean="0"/>
              <a:t> </a:t>
            </a:r>
            <a:r>
              <a:rPr lang="ru-RU" sz="2600" dirty="0" smtClean="0"/>
              <a:t>отличаются,</a:t>
            </a:r>
            <a:r>
              <a:rPr lang="en-US" sz="2600" dirty="0" smtClean="0"/>
              <a:t> </a:t>
            </a:r>
            <a:r>
              <a:rPr lang="ru-RU" sz="2600" dirty="0" smtClean="0"/>
              <a:t>использовать</a:t>
            </a:r>
            <a:r>
              <a:rPr lang="en-US" sz="2600" dirty="0" smtClean="0"/>
              <a:t> </a:t>
            </a:r>
            <a:r>
              <a:rPr lang="ru-RU" sz="2600" dirty="0" smtClean="0"/>
              <a:t>одинаковые</a:t>
            </a:r>
            <a:r>
              <a:rPr lang="en-US" sz="2600" dirty="0" smtClean="0"/>
              <a:t> </a:t>
            </a:r>
            <a:r>
              <a:rPr lang="ru-RU" sz="2600" dirty="0" smtClean="0"/>
              <a:t>типы</a:t>
            </a:r>
            <a:r>
              <a:rPr lang="en-US" sz="2600" dirty="0" smtClean="0"/>
              <a:t> </a:t>
            </a: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одного</a:t>
            </a:r>
            <a:r>
              <a:rPr lang="en-US" sz="2600" dirty="0" smtClean="0"/>
              <a:t> </a:t>
            </a:r>
            <a:r>
              <a:rPr lang="ru-RU" sz="2600" dirty="0" smtClean="0"/>
              <a:t>обобщённого класса разрешается</a:t>
            </a:r>
            <a:r>
              <a:rPr lang="en-US" sz="2600" dirty="0" smtClean="0"/>
              <a:t>.</a:t>
            </a:r>
          </a:p>
          <a:p>
            <a:r>
              <a:rPr lang="ru-RU" sz="2600" dirty="0" smtClean="0"/>
              <a:t>Но если</a:t>
            </a:r>
            <a:r>
              <a:rPr lang="en-US" sz="2600" dirty="0" smtClean="0"/>
              <a:t> </a:t>
            </a:r>
            <a:r>
              <a:rPr lang="ru-RU" sz="2600" dirty="0" smtClean="0"/>
              <a:t>оба</a:t>
            </a:r>
            <a:r>
              <a:rPr lang="en-US" sz="2600" dirty="0" smtClean="0"/>
              <a:t> </a:t>
            </a:r>
            <a:r>
              <a:rPr lang="ru-RU" sz="2600" dirty="0" smtClean="0"/>
              <a:t>типа</a:t>
            </a:r>
            <a:r>
              <a:rPr lang="en-US" sz="2600" dirty="0" smtClean="0"/>
              <a:t> </a:t>
            </a:r>
            <a:r>
              <a:rPr lang="ru-RU" sz="2600" dirty="0" smtClean="0"/>
              <a:t>аргументов</a:t>
            </a:r>
            <a:r>
              <a:rPr lang="en-US" sz="2600" dirty="0" smtClean="0"/>
              <a:t> </a:t>
            </a:r>
            <a:r>
              <a:rPr lang="ru-RU" sz="2600" dirty="0" smtClean="0"/>
              <a:t>одинаковые,</a:t>
            </a:r>
            <a:r>
              <a:rPr lang="en-US" sz="2600" dirty="0" smtClean="0"/>
              <a:t> </a:t>
            </a:r>
            <a:r>
              <a:rPr lang="ru-RU" sz="2600" dirty="0" smtClean="0"/>
              <a:t>то</a:t>
            </a:r>
            <a:r>
              <a:rPr lang="en-US" sz="2600" dirty="0" smtClean="0"/>
              <a:t> </a:t>
            </a:r>
            <a:r>
              <a:rPr lang="ru-RU" sz="2600" dirty="0" smtClean="0"/>
              <a:t>возникает</a:t>
            </a:r>
            <a:r>
              <a:rPr lang="en-US" sz="2600" dirty="0" smtClean="0"/>
              <a:t> </a:t>
            </a:r>
            <a:r>
              <a:rPr lang="ru-RU" sz="2600" dirty="0" smtClean="0"/>
              <a:t>вопрос</a:t>
            </a:r>
            <a:r>
              <a:rPr lang="en-US" sz="2600" dirty="0" smtClean="0"/>
              <a:t> </a:t>
            </a:r>
            <a:r>
              <a:rPr lang="ru-RU" sz="2600" dirty="0" smtClean="0"/>
              <a:t>о</a:t>
            </a:r>
            <a:r>
              <a:rPr lang="en-US" sz="2600" dirty="0" smtClean="0"/>
              <a:t> </a:t>
            </a:r>
            <a:r>
              <a:rPr lang="ru-RU" sz="2600" dirty="0" smtClean="0"/>
              <a:t>целесообразности</a:t>
            </a:r>
            <a:r>
              <a:rPr lang="en-US" sz="2600" dirty="0" smtClean="0"/>
              <a:t> </a:t>
            </a:r>
            <a:r>
              <a:rPr lang="ru-RU" sz="2600" dirty="0" smtClean="0"/>
              <a:t>использования</a:t>
            </a:r>
            <a:r>
              <a:rPr lang="en-US" sz="2600" dirty="0" smtClean="0"/>
              <a:t> </a:t>
            </a:r>
            <a:r>
              <a:rPr lang="ru-RU" sz="2600" b="1" dirty="0" smtClean="0"/>
              <a:t>двух</a:t>
            </a:r>
            <a:r>
              <a:rPr lang="en-US" sz="2600" dirty="0" smtClean="0"/>
              <a:t> </a:t>
            </a:r>
            <a:r>
              <a:rPr lang="ru-RU" sz="2600" dirty="0" smtClean="0"/>
              <a:t>типов аргументов</a:t>
            </a:r>
            <a:r>
              <a:rPr lang="en-US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Общая форма обобщённого класса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Синтаксис</a:t>
            </a:r>
            <a:r>
              <a:rPr lang="en-US" sz="2400" dirty="0" smtClean="0"/>
              <a:t> </a:t>
            </a:r>
            <a:r>
              <a:rPr lang="ru-RU" sz="2400" dirty="0" smtClean="0"/>
              <a:t>обобщений,</a:t>
            </a:r>
            <a:r>
              <a:rPr lang="en-US" sz="2400" dirty="0" smtClean="0"/>
              <a:t> </a:t>
            </a:r>
            <a:r>
              <a:rPr lang="ru-RU" sz="2400" dirty="0" smtClean="0"/>
              <a:t>показанный</a:t>
            </a:r>
            <a:r>
              <a:rPr lang="en-US" sz="2400" dirty="0" smtClean="0"/>
              <a:t> </a:t>
            </a:r>
            <a:r>
              <a:rPr lang="ru-RU" sz="2400" dirty="0" smtClean="0"/>
              <a:t>на предыдущих слайдах,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формализовать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Синтаксис для</a:t>
            </a:r>
            <a:r>
              <a:rPr lang="en-US" sz="2400" dirty="0" smtClean="0"/>
              <a:t> </a:t>
            </a:r>
            <a:r>
              <a:rPr lang="ru-RU" sz="2400" dirty="0" smtClean="0"/>
              <a:t>объявления</a:t>
            </a:r>
            <a:r>
              <a:rPr lang="en-US" sz="2400" dirty="0" smtClean="0"/>
              <a:t> </a:t>
            </a:r>
            <a:r>
              <a:rPr lang="ru-RU" sz="2400" dirty="0" smtClean="0"/>
              <a:t>обобщённого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type-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{ // …</a:t>
            </a:r>
          </a:p>
          <a:p>
            <a:r>
              <a:rPr lang="ru-RU" sz="2400" dirty="0" smtClean="0"/>
              <a:t>Полный</a:t>
            </a:r>
            <a:r>
              <a:rPr lang="en-US" sz="2400" dirty="0" smtClean="0"/>
              <a:t> </a:t>
            </a:r>
            <a:r>
              <a:rPr lang="ru-RU" sz="2400" dirty="0" smtClean="0"/>
              <a:t>синтаксис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объявления</a:t>
            </a:r>
            <a:r>
              <a:rPr lang="en-US" sz="2400" dirty="0" smtClean="0"/>
              <a:t> </a:t>
            </a:r>
            <a:r>
              <a:rPr lang="ru-RU" sz="2400" dirty="0" smtClean="0"/>
              <a:t>ссылки</a:t>
            </a:r>
            <a:r>
              <a:rPr lang="en-US" sz="2400" dirty="0" smtClean="0"/>
              <a:t> </a:t>
            </a:r>
            <a:r>
              <a:rPr lang="ru-RU" sz="2400" dirty="0" smtClean="0"/>
              <a:t>на обобщённый</a:t>
            </a:r>
            <a:r>
              <a:rPr lang="en-US" sz="2400" dirty="0" smtClean="0"/>
              <a:t> </a:t>
            </a:r>
            <a:r>
              <a:rPr lang="ru-RU" sz="2400" dirty="0" smtClean="0"/>
              <a:t>класс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создание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экземпляра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type-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type-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cons-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DF4208-111D-4189-B221-FB62D9AE5390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25643</TotalTime>
  <Words>1816</Words>
  <Application>Microsoft Office PowerPoint</Application>
  <PresentationFormat>Экран (4:3)</PresentationFormat>
  <Paragraphs>289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template2 (2)</vt:lpstr>
      <vt:lpstr>Техническая</vt:lpstr>
      <vt:lpstr>Обобщения</vt:lpstr>
      <vt:lpstr>Обобщения</vt:lpstr>
      <vt:lpstr>Что такое обобщение?</vt:lpstr>
      <vt:lpstr>Пример обобщения</vt:lpstr>
      <vt:lpstr>Обобщения работают только со ссылочным типом</vt:lpstr>
      <vt:lpstr>Экземпляры обобщенных типов нельзя присваивать друг другу</vt:lpstr>
      <vt:lpstr>Как обобщения повышают безопасность типов</vt:lpstr>
      <vt:lpstr>Обобщённый класс с двумя типами параметров</vt:lpstr>
      <vt:lpstr>Общая форма обобщённого класса</vt:lpstr>
      <vt:lpstr>Ограничение типов</vt:lpstr>
      <vt:lpstr>Использование подстановочных аргументов</vt:lpstr>
      <vt:lpstr>Ограничение подстановок</vt:lpstr>
      <vt:lpstr>Обобщённые методы</vt:lpstr>
      <vt:lpstr>Обобщённые конструкторы</vt:lpstr>
      <vt:lpstr>Обобщённые интерфейсы</vt:lpstr>
      <vt:lpstr>Устаревший(legacy) код</vt:lpstr>
      <vt:lpstr>Иерархии обобщённых классов</vt:lpstr>
      <vt:lpstr>Обобщённый дочерний класс </vt:lpstr>
      <vt:lpstr>Сравнение внутри иерархии обобщений</vt:lpstr>
      <vt:lpstr>Транслирование</vt:lpstr>
      <vt:lpstr>Переопределение методов в обобщённых классах</vt:lpstr>
      <vt:lpstr>Упрощение синтаксиса обобщений</vt:lpstr>
      <vt:lpstr>Упрощение типа локальной переменной в обобщениях</vt:lpstr>
      <vt:lpstr>Стирание</vt:lpstr>
      <vt:lpstr>Мостовые методы</vt:lpstr>
      <vt:lpstr>Неоднозначные ошибки</vt:lpstr>
      <vt:lpstr>Некоторые ограничения обобщений</vt:lpstr>
      <vt:lpstr>Нельзя создавать экземпляр параметра типов</vt:lpstr>
      <vt:lpstr>Ограничения на статические члены</vt:lpstr>
      <vt:lpstr>Ограничения на обобщённые массивы</vt:lpstr>
    </vt:vector>
  </TitlesOfParts>
  <Company>RGRTU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RGRTU</dc:title>
  <dc:creator>Olga Smolyakova</dc:creator>
  <cp:keywords>RGRTU</cp:keywords>
  <cp:lastModifiedBy>graph</cp:lastModifiedBy>
  <cp:revision>2051</cp:revision>
  <dcterms:created xsi:type="dcterms:W3CDTF">2008-08-06T07:47:07Z</dcterms:created>
  <dcterms:modified xsi:type="dcterms:W3CDTF">2020-04-07T20:47:46Z</dcterms:modified>
</cp:coreProperties>
</file>