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  <p:sldMasterId id="2147483702" r:id="rId5"/>
  </p:sldMasterIdLst>
  <p:notesMasterIdLst>
    <p:notesMasterId r:id="rId21"/>
  </p:notesMasterIdLst>
  <p:sldIdLst>
    <p:sldId id="410" r:id="rId6"/>
    <p:sldId id="694" r:id="rId7"/>
    <p:sldId id="695" r:id="rId8"/>
    <p:sldId id="697" r:id="rId9"/>
    <p:sldId id="699" r:id="rId10"/>
    <p:sldId id="715" r:id="rId11"/>
    <p:sldId id="716" r:id="rId12"/>
    <p:sldId id="720" r:id="rId13"/>
    <p:sldId id="721" r:id="rId14"/>
    <p:sldId id="722" r:id="rId15"/>
    <p:sldId id="723" r:id="rId16"/>
    <p:sldId id="717" r:id="rId17"/>
    <p:sldId id="724" r:id="rId18"/>
    <p:sldId id="725" r:id="rId19"/>
    <p:sldId id="72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69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562"/>
    <a:srgbClr val="376092"/>
    <a:srgbClr val="C05C79"/>
    <a:srgbClr val="FF6600"/>
    <a:srgbClr val="D2E3AB"/>
    <a:srgbClr val="A0EAD3"/>
    <a:srgbClr val="F2BCF2"/>
    <a:srgbClr val="FBEC7D"/>
    <a:srgbClr val="FFD85D"/>
    <a:srgbClr val="EA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75687" autoAdjust="0"/>
  </p:normalViewPr>
  <p:slideViewPr>
    <p:cSldViewPr>
      <p:cViewPr>
        <p:scale>
          <a:sx n="75" d="100"/>
          <a:sy n="75" d="100"/>
        </p:scale>
        <p:origin x="-1248" y="-96"/>
      </p:cViewPr>
      <p:guideLst>
        <p:guide orient="horz" pos="4269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A9A84-6D4B-4D86-B14D-819B215E4F8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1863-C4B0-4326-B26F-EB63A65C1D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4/21/2020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4/21/2020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4/21/2020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4/21/2020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4/21/2020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4/21/2020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8883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 Column -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Рисунок 44"/>
          <p:cNvSpPr>
            <a:spLocks noGrp="1"/>
          </p:cNvSpPr>
          <p:nvPr>
            <p:ph type="pic" sz="quarter" idx="16"/>
          </p:nvPr>
        </p:nvSpPr>
        <p:spPr>
          <a:xfrm>
            <a:off x="4648200" y="1219200"/>
            <a:ext cx="3581400" cy="480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19200"/>
            <a:ext cx="3625788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14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ru-RU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9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75" y="1042988"/>
            <a:ext cx="8213725" cy="5135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2057400" y="6266827"/>
            <a:ext cx="2438400" cy="365125"/>
          </a:xfrm>
        </p:spPr>
        <p:txBody>
          <a:bodyPr/>
          <a:lstStyle/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7696200" y="6248400"/>
            <a:ext cx="990599" cy="365125"/>
          </a:xfrm>
        </p:spPr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4/21/2020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ru-RU" dirty="0" smtClean="0"/>
              <a:t>РГРТУ, 2019</a:t>
            </a:r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7311288" cy="2301240"/>
          </a:xfrm>
        </p:spPr>
        <p:txBody>
          <a:bodyPr>
            <a:normAutofit/>
          </a:bodyPr>
          <a:lstStyle/>
          <a:p>
            <a:r>
              <a:rPr lang="ru-RU" dirty="0" smtClean="0"/>
              <a:t>Лямбда-выражения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Лекция 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Лямбда-выражения и захват переменных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09120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Когда</a:t>
            </a:r>
            <a:r>
              <a:rPr lang="en-US" sz="2400" dirty="0" smtClean="0"/>
              <a:t> </a:t>
            </a:r>
            <a:r>
              <a:rPr lang="ru-RU" sz="2400" dirty="0" smtClean="0"/>
              <a:t>лямбда-выражение</a:t>
            </a:r>
            <a:r>
              <a:rPr lang="en-US" sz="2400" dirty="0" smtClean="0"/>
              <a:t> </a:t>
            </a:r>
            <a:r>
              <a:rPr lang="ru-RU" sz="2400" dirty="0" smtClean="0"/>
              <a:t>использует</a:t>
            </a:r>
            <a:r>
              <a:rPr lang="en-US" sz="2400" dirty="0" smtClean="0"/>
              <a:t> </a:t>
            </a:r>
            <a:r>
              <a:rPr lang="ru-RU" sz="2400" dirty="0" smtClean="0"/>
              <a:t>локальную переменную</a:t>
            </a:r>
            <a:r>
              <a:rPr lang="en-US" sz="2400" dirty="0" smtClean="0"/>
              <a:t> </a:t>
            </a:r>
            <a:r>
              <a:rPr lang="ru-RU" sz="2400" dirty="0" smtClean="0"/>
              <a:t>из</a:t>
            </a:r>
            <a:r>
              <a:rPr lang="en-US" sz="2400" dirty="0" smtClean="0"/>
              <a:t> </a:t>
            </a:r>
            <a:r>
              <a:rPr lang="ru-RU" sz="2400" dirty="0" smtClean="0"/>
              <a:t>свое</a:t>
            </a:r>
            <a:r>
              <a:rPr lang="ru-RU" sz="2400" dirty="0"/>
              <a:t>й</a:t>
            </a:r>
            <a:r>
              <a:rPr lang="en-US" sz="2400" dirty="0" smtClean="0"/>
              <a:t> </a:t>
            </a:r>
            <a:r>
              <a:rPr lang="ru-RU" sz="2400" dirty="0" smtClean="0"/>
              <a:t>области видимости</a:t>
            </a:r>
            <a:r>
              <a:rPr lang="en-US" sz="2400" dirty="0" smtClean="0"/>
              <a:t> </a:t>
            </a:r>
            <a:r>
              <a:rPr lang="ru-RU" sz="2400" dirty="0" smtClean="0"/>
              <a:t>возникает</a:t>
            </a:r>
            <a:r>
              <a:rPr lang="en-US" sz="2400" dirty="0" smtClean="0"/>
              <a:t> </a:t>
            </a:r>
            <a:r>
              <a:rPr lang="ru-RU" sz="2400" dirty="0" smtClean="0"/>
              <a:t>особая</a:t>
            </a:r>
            <a:r>
              <a:rPr lang="en-US" sz="2400" dirty="0" smtClean="0"/>
              <a:t> </a:t>
            </a:r>
            <a:r>
              <a:rPr lang="ru-RU" sz="2400" dirty="0" smtClean="0"/>
              <a:t>ситуация</a:t>
            </a:r>
            <a:r>
              <a:rPr lang="en-US" sz="2400" dirty="0" smtClean="0"/>
              <a:t> – </a:t>
            </a:r>
            <a:r>
              <a:rPr lang="ru-RU" sz="2400" dirty="0" smtClean="0"/>
              <a:t>захват</a:t>
            </a:r>
            <a:r>
              <a:rPr lang="en-US" sz="2400" dirty="0" smtClean="0"/>
              <a:t> </a:t>
            </a:r>
            <a:r>
              <a:rPr lang="ru-RU" sz="2400" dirty="0" smtClean="0"/>
              <a:t>переменной</a:t>
            </a:r>
            <a:r>
              <a:rPr lang="en-US" sz="2400" dirty="0" smtClean="0"/>
              <a:t>. </a:t>
            </a:r>
          </a:p>
          <a:p>
            <a:r>
              <a:rPr lang="ru-RU" sz="2400" dirty="0" smtClean="0"/>
              <a:t>В этом</a:t>
            </a:r>
            <a:r>
              <a:rPr lang="en-US" sz="2400" dirty="0" smtClean="0"/>
              <a:t> </a:t>
            </a:r>
            <a:r>
              <a:rPr lang="ru-RU" sz="2400" dirty="0" smtClean="0"/>
              <a:t>случае</a:t>
            </a:r>
            <a:r>
              <a:rPr lang="en-US" sz="2400" dirty="0" smtClean="0"/>
              <a:t> </a:t>
            </a:r>
            <a:r>
              <a:rPr lang="ru-RU" sz="2400" dirty="0" smtClean="0"/>
              <a:t>лямбда-выражение</a:t>
            </a:r>
            <a:r>
              <a:rPr lang="en-US" sz="2400" dirty="0" smtClean="0"/>
              <a:t> </a:t>
            </a:r>
            <a:r>
              <a:rPr lang="ru-RU" sz="2400" dirty="0" smtClean="0"/>
              <a:t>может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</a:t>
            </a:r>
            <a:r>
              <a:rPr lang="en-US" sz="2400" dirty="0" smtClean="0"/>
              <a:t> </a:t>
            </a:r>
            <a:r>
              <a:rPr lang="ru-RU" sz="2400" dirty="0" smtClean="0"/>
              <a:t>только</a:t>
            </a:r>
            <a:r>
              <a:rPr lang="en-US" sz="2400" dirty="0" smtClean="0"/>
              <a:t> </a:t>
            </a:r>
            <a:r>
              <a:rPr lang="ru-RU" sz="2400" dirty="0" smtClean="0"/>
              <a:t>те</a:t>
            </a:r>
            <a:r>
              <a:rPr lang="en-US" sz="2400" dirty="0" smtClean="0"/>
              <a:t> </a:t>
            </a:r>
            <a:r>
              <a:rPr lang="ru-RU" sz="2400" dirty="0" smtClean="0"/>
              <a:t>переменные,</a:t>
            </a:r>
            <a:r>
              <a:rPr lang="en-US" sz="2400" dirty="0" smtClean="0"/>
              <a:t> </a:t>
            </a:r>
            <a:r>
              <a:rPr lang="ru-RU" sz="2400" dirty="0" smtClean="0"/>
              <a:t>которые</a:t>
            </a:r>
            <a:r>
              <a:rPr lang="en-US" sz="2400" dirty="0" smtClean="0"/>
              <a:t> </a:t>
            </a:r>
            <a:r>
              <a:rPr lang="ru-RU" sz="2400" dirty="0" smtClean="0"/>
              <a:t>не будут изменяться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36576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lambda = (n) -&gt; {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n;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 // 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v;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0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Методы, ссылающиеся на статические методы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Autofit/>
          </a:bodyPr>
          <a:lstStyle/>
          <a:p>
            <a:r>
              <a:rPr lang="ru-RU" sz="2000" dirty="0" smtClean="0"/>
              <a:t>Для создания ссылки</a:t>
            </a:r>
            <a:r>
              <a:rPr lang="en-US" sz="2000" dirty="0" smtClean="0"/>
              <a:t> </a:t>
            </a:r>
            <a:r>
              <a:rPr lang="ru-RU" sz="2000" dirty="0" smtClean="0"/>
              <a:t>на</a:t>
            </a:r>
            <a:r>
              <a:rPr lang="en-US" sz="2000" dirty="0" smtClean="0"/>
              <a:t> </a:t>
            </a:r>
            <a:r>
              <a:rPr lang="ru-RU" sz="2000" b="1" dirty="0" smtClean="0"/>
              <a:t>статический</a:t>
            </a:r>
            <a:r>
              <a:rPr lang="en-US" sz="2000" b="1" dirty="0" smtClean="0"/>
              <a:t> </a:t>
            </a:r>
            <a:r>
              <a:rPr lang="ru-RU" sz="2000" dirty="0" smtClean="0"/>
              <a:t>метод</a:t>
            </a:r>
            <a:r>
              <a:rPr lang="en-US" sz="2000" dirty="0" smtClean="0"/>
              <a:t> </a:t>
            </a:r>
            <a:r>
              <a:rPr lang="ru-RU" sz="2000" dirty="0" smtClean="0"/>
              <a:t>используют</a:t>
            </a:r>
            <a:r>
              <a:rPr lang="en-US" sz="2000" dirty="0" smtClean="0"/>
              <a:t> </a:t>
            </a:r>
            <a:r>
              <a:rPr lang="ru-RU" sz="2000" dirty="0" smtClean="0"/>
              <a:t>синтаксис</a:t>
            </a:r>
            <a:r>
              <a:rPr lang="en-US" sz="2000" dirty="0" smtClean="0"/>
              <a:t>:</a:t>
            </a:r>
            <a:endParaRPr lang="en-US" sz="2000" dirty="0"/>
          </a:p>
          <a:p>
            <a:pPr marL="36576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ru-RU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ru-RU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StringFunc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String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n); }</a:t>
            </a:r>
          </a:p>
          <a:p>
            <a:pPr marL="36576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MyStringOps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static String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strReverse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{…} }</a:t>
            </a:r>
          </a:p>
          <a:p>
            <a:pPr marL="36576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MethodRefDemo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static String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StringFunc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sf, String s) { return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sf.func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 }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stringOp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MyStringOps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strReverse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…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6576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Методы, ссылающиеся на экземпляры методов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781128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Чтобы сделать ссылку</a:t>
            </a:r>
            <a:r>
              <a:rPr lang="en-US" dirty="0" smtClean="0"/>
              <a:t> </a:t>
            </a:r>
            <a:r>
              <a:rPr lang="ru-RU" dirty="0" smtClean="0"/>
              <a:t>на экземпляр метода</a:t>
            </a:r>
            <a:r>
              <a:rPr lang="en-US" dirty="0" smtClean="0"/>
              <a:t> </a:t>
            </a:r>
            <a:r>
              <a:rPr lang="ru-RU" dirty="0" smtClean="0"/>
              <a:t>используют</a:t>
            </a:r>
            <a:r>
              <a:rPr lang="en-US" dirty="0" smtClean="0"/>
              <a:t> </a:t>
            </a:r>
            <a:r>
              <a:rPr lang="ru-RU" dirty="0" smtClean="0"/>
              <a:t>синтаксис</a:t>
            </a:r>
            <a:r>
              <a:rPr lang="en-US" dirty="0" smtClean="0"/>
              <a:t>:</a:t>
            </a:r>
            <a:endParaRPr lang="en-US" dirty="0"/>
          </a:p>
          <a:p>
            <a:pPr marL="36576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objRef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ru-RU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StringFunc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{ String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n); }</a:t>
            </a:r>
          </a:p>
          <a:p>
            <a:pPr marL="36576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MyStringOps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strReverse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{…} }</a:t>
            </a:r>
          </a:p>
          <a:p>
            <a:pPr marL="36576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MethodRefDemo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String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stringOp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StringFunc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sf, String s) { return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sf.func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(s); }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ru-RU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main(String[]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MyStringOps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MyStringOps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stringOp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strOps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strReverse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); …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Ссылочные методы с обобщениями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(T[]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 v); </a:t>
            </a:r>
          </a:p>
          <a:p>
            <a:pPr marL="36576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MyArrayOps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static</a:t>
            </a:r>
            <a:r>
              <a:rPr 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countMatching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(T[]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 v)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GenericMethodRefDemo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f, T[]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 v)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f.func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v); </a:t>
            </a:r>
          </a:p>
          <a:p>
            <a:pPr marL="36576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Integer[]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{1, 2, 3, 4, 2, 3, 4, 4, 5}; </a:t>
            </a: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myOp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MyArrayOps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::&lt;Integer&gt;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countMatching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4); </a:t>
            </a: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4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Ссылочные конструкторы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184576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n);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 {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v; }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}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ConstructorRefDemo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myClassCons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::new;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mc =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myClassCons.func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 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mc is “ +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mc.getVal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Предопределённые функциональные интерфейсы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569371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Однако</a:t>
            </a:r>
            <a:r>
              <a:rPr lang="en-US" sz="2400" dirty="0" smtClean="0"/>
              <a:t> </a:t>
            </a:r>
            <a:r>
              <a:rPr lang="ru-RU" sz="2400" dirty="0" smtClean="0"/>
              <a:t>во</a:t>
            </a:r>
            <a:r>
              <a:rPr lang="en-US" sz="2400" dirty="0" smtClean="0"/>
              <a:t> </a:t>
            </a:r>
            <a:r>
              <a:rPr lang="ru-RU" sz="2400" dirty="0" smtClean="0"/>
              <a:t>многих</a:t>
            </a:r>
            <a:r>
              <a:rPr lang="en-US" sz="2400" dirty="0" smtClean="0"/>
              <a:t> </a:t>
            </a:r>
            <a:r>
              <a:rPr lang="ru-RU" sz="2400" dirty="0" smtClean="0"/>
              <a:t>случаях</a:t>
            </a:r>
            <a:r>
              <a:rPr lang="en-US" sz="2400" dirty="0" smtClean="0"/>
              <a:t> </a:t>
            </a:r>
            <a:r>
              <a:rPr lang="ru-RU" sz="2400" dirty="0" smtClean="0"/>
              <a:t>не возникает</a:t>
            </a:r>
            <a:r>
              <a:rPr lang="en-US" sz="2400" dirty="0" smtClean="0"/>
              <a:t> </a:t>
            </a:r>
            <a:r>
              <a:rPr lang="ru-RU" sz="2400" dirty="0" smtClean="0"/>
              <a:t>необходимости</a:t>
            </a:r>
            <a:r>
              <a:rPr lang="en-US" sz="2400" dirty="0" smtClean="0"/>
              <a:t> </a:t>
            </a:r>
            <a:r>
              <a:rPr lang="ru-RU" sz="2400" dirty="0" smtClean="0"/>
              <a:t>объявлять</a:t>
            </a:r>
            <a:r>
              <a:rPr lang="en-US" sz="2400" dirty="0" smtClean="0"/>
              <a:t> </a:t>
            </a:r>
            <a:r>
              <a:rPr lang="ru-RU" sz="2400" dirty="0" smtClean="0"/>
              <a:t>свой</a:t>
            </a:r>
            <a:r>
              <a:rPr lang="en-US" sz="2400" dirty="0" smtClean="0"/>
              <a:t> </a:t>
            </a:r>
            <a:r>
              <a:rPr lang="ru-RU" sz="2400" dirty="0" smtClean="0"/>
              <a:t>собственный</a:t>
            </a:r>
            <a:r>
              <a:rPr lang="en-US" sz="2400" dirty="0" smtClean="0"/>
              <a:t> </a:t>
            </a:r>
            <a:r>
              <a:rPr lang="ru-RU" sz="2400" dirty="0" smtClean="0"/>
              <a:t>функциональный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интерфейс,</a:t>
            </a:r>
            <a:r>
              <a:rPr lang="en-US" sz="2400" dirty="0" smtClean="0"/>
              <a:t> </a:t>
            </a:r>
            <a:r>
              <a:rPr lang="ru-RU" sz="2400" dirty="0" smtClean="0"/>
              <a:t>потому что</a:t>
            </a:r>
            <a:r>
              <a:rPr lang="en-US" sz="2400" dirty="0" smtClean="0"/>
              <a:t> </a:t>
            </a:r>
            <a:r>
              <a:rPr lang="ru-RU" sz="2400" dirty="0" smtClean="0"/>
              <a:t>в стандартном</a:t>
            </a:r>
            <a:r>
              <a:rPr lang="en-US" sz="2400" dirty="0" smtClean="0"/>
              <a:t> </a:t>
            </a:r>
            <a:r>
              <a:rPr lang="ru-RU" sz="2400" dirty="0" smtClean="0"/>
              <a:t>пакете</a:t>
            </a:r>
            <a:r>
              <a:rPr lang="en-US" sz="2400" dirty="0" smtClean="0"/>
              <a:t> </a:t>
            </a:r>
            <a:r>
              <a:rPr lang="en-US" sz="2400" b="1" dirty="0" err="1" smtClean="0"/>
              <a:t>java.util.function</a:t>
            </a:r>
            <a:r>
              <a:rPr lang="en-US" sz="2400" b="1" dirty="0" smtClean="0"/>
              <a:t> </a:t>
            </a:r>
            <a:r>
              <a:rPr lang="ru-RU" sz="2400" dirty="0" smtClean="0"/>
              <a:t>есть</a:t>
            </a:r>
            <a:r>
              <a:rPr lang="en-US" sz="2400" dirty="0" smtClean="0"/>
              <a:t> </a:t>
            </a:r>
            <a:r>
              <a:rPr lang="ru-RU" sz="2400" dirty="0" smtClean="0"/>
              <a:t>наиболее</a:t>
            </a:r>
            <a:r>
              <a:rPr lang="en-US" sz="2400" dirty="0" smtClean="0"/>
              <a:t> </a:t>
            </a:r>
            <a:r>
              <a:rPr lang="ru-RU" sz="2400" dirty="0" smtClean="0"/>
              <a:t>часто использующиеся из них</a:t>
            </a:r>
            <a:r>
              <a:rPr lang="en-US" sz="2400" dirty="0" smtClean="0"/>
              <a:t>.</a:t>
            </a:r>
            <a:r>
              <a:rPr lang="ru-RU" sz="2400" b="1" i="1" dirty="0" smtClean="0"/>
              <a:t> </a:t>
            </a:r>
            <a:endParaRPr lang="en-US" sz="2400" b="1" i="1" dirty="0" smtClean="0"/>
          </a:p>
          <a:p>
            <a:pPr algn="just"/>
            <a:r>
              <a:rPr lang="ru-RU" sz="2400" dirty="0" smtClean="0"/>
              <a:t>Например, интерфейс </a:t>
            </a:r>
            <a:r>
              <a:rPr lang="en-US" sz="2400" dirty="0" smtClean="0"/>
              <a:t>Function&lt;T, R&gt; </a:t>
            </a:r>
            <a:r>
              <a:rPr lang="ru-RU" sz="2400" dirty="0" smtClean="0"/>
              <a:t>применяется к операциям над объектом типа </a:t>
            </a:r>
            <a:r>
              <a:rPr lang="en-US" sz="2400" dirty="0" smtClean="0"/>
              <a:t>T </a:t>
            </a:r>
            <a:r>
              <a:rPr lang="ru-RU" sz="2400" dirty="0" smtClean="0"/>
              <a:t>и возвращаемым результатом типа </a:t>
            </a:r>
            <a:r>
              <a:rPr lang="en-US" sz="2400" dirty="0" smtClean="0"/>
              <a:t>R.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algn="just"/>
            <a:r>
              <a:rPr lang="ru-RU" sz="2400" dirty="0" smtClean="0"/>
              <a:t>Например, для подсчёта факториала не надо объявлять новый интерфейс. </a:t>
            </a:r>
            <a:r>
              <a:rPr lang="ru-RU" sz="2400" smtClean="0"/>
              <a:t>Достаточно </a:t>
            </a:r>
            <a:r>
              <a:rPr lang="ru-RU" sz="2400" dirty="0" smtClean="0"/>
              <a:t>написать строку</a:t>
            </a:r>
          </a:p>
          <a:p>
            <a:pPr marL="36576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Function&lt;Integer, Integer&gt; factorial = (n) -&gt; {…}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Введение в лямбда-выражения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075240" cy="5184576"/>
          </a:xfrm>
        </p:spPr>
        <p:txBody>
          <a:bodyPr>
            <a:noAutofit/>
          </a:bodyPr>
          <a:lstStyle/>
          <a:p>
            <a:r>
              <a:rPr lang="ru-RU" sz="2400" i="1" dirty="0" smtClean="0"/>
              <a:t>Лямбда-выражение</a:t>
            </a:r>
            <a:r>
              <a:rPr lang="en-US" sz="2400" i="1" dirty="0" smtClean="0"/>
              <a:t> 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это</a:t>
            </a:r>
            <a:r>
              <a:rPr lang="en-US" sz="2400" dirty="0" smtClean="0"/>
              <a:t> </a:t>
            </a:r>
            <a:r>
              <a:rPr lang="ru-RU" sz="2400" dirty="0" smtClean="0"/>
              <a:t>анонимный</a:t>
            </a:r>
            <a:r>
              <a:rPr lang="en-US" sz="2400" dirty="0" smtClean="0"/>
              <a:t> (</a:t>
            </a:r>
            <a:r>
              <a:rPr lang="ru-RU" sz="2400" dirty="0" smtClean="0"/>
              <a:t>т.е.</a:t>
            </a:r>
            <a:r>
              <a:rPr lang="en-US" sz="2400" dirty="0" smtClean="0"/>
              <a:t> </a:t>
            </a:r>
            <a:r>
              <a:rPr lang="ru-RU" sz="2400" dirty="0" smtClean="0"/>
              <a:t>безымянный</a:t>
            </a:r>
            <a:r>
              <a:rPr lang="en-US" sz="2400" dirty="0" smtClean="0"/>
              <a:t>)</a:t>
            </a:r>
            <a:r>
              <a:rPr lang="ru-RU" sz="2400" dirty="0" smtClean="0"/>
              <a:t> метод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Однако</a:t>
            </a:r>
            <a:r>
              <a:rPr lang="en-US" sz="2400" dirty="0" smtClean="0"/>
              <a:t> </a:t>
            </a:r>
            <a:r>
              <a:rPr lang="ru-RU" sz="2400" dirty="0" smtClean="0"/>
              <a:t>этот</a:t>
            </a:r>
            <a:r>
              <a:rPr lang="en-US" sz="2400" dirty="0" smtClean="0"/>
              <a:t> </a:t>
            </a:r>
            <a:r>
              <a:rPr lang="ru-RU" sz="2400" dirty="0" smtClean="0"/>
              <a:t>метод</a:t>
            </a:r>
            <a:r>
              <a:rPr lang="en-US" sz="2400" dirty="0" smtClean="0"/>
              <a:t> </a:t>
            </a:r>
            <a:r>
              <a:rPr lang="ru-RU" sz="2400" dirty="0" smtClean="0"/>
              <a:t>не</a:t>
            </a:r>
            <a:r>
              <a:rPr lang="en-US" sz="2400" dirty="0" smtClean="0"/>
              <a:t> </a:t>
            </a:r>
            <a:r>
              <a:rPr lang="ru-RU" sz="2400" dirty="0" smtClean="0"/>
              <a:t>работает</a:t>
            </a:r>
            <a:r>
              <a:rPr lang="en-US" sz="2400" dirty="0" smtClean="0"/>
              <a:t> </a:t>
            </a:r>
            <a:r>
              <a:rPr lang="ru-RU" sz="2400" dirty="0" smtClean="0"/>
              <a:t>самостоятельно, а является реализацией</a:t>
            </a:r>
            <a:r>
              <a:rPr lang="en-US" sz="2400" dirty="0" smtClean="0"/>
              <a:t> </a:t>
            </a:r>
            <a:r>
              <a:rPr lang="ru-RU" sz="2400" dirty="0" smtClean="0"/>
              <a:t>метода,</a:t>
            </a:r>
            <a:r>
              <a:rPr lang="en-US" sz="2400" dirty="0" smtClean="0"/>
              <a:t> </a:t>
            </a:r>
            <a:r>
              <a:rPr lang="ru-RU" sz="2400" dirty="0" smtClean="0"/>
              <a:t>определённого</a:t>
            </a:r>
            <a:r>
              <a:rPr lang="en-US" sz="2400" dirty="0" smtClean="0"/>
              <a:t>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функциональном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интерфейсе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Таким образом</a:t>
            </a:r>
            <a:r>
              <a:rPr lang="en-US" sz="2400" dirty="0" smtClean="0"/>
              <a:t> </a:t>
            </a:r>
            <a:r>
              <a:rPr lang="ru-RU" sz="2400" dirty="0" smtClean="0"/>
              <a:t>лямбда-выражение является</a:t>
            </a:r>
            <a:r>
              <a:rPr lang="en-US" sz="2400" dirty="0" smtClean="0"/>
              <a:t> </a:t>
            </a:r>
            <a:r>
              <a:rPr lang="ru-RU" sz="2400" dirty="0" smtClean="0"/>
              <a:t>формой</a:t>
            </a:r>
            <a:r>
              <a:rPr lang="en-US" sz="2400" dirty="0" smtClean="0"/>
              <a:t> </a:t>
            </a:r>
            <a:r>
              <a:rPr lang="ru-RU" sz="2400" dirty="0" smtClean="0"/>
              <a:t>анонимного</a:t>
            </a:r>
            <a:r>
              <a:rPr lang="en-US" sz="2400" dirty="0" smtClean="0"/>
              <a:t> </a:t>
            </a:r>
            <a:r>
              <a:rPr lang="ru-RU" sz="2400" dirty="0" smtClean="0"/>
              <a:t>класса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ru-RU" sz="2400" i="1" dirty="0" smtClean="0"/>
              <a:t>Функциональный</a:t>
            </a:r>
            <a:r>
              <a:rPr lang="en-US" sz="2400" i="1" dirty="0" smtClean="0"/>
              <a:t> </a:t>
            </a:r>
            <a:r>
              <a:rPr lang="ru-RU" sz="2400" i="1" dirty="0" smtClean="0"/>
              <a:t>интерфейс</a:t>
            </a:r>
            <a:r>
              <a:rPr lang="en-US" sz="2400" i="1" dirty="0" smtClean="0"/>
              <a:t> 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это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интерфейс,</a:t>
            </a:r>
            <a:r>
              <a:rPr lang="en-US" sz="2400" dirty="0" smtClean="0"/>
              <a:t> </a:t>
            </a:r>
            <a:r>
              <a:rPr lang="ru-RU" sz="2400" dirty="0" smtClean="0"/>
              <a:t>который</a:t>
            </a:r>
            <a:r>
              <a:rPr lang="en-US" sz="2400" dirty="0" smtClean="0"/>
              <a:t> </a:t>
            </a:r>
            <a:r>
              <a:rPr lang="ru-RU" sz="2400" dirty="0" smtClean="0"/>
              <a:t>определяет один и</a:t>
            </a:r>
            <a:r>
              <a:rPr lang="en-US" sz="2400" dirty="0" smtClean="0"/>
              <a:t> </a:t>
            </a:r>
            <a:r>
              <a:rPr lang="ru-RU" sz="2400" dirty="0" smtClean="0"/>
              <a:t>только</a:t>
            </a:r>
            <a:r>
              <a:rPr lang="en-US" sz="2400" dirty="0" smtClean="0"/>
              <a:t> </a:t>
            </a:r>
            <a:r>
              <a:rPr lang="ru-RU" sz="2400" dirty="0" smtClean="0"/>
              <a:t>один</a:t>
            </a:r>
            <a:r>
              <a:rPr lang="en-US" sz="2400" dirty="0" smtClean="0"/>
              <a:t> </a:t>
            </a:r>
            <a:r>
              <a:rPr lang="ru-RU" sz="2400" dirty="0" smtClean="0"/>
              <a:t>абстрактный метод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</a:p>
          <a:p>
            <a:r>
              <a:rPr lang="ru-RU" sz="2400" dirty="0" smtClean="0"/>
              <a:t>Например</a:t>
            </a:r>
            <a:r>
              <a:rPr lang="en-US" sz="2400" dirty="0" smtClean="0"/>
              <a:t>,</a:t>
            </a:r>
            <a:r>
              <a:rPr lang="ru-RU" sz="2400" dirty="0" smtClean="0"/>
              <a:t> стандартный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</a:t>
            </a:r>
            <a:r>
              <a:rPr lang="en-US" sz="2400" dirty="0" smtClean="0"/>
              <a:t> </a:t>
            </a:r>
            <a:r>
              <a:rPr lang="en-US" sz="2400" b="1" dirty="0"/>
              <a:t>Runnable 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это</a:t>
            </a:r>
            <a:r>
              <a:rPr lang="en-US" sz="2400" dirty="0" smtClean="0"/>
              <a:t> </a:t>
            </a:r>
            <a:r>
              <a:rPr lang="ru-RU" sz="2400" dirty="0" smtClean="0"/>
              <a:t>функциональный</a:t>
            </a:r>
            <a:r>
              <a:rPr lang="en-US" sz="2400" dirty="0" smtClean="0"/>
              <a:t> </a:t>
            </a:r>
            <a:r>
              <a:rPr lang="ru-RU" sz="2400" dirty="0" smtClean="0"/>
              <a:t>интерфейс,</a:t>
            </a:r>
            <a:r>
              <a:rPr lang="en-US" sz="2400" dirty="0" smtClean="0"/>
              <a:t> </a:t>
            </a:r>
            <a:r>
              <a:rPr lang="ru-RU" sz="2400" dirty="0" smtClean="0"/>
              <a:t>т.к.</a:t>
            </a:r>
            <a:r>
              <a:rPr lang="en-US" sz="2400" dirty="0" smtClean="0"/>
              <a:t> </a:t>
            </a:r>
            <a:r>
              <a:rPr lang="ru-RU" sz="2400" dirty="0" smtClean="0"/>
              <a:t>он</a:t>
            </a:r>
            <a:r>
              <a:rPr lang="en-US" sz="2400" dirty="0" smtClean="0"/>
              <a:t> </a:t>
            </a:r>
            <a:r>
              <a:rPr lang="ru-RU" sz="2400" dirty="0" smtClean="0"/>
              <a:t>определяет только</a:t>
            </a:r>
            <a:r>
              <a:rPr lang="en-US" sz="2400" dirty="0" smtClean="0"/>
              <a:t> </a:t>
            </a:r>
            <a:r>
              <a:rPr lang="ru-RU" sz="2400" dirty="0" smtClean="0"/>
              <a:t>один</a:t>
            </a:r>
            <a:r>
              <a:rPr lang="en-US" sz="2400" dirty="0" smtClean="0"/>
              <a:t> </a:t>
            </a:r>
            <a:r>
              <a:rPr lang="ru-RU" sz="2400" dirty="0" smtClean="0"/>
              <a:t>метод</a:t>
            </a:r>
            <a:r>
              <a:rPr lang="en-US" sz="2400" dirty="0" smtClean="0"/>
              <a:t>: </a:t>
            </a:r>
            <a:r>
              <a:rPr lang="en-US" sz="2400" b="1" dirty="0"/>
              <a:t>run</a:t>
            </a:r>
            <a:r>
              <a:rPr lang="en-US" sz="2400" b="1" dirty="0" smtClean="0"/>
              <a:t>()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706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Примеры лямбда-выражений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53136"/>
          </a:xfrm>
        </p:spPr>
        <p:txBody>
          <a:bodyPr>
            <a:normAutofit/>
          </a:bodyPr>
          <a:lstStyle/>
          <a:p>
            <a:r>
              <a:rPr lang="ru-RU" dirty="0" smtClean="0"/>
              <a:t>Под</a:t>
            </a:r>
            <a:r>
              <a:rPr lang="en-US" dirty="0" smtClean="0"/>
              <a:t> </a:t>
            </a:r>
            <a:r>
              <a:rPr lang="ru-RU" dirty="0" smtClean="0"/>
              <a:t>лямбда-оператором или</a:t>
            </a:r>
            <a:r>
              <a:rPr lang="en-US" dirty="0" smtClean="0"/>
              <a:t> </a:t>
            </a:r>
            <a:r>
              <a:rPr lang="ru-RU" dirty="0" smtClean="0"/>
              <a:t>оператором-стрелкой</a:t>
            </a:r>
            <a:r>
              <a:rPr lang="en-US" dirty="0" smtClean="0"/>
              <a:t> </a:t>
            </a:r>
            <a:r>
              <a:rPr lang="ru-RU" dirty="0" smtClean="0"/>
              <a:t>понимается</a:t>
            </a:r>
            <a:r>
              <a:rPr lang="en-US" dirty="0" smtClean="0"/>
              <a:t> </a:t>
            </a:r>
            <a:r>
              <a:rPr lang="en-US" b="1" dirty="0" smtClean="0"/>
              <a:t>−&gt;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Пример лямбда-выражений:</a:t>
            </a:r>
          </a:p>
          <a:p>
            <a:pPr marL="36576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123.45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Аналог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123.45;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Возвращает случайное 				  // число * 100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(n) -&gt; (n % 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)==0;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Возвращает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если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-целое</a:t>
            </a:r>
          </a:p>
        </p:txBody>
      </p:sp>
    </p:spTree>
    <p:extLst>
      <p:ext uri="{BB962C8B-B14F-4D97-AF65-F5344CB8AC3E}">
        <p14:creationId xmlns:p14="http://schemas.microsoft.com/office/powerpoint/2010/main" val="2930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/>
              <a:t>Функциональные интерфейсы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Пример: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Пример использования лямбда-выражений в функциональном интерфейсе:</a:t>
            </a:r>
          </a:p>
          <a:p>
            <a:pPr marL="36576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() -&gt; 123.45;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Возвращаемый</a:t>
            </a:r>
            <a:r>
              <a:rPr lang="en-US" sz="2400" dirty="0" smtClean="0"/>
              <a:t> </a:t>
            </a:r>
            <a:r>
              <a:rPr lang="ru-RU" sz="2400" dirty="0" smtClean="0"/>
              <a:t>тип</a:t>
            </a:r>
            <a:r>
              <a:rPr lang="en-US" sz="2400" dirty="0" smtClean="0"/>
              <a:t> </a:t>
            </a:r>
            <a:r>
              <a:rPr lang="ru-RU" sz="2400" dirty="0" smtClean="0"/>
              <a:t>лямбда-выражения</a:t>
            </a:r>
            <a:r>
              <a:rPr lang="en-US" sz="2400" dirty="0" smtClean="0"/>
              <a:t> </a:t>
            </a:r>
            <a:r>
              <a:rPr lang="ru-RU" sz="2400" dirty="0" smtClean="0"/>
              <a:t>должен</a:t>
            </a:r>
            <a:r>
              <a:rPr lang="en-US" sz="2400" dirty="0" smtClean="0"/>
              <a:t> </a:t>
            </a:r>
            <a:r>
              <a:rPr lang="ru-RU" sz="2400" dirty="0" smtClean="0"/>
              <a:t>быть</a:t>
            </a:r>
            <a:r>
              <a:rPr lang="en-US" sz="2400" dirty="0" smtClean="0"/>
              <a:t> </a:t>
            </a:r>
            <a:r>
              <a:rPr lang="ru-RU" sz="2400" dirty="0" smtClean="0"/>
              <a:t>совместимым</a:t>
            </a:r>
            <a:r>
              <a:rPr lang="en-US" sz="2400" dirty="0" smtClean="0"/>
              <a:t> </a:t>
            </a:r>
            <a:r>
              <a:rPr lang="ru-RU" sz="2400" dirty="0" smtClean="0"/>
              <a:t>с</a:t>
            </a:r>
            <a:r>
              <a:rPr lang="en-US" sz="2400" dirty="0" smtClean="0"/>
              <a:t> </a:t>
            </a:r>
            <a:r>
              <a:rPr lang="ru-RU" sz="2400" dirty="0" smtClean="0"/>
              <a:t>возвращаемым</a:t>
            </a:r>
            <a:r>
              <a:rPr lang="en-US" sz="2400" dirty="0" smtClean="0"/>
              <a:t> </a:t>
            </a:r>
            <a:r>
              <a:rPr lang="ru-RU" sz="2400" dirty="0" smtClean="0"/>
              <a:t>типом</a:t>
            </a:r>
            <a:r>
              <a:rPr lang="en-US" sz="2400" dirty="0" smtClean="0"/>
              <a:t> </a:t>
            </a:r>
            <a:r>
              <a:rPr lang="ru-RU" sz="2400" dirty="0" smtClean="0"/>
              <a:t>абстрактного метода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368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Пример</a:t>
            </a:r>
            <a:r>
              <a:rPr lang="en-US" b="1" dirty="0" smtClean="0"/>
              <a:t> </a:t>
            </a:r>
            <a:r>
              <a:rPr lang="ru-RU" b="1" dirty="0" smtClean="0"/>
              <a:t>использования лямбда-выражений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LambdaDemo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isEven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(n) -&gt; (n % 2) == 0;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isEven.test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(“10 is even”);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isNonNeg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(n) -&gt;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&gt;=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if(!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isNonNeg.test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(-1))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(“-1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negative”);</a:t>
            </a:r>
          </a:p>
          <a:p>
            <a:pPr marL="36576" indent="0">
              <a:buNone/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Блок лямбда-выражений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075240" cy="5256584"/>
          </a:xfrm>
        </p:spPr>
        <p:txBody>
          <a:bodyPr>
            <a:noAutofit/>
          </a:bodyPr>
          <a:lstStyle/>
          <a:p>
            <a:r>
              <a:rPr lang="ru-RU" sz="2400" i="1" dirty="0" smtClean="0"/>
              <a:t>Блок</a:t>
            </a:r>
            <a:r>
              <a:rPr lang="en-US" sz="2400" i="1" dirty="0" smtClean="0"/>
              <a:t> </a:t>
            </a:r>
            <a:r>
              <a:rPr lang="ru-RU" sz="2400" i="1" dirty="0" smtClean="0"/>
              <a:t>лямбда-выражений</a:t>
            </a:r>
            <a:r>
              <a:rPr lang="en-US" sz="2400" i="1" dirty="0" smtClean="0"/>
              <a:t> 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это</a:t>
            </a:r>
            <a:r>
              <a:rPr lang="en-US" sz="2400" dirty="0" smtClean="0"/>
              <a:t> </a:t>
            </a:r>
            <a:r>
              <a:rPr lang="ru-RU" sz="2400" dirty="0" smtClean="0"/>
              <a:t>лямбда-выражение,</a:t>
            </a:r>
            <a:r>
              <a:rPr lang="en-US" sz="2400" dirty="0" smtClean="0"/>
              <a:t> </a:t>
            </a:r>
            <a:r>
              <a:rPr lang="ru-RU" sz="2400" dirty="0" smtClean="0"/>
              <a:t>в правой</a:t>
            </a:r>
            <a:r>
              <a:rPr lang="en-US" sz="2400" dirty="0" smtClean="0"/>
              <a:t> </a:t>
            </a:r>
            <a:r>
              <a:rPr lang="ru-RU" sz="2400" dirty="0" smtClean="0"/>
              <a:t>части</a:t>
            </a:r>
            <a:r>
              <a:rPr lang="en-US" sz="2400" dirty="0" smtClean="0"/>
              <a:t> </a:t>
            </a:r>
            <a:r>
              <a:rPr lang="ru-RU" sz="2400" dirty="0" smtClean="0"/>
              <a:t>которого</a:t>
            </a:r>
            <a:r>
              <a:rPr lang="en-US" sz="2400" dirty="0" smtClean="0"/>
              <a:t> </a:t>
            </a:r>
            <a:r>
              <a:rPr lang="ru-RU" sz="2400" dirty="0" smtClean="0"/>
              <a:t>оператор</a:t>
            </a:r>
            <a:r>
              <a:rPr lang="en-US" sz="2400" dirty="0" smtClean="0"/>
              <a:t> </a:t>
            </a:r>
            <a:r>
              <a:rPr lang="ru-RU" sz="2400" dirty="0" smtClean="0"/>
              <a:t>лямбда</a:t>
            </a:r>
            <a:r>
              <a:rPr lang="en-US" sz="2400" dirty="0" smtClean="0"/>
              <a:t> </a:t>
            </a:r>
            <a:r>
              <a:rPr lang="ru-RU" sz="2400" dirty="0" smtClean="0"/>
              <a:t>состоит</a:t>
            </a:r>
            <a:r>
              <a:rPr lang="en-US" sz="2400" dirty="0" smtClean="0"/>
              <a:t> </a:t>
            </a:r>
            <a:r>
              <a:rPr lang="ru-RU" sz="2400" dirty="0" smtClean="0"/>
              <a:t>из блока</a:t>
            </a:r>
            <a:r>
              <a:rPr lang="en-US" sz="2400" dirty="0" smtClean="0"/>
              <a:t> </a:t>
            </a:r>
            <a:r>
              <a:rPr lang="ru-RU" sz="2400" dirty="0" smtClean="0"/>
              <a:t>кода,</a:t>
            </a:r>
            <a:r>
              <a:rPr lang="en-US" sz="2400" dirty="0" smtClean="0"/>
              <a:t> </a:t>
            </a:r>
            <a:r>
              <a:rPr lang="ru-RU" sz="2400" dirty="0" smtClean="0"/>
              <a:t>т.е.</a:t>
            </a:r>
            <a:r>
              <a:rPr lang="en-US" sz="2400" dirty="0" smtClean="0"/>
              <a:t> </a:t>
            </a:r>
            <a:r>
              <a:rPr lang="ru-RU" sz="2400" dirty="0" smtClean="0"/>
              <a:t>содержит</a:t>
            </a:r>
            <a:r>
              <a:rPr lang="en-US" sz="2400" dirty="0" smtClean="0"/>
              <a:t> </a:t>
            </a:r>
            <a:r>
              <a:rPr lang="ru-RU" sz="2400" dirty="0" smtClean="0"/>
              <a:t>более</a:t>
            </a:r>
            <a:r>
              <a:rPr lang="en-US" sz="2400" dirty="0" smtClean="0"/>
              <a:t> </a:t>
            </a:r>
            <a:r>
              <a:rPr lang="ru-RU" sz="2400" dirty="0" smtClean="0"/>
              <a:t>одного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выражения.</a:t>
            </a:r>
          </a:p>
          <a:p>
            <a:r>
              <a:rPr lang="ru-RU" sz="2400" dirty="0" smtClean="0"/>
              <a:t>Например</a:t>
            </a:r>
            <a:r>
              <a:rPr lang="en-US" sz="2400" dirty="0" smtClean="0"/>
              <a:t>, </a:t>
            </a: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боке</a:t>
            </a:r>
            <a:r>
              <a:rPr lang="en-US" sz="2400" dirty="0" smtClean="0"/>
              <a:t> </a:t>
            </a:r>
            <a:r>
              <a:rPr lang="ru-RU" sz="2400" dirty="0" smtClean="0"/>
              <a:t>лямбда-выражений</a:t>
            </a:r>
            <a:r>
              <a:rPr lang="en-US" sz="2400" dirty="0" smtClean="0"/>
              <a:t> </a:t>
            </a:r>
            <a:r>
              <a:rPr lang="ru-RU" sz="2400" dirty="0" smtClean="0"/>
              <a:t>можно</a:t>
            </a:r>
            <a:r>
              <a:rPr lang="en-US" sz="2400" dirty="0" smtClean="0"/>
              <a:t> </a:t>
            </a:r>
            <a:r>
              <a:rPr lang="ru-RU" sz="2400" dirty="0" smtClean="0"/>
              <a:t>объявлять</a:t>
            </a:r>
            <a:r>
              <a:rPr lang="en-US" sz="2400" dirty="0" smtClean="0"/>
              <a:t> </a:t>
            </a:r>
            <a:r>
              <a:rPr lang="ru-RU" sz="2400" dirty="0" smtClean="0"/>
              <a:t>переменные</a:t>
            </a:r>
            <a:r>
              <a:rPr lang="en-US" sz="2400" dirty="0" smtClean="0"/>
              <a:t>, </a:t>
            </a:r>
            <a:r>
              <a:rPr lang="ru-RU" sz="2400" dirty="0" smtClean="0"/>
              <a:t>использовать циклы</a:t>
            </a:r>
            <a:r>
              <a:rPr lang="en-US" sz="2400" dirty="0" smtClean="0"/>
              <a:t>, </a:t>
            </a:r>
            <a:r>
              <a:rPr lang="en-US" sz="2400" b="1" dirty="0" smtClean="0"/>
              <a:t>if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en-US" sz="2400" b="1" dirty="0"/>
              <a:t>switch </a:t>
            </a:r>
            <a:r>
              <a:rPr lang="ru-RU" sz="2400" dirty="0" smtClean="0"/>
              <a:t>конструкции</a:t>
            </a:r>
            <a:r>
              <a:rPr lang="en-US" sz="2400" dirty="0" smtClean="0"/>
              <a:t>, </a:t>
            </a:r>
            <a:r>
              <a:rPr lang="ru-RU" sz="2400" dirty="0" smtClean="0"/>
              <a:t>внутренние</a:t>
            </a:r>
            <a:r>
              <a:rPr lang="en-US" sz="2400" dirty="0" smtClean="0"/>
              <a:t> </a:t>
            </a:r>
            <a:r>
              <a:rPr lang="ru-RU" sz="2400" dirty="0" smtClean="0"/>
              <a:t>блоки</a:t>
            </a:r>
            <a:r>
              <a:rPr lang="en-US" sz="2400" dirty="0" smtClean="0"/>
              <a:t> </a:t>
            </a:r>
            <a:r>
              <a:rPr lang="ru-RU" sz="2400" dirty="0" smtClean="0"/>
              <a:t>и</a:t>
            </a:r>
            <a:r>
              <a:rPr lang="en-US" sz="2400" dirty="0" smtClean="0"/>
              <a:t> </a:t>
            </a:r>
            <a:r>
              <a:rPr lang="ru-RU" sz="2400" dirty="0" smtClean="0"/>
              <a:t>т.</a:t>
            </a:r>
            <a:r>
              <a:rPr lang="en-US" sz="2400" dirty="0" smtClean="0"/>
              <a:t> </a:t>
            </a:r>
            <a:r>
              <a:rPr lang="ru-RU" sz="2400" dirty="0" smtClean="0"/>
              <a:t>д</a:t>
            </a:r>
            <a:r>
              <a:rPr lang="en-US" sz="2400" dirty="0" smtClean="0"/>
              <a:t>. </a:t>
            </a:r>
            <a:endParaRPr lang="ru-RU" sz="2400" dirty="0" smtClean="0"/>
          </a:p>
          <a:p>
            <a:r>
              <a:rPr lang="ru-RU" sz="2400" dirty="0" smtClean="0"/>
              <a:t>Но </a:t>
            </a:r>
            <a:r>
              <a:rPr lang="ru-RU" sz="2400" dirty="0"/>
              <a:t>для </a:t>
            </a:r>
            <a:r>
              <a:rPr lang="ru-RU" sz="2400" dirty="0" smtClean="0"/>
              <a:t>возврата</a:t>
            </a:r>
            <a:r>
              <a:rPr lang="en-US" sz="2400" dirty="0" smtClean="0"/>
              <a:t> </a:t>
            </a:r>
            <a:r>
              <a:rPr lang="ru-RU" sz="2400" dirty="0"/>
              <a:t>результата</a:t>
            </a:r>
            <a:r>
              <a:rPr lang="en-US" sz="2400" dirty="0" smtClean="0"/>
              <a:t> </a:t>
            </a:r>
            <a:r>
              <a:rPr lang="ru-RU" sz="2400" dirty="0" smtClean="0"/>
              <a:t>необходимо</a:t>
            </a:r>
            <a:r>
              <a:rPr lang="en-US" sz="2400" dirty="0" smtClean="0"/>
              <a:t> </a:t>
            </a:r>
            <a:r>
              <a:rPr lang="ru-RU" sz="2400" dirty="0" smtClean="0"/>
              <a:t>обязательно</a:t>
            </a:r>
            <a:r>
              <a:rPr lang="en-US" sz="2400" dirty="0" smtClean="0"/>
              <a:t> </a:t>
            </a:r>
            <a:r>
              <a:rPr lang="ru-RU" sz="2400" dirty="0" smtClean="0"/>
              <a:t>использовать</a:t>
            </a:r>
            <a:r>
              <a:rPr lang="en-US" sz="2400" dirty="0" smtClean="0"/>
              <a:t> </a:t>
            </a:r>
            <a:r>
              <a:rPr lang="ru-RU" sz="2400" dirty="0" smtClean="0"/>
              <a:t>выражение</a:t>
            </a:r>
            <a:r>
              <a:rPr lang="en-US" sz="2400" dirty="0" smtClean="0"/>
              <a:t> </a:t>
            </a:r>
            <a:r>
              <a:rPr lang="en-US" sz="2400" b="1" dirty="0" smtClean="0"/>
              <a:t>return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36576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factorial = (n) -&gt; {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result;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74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Обобщённые функциональные интерфейсы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Autofit/>
          </a:bodyPr>
          <a:lstStyle/>
          <a:p>
            <a:r>
              <a:rPr lang="ru-RU" sz="2400" dirty="0" smtClean="0"/>
              <a:t>Лямбда-выражения</a:t>
            </a:r>
            <a:r>
              <a:rPr lang="en-US" sz="2400" dirty="0" smtClean="0"/>
              <a:t> </a:t>
            </a:r>
            <a:r>
              <a:rPr lang="ru-RU" sz="2400" dirty="0" smtClean="0"/>
              <a:t>не могут</a:t>
            </a:r>
            <a:r>
              <a:rPr lang="en-US" sz="2400" dirty="0" smtClean="0"/>
              <a:t> </a:t>
            </a:r>
            <a:r>
              <a:rPr lang="ru-RU" sz="2400" dirty="0" smtClean="0"/>
              <a:t>быть</a:t>
            </a:r>
            <a:r>
              <a:rPr lang="en-US" sz="2400" dirty="0" smtClean="0"/>
              <a:t> </a:t>
            </a:r>
            <a:r>
              <a:rPr lang="ru-RU" sz="2400" dirty="0" smtClean="0"/>
              <a:t>обобщёнными, а функциональные интерфейсы могут. 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 t);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GenFuncIntDemo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&lt;Integer&gt; factorial = (n) -&gt; {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result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result; 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result;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Лямбда-выражение в качестве аргумента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Использование</a:t>
            </a:r>
            <a:r>
              <a:rPr lang="en-US" dirty="0" smtClean="0"/>
              <a:t> </a:t>
            </a:r>
            <a:r>
              <a:rPr lang="ru-RU" dirty="0" smtClean="0"/>
              <a:t>лямбда-выражения</a:t>
            </a:r>
            <a:r>
              <a:rPr lang="en-US" dirty="0" smtClean="0"/>
              <a:t> </a:t>
            </a:r>
            <a:r>
              <a:rPr lang="ru-RU" dirty="0" smtClean="0"/>
              <a:t>в качестве</a:t>
            </a:r>
            <a:r>
              <a:rPr lang="en-US" dirty="0" smtClean="0"/>
              <a:t> </a:t>
            </a:r>
            <a:r>
              <a:rPr lang="ru-RU" dirty="0" smtClean="0"/>
              <a:t>аргумента</a:t>
            </a:r>
            <a:r>
              <a:rPr lang="en-US" dirty="0" smtClean="0"/>
              <a:t> </a:t>
            </a:r>
            <a:r>
              <a:rPr lang="ru-RU" dirty="0" smtClean="0"/>
              <a:t>- это</a:t>
            </a:r>
            <a:r>
              <a:rPr lang="en-US" dirty="0" smtClean="0"/>
              <a:t> </a:t>
            </a:r>
            <a:r>
              <a:rPr lang="ru-RU" dirty="0" smtClean="0"/>
              <a:t>возможность использовать</a:t>
            </a:r>
            <a:r>
              <a:rPr lang="en-US" dirty="0" smtClean="0"/>
              <a:t> </a:t>
            </a:r>
            <a:r>
              <a:rPr lang="ru-RU" dirty="0" smtClean="0"/>
              <a:t>выполняемый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r>
              <a:rPr lang="en-US" dirty="0" smtClean="0"/>
              <a:t> </a:t>
            </a:r>
            <a:r>
              <a:rPr lang="ru-RU" dirty="0" smtClean="0"/>
              <a:t>в качестве аргумента</a:t>
            </a:r>
            <a:r>
              <a:rPr lang="en-US" dirty="0" smtClean="0"/>
              <a:t> </a:t>
            </a:r>
            <a:r>
              <a:rPr lang="ru-RU" dirty="0" smtClean="0"/>
              <a:t>метода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использования</a:t>
            </a:r>
            <a:r>
              <a:rPr lang="en-US" dirty="0" smtClean="0"/>
              <a:t> </a:t>
            </a:r>
            <a:r>
              <a:rPr lang="ru-RU" dirty="0" smtClean="0"/>
              <a:t>лямбда-выражения</a:t>
            </a:r>
            <a:r>
              <a:rPr lang="en-US" dirty="0" smtClean="0"/>
              <a:t> </a:t>
            </a:r>
            <a:r>
              <a:rPr lang="ru-RU" dirty="0" smtClean="0"/>
              <a:t>в качестве аргумента</a:t>
            </a:r>
            <a:r>
              <a:rPr lang="en-US" dirty="0" smtClean="0"/>
              <a:t> </a:t>
            </a:r>
            <a:r>
              <a:rPr lang="ru-RU" dirty="0" smtClean="0"/>
              <a:t>необходимо,</a:t>
            </a:r>
            <a:r>
              <a:rPr lang="en-US" dirty="0" smtClean="0"/>
              <a:t> </a:t>
            </a:r>
            <a:r>
              <a:rPr lang="ru-RU" dirty="0" smtClean="0"/>
              <a:t>чтобы</a:t>
            </a:r>
            <a:r>
              <a:rPr lang="en-US" dirty="0" smtClean="0"/>
              <a:t> </a:t>
            </a:r>
            <a:r>
              <a:rPr lang="ru-RU" dirty="0" smtClean="0"/>
              <a:t>тип</a:t>
            </a:r>
            <a:r>
              <a:rPr lang="en-US" dirty="0" smtClean="0"/>
              <a:t> </a:t>
            </a:r>
            <a:r>
              <a:rPr lang="ru-RU" dirty="0" smtClean="0"/>
              <a:t>возвращаемого</a:t>
            </a:r>
            <a:r>
              <a:rPr lang="en-US" dirty="0" smtClean="0"/>
              <a:t> </a:t>
            </a:r>
            <a:r>
              <a:rPr lang="ru-RU" dirty="0" smtClean="0"/>
              <a:t>параметра</a:t>
            </a:r>
            <a:r>
              <a:rPr lang="en-US" dirty="0" smtClean="0"/>
              <a:t> </a:t>
            </a:r>
            <a:r>
              <a:rPr lang="ru-RU" dirty="0" smtClean="0"/>
              <a:t>был таким же,</a:t>
            </a:r>
            <a:r>
              <a:rPr lang="en-US" dirty="0" smtClean="0"/>
              <a:t> </a:t>
            </a:r>
            <a:r>
              <a:rPr lang="ru-RU" dirty="0" smtClean="0"/>
              <a:t>как тип</a:t>
            </a:r>
            <a:r>
              <a:rPr lang="en-US" dirty="0" smtClean="0"/>
              <a:t> </a:t>
            </a:r>
            <a:r>
              <a:rPr lang="ru-RU" dirty="0" smtClean="0"/>
              <a:t>функционального</a:t>
            </a:r>
            <a:r>
              <a:rPr lang="en-US" dirty="0" smtClean="0"/>
              <a:t> </a:t>
            </a:r>
            <a:r>
              <a:rPr lang="ru-RU" dirty="0" smtClean="0"/>
              <a:t>интерфейса</a:t>
            </a:r>
            <a:r>
              <a:rPr lang="en-US" dirty="0" smtClean="0"/>
              <a:t>.</a:t>
            </a:r>
            <a:endParaRPr lang="ru-RU" dirty="0" smtClean="0"/>
          </a:p>
          <a:p>
            <a:pPr marL="36576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StringFunc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{String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n);}</a:t>
            </a:r>
          </a:p>
          <a:p>
            <a:pPr marL="36576" indent="0"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LambdasAsArgumentDemo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static String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stringOp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StringFunc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sf, String s) {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sf.func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“Lambdas add power to Java”;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outStr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outStr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stringOp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str.toUpperCase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6576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Лямбда-выражения и исключения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РГРТУ,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81128"/>
          </a:xfrm>
        </p:spPr>
        <p:txBody>
          <a:bodyPr>
            <a:noAutofit/>
          </a:bodyPr>
          <a:lstStyle/>
          <a:p>
            <a:r>
              <a:rPr lang="ru-RU" sz="2000" dirty="0" smtClean="0"/>
              <a:t>Исключение</a:t>
            </a:r>
            <a:r>
              <a:rPr lang="en-US" sz="2000" dirty="0" smtClean="0"/>
              <a:t> </a:t>
            </a:r>
            <a:r>
              <a:rPr lang="ru-RU" sz="2000" dirty="0" smtClean="0"/>
              <a:t>должно</a:t>
            </a:r>
            <a:r>
              <a:rPr lang="en-US" sz="2000" dirty="0" smtClean="0"/>
              <a:t> </a:t>
            </a:r>
            <a:r>
              <a:rPr lang="ru-RU" sz="2000" dirty="0" smtClean="0"/>
              <a:t>быть</a:t>
            </a:r>
            <a:r>
              <a:rPr lang="en-US" sz="2000" dirty="0" smtClean="0"/>
              <a:t> </a:t>
            </a:r>
            <a:r>
              <a:rPr lang="ru-RU" sz="2000" dirty="0" smtClean="0"/>
              <a:t>совместимо</a:t>
            </a:r>
            <a:r>
              <a:rPr lang="en-US" sz="2000" dirty="0" smtClean="0"/>
              <a:t> </a:t>
            </a:r>
            <a:r>
              <a:rPr lang="ru-RU" sz="2000" dirty="0" smtClean="0"/>
              <a:t>с исключениями,</a:t>
            </a:r>
            <a:r>
              <a:rPr lang="en-US" sz="2000" dirty="0" smtClean="0"/>
              <a:t> </a:t>
            </a:r>
            <a:r>
              <a:rPr lang="ru-RU" sz="2000" dirty="0" smtClean="0"/>
              <a:t>перечисленными</a:t>
            </a:r>
            <a:r>
              <a:rPr lang="en-US" sz="2000" dirty="0" smtClean="0"/>
              <a:t> </a:t>
            </a:r>
            <a:r>
              <a:rPr lang="ru-RU" sz="2000" dirty="0" smtClean="0"/>
              <a:t>после</a:t>
            </a:r>
            <a:r>
              <a:rPr lang="en-US" sz="2000" dirty="0" smtClean="0"/>
              <a:t> </a:t>
            </a:r>
            <a:r>
              <a:rPr lang="ru-RU" sz="2000" dirty="0" smtClean="0"/>
              <a:t>оператора</a:t>
            </a:r>
            <a:r>
              <a:rPr lang="en-US" sz="2000" dirty="0" smtClean="0"/>
              <a:t> </a:t>
            </a:r>
            <a:r>
              <a:rPr lang="en-US" sz="2000" b="1" dirty="0" smtClean="0"/>
              <a:t>throws </a:t>
            </a:r>
            <a:r>
              <a:rPr lang="ru-RU" sz="2000" dirty="0" smtClean="0"/>
              <a:t>в абстрактном</a:t>
            </a:r>
            <a:r>
              <a:rPr lang="en-US" sz="2000" dirty="0" smtClean="0"/>
              <a:t> </a:t>
            </a:r>
            <a:r>
              <a:rPr lang="ru-RU" sz="2000" dirty="0" smtClean="0"/>
              <a:t>методе функционального</a:t>
            </a:r>
            <a:r>
              <a:rPr lang="en-US" sz="2000" dirty="0" smtClean="0"/>
              <a:t> </a:t>
            </a:r>
            <a:r>
              <a:rPr lang="ru-RU" sz="2000" dirty="0" smtClean="0"/>
              <a:t>интерфейса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DoubleNumericArrayFunc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double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(double[] n) throws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EmptyArrayException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EmptyArrayException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extends Exception {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EmptyArrayException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super(“Array Empty”); }}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LambdaExceptionDemo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6576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EmptyArrayException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DoubleNumericArrayFunc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average = (n) -&gt; {</a:t>
            </a:r>
          </a:p>
          <a:p>
            <a:pPr marL="36576" indent="0">
              <a:buNone/>
            </a:pPr>
            <a:r>
              <a:rPr 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n.length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throw new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EmptyArrayException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588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A496E2AB4DCC4CBD826C5695775510" ma:contentTypeVersion="0" ma:contentTypeDescription="Create a new document." ma:contentTypeScope="" ma:versionID="eb311b528700db28efca9c0f619a656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FDF4208-111D-4189-B221-FB62D9AE539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15A563-1542-4B1B-9579-695AA611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1F6982-1EED-4338-85F4-186B4515F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25782</TotalTime>
  <Words>1143</Words>
  <Application>Microsoft Office PowerPoint</Application>
  <PresentationFormat>Экран (4:3)</PresentationFormat>
  <Paragraphs>198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template2 (2)</vt:lpstr>
      <vt:lpstr>Техническая</vt:lpstr>
      <vt:lpstr>Лямбда-выражения</vt:lpstr>
      <vt:lpstr>Введение в лямбда-выражения</vt:lpstr>
      <vt:lpstr>Примеры лямбда-выражений</vt:lpstr>
      <vt:lpstr>Функциональные интерфейсы</vt:lpstr>
      <vt:lpstr>Пример использования лямбда-выражений</vt:lpstr>
      <vt:lpstr>Блок лямбда-выражений</vt:lpstr>
      <vt:lpstr>Обобщённые функциональные интерфейсы</vt:lpstr>
      <vt:lpstr>Лямбда-выражение в качестве аргумента</vt:lpstr>
      <vt:lpstr>Лямбда-выражения и исключения</vt:lpstr>
      <vt:lpstr>Лямбда-выражения и захват переменных</vt:lpstr>
      <vt:lpstr>Методы, ссылающиеся на статические методы</vt:lpstr>
      <vt:lpstr>Методы, ссылающиеся на экземпляры методов</vt:lpstr>
      <vt:lpstr>Ссылочные методы с обобщениями</vt:lpstr>
      <vt:lpstr>Ссылочные конструкторы</vt:lpstr>
      <vt:lpstr>Предопределённые функциональные интерфейсы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Systems Gartner Briefing Profile</dc:title>
  <dc:creator>Olga Smolyakova</dc:creator>
  <cp:keywords>Gartner Profile EPAM</cp:keywords>
  <cp:lastModifiedBy>graph</cp:lastModifiedBy>
  <cp:revision>2327</cp:revision>
  <dcterms:created xsi:type="dcterms:W3CDTF">2008-08-06T07:47:07Z</dcterms:created>
  <dcterms:modified xsi:type="dcterms:W3CDTF">2020-04-21T15:02:13Z</dcterms:modified>
</cp:coreProperties>
</file>