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  <p:sldMasterId id="2147483702" r:id="rId5"/>
  </p:sldMasterIdLst>
  <p:notesMasterIdLst>
    <p:notesMasterId r:id="rId36"/>
  </p:notesMasterIdLst>
  <p:sldIdLst>
    <p:sldId id="410" r:id="rId6"/>
    <p:sldId id="694" r:id="rId7"/>
    <p:sldId id="695" r:id="rId8"/>
    <p:sldId id="697" r:id="rId9"/>
    <p:sldId id="699" r:id="rId10"/>
    <p:sldId id="715" r:id="rId11"/>
    <p:sldId id="716" r:id="rId12"/>
    <p:sldId id="720" r:id="rId13"/>
    <p:sldId id="721" r:id="rId14"/>
    <p:sldId id="722" r:id="rId15"/>
    <p:sldId id="723" r:id="rId16"/>
    <p:sldId id="717" r:id="rId17"/>
    <p:sldId id="724" r:id="rId18"/>
    <p:sldId id="725" r:id="rId19"/>
    <p:sldId id="726" r:id="rId20"/>
    <p:sldId id="727" r:id="rId21"/>
    <p:sldId id="728" r:id="rId22"/>
    <p:sldId id="729" r:id="rId23"/>
    <p:sldId id="730" r:id="rId24"/>
    <p:sldId id="731" r:id="rId25"/>
    <p:sldId id="732" r:id="rId26"/>
    <p:sldId id="733" r:id="rId27"/>
    <p:sldId id="734" r:id="rId28"/>
    <p:sldId id="735" r:id="rId29"/>
    <p:sldId id="736" r:id="rId30"/>
    <p:sldId id="737" r:id="rId31"/>
    <p:sldId id="738" r:id="rId32"/>
    <p:sldId id="739" r:id="rId33"/>
    <p:sldId id="740" r:id="rId34"/>
    <p:sldId id="74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562"/>
    <a:srgbClr val="376092"/>
    <a:srgbClr val="C05C79"/>
    <a:srgbClr val="FF6600"/>
    <a:srgbClr val="D2E3AB"/>
    <a:srgbClr val="A0EAD3"/>
    <a:srgbClr val="F2BCF2"/>
    <a:srgbClr val="FBEC7D"/>
    <a:srgbClr val="FFD85D"/>
    <a:srgbClr val="EA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75687" autoAdjust="0"/>
  </p:normalViewPr>
  <p:slideViewPr>
    <p:cSldViewPr>
      <p:cViewPr>
        <p:scale>
          <a:sx n="75" d="100"/>
          <a:sy n="75" d="100"/>
        </p:scale>
        <p:origin x="-1248" y="-12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A9A84-6D4B-4D86-B14D-819B215E4F8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1863-C4B0-4326-B26F-EB63A65C1D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883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 Column -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Рисунок 44"/>
          <p:cNvSpPr>
            <a:spLocks noGrp="1"/>
          </p:cNvSpPr>
          <p:nvPr>
            <p:ph type="pic" sz="quarter" idx="16"/>
          </p:nvPr>
        </p:nvSpPr>
        <p:spPr>
          <a:xfrm>
            <a:off x="4648200" y="1219200"/>
            <a:ext cx="3581400" cy="48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19200"/>
            <a:ext cx="3625788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14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ru-RU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9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1042988"/>
            <a:ext cx="8213725" cy="5135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057400" y="6266827"/>
            <a:ext cx="2438400" cy="365125"/>
          </a:xfrm>
        </p:spPr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7696200" y="6248400"/>
            <a:ext cx="990599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5/11/2020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311288" cy="2301240"/>
          </a:xfrm>
        </p:spPr>
        <p:txBody>
          <a:bodyPr>
            <a:normAutofit/>
          </a:bodyPr>
          <a:lstStyle/>
          <a:p>
            <a:r>
              <a:rPr lang="ru-RU" dirty="0" smtClean="0"/>
              <a:t>Модули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Сквозное использование </a:t>
            </a:r>
            <a:r>
              <a:rPr lang="en-US" dirty="0" smtClean="0"/>
              <a:t>require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09120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Рассмотрим</a:t>
            </a:r>
            <a:r>
              <a:rPr lang="en-US" sz="2400" dirty="0" smtClean="0"/>
              <a:t> </a:t>
            </a:r>
            <a:r>
              <a:rPr lang="ru-RU" sz="2400" dirty="0" smtClean="0"/>
              <a:t>ситуацию,</a:t>
            </a:r>
            <a:r>
              <a:rPr lang="en-US" sz="2400" dirty="0" smtClean="0"/>
              <a:t> 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ru-RU" sz="2400" dirty="0" smtClean="0"/>
              <a:t>модуля -</a:t>
            </a:r>
            <a:r>
              <a:rPr lang="en-US" sz="2400" dirty="0" smtClean="0"/>
              <a:t> </a:t>
            </a:r>
            <a:r>
              <a:rPr lang="en-US" sz="2400" dirty="0"/>
              <a:t>A, </a:t>
            </a:r>
            <a:r>
              <a:rPr lang="en-US" sz="2400" dirty="0" smtClean="0"/>
              <a:t>B </a:t>
            </a:r>
            <a:r>
              <a:rPr lang="ru-RU" sz="2400" dirty="0" smtClean="0"/>
              <a:t>и</a:t>
            </a:r>
            <a:r>
              <a:rPr lang="en-US" sz="2400" dirty="0" smtClean="0"/>
              <a:t> C </a:t>
            </a:r>
            <a:r>
              <a:rPr lang="ru-RU" sz="2400" dirty="0" smtClean="0"/>
              <a:t>имеют</a:t>
            </a:r>
            <a:r>
              <a:rPr lang="en-US" sz="2400" dirty="0" smtClean="0"/>
              <a:t> </a:t>
            </a:r>
            <a:r>
              <a:rPr lang="ru-RU" sz="2400" dirty="0" smtClean="0"/>
              <a:t>следующие</a:t>
            </a:r>
            <a:r>
              <a:rPr lang="en-US" sz="2400" dirty="0" smtClean="0"/>
              <a:t> </a:t>
            </a:r>
            <a:r>
              <a:rPr lang="ru-RU" sz="2400" dirty="0" smtClean="0"/>
              <a:t>зависимости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400" dirty="0"/>
              <a:t>• A </a:t>
            </a:r>
            <a:r>
              <a:rPr lang="en-US" sz="2400" dirty="0" smtClean="0"/>
              <a:t>require </a:t>
            </a:r>
            <a:r>
              <a:rPr lang="en-US" sz="2400" dirty="0"/>
              <a:t>B.</a:t>
            </a:r>
          </a:p>
          <a:p>
            <a:pPr marL="36576" indent="0">
              <a:buNone/>
            </a:pPr>
            <a:r>
              <a:rPr lang="en-US" sz="2400" dirty="0"/>
              <a:t>• B </a:t>
            </a:r>
            <a:r>
              <a:rPr lang="en-US" sz="2400" dirty="0" smtClean="0"/>
              <a:t>require </a:t>
            </a:r>
            <a:r>
              <a:rPr lang="en-US" sz="2400" dirty="0"/>
              <a:t>C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Для создания</a:t>
            </a:r>
            <a:r>
              <a:rPr lang="en-US" sz="2400" dirty="0" smtClean="0"/>
              <a:t> </a:t>
            </a:r>
            <a:r>
              <a:rPr lang="ru-RU" sz="2400" dirty="0" smtClean="0"/>
              <a:t>сквозного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использования</a:t>
            </a:r>
            <a:r>
              <a:rPr lang="en-US" sz="2400" dirty="0" smtClean="0"/>
              <a:t>, </a:t>
            </a:r>
            <a:r>
              <a:rPr lang="ru-RU" sz="2400" dirty="0" smtClean="0"/>
              <a:t>добавьте</a:t>
            </a:r>
            <a:r>
              <a:rPr lang="en-US" sz="2400" dirty="0" smtClean="0"/>
              <a:t> </a:t>
            </a:r>
            <a:r>
              <a:rPr lang="ru-RU" sz="2400" dirty="0" smtClean="0"/>
              <a:t>зарезервированное слово</a:t>
            </a:r>
            <a:r>
              <a:rPr lang="en-US" sz="2400" dirty="0" smtClean="0"/>
              <a:t> </a:t>
            </a:r>
            <a:r>
              <a:rPr lang="en-US" sz="2400" b="1" dirty="0"/>
              <a:t>transitive </a:t>
            </a:r>
            <a:r>
              <a:rPr lang="ru-RU" sz="2400" dirty="0" smtClean="0"/>
              <a:t>после</a:t>
            </a:r>
            <a:r>
              <a:rPr lang="en-US" sz="2400" dirty="0" smtClean="0"/>
              <a:t> </a:t>
            </a:r>
            <a:r>
              <a:rPr lang="en-US" sz="2400" b="1" dirty="0" smtClean="0"/>
              <a:t>requires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>
                <a:cs typeface="Courier New" panose="02070309020205020404" pitchFamily="49" charset="0"/>
              </a:rPr>
              <a:t>Например: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B {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exports </a:t>
            </a: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somepack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requires transitive C;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0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Использование служб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Autofit/>
          </a:bodyPr>
          <a:lstStyle/>
          <a:p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программировании</a:t>
            </a:r>
            <a:r>
              <a:rPr lang="en-US" sz="2400" dirty="0" smtClean="0"/>
              <a:t> </a:t>
            </a:r>
            <a:r>
              <a:rPr lang="ru-RU" sz="2400" dirty="0" smtClean="0"/>
              <a:t>часто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</a:t>
            </a:r>
            <a:r>
              <a:rPr lang="en-US" sz="2400" dirty="0" smtClean="0"/>
              <a:t> </a:t>
            </a:r>
            <a:r>
              <a:rPr lang="ru-RU" sz="2400" dirty="0" smtClean="0"/>
              <a:t>отделение</a:t>
            </a:r>
            <a:r>
              <a:rPr lang="en-US" sz="2400" dirty="0" smtClean="0"/>
              <a:t> </a:t>
            </a:r>
            <a:r>
              <a:rPr lang="ru-RU" sz="2400" dirty="0" smtClean="0"/>
              <a:t>того,</a:t>
            </a:r>
            <a:r>
              <a:rPr lang="en-US" sz="2400" dirty="0" smtClean="0"/>
              <a:t> </a:t>
            </a:r>
            <a:r>
              <a:rPr lang="ru-RU" sz="2400" i="1" dirty="0" smtClean="0"/>
              <a:t>что</a:t>
            </a:r>
            <a:r>
              <a:rPr lang="en-US" sz="2400" i="1" dirty="0" smtClean="0"/>
              <a:t> </a:t>
            </a:r>
            <a:r>
              <a:rPr lang="ru-RU" sz="2400" dirty="0" smtClean="0"/>
              <a:t>должно</a:t>
            </a:r>
            <a:r>
              <a:rPr lang="en-US" sz="2400" dirty="0" smtClean="0"/>
              <a:t> </a:t>
            </a:r>
            <a:r>
              <a:rPr lang="ru-RU" sz="2400" dirty="0" smtClean="0"/>
              <a:t>быть</a:t>
            </a:r>
            <a:r>
              <a:rPr lang="en-US" sz="2400" dirty="0" smtClean="0"/>
              <a:t> </a:t>
            </a:r>
            <a:r>
              <a:rPr lang="ru-RU" sz="2400" dirty="0" smtClean="0"/>
              <a:t>сделано,</a:t>
            </a:r>
            <a:r>
              <a:rPr lang="en-US" sz="2400" dirty="0" smtClean="0"/>
              <a:t> </a:t>
            </a:r>
            <a:r>
              <a:rPr lang="ru-RU" sz="2400" dirty="0" smtClean="0"/>
              <a:t>от того,</a:t>
            </a:r>
            <a:r>
              <a:rPr lang="en-US" sz="2400" dirty="0" smtClean="0"/>
              <a:t> </a:t>
            </a:r>
            <a:r>
              <a:rPr lang="ru-RU" sz="2400" i="1" dirty="0" smtClean="0"/>
              <a:t>как</a:t>
            </a:r>
            <a:r>
              <a:rPr lang="en-US" sz="2400" i="1" dirty="0" smtClean="0"/>
              <a:t> </a:t>
            </a:r>
            <a:r>
              <a:rPr lang="ru-RU" sz="2400" dirty="0" smtClean="0"/>
              <a:t>должно быть сделано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Одним</a:t>
            </a:r>
            <a:r>
              <a:rPr lang="en-US" sz="2400" dirty="0" smtClean="0"/>
              <a:t> </a:t>
            </a:r>
            <a:r>
              <a:rPr lang="ru-RU" sz="2400" dirty="0" smtClean="0"/>
              <a:t>из </a:t>
            </a:r>
            <a:r>
              <a:rPr lang="en-US" sz="2400" dirty="0" smtClean="0"/>
              <a:t> </a:t>
            </a:r>
            <a:r>
              <a:rPr lang="ru-RU" sz="2400" dirty="0" smtClean="0"/>
              <a:t>путей</a:t>
            </a:r>
            <a:r>
              <a:rPr lang="en-US" sz="2400" dirty="0" smtClean="0"/>
              <a:t> </a:t>
            </a:r>
            <a:r>
              <a:rPr lang="ru-RU" sz="2400" dirty="0" smtClean="0"/>
              <a:t>решения</a:t>
            </a:r>
            <a:r>
              <a:rPr lang="en-US" sz="2400" dirty="0" smtClean="0"/>
              <a:t> </a:t>
            </a:r>
            <a:r>
              <a:rPr lang="ru-RU" sz="2400" dirty="0" smtClean="0"/>
              <a:t>данной</a:t>
            </a:r>
            <a:r>
              <a:rPr lang="en-US" sz="2400" dirty="0" smtClean="0"/>
              <a:t> </a:t>
            </a:r>
            <a:r>
              <a:rPr lang="ru-RU" sz="2400" dirty="0" smtClean="0"/>
              <a:t>задачи</a:t>
            </a:r>
            <a:r>
              <a:rPr lang="en-US" sz="2400" dirty="0" smtClean="0"/>
              <a:t> </a:t>
            </a:r>
            <a:r>
              <a:rPr lang="ru-RU" sz="2400" dirty="0" smtClean="0"/>
              <a:t>являлось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использование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интерфейсов</a:t>
            </a:r>
            <a:r>
              <a:rPr lang="en-US" sz="2400" dirty="0" smtClean="0"/>
              <a:t>.</a:t>
            </a:r>
            <a:endParaRPr lang="ru-RU" sz="2400" i="1" dirty="0">
              <a:cs typeface="Courier New" panose="02070309020205020404" pitchFamily="49" charset="0"/>
            </a:endParaRPr>
          </a:p>
          <a:p>
            <a:r>
              <a:rPr lang="ru-RU" sz="2400" dirty="0" smtClean="0"/>
              <a:t>Однако это</a:t>
            </a:r>
            <a:r>
              <a:rPr lang="en-US" sz="2400" dirty="0" smtClean="0"/>
              <a:t> </a:t>
            </a:r>
            <a:r>
              <a:rPr lang="ru-RU" sz="2400" dirty="0" smtClean="0"/>
              <a:t>решение</a:t>
            </a:r>
            <a:r>
              <a:rPr lang="en-US" sz="2400" dirty="0" smtClean="0"/>
              <a:t> </a:t>
            </a:r>
            <a:r>
              <a:rPr lang="ru-RU" sz="2400" dirty="0" smtClean="0"/>
              <a:t>было</a:t>
            </a:r>
            <a:r>
              <a:rPr lang="en-US" sz="2400" dirty="0" smtClean="0"/>
              <a:t> </a:t>
            </a:r>
            <a:r>
              <a:rPr lang="ru-RU" sz="2400" dirty="0" smtClean="0"/>
              <a:t>расширено</a:t>
            </a:r>
            <a:r>
              <a:rPr lang="en-US" sz="2400" dirty="0" smtClean="0"/>
              <a:t> </a:t>
            </a:r>
            <a:r>
              <a:rPr lang="ru-RU" sz="2400" dirty="0" smtClean="0"/>
              <a:t>таким образом: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использование внешнего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dirty="0" smtClean="0"/>
              <a:t> </a:t>
            </a:r>
            <a:r>
              <a:rPr lang="ru-RU" sz="2400" dirty="0" smtClean="0"/>
              <a:t>производится</a:t>
            </a:r>
            <a:r>
              <a:rPr lang="en-US" sz="2400" dirty="0" smtClean="0"/>
              <a:t> </a:t>
            </a:r>
            <a:r>
              <a:rPr lang="ru-RU" sz="2400" dirty="0" smtClean="0"/>
              <a:t>кодом,</a:t>
            </a:r>
            <a:r>
              <a:rPr lang="en-US" sz="2400" dirty="0" smtClean="0"/>
              <a:t> </a:t>
            </a:r>
            <a:r>
              <a:rPr lang="ru-RU" sz="2400" dirty="0" smtClean="0"/>
              <a:t>который</a:t>
            </a:r>
            <a:r>
              <a:rPr lang="en-US" sz="2400" dirty="0" smtClean="0"/>
              <a:t> </a:t>
            </a:r>
            <a:r>
              <a:rPr lang="ru-RU" sz="2400" dirty="0" smtClean="0"/>
              <a:t>находится</a:t>
            </a:r>
            <a:r>
              <a:rPr lang="en-US" sz="2400" dirty="0" smtClean="0"/>
              <a:t> </a:t>
            </a:r>
            <a:r>
              <a:rPr lang="ru-RU" sz="2400" dirty="0" smtClean="0"/>
              <a:t>вне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программы</a:t>
            </a:r>
            <a:r>
              <a:rPr lang="en-US" sz="2400" dirty="0" smtClean="0"/>
              <a:t>,</a:t>
            </a:r>
            <a:r>
              <a:rPr lang="ru-RU" sz="2400" dirty="0" smtClean="0"/>
              <a:t> т.е.</a:t>
            </a:r>
            <a:r>
              <a:rPr lang="en-US" sz="2400" dirty="0" smtClean="0"/>
              <a:t> </a:t>
            </a:r>
            <a:r>
              <a:rPr lang="ru-RU" sz="2400" dirty="0" smtClean="0"/>
              <a:t>через использование</a:t>
            </a:r>
            <a:r>
              <a:rPr lang="en-US" sz="2400" dirty="0" smtClean="0"/>
              <a:t> </a:t>
            </a:r>
            <a:r>
              <a:rPr lang="ru-RU" sz="2400" i="1" dirty="0" smtClean="0"/>
              <a:t>плагинов</a:t>
            </a:r>
            <a:r>
              <a:rPr lang="en-US" sz="2400" dirty="0" smtClean="0"/>
              <a:t>.</a:t>
            </a:r>
            <a:endParaRPr lang="en-US" sz="2400" dirty="0" smtClean="0">
              <a:cs typeface="Courier New" panose="02070309020205020404" pitchFamily="49" charset="0"/>
            </a:endParaRPr>
          </a:p>
          <a:p>
            <a:r>
              <a:rPr lang="en-US" sz="2400" dirty="0" smtClean="0"/>
              <a:t>Java </a:t>
            </a:r>
            <a:r>
              <a:rPr lang="ru-RU" sz="2400" dirty="0" smtClean="0"/>
              <a:t>поддерживает</a:t>
            </a:r>
            <a:r>
              <a:rPr lang="en-US" sz="2400" dirty="0" smtClean="0"/>
              <a:t> </a:t>
            </a:r>
            <a:r>
              <a:rPr lang="ru-RU" sz="2400" dirty="0" smtClean="0"/>
              <a:t>расширяемую архитектуру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приложения</a:t>
            </a:r>
            <a:r>
              <a:rPr lang="en-US" sz="2400" dirty="0" smtClean="0"/>
              <a:t> </a:t>
            </a:r>
            <a:r>
              <a:rPr lang="ru-RU" sz="2400" dirty="0" smtClean="0"/>
              <a:t>через</a:t>
            </a:r>
            <a:r>
              <a:rPr lang="en-US" sz="2400" dirty="0" smtClean="0"/>
              <a:t> </a:t>
            </a:r>
            <a:r>
              <a:rPr lang="ru-RU" sz="2400" dirty="0" smtClean="0"/>
              <a:t>службы (</a:t>
            </a:r>
            <a:r>
              <a:rPr lang="en-US" sz="2400" i="1" dirty="0" smtClean="0"/>
              <a:t>services</a:t>
            </a:r>
            <a:r>
              <a:rPr lang="ru-RU" sz="2400" i="1" dirty="0" smtClean="0"/>
              <a:t>)</a:t>
            </a:r>
            <a:r>
              <a:rPr lang="en-US" sz="2400" i="1" dirty="0" smtClean="0"/>
              <a:t> </a:t>
            </a:r>
            <a:r>
              <a:rPr lang="ru-RU" sz="2400" dirty="0" smtClean="0"/>
              <a:t>и поставщиков служб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i="1" dirty="0" smtClean="0"/>
              <a:t>service</a:t>
            </a:r>
            <a:r>
              <a:rPr lang="ru-RU" sz="2400" i="1" dirty="0" smtClean="0"/>
              <a:t> </a:t>
            </a:r>
            <a:r>
              <a:rPr lang="en-US" sz="2400" i="1" dirty="0" smtClean="0"/>
              <a:t>providers</a:t>
            </a:r>
            <a:r>
              <a:rPr lang="ru-RU" sz="2400" i="1" dirty="0"/>
              <a:t>)</a:t>
            </a:r>
            <a:r>
              <a:rPr lang="en-US" sz="2400" dirty="0" smtClean="0"/>
              <a:t>.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Службы и поставщики служб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8112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 Java </a:t>
            </a:r>
            <a:r>
              <a:rPr lang="ru-RU" i="1" dirty="0" smtClean="0"/>
              <a:t>служба</a:t>
            </a:r>
            <a:r>
              <a:rPr lang="en-US" i="1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программная</a:t>
            </a:r>
            <a:r>
              <a:rPr lang="en-US" dirty="0" smtClean="0"/>
              <a:t> </a:t>
            </a:r>
            <a:r>
              <a:rPr lang="ru-RU" dirty="0" smtClean="0"/>
              <a:t>единица,</a:t>
            </a:r>
            <a:r>
              <a:rPr lang="en-US" dirty="0" smtClean="0"/>
              <a:t> </a:t>
            </a:r>
            <a:r>
              <a:rPr lang="ru-RU" dirty="0" smtClean="0"/>
              <a:t>чья</a:t>
            </a:r>
            <a:r>
              <a:rPr lang="en-US" dirty="0" smtClean="0"/>
              <a:t> </a:t>
            </a:r>
            <a:r>
              <a:rPr lang="ru-RU" dirty="0" smtClean="0"/>
              <a:t>функциональность</a:t>
            </a:r>
            <a:r>
              <a:rPr lang="en-US" dirty="0" smtClean="0"/>
              <a:t> </a:t>
            </a:r>
            <a:r>
              <a:rPr lang="ru-RU" dirty="0" smtClean="0"/>
              <a:t>определяется</a:t>
            </a:r>
            <a:r>
              <a:rPr lang="en-US" dirty="0" smtClean="0"/>
              <a:t> </a:t>
            </a:r>
            <a:r>
              <a:rPr lang="ru-RU" dirty="0" smtClean="0"/>
              <a:t>интерфейсом</a:t>
            </a:r>
            <a:r>
              <a:rPr lang="en-US" dirty="0" smtClean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ru-RU" dirty="0" smtClean="0"/>
              <a:t>абстрактным</a:t>
            </a:r>
            <a:r>
              <a:rPr lang="en-US" dirty="0" smtClean="0"/>
              <a:t> </a:t>
            </a:r>
            <a:r>
              <a:rPr lang="ru-RU" dirty="0" smtClean="0"/>
              <a:t>классом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sz="3200" dirty="0" smtClean="0"/>
              <a:t>Конкретная</a:t>
            </a:r>
            <a:r>
              <a:rPr lang="en-US" sz="3200" dirty="0" smtClean="0"/>
              <a:t> </a:t>
            </a:r>
            <a:r>
              <a:rPr lang="ru-RU" sz="3200" dirty="0" smtClean="0"/>
              <a:t>реализация</a:t>
            </a:r>
            <a:r>
              <a:rPr lang="en-US" sz="3200" dirty="0" smtClean="0"/>
              <a:t> </a:t>
            </a:r>
            <a:r>
              <a:rPr lang="ru-RU" sz="3200" dirty="0" smtClean="0"/>
              <a:t>службы</a:t>
            </a:r>
            <a:r>
              <a:rPr lang="en-US" sz="3200" dirty="0" smtClean="0"/>
              <a:t> </a:t>
            </a:r>
            <a:r>
              <a:rPr lang="ru-RU" sz="3200" dirty="0" smtClean="0"/>
              <a:t>обеспечивается</a:t>
            </a:r>
            <a:r>
              <a:rPr lang="en-US" sz="3200" dirty="0" smtClean="0"/>
              <a:t> </a:t>
            </a:r>
            <a:r>
              <a:rPr lang="ru-RU" sz="3200" i="1" dirty="0" smtClean="0"/>
              <a:t>поставщиком службы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ru-RU" sz="3200" dirty="0" smtClean="0"/>
              <a:t>Поставщики</a:t>
            </a:r>
            <a:r>
              <a:rPr lang="en-US" sz="3200" dirty="0" smtClean="0"/>
              <a:t> </a:t>
            </a:r>
            <a:r>
              <a:rPr lang="ru-RU" sz="3200" dirty="0" smtClean="0"/>
              <a:t>служб</a:t>
            </a:r>
            <a:r>
              <a:rPr lang="en-US" sz="3200" dirty="0" smtClean="0"/>
              <a:t> </a:t>
            </a:r>
            <a:r>
              <a:rPr lang="ru-RU" sz="3200" dirty="0" smtClean="0"/>
              <a:t>поддерживаются</a:t>
            </a:r>
            <a:r>
              <a:rPr lang="en-US" sz="3200" dirty="0" smtClean="0"/>
              <a:t> </a:t>
            </a:r>
            <a:r>
              <a:rPr lang="ru-RU" sz="3200" dirty="0" smtClean="0"/>
              <a:t>классом</a:t>
            </a:r>
            <a:r>
              <a:rPr lang="en-US" sz="3200" dirty="0" smtClean="0"/>
              <a:t> </a:t>
            </a:r>
            <a:r>
              <a:rPr lang="en-US" sz="3200" b="1" dirty="0" err="1" smtClean="0"/>
              <a:t>ServiceLoader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r>
              <a:rPr lang="en-US" sz="3200" b="1" dirty="0" err="1" smtClean="0"/>
              <a:t>ServiceLoader</a:t>
            </a:r>
            <a:r>
              <a:rPr lang="ru-RU" sz="3200" b="1" dirty="0" smtClean="0"/>
              <a:t> </a:t>
            </a:r>
            <a:r>
              <a:rPr lang="ru-RU" sz="3200" dirty="0" smtClean="0"/>
              <a:t>-</a:t>
            </a:r>
            <a:r>
              <a:rPr lang="en-US" sz="3200" dirty="0" smtClean="0"/>
              <a:t> </a:t>
            </a:r>
            <a:r>
              <a:rPr lang="ru-RU" sz="3200" dirty="0" smtClean="0"/>
              <a:t>это</a:t>
            </a:r>
            <a:r>
              <a:rPr lang="en-US" sz="3200" dirty="0" smtClean="0"/>
              <a:t> </a:t>
            </a:r>
            <a:r>
              <a:rPr lang="ru-RU" sz="3200" dirty="0" smtClean="0"/>
              <a:t>обобщённый</a:t>
            </a:r>
            <a:r>
              <a:rPr lang="en-US" sz="3200" dirty="0" smtClean="0"/>
              <a:t> </a:t>
            </a:r>
            <a:r>
              <a:rPr lang="ru-RU" sz="3200" dirty="0" smtClean="0"/>
              <a:t>класс,</a:t>
            </a:r>
            <a:r>
              <a:rPr lang="en-US" sz="3200" dirty="0" smtClean="0"/>
              <a:t> </a:t>
            </a:r>
            <a:r>
              <a:rPr lang="ru-RU" sz="3200" dirty="0" smtClean="0"/>
              <a:t>находящийся в</a:t>
            </a:r>
            <a:r>
              <a:rPr lang="en-US" sz="3200" dirty="0" smtClean="0"/>
              <a:t> </a:t>
            </a:r>
            <a:r>
              <a:rPr lang="en-US" sz="3200" b="1" dirty="0" err="1"/>
              <a:t>java.util</a:t>
            </a:r>
            <a:r>
              <a:rPr lang="en-US" sz="3200" dirty="0"/>
              <a:t>. </a:t>
            </a:r>
            <a:endParaRPr lang="ru-RU" sz="3200" dirty="0" smtClean="0"/>
          </a:p>
          <a:p>
            <a:r>
              <a:rPr lang="ru-RU" sz="3200" dirty="0" smtClean="0"/>
              <a:t>Его форма объявления</a:t>
            </a:r>
            <a:r>
              <a:rPr lang="en-US" sz="3200" dirty="0" smtClean="0"/>
              <a:t>:</a:t>
            </a:r>
            <a:endParaRPr lang="en-US" sz="3200" dirty="0"/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ServiceLoader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&lt;S&gt;</a:t>
            </a:r>
          </a:p>
          <a:p>
            <a:pPr marL="36576" indent="0">
              <a:buNone/>
            </a:pPr>
            <a:r>
              <a:rPr lang="ru-RU" sz="3200" dirty="0" smtClean="0"/>
              <a:t>где</a:t>
            </a:r>
            <a:r>
              <a:rPr lang="en-US" sz="3200" dirty="0" smtClean="0"/>
              <a:t>, </a:t>
            </a:r>
            <a:r>
              <a:rPr lang="en-US" sz="3200" b="1" dirty="0"/>
              <a:t>S </a:t>
            </a:r>
            <a:r>
              <a:rPr lang="ru-RU" sz="3200" dirty="0" smtClean="0"/>
              <a:t>определяет</a:t>
            </a:r>
            <a:r>
              <a:rPr lang="en-US" sz="3200" dirty="0" smtClean="0"/>
              <a:t> </a:t>
            </a:r>
            <a:r>
              <a:rPr lang="ru-RU" sz="3200" dirty="0" smtClean="0"/>
              <a:t>тип службы</a:t>
            </a:r>
            <a:r>
              <a:rPr lang="en-US" sz="3200" dirty="0" smtClean="0"/>
              <a:t>. </a:t>
            </a:r>
            <a:endParaRPr lang="ru-RU" sz="3200" dirty="0" smtClean="0"/>
          </a:p>
          <a:p>
            <a:r>
              <a:rPr lang="ru-RU" sz="3200" dirty="0" smtClean="0"/>
              <a:t>Поставщики</a:t>
            </a:r>
            <a:r>
              <a:rPr lang="en-US" sz="3200" dirty="0" smtClean="0"/>
              <a:t> </a:t>
            </a:r>
            <a:r>
              <a:rPr lang="ru-RU" sz="3200" dirty="0" smtClean="0"/>
              <a:t>служб</a:t>
            </a:r>
            <a:r>
              <a:rPr lang="en-US" sz="3200" dirty="0" smtClean="0"/>
              <a:t> </a:t>
            </a:r>
            <a:r>
              <a:rPr lang="ru-RU" sz="3200" dirty="0" smtClean="0"/>
              <a:t>загружаются</a:t>
            </a:r>
            <a:r>
              <a:rPr lang="en-US" sz="3200" dirty="0" smtClean="0"/>
              <a:t> </a:t>
            </a:r>
            <a:r>
              <a:rPr lang="ru-RU" sz="3200" dirty="0" smtClean="0"/>
              <a:t>методом</a:t>
            </a:r>
            <a:r>
              <a:rPr lang="en-US" sz="3200" dirty="0" smtClean="0"/>
              <a:t> </a:t>
            </a:r>
            <a:r>
              <a:rPr lang="en-US" sz="3200" b="1" dirty="0"/>
              <a:t>load</a:t>
            </a:r>
            <a:r>
              <a:rPr lang="en-US" sz="3200" b="1" dirty="0" smtClean="0"/>
              <a:t>()</a:t>
            </a:r>
            <a:r>
              <a:rPr lang="en-US" sz="3200" dirty="0" smtClean="0"/>
              <a:t>. </a:t>
            </a:r>
            <a:endParaRPr lang="ru-RU" sz="3200" dirty="0" smtClean="0"/>
          </a:p>
          <a:p>
            <a:r>
              <a:rPr lang="ru-RU" sz="3200" dirty="0" smtClean="0"/>
              <a:t>У него</a:t>
            </a:r>
            <a:r>
              <a:rPr lang="en-US" sz="3200" dirty="0" smtClean="0"/>
              <a:t> </a:t>
            </a:r>
            <a:r>
              <a:rPr lang="ru-RU" sz="3200" dirty="0" smtClean="0"/>
              <a:t>есть</a:t>
            </a:r>
            <a:r>
              <a:rPr lang="en-US" sz="3200" dirty="0" smtClean="0"/>
              <a:t> </a:t>
            </a:r>
            <a:r>
              <a:rPr lang="ru-RU" sz="3200" dirty="0" smtClean="0"/>
              <a:t>несколько форм записи</a:t>
            </a:r>
            <a:r>
              <a:rPr lang="en-US" sz="3200" dirty="0" smtClean="0"/>
              <a:t>; </a:t>
            </a:r>
            <a:r>
              <a:rPr lang="ru-RU" sz="3200" dirty="0" smtClean="0"/>
              <a:t>одна</a:t>
            </a:r>
            <a:r>
              <a:rPr lang="en-US" sz="3200" dirty="0" smtClean="0"/>
              <a:t> </a:t>
            </a:r>
            <a:r>
              <a:rPr lang="ru-RU" sz="3200" dirty="0" smtClean="0"/>
              <a:t>из них</a:t>
            </a:r>
            <a:r>
              <a:rPr lang="en-US" sz="3200" dirty="0" smtClean="0"/>
              <a:t> </a:t>
            </a:r>
            <a:r>
              <a:rPr lang="ru-RU" sz="3200" dirty="0" smtClean="0"/>
              <a:t>следующая</a:t>
            </a:r>
            <a:r>
              <a:rPr lang="en-US" sz="3200" dirty="0" smtClean="0"/>
              <a:t>:</a:t>
            </a:r>
            <a:endParaRPr lang="en-US" sz="3200" dirty="0"/>
          </a:p>
          <a:p>
            <a:pPr marL="36576" indent="0">
              <a:buNone/>
            </a:pPr>
            <a:r>
              <a:rPr lang="en-US" sz="3200" dirty="0"/>
              <a:t>public static &lt;S&gt; </a:t>
            </a:r>
            <a:r>
              <a:rPr lang="en-US" sz="3200" dirty="0" err="1"/>
              <a:t>ServiceLoader</a:t>
            </a:r>
            <a:r>
              <a:rPr lang="en-US" sz="3200" dirty="0"/>
              <a:t>&lt;S&gt; load(Class &lt;S&gt; </a:t>
            </a:r>
            <a:r>
              <a:rPr lang="en-US" sz="3200" i="1" dirty="0" err="1"/>
              <a:t>serviceType</a:t>
            </a:r>
            <a:r>
              <a:rPr lang="en-US" sz="3200" dirty="0"/>
              <a:t>)</a:t>
            </a:r>
          </a:p>
          <a:p>
            <a:pPr marL="36576" indent="0">
              <a:buNone/>
            </a:pPr>
            <a:r>
              <a:rPr lang="ru-RU" sz="3200" dirty="0" smtClean="0"/>
              <a:t>где</a:t>
            </a:r>
            <a:r>
              <a:rPr lang="en-US" sz="3200" dirty="0" smtClean="0"/>
              <a:t> </a:t>
            </a:r>
            <a:r>
              <a:rPr lang="en-US" sz="3200" i="1" dirty="0" err="1"/>
              <a:t>serviceType</a:t>
            </a:r>
            <a:r>
              <a:rPr lang="en-US" sz="3200" i="1" dirty="0"/>
              <a:t> </a:t>
            </a:r>
            <a:r>
              <a:rPr lang="ru-RU" sz="3200" dirty="0" smtClean="0"/>
              <a:t>определяет</a:t>
            </a:r>
            <a:r>
              <a:rPr lang="en-US" sz="3200" dirty="0" smtClean="0"/>
              <a:t> </a:t>
            </a:r>
            <a:r>
              <a:rPr lang="ru-RU" sz="3200" dirty="0" smtClean="0"/>
              <a:t>экземпляр</a:t>
            </a:r>
            <a:r>
              <a:rPr lang="en-US" sz="3200" dirty="0" smtClean="0"/>
              <a:t> </a:t>
            </a:r>
            <a:r>
              <a:rPr lang="en-US" sz="3200" b="1" dirty="0"/>
              <a:t>Class </a:t>
            </a:r>
            <a:r>
              <a:rPr lang="ru-RU" sz="3200" dirty="0" smtClean="0"/>
              <a:t>для</a:t>
            </a:r>
            <a:r>
              <a:rPr lang="en-US" sz="3200" dirty="0" smtClean="0"/>
              <a:t> </a:t>
            </a:r>
            <a:r>
              <a:rPr lang="ru-RU" sz="3200" dirty="0" smtClean="0"/>
              <a:t>типа</a:t>
            </a:r>
            <a:r>
              <a:rPr lang="en-US" sz="3200" dirty="0" smtClean="0"/>
              <a:t> </a:t>
            </a:r>
            <a:r>
              <a:rPr lang="ru-RU" sz="3200" dirty="0" smtClean="0"/>
              <a:t>службы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Зарезервированные слова для служб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Модуль</a:t>
            </a:r>
            <a:r>
              <a:rPr lang="en-US" sz="2400" dirty="0" smtClean="0"/>
              <a:t> </a:t>
            </a:r>
            <a:r>
              <a:rPr lang="ru-RU" sz="2400" dirty="0" smtClean="0"/>
              <a:t>обозначает, что</a:t>
            </a:r>
            <a:r>
              <a:rPr lang="en-US" sz="2400" dirty="0" smtClean="0"/>
              <a:t> </a:t>
            </a:r>
            <a:r>
              <a:rPr lang="ru-RU" sz="2400" dirty="0" smtClean="0"/>
              <a:t>является</a:t>
            </a:r>
            <a:r>
              <a:rPr lang="en-US" sz="2400" dirty="0" smtClean="0"/>
              <a:t> </a:t>
            </a:r>
            <a:r>
              <a:rPr lang="ru-RU" sz="2400" dirty="0" smtClean="0"/>
              <a:t>поставщиком службы</a:t>
            </a:r>
            <a:r>
              <a:rPr lang="en-US" sz="2400" dirty="0" smtClean="0"/>
              <a:t> </a:t>
            </a:r>
            <a:r>
              <a:rPr lang="ru-RU" sz="2400" dirty="0" smtClean="0"/>
              <a:t>зарезервированным словом</a:t>
            </a:r>
            <a:r>
              <a:rPr lang="en-US" sz="2400" dirty="0" smtClean="0"/>
              <a:t> </a:t>
            </a:r>
            <a:r>
              <a:rPr lang="en-US" sz="2400" b="1" dirty="0" smtClean="0"/>
              <a:t>provides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Модуль</a:t>
            </a:r>
            <a:r>
              <a:rPr lang="en-US" sz="2400" dirty="0" smtClean="0"/>
              <a:t> </a:t>
            </a:r>
            <a:r>
              <a:rPr lang="ru-RU" sz="2400" dirty="0" smtClean="0"/>
              <a:t>обозначает,</a:t>
            </a:r>
            <a:r>
              <a:rPr lang="en-US" sz="2400" dirty="0" smtClean="0"/>
              <a:t> </a:t>
            </a:r>
            <a:r>
              <a:rPr lang="ru-RU" sz="2400" dirty="0" smtClean="0"/>
              <a:t>что</a:t>
            </a:r>
            <a:r>
              <a:rPr lang="en-US" sz="2400" dirty="0" smtClean="0"/>
              <a:t> </a:t>
            </a:r>
            <a:r>
              <a:rPr lang="ru-RU" sz="2400" dirty="0" smtClean="0"/>
              <a:t>ему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</a:t>
            </a:r>
            <a:r>
              <a:rPr lang="en-US" sz="2400" dirty="0" smtClean="0"/>
              <a:t> </a:t>
            </a:r>
            <a:r>
              <a:rPr lang="ru-RU" sz="2400" dirty="0" smtClean="0"/>
              <a:t>служба</a:t>
            </a:r>
            <a:r>
              <a:rPr lang="en-US" sz="2400" dirty="0" smtClean="0"/>
              <a:t> </a:t>
            </a:r>
            <a:r>
              <a:rPr lang="ru-RU" sz="2400" dirty="0" smtClean="0"/>
              <a:t>с помощью зарезервированного</a:t>
            </a:r>
            <a:r>
              <a:rPr lang="en-US" sz="2400" dirty="0" smtClean="0"/>
              <a:t> </a:t>
            </a:r>
            <a:r>
              <a:rPr lang="ru-RU" sz="2400" dirty="0" smtClean="0"/>
              <a:t>слова</a:t>
            </a:r>
            <a:r>
              <a:rPr lang="en-US" sz="2400" dirty="0" smtClean="0"/>
              <a:t> </a:t>
            </a:r>
            <a:r>
              <a:rPr lang="en-US" sz="2400" b="1" dirty="0" smtClean="0"/>
              <a:t>uses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ru-RU" sz="2400" dirty="0" smtClean="0"/>
              <a:t>Особый</a:t>
            </a:r>
            <a:r>
              <a:rPr lang="en-US" sz="2400" dirty="0" smtClean="0"/>
              <a:t> </a:t>
            </a:r>
            <a:r>
              <a:rPr lang="ru-RU" sz="2400" dirty="0" smtClean="0"/>
              <a:t>тип</a:t>
            </a:r>
            <a:r>
              <a:rPr lang="en-US" sz="2400" dirty="0" smtClean="0"/>
              <a:t> </a:t>
            </a:r>
            <a:r>
              <a:rPr lang="ru-RU" sz="2400" dirty="0" smtClean="0"/>
              <a:t>поставщика</a:t>
            </a:r>
            <a:r>
              <a:rPr lang="en-US" sz="2400" dirty="0" smtClean="0"/>
              <a:t> </a:t>
            </a:r>
            <a:r>
              <a:rPr lang="ru-RU" sz="2400" dirty="0" smtClean="0"/>
              <a:t>службы</a:t>
            </a:r>
            <a:r>
              <a:rPr lang="en-US" sz="2400" dirty="0" smtClean="0"/>
              <a:t> </a:t>
            </a:r>
            <a:r>
              <a:rPr lang="ru-RU" sz="2400" dirty="0" smtClean="0"/>
              <a:t>объявляется</a:t>
            </a:r>
            <a:r>
              <a:rPr lang="en-US" sz="2400" dirty="0" smtClean="0"/>
              <a:t> </a:t>
            </a:r>
            <a:r>
              <a:rPr lang="ru-RU" sz="2400" dirty="0" smtClean="0"/>
              <a:t>с помощью</a:t>
            </a:r>
            <a:r>
              <a:rPr lang="en-US" sz="2400" dirty="0" smtClean="0"/>
              <a:t> </a:t>
            </a:r>
            <a:r>
              <a:rPr lang="en-US" sz="2400" b="1" dirty="0"/>
              <a:t>with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Общая</a:t>
            </a:r>
            <a:r>
              <a:rPr lang="en-US" sz="2400" dirty="0" smtClean="0"/>
              <a:t> </a:t>
            </a:r>
            <a:r>
              <a:rPr lang="ru-RU" sz="2400" dirty="0" smtClean="0"/>
              <a:t>форма</a:t>
            </a:r>
            <a:r>
              <a:rPr lang="en-US" sz="2400" dirty="0" smtClean="0"/>
              <a:t> </a:t>
            </a:r>
            <a:r>
              <a:rPr lang="en-US" sz="2400" b="1" dirty="0"/>
              <a:t>provides</a:t>
            </a:r>
            <a:r>
              <a:rPr lang="en-US" sz="2400" dirty="0"/>
              <a:t>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provides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serviceType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implementationTypes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Общая</a:t>
            </a:r>
            <a:r>
              <a:rPr lang="en-US" sz="2400" dirty="0" smtClean="0"/>
              <a:t> </a:t>
            </a:r>
            <a:r>
              <a:rPr lang="ru-RU" sz="2400" dirty="0" smtClean="0"/>
              <a:t>форма</a:t>
            </a:r>
            <a:r>
              <a:rPr lang="en-US" sz="2400" dirty="0" smtClean="0"/>
              <a:t> </a:t>
            </a:r>
            <a:r>
              <a:rPr lang="en-US" sz="2400" b="1" dirty="0" smtClean="0"/>
              <a:t>uses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uses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74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Подготовка к созданию службы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91264" cy="482453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400" dirty="0" smtClean="0"/>
              <a:t>В каталоге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appsrc</a:t>
            </a:r>
            <a:r>
              <a:rPr lang="en-US" sz="2400" b="1" dirty="0" smtClean="0"/>
              <a:t> </a:t>
            </a:r>
            <a:r>
              <a:rPr lang="ru-RU" sz="2400" dirty="0" smtClean="0"/>
              <a:t>создайте</a:t>
            </a:r>
            <a:r>
              <a:rPr lang="en-US" sz="2400" dirty="0" smtClean="0"/>
              <a:t> </a:t>
            </a:r>
            <a:r>
              <a:rPr lang="ru-RU" sz="2400" dirty="0" smtClean="0"/>
              <a:t>папки</a:t>
            </a:r>
            <a:r>
              <a:rPr lang="en-US" sz="2400" dirty="0" smtClean="0"/>
              <a:t> </a:t>
            </a:r>
            <a:r>
              <a:rPr lang="en-US" sz="2400" b="1" dirty="0" err="1" smtClean="0"/>
              <a:t>userfuncs</a:t>
            </a:r>
            <a:r>
              <a:rPr lang="en-US" sz="2400" b="1" dirty="0" smtClean="0"/>
              <a:t> </a:t>
            </a:r>
            <a:r>
              <a:rPr lang="ru-RU" sz="2400" dirty="0" smtClean="0"/>
              <a:t>и </a:t>
            </a:r>
            <a:r>
              <a:rPr lang="en-US" sz="2400" b="1" dirty="0" err="1" smtClean="0"/>
              <a:t>userfuncsimp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>
              <a:buFont typeface="+mj-lt"/>
              <a:buAutoNum type="arabicPeriod"/>
            </a:pPr>
            <a:r>
              <a:rPr lang="ru-RU" sz="2400" dirty="0" smtClean="0"/>
              <a:t>В папке</a:t>
            </a:r>
            <a:r>
              <a:rPr lang="en-US" sz="2400" dirty="0" smtClean="0"/>
              <a:t> </a:t>
            </a:r>
            <a:r>
              <a:rPr lang="en-US" sz="2400" b="1" dirty="0" err="1" smtClean="0"/>
              <a:t>userfuncs</a:t>
            </a:r>
            <a:r>
              <a:rPr lang="en-US" sz="2400" dirty="0" smtClean="0"/>
              <a:t> </a:t>
            </a:r>
            <a:r>
              <a:rPr lang="ru-RU" sz="2400" dirty="0" smtClean="0"/>
              <a:t>создайте</a:t>
            </a:r>
            <a:r>
              <a:rPr lang="en-US" sz="2400" dirty="0" smtClean="0"/>
              <a:t> </a:t>
            </a:r>
            <a:r>
              <a:rPr lang="ru-RU" sz="2400" dirty="0" smtClean="0"/>
              <a:t>папку</a:t>
            </a:r>
            <a:r>
              <a:rPr lang="en-US" sz="2400" dirty="0" smtClean="0"/>
              <a:t> </a:t>
            </a:r>
            <a:r>
              <a:rPr lang="en-US" sz="2400" b="1" dirty="0" err="1"/>
              <a:t>userfuncs</a:t>
            </a:r>
            <a:r>
              <a:rPr lang="en-US" sz="2400" dirty="0"/>
              <a:t>. </a:t>
            </a:r>
            <a:r>
              <a:rPr lang="ru-RU" sz="2400" dirty="0" smtClean="0"/>
              <a:t>В ней</a:t>
            </a:r>
            <a:r>
              <a:rPr lang="en-US" sz="2400" dirty="0" smtClean="0"/>
              <a:t> </a:t>
            </a:r>
            <a:r>
              <a:rPr lang="ru-RU" sz="2400" dirty="0" smtClean="0"/>
              <a:t>создайте папку</a:t>
            </a:r>
            <a:r>
              <a:rPr lang="en-US" sz="2400" dirty="0" smtClean="0"/>
              <a:t> </a:t>
            </a:r>
            <a:r>
              <a:rPr lang="en-US" sz="2400" b="1" dirty="0" err="1"/>
              <a:t>binaryfuncs</a:t>
            </a:r>
            <a:r>
              <a:rPr lang="en-US" sz="2400" dirty="0"/>
              <a:t>. </a:t>
            </a:r>
            <a:endParaRPr lang="ru-RU" sz="2400" dirty="0"/>
          </a:p>
          <a:p>
            <a:pPr>
              <a:buFont typeface="+mj-lt"/>
              <a:buAutoNum type="arabicPeriod"/>
            </a:pPr>
            <a:r>
              <a:rPr lang="ru-RU" sz="2400" dirty="0" smtClean="0"/>
              <a:t>В папке</a:t>
            </a:r>
            <a:r>
              <a:rPr lang="en-US" sz="2400" dirty="0" smtClean="0"/>
              <a:t> </a:t>
            </a:r>
            <a:r>
              <a:rPr lang="en-US" sz="2400" b="1" dirty="0" err="1" smtClean="0"/>
              <a:t>userfuncsimp</a:t>
            </a:r>
            <a:r>
              <a:rPr lang="en-US" sz="2400" dirty="0" smtClean="0"/>
              <a:t> </a:t>
            </a:r>
            <a:r>
              <a:rPr lang="ru-RU" sz="2400" dirty="0" smtClean="0"/>
              <a:t>создайте папку</a:t>
            </a:r>
            <a:r>
              <a:rPr lang="en-US" sz="2400" dirty="0" smtClean="0"/>
              <a:t> </a:t>
            </a:r>
            <a:r>
              <a:rPr lang="en-US" sz="2400" b="1" dirty="0" err="1" smtClean="0"/>
              <a:t>userfuncsimp</a:t>
            </a:r>
            <a:r>
              <a:rPr lang="en-US" sz="2400" dirty="0" smtClean="0"/>
              <a:t>.</a:t>
            </a:r>
            <a:r>
              <a:rPr lang="ru-RU" sz="2400" dirty="0" smtClean="0"/>
              <a:t> В ней</a:t>
            </a:r>
            <a:r>
              <a:rPr lang="en-US" sz="2400" dirty="0" smtClean="0"/>
              <a:t> </a:t>
            </a:r>
            <a:r>
              <a:rPr lang="ru-RU" sz="2400" dirty="0" smtClean="0"/>
              <a:t>создайте</a:t>
            </a:r>
            <a:r>
              <a:rPr lang="en-US" sz="2400" dirty="0" smtClean="0"/>
              <a:t> </a:t>
            </a:r>
            <a:r>
              <a:rPr lang="ru-RU" sz="2400" dirty="0" smtClean="0"/>
              <a:t>папку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binaryfuncsimp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>
              <a:buFont typeface="+mj-lt"/>
              <a:buAutoNum type="arabicPeriod"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Интерфейсы службы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56937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Потребуется 2 интерфейса: </a:t>
            </a:r>
            <a:r>
              <a:rPr lang="en-US" sz="2400" dirty="0" err="1" smtClean="0"/>
              <a:t>BinaryFunc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BinFuncProvider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BinFuncProvider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Реализующие классы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569371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Реализуем интерфейсы в классах </a:t>
            </a:r>
            <a:r>
              <a:rPr lang="en-US" sz="2400" dirty="0" err="1" smtClean="0"/>
              <a:t>AbsPlus</a:t>
            </a:r>
            <a:r>
              <a:rPr lang="en-US" sz="2400" dirty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 err="1" smtClean="0"/>
              <a:t>AbsPlusProvider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AbsPlus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bsPlus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{ 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(b)};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AbsPlusProvider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BinFuncProvider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get(){ return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AbsPlus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Файлы, определяющие модуль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56937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Модуль определяют 2 файла </a:t>
            </a:r>
            <a:r>
              <a:rPr lang="en-US" sz="2400" dirty="0" smtClean="0"/>
              <a:t>module</a:t>
            </a:r>
            <a:r>
              <a:rPr lang="ru-RU" sz="2400" dirty="0" smtClean="0"/>
              <a:t>-</a:t>
            </a:r>
            <a:r>
              <a:rPr lang="en-US" sz="2400" dirty="0" smtClean="0"/>
              <a:t>info.java</a:t>
            </a:r>
            <a:r>
              <a:rPr lang="ru-RU" sz="2400" dirty="0" smtClean="0"/>
              <a:t>, располагающиеся в папках </a:t>
            </a:r>
            <a:r>
              <a:rPr lang="en-US" sz="2400" dirty="0" err="1" smtClean="0"/>
              <a:t>userfuncs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userfuncsimp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userfuncs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exports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userfuncs.binaryfuncs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userfuncsimp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userfuncs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provides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userfuncs.binaryfuncs.BinFuncProvider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userfuncsimp.binaryfuncsimp.AbsPlusProvider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Демонстрация поставщиков служб в </a:t>
            </a:r>
            <a:r>
              <a:rPr lang="en-US" dirty="0" err="1" smtClean="0"/>
              <a:t>MyModAppDemo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569371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В класс </a:t>
            </a:r>
            <a:r>
              <a:rPr lang="en-US" sz="2400" dirty="0" err="1" smtClean="0"/>
              <a:t>MyModAppDemo</a:t>
            </a:r>
            <a:r>
              <a:rPr lang="ru-RU" sz="2400" dirty="0" smtClean="0"/>
              <a:t> необходимо добавить следующий код:</a:t>
            </a:r>
            <a:endParaRPr lang="en-US" sz="2400" dirty="0" smtClean="0"/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ServiceLoader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BinFuncProvider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ServiceLoader.load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BinFuncProvider.class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BinFuncProvider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bfp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bfp.get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().equals(“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absPlus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bfp.get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(“Result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absPlus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function: ”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binOp.func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(12, -4));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absPlus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not found”);</a:t>
            </a:r>
          </a:p>
        </p:txBody>
      </p:sp>
    </p:spTree>
    <p:extLst>
      <p:ext uri="{BB962C8B-B14F-4D97-AF65-F5344CB8AC3E}">
        <p14:creationId xmlns:p14="http://schemas.microsoft.com/office/powerpoint/2010/main" val="42280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Компиляция и запуск </a:t>
            </a:r>
            <a:r>
              <a:rPr lang="en-US" dirty="0" err="1" smtClean="0"/>
              <a:t>MyModAppDemo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569371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После</a:t>
            </a:r>
            <a:r>
              <a:rPr lang="en-US" sz="2400" dirty="0" smtClean="0"/>
              <a:t> </a:t>
            </a:r>
            <a:r>
              <a:rPr lang="ru-RU" sz="2400" dirty="0" smtClean="0"/>
              <a:t>выполнения</a:t>
            </a:r>
            <a:r>
              <a:rPr lang="en-US" sz="2400" dirty="0" smtClean="0"/>
              <a:t> </a:t>
            </a:r>
            <a:r>
              <a:rPr lang="ru-RU" sz="2400" dirty="0" smtClean="0"/>
              <a:t>всех</a:t>
            </a:r>
            <a:r>
              <a:rPr lang="en-US" sz="2400" dirty="0" smtClean="0"/>
              <a:t> </a:t>
            </a:r>
            <a:r>
              <a:rPr lang="ru-RU" sz="2400" dirty="0" smtClean="0"/>
              <a:t>предыдущих</a:t>
            </a:r>
            <a:r>
              <a:rPr lang="en-US" sz="2400" dirty="0" smtClean="0"/>
              <a:t> </a:t>
            </a:r>
            <a:r>
              <a:rPr lang="ru-RU" sz="2400" dirty="0" smtClean="0"/>
              <a:t>шагов</a:t>
            </a:r>
            <a:r>
              <a:rPr lang="en-US" sz="2400" dirty="0" smtClean="0"/>
              <a:t>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скомпилировать</a:t>
            </a:r>
            <a:r>
              <a:rPr lang="en-US" sz="2400" dirty="0" smtClean="0"/>
              <a:t> </a:t>
            </a:r>
            <a:r>
              <a:rPr lang="ru-RU" sz="2400" dirty="0" smtClean="0"/>
              <a:t>и запустить</a:t>
            </a:r>
            <a:r>
              <a:rPr lang="en-US" sz="2400" dirty="0" smtClean="0"/>
              <a:t> </a:t>
            </a:r>
            <a:r>
              <a:rPr lang="ru-RU" sz="2400" dirty="0" smtClean="0"/>
              <a:t>пример выполнив</a:t>
            </a:r>
            <a:r>
              <a:rPr lang="en-US" sz="2400" dirty="0" smtClean="0"/>
              <a:t> </a:t>
            </a:r>
            <a:r>
              <a:rPr lang="ru-RU" sz="2400" dirty="0" smtClean="0"/>
              <a:t>следующие</a:t>
            </a:r>
            <a:r>
              <a:rPr lang="en-US" sz="2400" dirty="0" smtClean="0"/>
              <a:t> </a:t>
            </a:r>
            <a:r>
              <a:rPr lang="ru-RU" sz="2400" dirty="0" smtClean="0"/>
              <a:t>команды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–module-source-path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userfuncsimp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\module-info.java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mymodappdemo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\MyModAppDemo.java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–module-path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–m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appstart.mymodappdemo.MyModAppDemo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Важно</a:t>
            </a:r>
            <a:r>
              <a:rPr lang="en-US" sz="2400" dirty="0" smtClean="0"/>
              <a:t> </a:t>
            </a:r>
            <a:r>
              <a:rPr lang="ru-RU" sz="2400" dirty="0" smtClean="0"/>
              <a:t>подчеркнуть,</a:t>
            </a:r>
            <a:r>
              <a:rPr lang="en-US" sz="2400" dirty="0" smtClean="0"/>
              <a:t> </a:t>
            </a:r>
            <a:r>
              <a:rPr lang="ru-RU" sz="2400" dirty="0" smtClean="0"/>
              <a:t>что если</a:t>
            </a:r>
            <a:r>
              <a:rPr lang="en-US" sz="2400" dirty="0" smtClean="0"/>
              <a:t>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 </a:t>
            </a:r>
            <a:r>
              <a:rPr lang="en-US" sz="2400" b="1" dirty="0"/>
              <a:t>provides </a:t>
            </a:r>
            <a:r>
              <a:rPr lang="ru-RU" sz="2400" dirty="0" smtClean="0"/>
              <a:t>в модуле</a:t>
            </a:r>
            <a:r>
              <a:rPr lang="en-US" sz="2400" dirty="0" smtClean="0"/>
              <a:t> </a:t>
            </a:r>
            <a:r>
              <a:rPr lang="en-US" sz="2400" b="1" dirty="0" err="1" smtClean="0"/>
              <a:t>userfuncsimp</a:t>
            </a:r>
            <a:r>
              <a:rPr lang="ru-RU" sz="2400" b="1" dirty="0" smtClean="0"/>
              <a:t>,</a:t>
            </a:r>
            <a:r>
              <a:rPr lang="en-US" sz="2400" b="1" dirty="0" smtClean="0"/>
              <a:t> </a:t>
            </a:r>
            <a:r>
              <a:rPr lang="ru-RU" sz="2400" dirty="0" smtClean="0"/>
              <a:t>или выражение</a:t>
            </a:r>
            <a:r>
              <a:rPr lang="en-US" sz="2400" dirty="0" smtClean="0"/>
              <a:t> </a:t>
            </a:r>
            <a:r>
              <a:rPr lang="en-US" sz="2400" b="1" dirty="0"/>
              <a:t>uses </a:t>
            </a:r>
            <a:r>
              <a:rPr lang="ru-RU" sz="2400" dirty="0" smtClean="0"/>
              <a:t>в модуле</a:t>
            </a:r>
            <a:r>
              <a:rPr lang="en-US" sz="2400" dirty="0" smtClean="0"/>
              <a:t> </a:t>
            </a:r>
            <a:r>
              <a:rPr lang="en-US" sz="2400" b="1" dirty="0" err="1"/>
              <a:t>appstart</a:t>
            </a:r>
            <a:r>
              <a:rPr lang="en-US" sz="2400" b="1" dirty="0"/>
              <a:t> </a:t>
            </a:r>
            <a:r>
              <a:rPr lang="ru-RU" sz="2400" dirty="0" smtClean="0"/>
              <a:t>будет отсутствовать</a:t>
            </a:r>
            <a:r>
              <a:rPr lang="en-US" sz="2400" dirty="0" smtClean="0"/>
              <a:t>, </a:t>
            </a:r>
            <a:r>
              <a:rPr lang="ru-RU" sz="2400" dirty="0" smtClean="0"/>
              <a:t>то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приложение </a:t>
            </a:r>
            <a:r>
              <a:rPr lang="ru-RU" sz="2400" smtClean="0"/>
              <a:t>выдаст ошибку</a:t>
            </a:r>
            <a:r>
              <a:rPr lang="en-US" sz="2400" smtClean="0"/>
              <a:t>.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Введение в модули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075240" cy="5184576"/>
          </a:xfrm>
        </p:spPr>
        <p:txBody>
          <a:bodyPr>
            <a:noAutofit/>
          </a:bodyPr>
          <a:lstStyle/>
          <a:p>
            <a:r>
              <a:rPr lang="en-US" sz="2400" dirty="0"/>
              <a:t>JDK 9 </a:t>
            </a:r>
            <a:r>
              <a:rPr lang="ru-RU" sz="2400" dirty="0" smtClean="0"/>
              <a:t>ввело</a:t>
            </a:r>
            <a:r>
              <a:rPr lang="en-US" sz="2400" dirty="0" smtClean="0"/>
              <a:t> </a:t>
            </a:r>
            <a:r>
              <a:rPr lang="ru-RU" sz="2400" dirty="0" smtClean="0"/>
              <a:t>новую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важную</a:t>
            </a:r>
            <a:r>
              <a:rPr lang="en-US" sz="2400" dirty="0" smtClean="0"/>
              <a:t> </a:t>
            </a:r>
            <a:r>
              <a:rPr lang="ru-RU" sz="2400" dirty="0" smtClean="0"/>
              <a:t>возможность,</a:t>
            </a:r>
            <a:r>
              <a:rPr lang="en-US" sz="2400" dirty="0" smtClean="0"/>
              <a:t> </a:t>
            </a:r>
            <a:r>
              <a:rPr lang="ru-RU" sz="2400" dirty="0" smtClean="0"/>
              <a:t>называемую</a:t>
            </a:r>
            <a:r>
              <a:rPr lang="en-US" sz="2400" dirty="0" smtClean="0"/>
              <a:t> </a:t>
            </a:r>
            <a:r>
              <a:rPr lang="ru-RU" sz="2400" i="1" dirty="0" smtClean="0"/>
              <a:t>модули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Модули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предоставляют возможность</a:t>
            </a:r>
            <a:r>
              <a:rPr lang="en-US" sz="2400" dirty="0" smtClean="0"/>
              <a:t> </a:t>
            </a:r>
            <a:r>
              <a:rPr lang="ru-RU" sz="2400" dirty="0" smtClean="0"/>
              <a:t>описания</a:t>
            </a:r>
            <a:r>
              <a:rPr lang="en-US" sz="2400" dirty="0" smtClean="0"/>
              <a:t> </a:t>
            </a:r>
            <a:r>
              <a:rPr lang="ru-RU" sz="2400" dirty="0" smtClean="0"/>
              <a:t>отношений</a:t>
            </a:r>
            <a:r>
              <a:rPr lang="en-US" sz="2400" dirty="0" smtClean="0"/>
              <a:t> </a:t>
            </a:r>
            <a:r>
              <a:rPr lang="ru-RU" sz="2400" dirty="0" smtClean="0"/>
              <a:t>и зависимостей</a:t>
            </a:r>
            <a:r>
              <a:rPr lang="en-US" sz="2400" dirty="0" smtClean="0"/>
              <a:t> </a:t>
            </a:r>
            <a:r>
              <a:rPr lang="ru-RU" sz="2400" dirty="0" smtClean="0"/>
              <a:t>кода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программы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Модули</a:t>
            </a:r>
            <a:r>
              <a:rPr lang="en-US" sz="2400" dirty="0" smtClean="0"/>
              <a:t> </a:t>
            </a:r>
            <a:r>
              <a:rPr lang="ru-RU" sz="2400" dirty="0" smtClean="0"/>
              <a:t>также</a:t>
            </a:r>
            <a:r>
              <a:rPr lang="en-US" sz="2400" dirty="0" smtClean="0"/>
              <a:t> </a:t>
            </a:r>
            <a:r>
              <a:rPr lang="ru-RU" sz="2400" dirty="0" smtClean="0"/>
              <a:t>позволяют</a:t>
            </a:r>
            <a:r>
              <a:rPr lang="en-US" sz="2400" dirty="0" smtClean="0"/>
              <a:t> </a:t>
            </a:r>
            <a:r>
              <a:rPr lang="ru-RU" sz="2400" dirty="0" smtClean="0"/>
              <a:t>контролировать,</a:t>
            </a:r>
            <a:r>
              <a:rPr lang="en-US" sz="2400" dirty="0" smtClean="0"/>
              <a:t> </a:t>
            </a:r>
            <a:r>
              <a:rPr lang="ru-RU" sz="2400" dirty="0" smtClean="0"/>
              <a:t>какие</a:t>
            </a:r>
            <a:r>
              <a:rPr lang="en-US" sz="2400" dirty="0" smtClean="0"/>
              <a:t> </a:t>
            </a:r>
            <a:r>
              <a:rPr lang="ru-RU" sz="2400" dirty="0" smtClean="0"/>
              <a:t>части</a:t>
            </a:r>
            <a:r>
              <a:rPr lang="en-US" sz="2400" dirty="0" smtClean="0"/>
              <a:t> </a:t>
            </a:r>
            <a:r>
              <a:rPr lang="ru-RU" sz="2400" dirty="0" smtClean="0"/>
              <a:t>модуля доступны</a:t>
            </a:r>
            <a:r>
              <a:rPr lang="en-US" sz="2400" dirty="0" smtClean="0"/>
              <a:t> </a:t>
            </a:r>
            <a:r>
              <a:rPr lang="ru-RU" sz="2400" dirty="0" smtClean="0"/>
              <a:t>другим</a:t>
            </a:r>
            <a:r>
              <a:rPr lang="en-US" sz="2400" dirty="0" smtClean="0"/>
              <a:t> </a:t>
            </a:r>
            <a:r>
              <a:rPr lang="ru-RU" sz="2400" dirty="0" smtClean="0"/>
              <a:t>модулям,</a:t>
            </a:r>
            <a:r>
              <a:rPr lang="en-US" sz="2400" dirty="0" smtClean="0"/>
              <a:t> </a:t>
            </a:r>
            <a:r>
              <a:rPr lang="ru-RU" sz="2400" dirty="0" smtClean="0"/>
              <a:t>а</a:t>
            </a:r>
            <a:r>
              <a:rPr lang="en-US" sz="2400" dirty="0" smtClean="0"/>
              <a:t> </a:t>
            </a:r>
            <a:r>
              <a:rPr lang="ru-RU" sz="2400" dirty="0" smtClean="0"/>
              <a:t>какие</a:t>
            </a:r>
            <a:r>
              <a:rPr lang="en-US" sz="2400" dirty="0" smtClean="0"/>
              <a:t> </a:t>
            </a:r>
            <a:r>
              <a:rPr lang="ru-RU" sz="2400" dirty="0" smtClean="0"/>
              <a:t>не доступны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Используя</a:t>
            </a:r>
            <a:r>
              <a:rPr lang="en-US" sz="2400" dirty="0" smtClean="0"/>
              <a:t> </a:t>
            </a:r>
            <a:r>
              <a:rPr lang="ru-RU" sz="2400" dirty="0" smtClean="0"/>
              <a:t>модули</a:t>
            </a:r>
            <a:r>
              <a:rPr lang="en-US" sz="2400" dirty="0" smtClean="0"/>
              <a:t> </a:t>
            </a:r>
            <a:r>
              <a:rPr lang="ru-RU" sz="2400" dirty="0" smtClean="0"/>
              <a:t>можно создавать</a:t>
            </a:r>
            <a:r>
              <a:rPr lang="en-US" sz="2400" dirty="0" smtClean="0"/>
              <a:t> </a:t>
            </a:r>
            <a:r>
              <a:rPr lang="ru-RU" sz="2400" dirty="0" smtClean="0"/>
              <a:t>более</a:t>
            </a:r>
            <a:r>
              <a:rPr lang="en-US" sz="2400" dirty="0" smtClean="0"/>
              <a:t> </a:t>
            </a:r>
            <a:r>
              <a:rPr lang="ru-RU" sz="2400" dirty="0" smtClean="0"/>
              <a:t>надёжные</a:t>
            </a:r>
            <a:r>
              <a:rPr lang="ru-RU" sz="2400" dirty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масштабируемые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программы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В основном</a:t>
            </a:r>
            <a:r>
              <a:rPr lang="en-US" sz="2400" dirty="0" smtClean="0"/>
              <a:t>, </a:t>
            </a:r>
            <a:r>
              <a:rPr lang="ru-RU" sz="2400" dirty="0" smtClean="0"/>
              <a:t>модули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используются</a:t>
            </a:r>
            <a:r>
              <a:rPr lang="en-US" sz="2400" dirty="0" smtClean="0"/>
              <a:t> </a:t>
            </a:r>
            <a:r>
              <a:rPr lang="ru-RU" sz="2400" dirty="0" smtClean="0"/>
              <a:t>в больших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приложениях,</a:t>
            </a:r>
            <a:r>
              <a:rPr lang="en-US" sz="2400" dirty="0" smtClean="0"/>
              <a:t> </a:t>
            </a:r>
            <a:r>
              <a:rPr lang="ru-RU" sz="2400" dirty="0" smtClean="0"/>
              <a:t>т.к. они</a:t>
            </a:r>
            <a:r>
              <a:rPr lang="en-US" sz="2400" dirty="0" smtClean="0"/>
              <a:t> </a:t>
            </a:r>
            <a:r>
              <a:rPr lang="ru-RU" sz="2400" dirty="0" smtClean="0"/>
              <a:t>упрощают сложность</a:t>
            </a:r>
            <a:r>
              <a:rPr lang="en-US" sz="2400" dirty="0" smtClean="0"/>
              <a:t> </a:t>
            </a:r>
            <a:r>
              <a:rPr lang="ru-RU" sz="2400" dirty="0" smtClean="0"/>
              <a:t>управления</a:t>
            </a:r>
            <a:r>
              <a:rPr lang="en-US" sz="2400" dirty="0" smtClean="0"/>
              <a:t> </a:t>
            </a:r>
            <a:r>
              <a:rPr lang="ru-RU" sz="2400" dirty="0" smtClean="0"/>
              <a:t>проекта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706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Модуль графов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574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Во время</a:t>
            </a:r>
            <a:r>
              <a:rPr lang="en-US" sz="2400" dirty="0" smtClean="0"/>
              <a:t> </a:t>
            </a:r>
            <a:r>
              <a:rPr lang="ru-RU" sz="2400" dirty="0" smtClean="0"/>
              <a:t>компиляции</a:t>
            </a:r>
            <a:r>
              <a:rPr lang="en-US" sz="2400" dirty="0" smtClean="0"/>
              <a:t> </a:t>
            </a:r>
            <a:r>
              <a:rPr lang="ru-RU" sz="2400" dirty="0" smtClean="0"/>
              <a:t>компилятор</a:t>
            </a:r>
            <a:r>
              <a:rPr lang="en-US" sz="2400" dirty="0" smtClean="0"/>
              <a:t> </a:t>
            </a:r>
            <a:r>
              <a:rPr lang="ru-RU" sz="2400" dirty="0" smtClean="0"/>
              <a:t>определяет</a:t>
            </a:r>
            <a:r>
              <a:rPr lang="en-US" sz="2400" dirty="0" smtClean="0"/>
              <a:t> </a:t>
            </a:r>
            <a:r>
              <a:rPr lang="ru-RU" sz="2400" dirty="0" smtClean="0"/>
              <a:t>зависимость</a:t>
            </a:r>
            <a:r>
              <a:rPr lang="en-US" sz="2400" dirty="0" smtClean="0"/>
              <a:t> </a:t>
            </a:r>
            <a:r>
              <a:rPr lang="ru-RU" sz="2400" dirty="0" smtClean="0"/>
              <a:t>отношений между</a:t>
            </a:r>
            <a:r>
              <a:rPr lang="en-US" sz="2400" dirty="0" smtClean="0"/>
              <a:t> </a:t>
            </a:r>
            <a:r>
              <a:rPr lang="ru-RU" sz="2400" dirty="0" smtClean="0"/>
              <a:t>модулями и</a:t>
            </a:r>
            <a:r>
              <a:rPr lang="en-US" sz="2400" dirty="0" smtClean="0"/>
              <a:t> </a:t>
            </a:r>
            <a:r>
              <a:rPr lang="ru-RU" sz="2400" dirty="0" smtClean="0"/>
              <a:t>создаёт</a:t>
            </a:r>
            <a:r>
              <a:rPr lang="en-US" sz="2400" dirty="0" smtClean="0"/>
              <a:t> </a:t>
            </a:r>
            <a:r>
              <a:rPr lang="ru-RU" sz="2400" dirty="0" smtClean="0"/>
              <a:t>модуль</a:t>
            </a:r>
            <a:r>
              <a:rPr lang="en-US" sz="2400" dirty="0" smtClean="0"/>
              <a:t> </a:t>
            </a:r>
            <a:r>
              <a:rPr lang="ru-RU" sz="2400" dirty="0" smtClean="0"/>
              <a:t>графа,</a:t>
            </a:r>
            <a:r>
              <a:rPr lang="en-US" sz="2400" dirty="0" smtClean="0"/>
              <a:t> </a:t>
            </a:r>
            <a:r>
              <a:rPr lang="ru-RU" sz="2400" dirty="0" smtClean="0"/>
              <a:t>который</a:t>
            </a:r>
            <a:r>
              <a:rPr lang="en-US" sz="2400" dirty="0" smtClean="0"/>
              <a:t> </a:t>
            </a:r>
            <a:r>
              <a:rPr lang="ru-RU" sz="2400" dirty="0" smtClean="0"/>
              <a:t>отображает эти</a:t>
            </a:r>
            <a:r>
              <a:rPr lang="en-US" sz="2400" dirty="0" smtClean="0"/>
              <a:t> </a:t>
            </a:r>
            <a:r>
              <a:rPr lang="ru-RU" sz="2400" dirty="0" smtClean="0"/>
              <a:t>зависимости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Например,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шести</a:t>
            </a:r>
            <a:r>
              <a:rPr lang="en-US" sz="2400" dirty="0" smtClean="0"/>
              <a:t> </a:t>
            </a:r>
            <a:r>
              <a:rPr lang="ru-RU" sz="2400" dirty="0" smtClean="0"/>
              <a:t>модулей с именами</a:t>
            </a:r>
            <a:r>
              <a:rPr lang="en-US" sz="2400" dirty="0" smtClean="0"/>
              <a:t> </a:t>
            </a:r>
            <a:r>
              <a:rPr lang="en-US" sz="2400" b="1" dirty="0"/>
              <a:t>A</a:t>
            </a:r>
            <a:r>
              <a:rPr lang="en-US" sz="2400" dirty="0"/>
              <a:t>, </a:t>
            </a:r>
            <a:r>
              <a:rPr lang="en-US" sz="2400" b="1" dirty="0"/>
              <a:t>B</a:t>
            </a:r>
            <a:r>
              <a:rPr lang="en-US" sz="2400" dirty="0"/>
              <a:t>, </a:t>
            </a:r>
            <a:r>
              <a:rPr lang="en-US" sz="2400" b="1" dirty="0"/>
              <a:t>C</a:t>
            </a:r>
            <a:r>
              <a:rPr lang="en-US" sz="2400" dirty="0"/>
              <a:t>, </a:t>
            </a:r>
            <a:r>
              <a:rPr lang="en-US" sz="2400" b="1" dirty="0"/>
              <a:t>D</a:t>
            </a:r>
            <a:r>
              <a:rPr lang="en-US" sz="2400" dirty="0"/>
              <a:t>, </a:t>
            </a:r>
            <a:r>
              <a:rPr lang="en-US" sz="2400" b="1" dirty="0" smtClean="0"/>
              <a:t>E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b="1" dirty="0" smtClean="0"/>
              <a:t>F</a:t>
            </a:r>
            <a:r>
              <a:rPr lang="ru-RU" sz="2400" b="1" dirty="0" smtClean="0"/>
              <a:t> </a:t>
            </a:r>
            <a:r>
              <a:rPr lang="ru-RU" sz="2400" dirty="0" smtClean="0"/>
              <a:t>модуль графа может быть таким</a:t>
            </a:r>
            <a:r>
              <a:rPr lang="en-US" sz="2400" dirty="0" smtClean="0"/>
              <a:t>.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829" y="3356993"/>
            <a:ext cx="3666013" cy="2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2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3 особенности модулей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574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 предыдущих</a:t>
            </a:r>
            <a:r>
              <a:rPr lang="en-US" sz="2400" dirty="0" smtClean="0"/>
              <a:t> </a:t>
            </a:r>
            <a:r>
              <a:rPr lang="ru-RU" sz="2400" dirty="0" smtClean="0"/>
              <a:t>слайдах</a:t>
            </a:r>
            <a:r>
              <a:rPr lang="en-US" sz="2400" dirty="0" smtClean="0"/>
              <a:t> </a:t>
            </a:r>
            <a:r>
              <a:rPr lang="ru-RU" sz="2400" dirty="0" smtClean="0"/>
              <a:t>описывались</a:t>
            </a:r>
            <a:r>
              <a:rPr lang="en-US" sz="2400" dirty="0" smtClean="0"/>
              <a:t> </a:t>
            </a:r>
            <a:r>
              <a:rPr lang="ru-RU" sz="2400" dirty="0" smtClean="0"/>
              <a:t>ключевые</a:t>
            </a:r>
            <a:r>
              <a:rPr lang="en-US" sz="2400" dirty="0" smtClean="0"/>
              <a:t> </a:t>
            </a:r>
            <a:r>
              <a:rPr lang="ru-RU" sz="2400" dirty="0" smtClean="0"/>
              <a:t>возможности</a:t>
            </a:r>
            <a:r>
              <a:rPr lang="en-US" sz="2400" dirty="0" smtClean="0"/>
              <a:t> </a:t>
            </a:r>
            <a:r>
              <a:rPr lang="ru-RU" sz="2400" dirty="0" smtClean="0"/>
              <a:t>модулей, поддерживаемые</a:t>
            </a:r>
            <a:r>
              <a:rPr lang="en-US" sz="2400" dirty="0" smtClean="0"/>
              <a:t> Java, </a:t>
            </a:r>
            <a:r>
              <a:rPr lang="ru-RU" sz="2400" dirty="0" smtClean="0"/>
              <a:t>но</a:t>
            </a:r>
            <a:r>
              <a:rPr lang="en-US" sz="2400" dirty="0" smtClean="0"/>
              <a:t> </a:t>
            </a:r>
            <a:r>
              <a:rPr lang="ru-RU" sz="2400" dirty="0" smtClean="0"/>
              <a:t>у них</a:t>
            </a:r>
            <a:r>
              <a:rPr lang="en-US" sz="2400" dirty="0" smtClean="0"/>
              <a:t> </a:t>
            </a:r>
            <a:r>
              <a:rPr lang="ru-RU" sz="2400" dirty="0" smtClean="0"/>
              <a:t>также</a:t>
            </a:r>
            <a:r>
              <a:rPr lang="en-US" sz="2400" dirty="0" smtClean="0"/>
              <a:t> </a:t>
            </a:r>
            <a:r>
              <a:rPr lang="ru-RU" sz="2400" dirty="0" smtClean="0"/>
              <a:t>есть</a:t>
            </a:r>
            <a:r>
              <a:rPr lang="en-US" sz="2400" dirty="0" smtClean="0"/>
              <a:t> </a:t>
            </a:r>
            <a:r>
              <a:rPr lang="ru-RU" sz="2400" dirty="0" smtClean="0"/>
              <a:t>особенности,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обычно используют</a:t>
            </a:r>
            <a:r>
              <a:rPr lang="en-US" sz="2400" dirty="0" smtClean="0"/>
              <a:t> </a:t>
            </a:r>
            <a:r>
              <a:rPr lang="ru-RU" sz="2400" dirty="0" smtClean="0"/>
              <a:t>при</a:t>
            </a:r>
            <a:r>
              <a:rPr lang="en-US" sz="2400" dirty="0" smtClean="0"/>
              <a:t> </a:t>
            </a:r>
            <a:r>
              <a:rPr lang="ru-RU" sz="2400" dirty="0" smtClean="0"/>
              <a:t>создании</a:t>
            </a:r>
            <a:r>
              <a:rPr lang="en-US" sz="2400" dirty="0" smtClean="0"/>
              <a:t> </a:t>
            </a:r>
            <a:r>
              <a:rPr lang="ru-RU" sz="2400" dirty="0" smtClean="0"/>
              <a:t>своих</a:t>
            </a:r>
            <a:r>
              <a:rPr lang="en-US" sz="2400" dirty="0" smtClean="0"/>
              <a:t> </a:t>
            </a:r>
            <a:r>
              <a:rPr lang="ru-RU" sz="2400" dirty="0" smtClean="0"/>
              <a:t>собственных</a:t>
            </a:r>
            <a:r>
              <a:rPr lang="en-US" sz="2400" dirty="0" smtClean="0"/>
              <a:t> </a:t>
            </a:r>
            <a:r>
              <a:rPr lang="ru-RU" sz="2400" dirty="0" smtClean="0"/>
              <a:t>модулей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Это открытый модуль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b="1" dirty="0" smtClean="0"/>
              <a:t>open </a:t>
            </a:r>
            <a:r>
              <a:rPr lang="en-US" sz="2400" dirty="0" smtClean="0"/>
              <a:t>module</a:t>
            </a:r>
            <a:r>
              <a:rPr lang="ru-RU" sz="2400" dirty="0" smtClean="0"/>
              <a:t>)</a:t>
            </a:r>
            <a:r>
              <a:rPr lang="en-US" sz="2400" dirty="0" smtClean="0"/>
              <a:t>, 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 </a:t>
            </a:r>
            <a:r>
              <a:rPr lang="en-US" sz="2400" b="1" dirty="0" smtClean="0"/>
              <a:t>opens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использование </a:t>
            </a:r>
            <a:r>
              <a:rPr lang="en-US" sz="2400" b="1" dirty="0" smtClean="0"/>
              <a:t>requires </a:t>
            </a:r>
            <a:r>
              <a:rPr lang="en-US" sz="2400" b="1" dirty="0"/>
              <a:t>static</a:t>
            </a:r>
            <a:r>
              <a:rPr lang="en-US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Каждая</a:t>
            </a:r>
            <a:r>
              <a:rPr lang="en-US" sz="2400" dirty="0" smtClean="0"/>
              <a:t> </a:t>
            </a:r>
            <a:r>
              <a:rPr lang="ru-RU" sz="2400" dirty="0" smtClean="0"/>
              <a:t>из этих</a:t>
            </a:r>
            <a:r>
              <a:rPr lang="en-US" sz="2400" dirty="0" smtClean="0"/>
              <a:t> </a:t>
            </a:r>
            <a:r>
              <a:rPr lang="ru-RU" sz="2400" dirty="0" smtClean="0"/>
              <a:t>особенностей</a:t>
            </a:r>
            <a:r>
              <a:rPr lang="en-US" sz="2400" dirty="0" smtClean="0"/>
              <a:t> </a:t>
            </a:r>
            <a:r>
              <a:rPr lang="ru-RU" sz="2400" dirty="0" smtClean="0"/>
              <a:t>разработана</a:t>
            </a:r>
            <a:r>
              <a:rPr lang="en-US" sz="2400" dirty="0" smtClean="0"/>
              <a:t> </a:t>
            </a:r>
            <a:r>
              <a:rPr lang="ru-RU" sz="2400" dirty="0" smtClean="0"/>
              <a:t>для обработки</a:t>
            </a:r>
            <a:r>
              <a:rPr lang="en-US" sz="2400" dirty="0" smtClean="0"/>
              <a:t> </a:t>
            </a:r>
            <a:r>
              <a:rPr lang="ru-RU" sz="2400" dirty="0" smtClean="0"/>
              <a:t>особых ситуаций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представляет</a:t>
            </a:r>
            <a:r>
              <a:rPr lang="en-US" sz="2400" dirty="0" smtClean="0"/>
              <a:t> </a:t>
            </a:r>
            <a:r>
              <a:rPr lang="ru-RU" sz="2400" dirty="0" smtClean="0"/>
              <a:t>довольно</a:t>
            </a:r>
            <a:r>
              <a:rPr lang="en-US" sz="2400" dirty="0" smtClean="0"/>
              <a:t> </a:t>
            </a:r>
            <a:r>
              <a:rPr lang="ru-RU" sz="2400" dirty="0" smtClean="0"/>
              <a:t>широкие</a:t>
            </a:r>
            <a:r>
              <a:rPr lang="en-US" sz="2400" dirty="0" smtClean="0"/>
              <a:t> </a:t>
            </a:r>
            <a:r>
              <a:rPr lang="ru-RU" sz="2400" dirty="0" smtClean="0"/>
              <a:t>аспекты использования</a:t>
            </a:r>
            <a:r>
              <a:rPr lang="en-US" sz="2400" dirty="0" smtClean="0"/>
              <a:t> </a:t>
            </a:r>
            <a:r>
              <a:rPr lang="ru-RU" sz="2400" dirty="0" smtClean="0"/>
              <a:t>модульной</a:t>
            </a:r>
            <a:r>
              <a:rPr lang="en-US" sz="2400" dirty="0" smtClean="0"/>
              <a:t> </a:t>
            </a:r>
            <a:r>
              <a:rPr lang="ru-RU" sz="2400" dirty="0" smtClean="0"/>
              <a:t>системы</a:t>
            </a:r>
            <a:r>
              <a:rPr lang="en-US" sz="2400" dirty="0" smtClean="0"/>
              <a:t>.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Открытые модули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574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Открытый модуль</a:t>
            </a:r>
            <a:r>
              <a:rPr lang="en-US" sz="2400" dirty="0" smtClean="0"/>
              <a:t> </a:t>
            </a:r>
            <a:r>
              <a:rPr lang="ru-RU" sz="2400" dirty="0" smtClean="0"/>
              <a:t>позволяет</a:t>
            </a:r>
            <a:r>
              <a:rPr lang="en-US" sz="2400" dirty="0" smtClean="0"/>
              <a:t> </a:t>
            </a:r>
            <a:r>
              <a:rPr lang="ru-RU" sz="2400" dirty="0" smtClean="0"/>
              <a:t>открыть</a:t>
            </a:r>
            <a:r>
              <a:rPr lang="en-US" sz="2400" dirty="0" smtClean="0"/>
              <a:t> </a:t>
            </a:r>
            <a:r>
              <a:rPr lang="ru-RU" sz="2400" dirty="0" smtClean="0"/>
              <a:t>доступ</a:t>
            </a:r>
            <a:r>
              <a:rPr lang="en-US" sz="2400" dirty="0" smtClean="0"/>
              <a:t> </a:t>
            </a:r>
            <a:r>
              <a:rPr lang="ru-RU" sz="2400" dirty="0" smtClean="0"/>
              <a:t>ко всем</a:t>
            </a:r>
            <a:r>
              <a:rPr lang="en-US" sz="2400" dirty="0" smtClean="0"/>
              <a:t> </a:t>
            </a:r>
            <a:r>
              <a:rPr lang="ru-RU" sz="2400" dirty="0" smtClean="0"/>
              <a:t>пакетам</a:t>
            </a:r>
            <a:r>
              <a:rPr lang="en-US" sz="2400" dirty="0" smtClean="0"/>
              <a:t> </a:t>
            </a:r>
            <a:r>
              <a:rPr lang="ru-RU" sz="2400" dirty="0" smtClean="0"/>
              <a:t>в модуле</a:t>
            </a:r>
            <a:r>
              <a:rPr lang="en-US" sz="2400" dirty="0" smtClean="0"/>
              <a:t> </a:t>
            </a:r>
            <a:r>
              <a:rPr lang="ru-RU" sz="2400" dirty="0" smtClean="0"/>
              <a:t>во время исполнения, без выяснения</a:t>
            </a:r>
            <a:r>
              <a:rPr lang="en-US" sz="2400" dirty="0" smtClean="0"/>
              <a:t> </a:t>
            </a:r>
            <a:r>
              <a:rPr lang="ru-RU" sz="2400" dirty="0" smtClean="0"/>
              <a:t>экспортировался ли пакет или</a:t>
            </a:r>
            <a:r>
              <a:rPr lang="en-US" sz="2400" dirty="0" smtClean="0"/>
              <a:t> </a:t>
            </a:r>
            <a:r>
              <a:rPr lang="ru-RU" sz="2400" dirty="0" smtClean="0"/>
              <a:t>нет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Синтаксис: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module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описание модуля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Обычный экспорт даёт доступ к пакетам только во время компиляции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>
                <a:cs typeface="Courier New" panose="02070309020205020404" pitchFamily="49" charset="0"/>
              </a:rPr>
              <a:t>Открытые модули используются при рефлексии (отображении содержимого объектов, классов и методом во время выполнения).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Выражение </a:t>
            </a:r>
            <a:r>
              <a:rPr lang="en-US" dirty="0" smtClean="0"/>
              <a:t>opens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57403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Используется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предоставления</a:t>
            </a:r>
            <a:r>
              <a:rPr lang="en-US" sz="2400" dirty="0" smtClean="0"/>
              <a:t> </a:t>
            </a:r>
            <a:r>
              <a:rPr lang="ru-RU" sz="2400" dirty="0" smtClean="0"/>
              <a:t>модулю</a:t>
            </a:r>
            <a:r>
              <a:rPr lang="en-US" sz="2400" dirty="0" smtClean="0"/>
              <a:t> </a:t>
            </a:r>
            <a:r>
              <a:rPr lang="ru-RU" sz="2400" dirty="0" smtClean="0"/>
              <a:t>пакета</a:t>
            </a:r>
            <a:r>
              <a:rPr lang="en-US" sz="2400" dirty="0" smtClean="0"/>
              <a:t> </a:t>
            </a:r>
            <a:r>
              <a:rPr lang="ru-RU" sz="2400" dirty="0" smtClean="0"/>
              <a:t>во время выполнения программы</a:t>
            </a:r>
            <a:r>
              <a:rPr lang="en-US" sz="2400" dirty="0" smtClean="0"/>
              <a:t> </a:t>
            </a:r>
            <a:r>
              <a:rPr lang="ru-RU" sz="2400" dirty="0" smtClean="0"/>
              <a:t>другими</a:t>
            </a:r>
            <a:r>
              <a:rPr lang="en-US" sz="2400" dirty="0" smtClean="0"/>
              <a:t> </a:t>
            </a:r>
            <a:r>
              <a:rPr lang="ru-RU" sz="2400" dirty="0" smtClean="0"/>
              <a:t>модулями,</a:t>
            </a:r>
            <a:r>
              <a:rPr lang="en-US" sz="2400" dirty="0" smtClean="0"/>
              <a:t> </a:t>
            </a:r>
            <a:r>
              <a:rPr lang="ru-RU" sz="2400" dirty="0" smtClean="0"/>
              <a:t>что</a:t>
            </a:r>
            <a:r>
              <a:rPr lang="en-US" sz="2400" dirty="0" smtClean="0"/>
              <a:t> </a:t>
            </a:r>
            <a:r>
              <a:rPr lang="ru-RU" sz="2400" dirty="0" smtClean="0"/>
              <a:t>предпочтительнее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предоставления</a:t>
            </a:r>
            <a:r>
              <a:rPr lang="en-US" sz="2400" dirty="0" smtClean="0"/>
              <a:t> </a:t>
            </a:r>
            <a:r>
              <a:rPr lang="ru-RU" sz="2400" dirty="0" smtClean="0"/>
              <a:t>целого модуля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Синтаксис: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также</a:t>
            </a:r>
            <a:r>
              <a:rPr lang="en-US" sz="2400" dirty="0" smtClean="0"/>
              <a:t> </a:t>
            </a:r>
            <a:r>
              <a:rPr lang="ru-RU" sz="2400" dirty="0" smtClean="0"/>
              <a:t>добавить выражение</a:t>
            </a:r>
            <a:r>
              <a:rPr lang="en-US" sz="2400" dirty="0" smtClean="0"/>
              <a:t> </a:t>
            </a:r>
            <a:r>
              <a:rPr lang="en-US" sz="2400" b="1" dirty="0" smtClean="0"/>
              <a:t>to</a:t>
            </a:r>
            <a:r>
              <a:rPr lang="en-US" sz="2400" dirty="0" smtClean="0"/>
              <a:t>, </a:t>
            </a:r>
            <a:r>
              <a:rPr lang="ru-RU" sz="2400" dirty="0" smtClean="0"/>
              <a:t>в котором</a:t>
            </a:r>
            <a:r>
              <a:rPr lang="en-US" sz="2400" dirty="0" smtClean="0"/>
              <a:t> </a:t>
            </a:r>
            <a:r>
              <a:rPr lang="ru-RU" sz="2400" dirty="0" smtClean="0"/>
              <a:t>необходимо указать</a:t>
            </a:r>
            <a:r>
              <a:rPr lang="en-US" sz="2400" dirty="0" smtClean="0"/>
              <a:t> </a:t>
            </a:r>
            <a:r>
              <a:rPr lang="ru-RU" sz="2400" dirty="0" smtClean="0"/>
              <a:t>те</a:t>
            </a:r>
            <a:r>
              <a:rPr lang="en-US" sz="2400" dirty="0" smtClean="0"/>
              <a:t> </a:t>
            </a:r>
            <a:r>
              <a:rPr lang="ru-RU" sz="2400" dirty="0" smtClean="0"/>
              <a:t>модули,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которых</a:t>
            </a:r>
            <a:r>
              <a:rPr lang="en-US" sz="2400" dirty="0" smtClean="0"/>
              <a:t> </a:t>
            </a:r>
            <a:r>
              <a:rPr lang="ru-RU" sz="2400" dirty="0" smtClean="0"/>
              <a:t>пакет</a:t>
            </a:r>
            <a:r>
              <a:rPr lang="en-US" sz="2400" dirty="0" smtClean="0"/>
              <a:t> </a:t>
            </a:r>
            <a:r>
              <a:rPr lang="ru-RU" sz="2400" dirty="0" smtClean="0"/>
              <a:t>будет открыт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en-US" sz="2400" b="1" dirty="0" smtClean="0"/>
              <a:t>Opens </a:t>
            </a:r>
            <a:r>
              <a:rPr lang="ru-RU" sz="2400" dirty="0" smtClean="0"/>
              <a:t>не предоставляет</a:t>
            </a:r>
            <a:r>
              <a:rPr lang="en-US" sz="2400" dirty="0" smtClean="0"/>
              <a:t> </a:t>
            </a:r>
            <a:r>
              <a:rPr lang="ru-RU" sz="2400" dirty="0" smtClean="0"/>
              <a:t>доступ</a:t>
            </a:r>
            <a:r>
              <a:rPr lang="en-US" sz="2400" dirty="0" smtClean="0"/>
              <a:t> </a:t>
            </a:r>
            <a:r>
              <a:rPr lang="ru-RU" sz="2400" dirty="0" smtClean="0"/>
              <a:t>во время компиляции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Выражение</a:t>
            </a:r>
            <a:r>
              <a:rPr lang="en-US" sz="2400" dirty="0" smtClean="0"/>
              <a:t> </a:t>
            </a:r>
            <a:r>
              <a:rPr lang="en-US" sz="2400" b="1" dirty="0" smtClean="0"/>
              <a:t>opens </a:t>
            </a:r>
            <a:r>
              <a:rPr lang="ru-RU" sz="2400" dirty="0" smtClean="0"/>
              <a:t>не может</a:t>
            </a:r>
            <a:r>
              <a:rPr lang="en-US" sz="2400" dirty="0" smtClean="0"/>
              <a:t> </a:t>
            </a:r>
            <a:r>
              <a:rPr lang="ru-RU" sz="2400" dirty="0" smtClean="0"/>
              <a:t>быть использовано</a:t>
            </a:r>
            <a:r>
              <a:rPr lang="en-US" sz="2400" dirty="0" smtClean="0"/>
              <a:t> </a:t>
            </a:r>
            <a:r>
              <a:rPr lang="ru-RU" sz="2400" dirty="0" smtClean="0"/>
              <a:t>в открытом</a:t>
            </a:r>
            <a:r>
              <a:rPr lang="en-US" sz="2400" dirty="0" smtClean="0"/>
              <a:t> </a:t>
            </a:r>
            <a:r>
              <a:rPr lang="ru-RU" sz="2400" dirty="0" smtClean="0"/>
              <a:t>модуле</a:t>
            </a:r>
            <a:r>
              <a:rPr lang="en-US" sz="2400" dirty="0" smtClean="0"/>
              <a:t>.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requires static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5740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requires </a:t>
            </a:r>
            <a:r>
              <a:rPr lang="ru-RU" sz="2400" dirty="0" smtClean="0"/>
              <a:t>описывает</a:t>
            </a:r>
            <a:r>
              <a:rPr lang="en-US" sz="2400" dirty="0" smtClean="0"/>
              <a:t> </a:t>
            </a:r>
            <a:r>
              <a:rPr lang="ru-RU" sz="2400" dirty="0" smtClean="0"/>
              <a:t>зависимость,</a:t>
            </a:r>
            <a:r>
              <a:rPr lang="en-US" sz="2400" dirty="0" smtClean="0"/>
              <a:t> </a:t>
            </a:r>
            <a:r>
              <a:rPr lang="ru-RU" sz="2400" dirty="0" smtClean="0"/>
              <a:t>которая</a:t>
            </a:r>
            <a:r>
              <a:rPr lang="en-US" sz="2400" dirty="0" smtClean="0"/>
              <a:t>, </a:t>
            </a:r>
            <a:r>
              <a:rPr lang="ru-RU" sz="2400" dirty="0" smtClean="0"/>
              <a:t>по умолчанию</a:t>
            </a:r>
            <a:r>
              <a:rPr lang="en-US" sz="2400" dirty="0" smtClean="0"/>
              <a:t>, </a:t>
            </a:r>
            <a:r>
              <a:rPr lang="ru-RU" sz="2400" dirty="0" smtClean="0"/>
              <a:t>требуется</a:t>
            </a:r>
            <a:r>
              <a:rPr lang="en-US" sz="2400" dirty="0" smtClean="0"/>
              <a:t> </a:t>
            </a:r>
            <a:r>
              <a:rPr lang="ru-RU" sz="2400" dirty="0" smtClean="0"/>
              <a:t>как при компиляции,</a:t>
            </a:r>
            <a:r>
              <a:rPr lang="en-US" sz="2400" dirty="0" smtClean="0"/>
              <a:t> </a:t>
            </a:r>
            <a:r>
              <a:rPr lang="ru-RU" sz="2400" dirty="0" smtClean="0"/>
              <a:t>так и во время</a:t>
            </a:r>
            <a:r>
              <a:rPr lang="en-US" sz="2400" dirty="0" smtClean="0"/>
              <a:t> </a:t>
            </a:r>
            <a:r>
              <a:rPr lang="ru-RU" sz="2400" dirty="0" smtClean="0"/>
              <a:t>выполнения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Когда</a:t>
            </a:r>
            <a:r>
              <a:rPr lang="en-US" sz="2400" dirty="0" smtClean="0"/>
              <a:t> </a:t>
            </a:r>
            <a:r>
              <a:rPr lang="ru-RU" sz="2400" dirty="0" smtClean="0"/>
              <a:t>зависимость</a:t>
            </a:r>
            <a:r>
              <a:rPr lang="en-US" sz="2400" b="1" dirty="0" smtClean="0"/>
              <a:t> </a:t>
            </a:r>
            <a:r>
              <a:rPr lang="ru-RU" sz="2400" dirty="0" smtClean="0"/>
              <a:t>требуется</a:t>
            </a:r>
            <a:r>
              <a:rPr lang="en-US" sz="2400" dirty="0" smtClean="0"/>
              <a:t> </a:t>
            </a:r>
            <a:r>
              <a:rPr lang="ru-RU" sz="2400" dirty="0" smtClean="0"/>
              <a:t>только</a:t>
            </a:r>
            <a:r>
              <a:rPr lang="en-US" sz="2400" dirty="0" smtClean="0"/>
              <a:t> </a:t>
            </a:r>
            <a:r>
              <a:rPr lang="ru-RU" sz="2400" dirty="0" smtClean="0"/>
              <a:t>при компиляции используется синтаксис: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 static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может быть</a:t>
            </a:r>
            <a:r>
              <a:rPr lang="en-US" sz="2400" dirty="0" smtClean="0"/>
              <a:t> </a:t>
            </a:r>
            <a:r>
              <a:rPr lang="ru-RU" sz="2400" dirty="0" smtClean="0"/>
              <a:t>полезно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случае,</a:t>
            </a:r>
            <a:r>
              <a:rPr lang="en-US" sz="2400" dirty="0" smtClean="0"/>
              <a:t> </a:t>
            </a:r>
            <a:r>
              <a:rPr lang="ru-RU" sz="2400" dirty="0" smtClean="0"/>
              <a:t>когда из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программы</a:t>
            </a:r>
            <a:r>
              <a:rPr lang="en-US" sz="2400" dirty="0" smtClean="0"/>
              <a:t> </a:t>
            </a:r>
            <a:r>
              <a:rPr lang="ru-RU" sz="2400" dirty="0" smtClean="0"/>
              <a:t>может быть</a:t>
            </a:r>
            <a:r>
              <a:rPr lang="en-US" sz="2400" dirty="0" smtClean="0"/>
              <a:t> </a:t>
            </a:r>
            <a:r>
              <a:rPr lang="ru-RU" sz="2400" smtClean="0"/>
              <a:t>убрана определённая</a:t>
            </a:r>
            <a:r>
              <a:rPr lang="en-US" sz="2400" smtClean="0"/>
              <a:t> </a:t>
            </a:r>
            <a:r>
              <a:rPr lang="ru-RU" sz="2400" dirty="0" smtClean="0"/>
              <a:t>функциональность</a:t>
            </a:r>
            <a:r>
              <a:rPr lang="en-US" sz="2400" dirty="0" smtClean="0"/>
              <a:t>, </a:t>
            </a:r>
            <a:r>
              <a:rPr lang="ru-RU" sz="2400" dirty="0" smtClean="0"/>
              <a:t>но этого</a:t>
            </a:r>
            <a:r>
              <a:rPr lang="en-US" sz="2400" dirty="0" smtClean="0"/>
              <a:t> </a:t>
            </a:r>
            <a:r>
              <a:rPr lang="ru-RU" sz="2400" dirty="0" smtClean="0"/>
              <a:t>не требуется</a:t>
            </a:r>
            <a:r>
              <a:rPr lang="en-US" sz="2400" dirty="0" smtClean="0"/>
              <a:t>.</a:t>
            </a:r>
            <a:endParaRPr lang="en-US" sz="28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Jlink</a:t>
            </a:r>
            <a:r>
              <a:rPr lang="en-US" b="1" dirty="0" smtClean="0"/>
              <a:t> </a:t>
            </a:r>
            <a:r>
              <a:rPr lang="ru-RU" b="1" dirty="0" smtClean="0"/>
              <a:t>и</a:t>
            </a:r>
            <a:r>
              <a:rPr lang="en-US" b="1" dirty="0" smtClean="0"/>
              <a:t> </a:t>
            </a:r>
            <a:r>
              <a:rPr lang="ru-RU" b="1" dirty="0" smtClean="0"/>
              <a:t>модульные</a:t>
            </a:r>
            <a:r>
              <a:rPr lang="en-US" b="1" dirty="0" smtClean="0"/>
              <a:t> JAR</a:t>
            </a:r>
            <a:r>
              <a:rPr lang="ru-RU" b="1" dirty="0" smtClean="0"/>
              <a:t>-файлы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Модульная</a:t>
            </a:r>
            <a:r>
              <a:rPr lang="en-US" sz="2400" dirty="0" smtClean="0"/>
              <a:t> </a:t>
            </a:r>
            <a:r>
              <a:rPr lang="ru-RU" sz="2400" dirty="0" smtClean="0"/>
              <a:t>система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предоставляет некоторые новшества</a:t>
            </a:r>
            <a:r>
              <a:rPr lang="en-US" sz="2400" dirty="0" smtClean="0"/>
              <a:t> </a:t>
            </a:r>
            <a:r>
              <a:rPr lang="ru-RU" sz="2400" dirty="0" smtClean="0"/>
              <a:t>при</a:t>
            </a:r>
            <a:r>
              <a:rPr lang="en-US" sz="2400" dirty="0" smtClean="0"/>
              <a:t> </a:t>
            </a:r>
            <a:r>
              <a:rPr lang="ru-RU" sz="2400" dirty="0" smtClean="0"/>
              <a:t>выполнении программы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Одна</a:t>
            </a:r>
            <a:r>
              <a:rPr lang="en-US" sz="2400" dirty="0" smtClean="0"/>
              <a:t> </a:t>
            </a:r>
            <a:r>
              <a:rPr lang="ru-RU" sz="2400" dirty="0" smtClean="0"/>
              <a:t>из наиболее</a:t>
            </a:r>
            <a:r>
              <a:rPr lang="en-US" sz="2400" dirty="0" smtClean="0"/>
              <a:t> </a:t>
            </a:r>
            <a:r>
              <a:rPr lang="ru-RU" sz="2400" dirty="0" smtClean="0"/>
              <a:t>важных</a:t>
            </a:r>
            <a:r>
              <a:rPr lang="en-US" sz="2400" dirty="0" smtClean="0"/>
              <a:t>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возможность</a:t>
            </a:r>
            <a:r>
              <a:rPr lang="en-US" sz="2400" dirty="0" smtClean="0"/>
              <a:t> </a:t>
            </a:r>
            <a:r>
              <a:rPr lang="ru-RU" sz="2400" dirty="0" smtClean="0"/>
              <a:t>создания</a:t>
            </a:r>
            <a:r>
              <a:rPr lang="en-US" sz="2400" dirty="0" smtClean="0"/>
              <a:t> </a:t>
            </a:r>
            <a:r>
              <a:rPr lang="ru-RU" sz="2400" dirty="0" smtClean="0"/>
              <a:t>во время</a:t>
            </a:r>
            <a:r>
              <a:rPr lang="en-US" sz="2400" dirty="0" smtClean="0"/>
              <a:t> </a:t>
            </a:r>
            <a:r>
              <a:rPr lang="ru-RU" sz="2400" dirty="0" smtClean="0"/>
              <a:t>выполнения</a:t>
            </a:r>
            <a:r>
              <a:rPr lang="en-US" sz="2400" dirty="0" smtClean="0"/>
              <a:t> </a:t>
            </a:r>
            <a:r>
              <a:rPr lang="ru-RU" sz="2400" dirty="0" smtClean="0"/>
              <a:t>образа</a:t>
            </a:r>
            <a:r>
              <a:rPr lang="en-US" sz="2400" dirty="0" smtClean="0"/>
              <a:t> </a:t>
            </a:r>
            <a:r>
              <a:rPr lang="ru-RU" sz="2400" dirty="0" smtClean="0"/>
              <a:t>специально </a:t>
            </a:r>
            <a:r>
              <a:rPr lang="en-US" sz="2400" dirty="0" smtClean="0"/>
              <a:t> </a:t>
            </a:r>
            <a:r>
              <a:rPr lang="ru-RU" sz="2400" dirty="0" smtClean="0"/>
              <a:t>под разрабатываемую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программу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en-US" sz="2400" dirty="0"/>
              <a:t>JDK 9 </a:t>
            </a:r>
            <a:r>
              <a:rPr lang="ru-RU" sz="2400" dirty="0" smtClean="0"/>
              <a:t>добавился</a:t>
            </a:r>
            <a:r>
              <a:rPr lang="en-US" sz="2400" dirty="0" smtClean="0"/>
              <a:t> </a:t>
            </a:r>
            <a:r>
              <a:rPr lang="ru-RU" sz="2400" dirty="0" smtClean="0"/>
              <a:t>новый</a:t>
            </a:r>
            <a:r>
              <a:rPr lang="en-US" sz="2400" dirty="0" smtClean="0"/>
              <a:t> </a:t>
            </a:r>
            <a:r>
              <a:rPr lang="ru-RU" sz="2400" dirty="0" smtClean="0"/>
              <a:t>инструмент,</a:t>
            </a:r>
            <a:r>
              <a:rPr lang="en-US" sz="2400" dirty="0" smtClean="0"/>
              <a:t> </a:t>
            </a:r>
            <a:r>
              <a:rPr lang="ru-RU" sz="2400" dirty="0" smtClean="0"/>
              <a:t>называемый</a:t>
            </a:r>
            <a:r>
              <a:rPr lang="en-US" sz="2400" dirty="0" smtClean="0"/>
              <a:t> </a:t>
            </a:r>
            <a:r>
              <a:rPr lang="en-US" sz="2400" b="1" dirty="0" err="1"/>
              <a:t>jlink</a:t>
            </a:r>
            <a:r>
              <a:rPr lang="en-US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Он собирает</a:t>
            </a:r>
            <a:r>
              <a:rPr lang="en-US" sz="2400" dirty="0" smtClean="0"/>
              <a:t> </a:t>
            </a:r>
            <a:r>
              <a:rPr lang="ru-RU" sz="2400" dirty="0" smtClean="0"/>
              <a:t>несколько</a:t>
            </a:r>
            <a:r>
              <a:rPr lang="en-US" sz="2400" dirty="0" smtClean="0"/>
              <a:t> </a:t>
            </a:r>
            <a:r>
              <a:rPr lang="ru-RU" sz="2400" dirty="0" smtClean="0"/>
              <a:t>модулей в оптимизированный во время выполнения </a:t>
            </a:r>
            <a:r>
              <a:rPr lang="ru-RU" sz="2400" dirty="0"/>
              <a:t>образ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</a:t>
            </a:r>
            <a:r>
              <a:rPr lang="en-US" sz="2400" dirty="0" smtClean="0"/>
              <a:t> </a:t>
            </a:r>
            <a:r>
              <a:rPr lang="en-US" sz="2400" b="1" dirty="0" err="1"/>
              <a:t>jlink</a:t>
            </a:r>
            <a:r>
              <a:rPr lang="en-US" sz="2400" b="1" dirty="0"/>
              <a:t> </a:t>
            </a:r>
            <a:r>
              <a:rPr lang="ru-RU" sz="2400" dirty="0"/>
              <a:t>для связи</a:t>
            </a:r>
            <a:r>
              <a:rPr lang="en-US" sz="2400" dirty="0" smtClean="0"/>
              <a:t> </a:t>
            </a:r>
            <a:r>
              <a:rPr lang="ru-RU" sz="2400" dirty="0" smtClean="0"/>
              <a:t>модульных </a:t>
            </a:r>
            <a:r>
              <a:rPr lang="en-US" sz="2400" dirty="0" smtClean="0"/>
              <a:t>JAR</a:t>
            </a:r>
            <a:r>
              <a:rPr lang="ru-RU" sz="2400" dirty="0" smtClean="0"/>
              <a:t>-файлов</a:t>
            </a:r>
            <a:r>
              <a:rPr lang="en-US" sz="2400" dirty="0" smtClean="0"/>
              <a:t>, </a:t>
            </a:r>
            <a:r>
              <a:rPr lang="ru-RU" sz="2400" dirty="0" smtClean="0"/>
              <a:t>новых</a:t>
            </a:r>
            <a:r>
              <a:rPr lang="en-US" sz="2400" dirty="0" smtClean="0"/>
              <a:t> </a:t>
            </a:r>
            <a:r>
              <a:rPr lang="en-US" sz="2400" dirty="0"/>
              <a:t>JMOD </a:t>
            </a:r>
            <a:r>
              <a:rPr lang="ru-RU" sz="2400" dirty="0" smtClean="0"/>
              <a:t>файлов</a:t>
            </a:r>
            <a:r>
              <a:rPr lang="en-US" sz="2400" dirty="0" smtClean="0"/>
              <a:t>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ru-RU" sz="2400" dirty="0" smtClean="0"/>
              <a:t>модулей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их</a:t>
            </a:r>
            <a:r>
              <a:rPr lang="en-US" sz="2400" dirty="0" smtClean="0"/>
              <a:t> </a:t>
            </a:r>
            <a:r>
              <a:rPr lang="ru-RU" sz="2400" dirty="0" smtClean="0"/>
              <a:t>разархивированной</a:t>
            </a:r>
            <a:r>
              <a:rPr lang="en-US" sz="2400" dirty="0" smtClean="0"/>
              <a:t>, “</a:t>
            </a:r>
            <a:r>
              <a:rPr lang="ru-RU" sz="2400" dirty="0" smtClean="0"/>
              <a:t>разобранной</a:t>
            </a:r>
            <a:r>
              <a:rPr lang="en-US" sz="2400" dirty="0" smtClean="0"/>
              <a:t>”</a:t>
            </a:r>
            <a:r>
              <a:rPr lang="ru-RU" sz="2400" dirty="0" smtClean="0"/>
              <a:t> форме</a:t>
            </a:r>
            <a:r>
              <a:rPr lang="en-US" sz="2400" dirty="0" smtClean="0"/>
              <a:t>.</a:t>
            </a:r>
            <a:endParaRPr lang="en-US" sz="28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Связывание</a:t>
            </a:r>
            <a:r>
              <a:rPr lang="en-US" b="1" dirty="0" smtClean="0"/>
              <a:t> </a:t>
            </a:r>
            <a:r>
              <a:rPr lang="ru-RU" b="1" dirty="0" smtClean="0"/>
              <a:t>файлов из разных папок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jlink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--launcher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appstart.mymodappdemo.MyModAppDemo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--module-path “%JAVA_HOME%”\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jmods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--add-modules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mylinkedmodapp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Опция</a:t>
            </a:r>
            <a:r>
              <a:rPr lang="en-US" sz="2400" dirty="0" smtClean="0"/>
              <a:t> </a:t>
            </a:r>
            <a:r>
              <a:rPr lang="en-US" sz="2400" b="1" dirty="0" smtClean="0"/>
              <a:t>--</a:t>
            </a:r>
            <a:r>
              <a:rPr lang="en-US" sz="2400" b="1" dirty="0"/>
              <a:t>launcher </a:t>
            </a:r>
            <a:r>
              <a:rPr lang="ru-RU" sz="2400" dirty="0" smtClean="0"/>
              <a:t>запускает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приложение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Опция</a:t>
            </a:r>
            <a:r>
              <a:rPr lang="en-US" sz="2400" dirty="0" smtClean="0"/>
              <a:t> </a:t>
            </a:r>
            <a:r>
              <a:rPr lang="en-US" sz="2400" b="1" dirty="0"/>
              <a:t>--module-path </a:t>
            </a:r>
            <a:r>
              <a:rPr lang="ru-RU" sz="2400" dirty="0" smtClean="0"/>
              <a:t>указывает</a:t>
            </a:r>
            <a:r>
              <a:rPr lang="en-US" sz="2400" dirty="0" smtClean="0"/>
              <a:t> </a:t>
            </a:r>
            <a:r>
              <a:rPr lang="ru-RU" sz="2400" dirty="0" smtClean="0"/>
              <a:t>путь</a:t>
            </a:r>
            <a:r>
              <a:rPr lang="en-US" sz="2400" dirty="0" smtClean="0"/>
              <a:t> </a:t>
            </a:r>
            <a:r>
              <a:rPr lang="ru-RU" sz="2400" dirty="0" smtClean="0"/>
              <a:t>к требуемым</a:t>
            </a:r>
            <a:r>
              <a:rPr lang="en-US" sz="2400" dirty="0" smtClean="0"/>
              <a:t> </a:t>
            </a:r>
            <a:r>
              <a:rPr lang="ru-RU" sz="2400" dirty="0" smtClean="0"/>
              <a:t>модулям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Опция</a:t>
            </a:r>
            <a:r>
              <a:rPr lang="en-US" sz="2400" dirty="0" smtClean="0"/>
              <a:t> </a:t>
            </a:r>
            <a:r>
              <a:rPr lang="en-US" sz="2400" b="1" dirty="0"/>
              <a:t>--add-modules </a:t>
            </a:r>
            <a:r>
              <a:rPr lang="ru-RU" sz="2400" dirty="0" smtClean="0"/>
              <a:t>указывает</a:t>
            </a:r>
            <a:r>
              <a:rPr lang="en-US" sz="2400" dirty="0" smtClean="0"/>
              <a:t> </a:t>
            </a:r>
            <a:r>
              <a:rPr lang="ru-RU" sz="2400" dirty="0" smtClean="0"/>
              <a:t>один</a:t>
            </a:r>
            <a:r>
              <a:rPr lang="en-US" sz="2400" dirty="0" smtClean="0"/>
              <a:t> </a:t>
            </a:r>
            <a:r>
              <a:rPr lang="ru-RU" sz="2400" dirty="0" smtClean="0"/>
              <a:t>или несколько</a:t>
            </a:r>
            <a:r>
              <a:rPr lang="en-US" sz="2400" dirty="0" smtClean="0"/>
              <a:t> </a:t>
            </a:r>
            <a:r>
              <a:rPr lang="ru-RU" sz="2400" dirty="0" smtClean="0"/>
              <a:t>добавляемых модулей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Опция</a:t>
            </a:r>
            <a:r>
              <a:rPr lang="en-US" sz="2400" dirty="0" smtClean="0"/>
              <a:t> </a:t>
            </a:r>
            <a:r>
              <a:rPr lang="en-US" sz="2400" b="1" dirty="0"/>
              <a:t>--output </a:t>
            </a:r>
            <a:r>
              <a:rPr lang="ru-RU" sz="2400" dirty="0" smtClean="0"/>
              <a:t>указывает</a:t>
            </a:r>
            <a:r>
              <a:rPr lang="en-US" sz="2400" dirty="0" smtClean="0"/>
              <a:t> </a:t>
            </a:r>
            <a:r>
              <a:rPr lang="ru-RU" sz="2400" dirty="0" smtClean="0"/>
              <a:t>папку</a:t>
            </a:r>
            <a:r>
              <a:rPr lang="en-US" sz="2400" dirty="0" smtClean="0"/>
              <a:t> </a:t>
            </a:r>
            <a:r>
              <a:rPr lang="ru-RU" sz="2400" dirty="0" smtClean="0"/>
              <a:t>с результатами.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Связывание</a:t>
            </a:r>
            <a:r>
              <a:rPr lang="en-US" b="1" dirty="0" smtClean="0"/>
              <a:t> </a:t>
            </a:r>
            <a:r>
              <a:rPr lang="ru-RU" b="1" dirty="0" smtClean="0"/>
              <a:t>модульных </a:t>
            </a:r>
            <a:r>
              <a:rPr lang="en-US" b="1" dirty="0" smtClean="0"/>
              <a:t>JAR</a:t>
            </a:r>
            <a:r>
              <a:rPr lang="ru-RU" b="1" dirty="0" smtClean="0"/>
              <a:t>-файлов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Начиная с</a:t>
            </a:r>
            <a:r>
              <a:rPr lang="en-US" sz="2400" dirty="0" smtClean="0"/>
              <a:t> </a:t>
            </a:r>
            <a:r>
              <a:rPr lang="en-US" sz="2400" dirty="0"/>
              <a:t>JDK </a:t>
            </a:r>
            <a:r>
              <a:rPr lang="en-US" sz="2400" dirty="0" smtClean="0"/>
              <a:t>9</a:t>
            </a:r>
            <a:r>
              <a:rPr lang="ru-RU" sz="2400" dirty="0" smtClean="0"/>
              <a:t> у</a:t>
            </a:r>
            <a:r>
              <a:rPr lang="en-US" sz="2400" dirty="0" smtClean="0"/>
              <a:t> </a:t>
            </a:r>
            <a:r>
              <a:rPr lang="ru-RU" sz="2400" dirty="0" smtClean="0"/>
              <a:t>команды</a:t>
            </a:r>
            <a:r>
              <a:rPr lang="en-US" sz="2400" dirty="0" smtClean="0"/>
              <a:t> </a:t>
            </a:r>
            <a:r>
              <a:rPr lang="en-US" sz="2400" b="1" dirty="0"/>
              <a:t>jar </a:t>
            </a:r>
            <a:r>
              <a:rPr lang="ru-RU" sz="2400" dirty="0" smtClean="0"/>
              <a:t>появилась</a:t>
            </a:r>
            <a:r>
              <a:rPr lang="en-US" sz="2400" dirty="0" smtClean="0"/>
              <a:t> </a:t>
            </a:r>
            <a:r>
              <a:rPr lang="ru-RU" sz="2400" dirty="0" smtClean="0"/>
              <a:t>возможность</a:t>
            </a:r>
            <a:r>
              <a:rPr lang="en-US" sz="2400" dirty="0" smtClean="0"/>
              <a:t> </a:t>
            </a:r>
            <a:r>
              <a:rPr lang="ru-RU" sz="2400" dirty="0" smtClean="0"/>
              <a:t>создавать</a:t>
            </a:r>
            <a:r>
              <a:rPr lang="en-US" sz="2400" dirty="0" smtClean="0"/>
              <a:t> </a:t>
            </a:r>
            <a:r>
              <a:rPr lang="ru-RU" sz="2400" dirty="0" smtClean="0"/>
              <a:t>модульные</a:t>
            </a:r>
            <a:r>
              <a:rPr lang="en-US" sz="2400" dirty="0" smtClean="0"/>
              <a:t> JAR</a:t>
            </a:r>
            <a:r>
              <a:rPr lang="ru-RU" sz="2400" dirty="0" smtClean="0"/>
              <a:t>-файлы</a:t>
            </a:r>
            <a:r>
              <a:rPr lang="en-US" sz="2400" dirty="0" smtClean="0"/>
              <a:t>.</a:t>
            </a:r>
            <a:endParaRPr lang="ru-RU" sz="2400" dirty="0" smtClean="0"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jar --create –file=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applib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\appfuncs.jar –C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appfuncs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jar --create –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applib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\appstart.jar –main-class=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appstart.mymodappdemo.MyModAppDemo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–C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endParaRPr lang="ru-R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Созданные</a:t>
            </a:r>
            <a:r>
              <a:rPr lang="en-US" sz="2400" dirty="0" smtClean="0"/>
              <a:t> JAR</a:t>
            </a:r>
            <a:r>
              <a:rPr lang="ru-RU" sz="2400" dirty="0" smtClean="0"/>
              <a:t>-файлы</a:t>
            </a:r>
            <a:r>
              <a:rPr lang="en-US" sz="2400" dirty="0" smtClean="0"/>
              <a:t> </a:t>
            </a:r>
            <a:r>
              <a:rPr lang="ru-RU" sz="2400" dirty="0" smtClean="0"/>
              <a:t>соединяются</a:t>
            </a:r>
            <a:r>
              <a:rPr lang="en-US" sz="2400" dirty="0" smtClean="0"/>
              <a:t> </a:t>
            </a:r>
            <a:r>
              <a:rPr lang="ru-RU" sz="2400" dirty="0" smtClean="0"/>
              <a:t>следующей</a:t>
            </a:r>
            <a:r>
              <a:rPr lang="en-US" sz="2400" dirty="0" smtClean="0"/>
              <a:t> </a:t>
            </a:r>
            <a:r>
              <a:rPr lang="ru-RU" sz="2400" dirty="0" smtClean="0"/>
              <a:t>командой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jlink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--launcher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module-path “%JAVA_HOME%”\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jmods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applib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--add-modules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mylinkedmodapp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В качестве</a:t>
            </a:r>
            <a:r>
              <a:rPr lang="en-US" sz="2400" dirty="0" smtClean="0"/>
              <a:t> </a:t>
            </a:r>
            <a:r>
              <a:rPr lang="ru-RU" sz="2400" dirty="0" smtClean="0"/>
              <a:t>альтернативы</a:t>
            </a:r>
            <a:r>
              <a:rPr lang="en-US" sz="2400" dirty="0" smtClean="0"/>
              <a:t>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</a:t>
            </a:r>
            <a:r>
              <a:rPr lang="en-US" sz="2400" dirty="0" smtClean="0"/>
              <a:t> </a:t>
            </a:r>
            <a:r>
              <a:rPr lang="ru-RU" sz="2400" dirty="0" smtClean="0"/>
              <a:t>следующую</a:t>
            </a:r>
            <a:r>
              <a:rPr lang="en-US" sz="2400" dirty="0" smtClean="0"/>
              <a:t> </a:t>
            </a:r>
            <a:r>
              <a:rPr lang="ru-RU" sz="2400" dirty="0" smtClean="0"/>
              <a:t>команду</a:t>
            </a:r>
            <a:r>
              <a:rPr lang="en-US" sz="2400" dirty="0" smtClean="0"/>
              <a:t> </a:t>
            </a:r>
            <a:r>
              <a:rPr lang="ru-RU" sz="2400" dirty="0" smtClean="0"/>
              <a:t>для запуска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приложения</a:t>
            </a:r>
            <a:r>
              <a:rPr lang="en-US" sz="2400" dirty="0" smtClean="0"/>
              <a:t> </a:t>
            </a:r>
            <a:r>
              <a:rPr lang="ru-RU" sz="2400" dirty="0" smtClean="0"/>
              <a:t>непосредственно</a:t>
            </a:r>
            <a:r>
              <a:rPr lang="en-US" sz="2400" dirty="0" smtClean="0"/>
              <a:t> </a:t>
            </a:r>
            <a:r>
              <a:rPr lang="ru-RU" sz="2400" dirty="0" smtClean="0"/>
              <a:t>из</a:t>
            </a:r>
            <a:r>
              <a:rPr lang="en-US" sz="2400" dirty="0" smtClean="0"/>
              <a:t> JAR</a:t>
            </a:r>
            <a:r>
              <a:rPr lang="ru-RU" sz="2400" dirty="0" smtClean="0"/>
              <a:t>-файлов:</a:t>
            </a:r>
          </a:p>
          <a:p>
            <a:pPr marL="36576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-p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applib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JMOD</a:t>
            </a:r>
            <a:r>
              <a:rPr lang="ru-RU" b="1" dirty="0" smtClean="0"/>
              <a:t>-файл</a:t>
            </a:r>
            <a:r>
              <a:rPr lang="ru-RU" b="1" dirty="0"/>
              <a:t>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Средство</a:t>
            </a:r>
            <a:r>
              <a:rPr lang="en-US" sz="2400" dirty="0" smtClean="0"/>
              <a:t> </a:t>
            </a:r>
            <a:r>
              <a:rPr lang="en-US" sz="2400" b="1" dirty="0" err="1"/>
              <a:t>jlink</a:t>
            </a:r>
            <a:r>
              <a:rPr lang="en-US" sz="2400" b="1" dirty="0"/>
              <a:t> </a:t>
            </a:r>
            <a:r>
              <a:rPr lang="ru-RU" sz="2400" dirty="0" smtClean="0"/>
              <a:t>может</a:t>
            </a:r>
            <a:r>
              <a:rPr lang="en-US" sz="2400" dirty="0" smtClean="0"/>
              <a:t> </a:t>
            </a:r>
            <a:r>
              <a:rPr lang="ru-RU" sz="2400" dirty="0" smtClean="0"/>
              <a:t>также</a:t>
            </a:r>
            <a:r>
              <a:rPr lang="en-US" sz="2400" dirty="0" smtClean="0"/>
              <a:t> </a:t>
            </a:r>
            <a:r>
              <a:rPr lang="ru-RU" sz="2400" dirty="0" smtClean="0"/>
              <a:t>соединять</a:t>
            </a:r>
            <a:r>
              <a:rPr lang="en-US" sz="2400" dirty="0" smtClean="0"/>
              <a:t> </a:t>
            </a:r>
            <a:r>
              <a:rPr lang="ru-RU" sz="2400" dirty="0" smtClean="0"/>
              <a:t>файлы,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</a:t>
            </a:r>
            <a:r>
              <a:rPr lang="en-US" sz="2400" dirty="0" smtClean="0"/>
              <a:t> </a:t>
            </a:r>
            <a:r>
              <a:rPr lang="ru-RU" sz="2400" dirty="0" smtClean="0"/>
              <a:t>новый формат</a:t>
            </a:r>
            <a:r>
              <a:rPr lang="en-US" sz="2400" dirty="0" smtClean="0"/>
              <a:t> JMOD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появившийся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JDK </a:t>
            </a:r>
            <a:r>
              <a:rPr lang="en-US" sz="2400" dirty="0"/>
              <a:t>9. </a:t>
            </a:r>
            <a:endParaRPr lang="ru-RU" sz="2400" dirty="0" smtClean="0"/>
          </a:p>
          <a:p>
            <a:r>
              <a:rPr lang="en-US" sz="2400" dirty="0" smtClean="0"/>
              <a:t>JMOD</a:t>
            </a:r>
            <a:r>
              <a:rPr lang="ru-RU" sz="2400" dirty="0" smtClean="0"/>
              <a:t>-файлы</a:t>
            </a:r>
            <a:r>
              <a:rPr lang="en-US" sz="2400" dirty="0" smtClean="0"/>
              <a:t> </a:t>
            </a:r>
            <a:r>
              <a:rPr lang="ru-RU" sz="2400" dirty="0" smtClean="0"/>
              <a:t>могут иметь содержимое,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не применимо</a:t>
            </a:r>
            <a:r>
              <a:rPr lang="en-US" sz="2400" dirty="0" smtClean="0"/>
              <a:t> </a:t>
            </a:r>
            <a:r>
              <a:rPr lang="ru-RU" sz="2400" dirty="0" smtClean="0"/>
              <a:t>к</a:t>
            </a:r>
            <a:r>
              <a:rPr lang="en-US" sz="2400" dirty="0" smtClean="0"/>
              <a:t> JAR</a:t>
            </a:r>
            <a:r>
              <a:rPr lang="ru-RU" sz="2400" dirty="0" smtClean="0"/>
              <a:t>-файлу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ru-RU" sz="2400" dirty="0" smtClean="0"/>
              <a:t>Они</a:t>
            </a:r>
            <a:r>
              <a:rPr lang="en-US" sz="2400" dirty="0" smtClean="0"/>
              <a:t> </a:t>
            </a:r>
            <a:r>
              <a:rPr lang="ru-RU" sz="2400" dirty="0" smtClean="0"/>
              <a:t>создаются</a:t>
            </a:r>
            <a:r>
              <a:rPr lang="en-US" sz="2400" dirty="0" smtClean="0"/>
              <a:t> </a:t>
            </a:r>
            <a:r>
              <a:rPr lang="ru-RU" sz="2400" dirty="0" smtClean="0"/>
              <a:t>новым</a:t>
            </a:r>
            <a:r>
              <a:rPr lang="en-US" sz="2400" dirty="0" smtClean="0"/>
              <a:t> </a:t>
            </a:r>
            <a:r>
              <a:rPr lang="ru-RU" sz="2400" dirty="0" smtClean="0"/>
              <a:t>средством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jmod</a:t>
            </a:r>
            <a:r>
              <a:rPr lang="en-US" sz="2400" dirty="0" smtClean="0"/>
              <a:t>. </a:t>
            </a:r>
            <a:r>
              <a:rPr lang="ru-RU" sz="2400" dirty="0" smtClean="0"/>
              <a:t>Хотя</a:t>
            </a:r>
            <a:r>
              <a:rPr lang="en-US" sz="2400" dirty="0" smtClean="0"/>
              <a:t> </a:t>
            </a:r>
            <a:r>
              <a:rPr lang="ru-RU" sz="2400" dirty="0" smtClean="0"/>
              <a:t>большинство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приложений</a:t>
            </a:r>
            <a:r>
              <a:rPr lang="en-US" sz="2400" dirty="0" smtClean="0"/>
              <a:t> </a:t>
            </a:r>
            <a:r>
              <a:rPr lang="ru-RU" sz="2400" dirty="0" smtClean="0"/>
              <a:t>будут</a:t>
            </a:r>
            <a:r>
              <a:rPr lang="en-US" sz="2400" dirty="0" smtClean="0"/>
              <a:t> </a:t>
            </a:r>
            <a:r>
              <a:rPr lang="ru-RU" sz="2400" dirty="0" smtClean="0"/>
              <a:t>ещё использовать</a:t>
            </a:r>
            <a:r>
              <a:rPr lang="en-US" sz="2400" dirty="0" smtClean="0"/>
              <a:t> </a:t>
            </a:r>
            <a:r>
              <a:rPr lang="ru-RU" sz="2400" dirty="0" smtClean="0"/>
              <a:t>модульные</a:t>
            </a:r>
            <a:r>
              <a:rPr lang="en-US" sz="2400" dirty="0" smtClean="0"/>
              <a:t> JAR</a:t>
            </a:r>
            <a:r>
              <a:rPr lang="ru-RU" sz="2400" dirty="0" smtClean="0"/>
              <a:t>-файлы</a:t>
            </a:r>
            <a:r>
              <a:rPr lang="en-US" sz="2400" dirty="0" smtClean="0"/>
              <a:t>, JMOD</a:t>
            </a:r>
            <a:r>
              <a:rPr lang="ru-RU" sz="2400" dirty="0" smtClean="0"/>
              <a:t>-файлы</a:t>
            </a:r>
            <a:r>
              <a:rPr lang="en-US" sz="2400" dirty="0" smtClean="0"/>
              <a:t> </a:t>
            </a:r>
            <a:r>
              <a:rPr lang="ru-RU" sz="2400" dirty="0" smtClean="0"/>
              <a:t>будут</a:t>
            </a:r>
            <a:r>
              <a:rPr lang="en-US" sz="2400" dirty="0" smtClean="0"/>
              <a:t> </a:t>
            </a:r>
            <a:r>
              <a:rPr lang="ru-RU" sz="2400" dirty="0" smtClean="0"/>
              <a:t>ценны</a:t>
            </a:r>
            <a:r>
              <a:rPr lang="en-US" sz="2400" dirty="0" smtClean="0"/>
              <a:t> </a:t>
            </a:r>
            <a:r>
              <a:rPr lang="ru-RU" sz="2400" dirty="0" smtClean="0"/>
              <a:t>в особых</a:t>
            </a:r>
            <a:r>
              <a:rPr lang="en-US" sz="2400" dirty="0" smtClean="0"/>
              <a:t> </a:t>
            </a:r>
            <a:r>
              <a:rPr lang="ru-RU" sz="2400" dirty="0" smtClean="0"/>
              <a:t>случаях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Начиная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 </a:t>
            </a:r>
            <a:r>
              <a:rPr lang="en-US" sz="2400" dirty="0"/>
              <a:t>JDK </a:t>
            </a:r>
            <a:r>
              <a:rPr lang="en-US" sz="2400" dirty="0" smtClean="0"/>
              <a:t>9</a:t>
            </a:r>
            <a:r>
              <a:rPr lang="ru-RU" sz="2400" smtClean="0"/>
              <a:t>,</a:t>
            </a:r>
            <a:r>
              <a:rPr lang="en-US" sz="2400" smtClean="0"/>
              <a:t> </a:t>
            </a:r>
            <a:r>
              <a:rPr lang="ru-RU" sz="2400" dirty="0" smtClean="0"/>
              <a:t>платформенные модули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содержатся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dirty="0" smtClean="0"/>
              <a:t>JMOD</a:t>
            </a:r>
            <a:r>
              <a:rPr lang="ru-RU" sz="2400" dirty="0" smtClean="0"/>
              <a:t>-файлах</a:t>
            </a:r>
            <a:r>
              <a:rPr lang="en-US" sz="2400" dirty="0" smtClean="0"/>
              <a:t>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Слои и автоматические модули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Слои</a:t>
            </a:r>
            <a:r>
              <a:rPr lang="en-US" sz="2400" i="1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i="1" dirty="0" smtClean="0"/>
              <a:t>автоматические</a:t>
            </a:r>
            <a:r>
              <a:rPr lang="en-US" sz="2400" i="1" dirty="0" smtClean="0"/>
              <a:t> </a:t>
            </a:r>
            <a:r>
              <a:rPr lang="ru-RU" sz="2400" i="1" dirty="0" smtClean="0"/>
              <a:t>модули</a:t>
            </a:r>
            <a:r>
              <a:rPr lang="ru-RU" sz="2400" dirty="0" smtClean="0"/>
              <a:t> разработаны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особой</a:t>
            </a:r>
            <a:r>
              <a:rPr lang="en-US" sz="2400" dirty="0" smtClean="0"/>
              <a:t>, </a:t>
            </a:r>
            <a:r>
              <a:rPr lang="ru-RU" sz="2400" dirty="0" smtClean="0"/>
              <a:t>дополнительной</a:t>
            </a:r>
            <a:r>
              <a:rPr lang="en-US" sz="2400" dirty="0" smtClean="0"/>
              <a:t> </a:t>
            </a:r>
            <a:r>
              <a:rPr lang="ru-RU" sz="2400" dirty="0" smtClean="0"/>
              <a:t>работы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 </a:t>
            </a:r>
            <a:r>
              <a:rPr lang="ru-RU" sz="2400" dirty="0" smtClean="0"/>
              <a:t>модулями,</a:t>
            </a:r>
            <a:r>
              <a:rPr lang="en-US" sz="2400" dirty="0" smtClean="0"/>
              <a:t> </a:t>
            </a:r>
            <a:r>
              <a:rPr lang="ru-RU" sz="2400" dirty="0" smtClean="0"/>
              <a:t>а</a:t>
            </a:r>
            <a:r>
              <a:rPr lang="en-US" sz="2400" dirty="0" smtClean="0"/>
              <a:t> </a:t>
            </a:r>
            <a:r>
              <a:rPr lang="ru-RU" sz="2400" dirty="0" smtClean="0"/>
              <a:t>также для миграции</a:t>
            </a:r>
            <a:r>
              <a:rPr lang="en-US" sz="2400" dirty="0" smtClean="0"/>
              <a:t> </a:t>
            </a:r>
            <a:r>
              <a:rPr lang="ru-RU" sz="2400" dirty="0" smtClean="0"/>
              <a:t>существующих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приложений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Слои</a:t>
            </a:r>
            <a:r>
              <a:rPr lang="en-US" sz="2400" dirty="0" smtClean="0"/>
              <a:t> </a:t>
            </a:r>
            <a:r>
              <a:rPr lang="ru-RU" sz="2400" dirty="0" smtClean="0"/>
              <a:t>позволяют особым</a:t>
            </a:r>
            <a:r>
              <a:rPr lang="en-US" sz="2400" dirty="0" smtClean="0"/>
              <a:t> </a:t>
            </a:r>
            <a:r>
              <a:rPr lang="ru-RU" sz="2400" dirty="0" smtClean="0"/>
              <a:t>типам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приложений</a:t>
            </a:r>
            <a:r>
              <a:rPr lang="en-US" sz="2400" dirty="0" smtClean="0"/>
              <a:t> </a:t>
            </a:r>
            <a:r>
              <a:rPr lang="ru-RU" sz="2400" dirty="0" smtClean="0"/>
              <a:t>более</a:t>
            </a:r>
            <a:r>
              <a:rPr lang="en-US" sz="2400" dirty="0" smtClean="0"/>
              <a:t> </a:t>
            </a:r>
            <a:r>
              <a:rPr lang="ru-RU" sz="2400" dirty="0" smtClean="0"/>
              <a:t>легко</a:t>
            </a:r>
            <a:r>
              <a:rPr lang="en-US" sz="2400" dirty="0" smtClean="0"/>
              <a:t> </a:t>
            </a:r>
            <a:r>
              <a:rPr lang="ru-RU" sz="2400" dirty="0" smtClean="0"/>
              <a:t>собираться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ru-RU" sz="2400" dirty="0" smtClean="0"/>
              <a:t>Автоматический</a:t>
            </a:r>
            <a:r>
              <a:rPr lang="en-US" sz="2400" dirty="0" smtClean="0"/>
              <a:t> </a:t>
            </a:r>
            <a:r>
              <a:rPr lang="ru-RU" sz="2400" dirty="0" smtClean="0"/>
              <a:t>модуль</a:t>
            </a:r>
            <a:r>
              <a:rPr lang="en-US" sz="2400" dirty="0" smtClean="0"/>
              <a:t> </a:t>
            </a:r>
            <a:r>
              <a:rPr lang="ru-RU" sz="2400" dirty="0" smtClean="0"/>
              <a:t>создаётся</a:t>
            </a:r>
            <a:r>
              <a:rPr lang="en-US" sz="2400" dirty="0" smtClean="0"/>
              <a:t> </a:t>
            </a:r>
            <a:r>
              <a:rPr lang="ru-RU" sz="2400" dirty="0" smtClean="0"/>
              <a:t>особым</a:t>
            </a:r>
            <a:r>
              <a:rPr lang="en-US" sz="2400" dirty="0" smtClean="0"/>
              <a:t> </a:t>
            </a:r>
            <a:r>
              <a:rPr lang="ru-RU" sz="2400" dirty="0" smtClean="0"/>
              <a:t>немодульным</a:t>
            </a:r>
            <a:r>
              <a:rPr lang="en-US" sz="2400" dirty="0" smtClean="0"/>
              <a:t> JAR</a:t>
            </a:r>
            <a:r>
              <a:rPr lang="ru-RU" sz="2400" dirty="0" smtClean="0"/>
              <a:t>-файлом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 </a:t>
            </a:r>
            <a:r>
              <a:rPr lang="ru-RU" sz="2400" dirty="0" smtClean="0"/>
              <a:t>автоматическим получением</a:t>
            </a:r>
            <a:r>
              <a:rPr lang="en-US" sz="2400" dirty="0" smtClean="0"/>
              <a:t> </a:t>
            </a:r>
            <a:r>
              <a:rPr lang="ru-RU" sz="2400" dirty="0" smtClean="0"/>
              <a:t>имени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Автоматические</a:t>
            </a:r>
            <a:r>
              <a:rPr lang="en-US" sz="2400" dirty="0" smtClean="0"/>
              <a:t> </a:t>
            </a:r>
            <a:r>
              <a:rPr lang="ru-RU" sz="2400" dirty="0" smtClean="0"/>
              <a:t>модули</a:t>
            </a:r>
            <a:r>
              <a:rPr lang="en-US" sz="2400" dirty="0" smtClean="0"/>
              <a:t> </a:t>
            </a:r>
            <a:r>
              <a:rPr lang="ru-RU" sz="2400" dirty="0" smtClean="0"/>
              <a:t>обеспечивают</a:t>
            </a:r>
            <a:r>
              <a:rPr lang="en-US" sz="2400" dirty="0" smtClean="0"/>
              <a:t> </a:t>
            </a:r>
            <a:r>
              <a:rPr lang="ru-RU" sz="2400" dirty="0" smtClean="0"/>
              <a:t>помощь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миграции от</a:t>
            </a:r>
            <a:r>
              <a:rPr lang="en-US" sz="2400" dirty="0" smtClean="0"/>
              <a:t> </a:t>
            </a:r>
            <a:r>
              <a:rPr lang="ru-RU" sz="2400" smtClean="0"/>
              <a:t>немодульного</a:t>
            </a:r>
            <a:r>
              <a:rPr lang="en-US" sz="2400" dirty="0" smtClean="0"/>
              <a:t> </a:t>
            </a:r>
            <a:r>
              <a:rPr lang="ru-RU" sz="2400" dirty="0" smtClean="0"/>
              <a:t>кода</a:t>
            </a:r>
            <a:r>
              <a:rPr lang="en-US" sz="2400" dirty="0" smtClean="0"/>
              <a:t> </a:t>
            </a:r>
            <a:r>
              <a:rPr lang="ru-RU" sz="2400" dirty="0" smtClean="0"/>
              <a:t>к</a:t>
            </a:r>
            <a:r>
              <a:rPr lang="en-US" sz="2400" dirty="0" smtClean="0"/>
              <a:t> </a:t>
            </a:r>
            <a:r>
              <a:rPr lang="ru-RU" sz="2400" dirty="0" smtClean="0"/>
              <a:t>полностью</a:t>
            </a:r>
            <a:r>
              <a:rPr lang="en-US" sz="2400" dirty="0" smtClean="0"/>
              <a:t> </a:t>
            </a:r>
            <a:r>
              <a:rPr lang="ru-RU" sz="2400" dirty="0" smtClean="0"/>
              <a:t>модульному</a:t>
            </a:r>
            <a:r>
              <a:rPr lang="en-US" sz="2400" dirty="0" smtClean="0"/>
              <a:t> </a:t>
            </a:r>
            <a:r>
              <a:rPr lang="ru-RU" sz="2400" dirty="0" smtClean="0"/>
              <a:t>коду</a:t>
            </a:r>
            <a:r>
              <a:rPr lang="en-US" sz="2400" dirty="0" smtClean="0"/>
              <a:t>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115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rmAutofit/>
          </a:bodyPr>
          <a:lstStyle/>
          <a:p>
            <a:pPr algn="ctr"/>
            <a:r>
              <a:rPr lang="ru-RU" b="1" smtClean="0"/>
              <a:t>Основы модулей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5313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Модуль</a:t>
            </a:r>
            <a:r>
              <a:rPr lang="en-US" sz="2400" i="1" dirty="0" smtClean="0"/>
              <a:t>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группа</a:t>
            </a:r>
            <a:r>
              <a:rPr lang="en-US" sz="2400" dirty="0" smtClean="0"/>
              <a:t> </a:t>
            </a:r>
            <a:r>
              <a:rPr lang="ru-RU" sz="2400" dirty="0" smtClean="0"/>
              <a:t>пакетов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ресурсов,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совместно</a:t>
            </a:r>
            <a:r>
              <a:rPr lang="en-US" sz="2400" dirty="0" smtClean="0"/>
              <a:t> </a:t>
            </a:r>
            <a:r>
              <a:rPr lang="ru-RU" sz="2400" dirty="0" smtClean="0"/>
              <a:t>ссылаются на имя модуля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При объявлении</a:t>
            </a:r>
            <a:r>
              <a:rPr lang="ru-RU" sz="2400" i="1" dirty="0" smtClean="0"/>
              <a:t> модуля</a:t>
            </a:r>
            <a:r>
              <a:rPr lang="en-US" sz="2400" i="1" dirty="0" smtClean="0"/>
              <a:t> </a:t>
            </a:r>
            <a:r>
              <a:rPr lang="ru-RU" sz="2400" dirty="0" smtClean="0"/>
              <a:t>определяются</a:t>
            </a:r>
            <a:r>
              <a:rPr lang="en-US" sz="2400" dirty="0" smtClean="0"/>
              <a:t> </a:t>
            </a:r>
            <a:r>
              <a:rPr lang="ru-RU" sz="2400" dirty="0" smtClean="0"/>
              <a:t>имя</a:t>
            </a:r>
            <a:r>
              <a:rPr lang="en-US" sz="2400" dirty="0" smtClean="0"/>
              <a:t> </a:t>
            </a:r>
            <a:r>
              <a:rPr lang="ru-RU" sz="2400" dirty="0" smtClean="0"/>
              <a:t>модуля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связи</a:t>
            </a:r>
            <a:r>
              <a:rPr lang="en-US" sz="2400" dirty="0" smtClean="0"/>
              <a:t> </a:t>
            </a:r>
            <a:r>
              <a:rPr lang="ru-RU" sz="2400" dirty="0" smtClean="0"/>
              <a:t>модуля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его</a:t>
            </a:r>
            <a:r>
              <a:rPr lang="en-US" sz="2400" dirty="0" smtClean="0"/>
              <a:t> </a:t>
            </a:r>
            <a:r>
              <a:rPr lang="ru-RU" sz="2400" dirty="0" smtClean="0"/>
              <a:t>пакетов</a:t>
            </a:r>
            <a:r>
              <a:rPr lang="en-US" sz="2400" dirty="0" smtClean="0"/>
              <a:t> </a:t>
            </a:r>
            <a:r>
              <a:rPr lang="ru-RU" sz="2400" dirty="0" smtClean="0"/>
              <a:t>с другими</a:t>
            </a:r>
            <a:r>
              <a:rPr lang="en-US" sz="2400" dirty="0" smtClean="0"/>
              <a:t> </a:t>
            </a:r>
            <a:r>
              <a:rPr lang="ru-RU" sz="2400" dirty="0" smtClean="0"/>
              <a:t>модулями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При описании</a:t>
            </a:r>
            <a:r>
              <a:rPr lang="en-US" sz="2400" dirty="0" smtClean="0"/>
              <a:t> </a:t>
            </a:r>
            <a:r>
              <a:rPr lang="ru-RU" sz="2400" dirty="0" smtClean="0"/>
              <a:t>модуля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используются</a:t>
            </a:r>
            <a:r>
              <a:rPr lang="en-US" sz="2400" dirty="0" smtClean="0"/>
              <a:t> </a:t>
            </a:r>
            <a:r>
              <a:rPr lang="ru-RU" sz="2400" dirty="0" smtClean="0"/>
              <a:t>зарезервированные</a:t>
            </a:r>
            <a:r>
              <a:rPr lang="en-US" sz="2400" dirty="0" smtClean="0"/>
              <a:t> </a:t>
            </a:r>
            <a:r>
              <a:rPr lang="ru-RU" sz="2400" dirty="0" smtClean="0"/>
              <a:t>слова:</a:t>
            </a:r>
            <a:r>
              <a:rPr lang="en-US" sz="2400" dirty="0" smtClean="0"/>
              <a:t> exports, module, open, opens, provides, requires, to, transitive, uses, with.</a:t>
            </a:r>
          </a:p>
          <a:p>
            <a:r>
              <a:rPr lang="ru-RU" sz="2400" dirty="0" smtClean="0">
                <a:cs typeface="Times New Roman" panose="02020603050405020304" pitchFamily="18" charset="0"/>
              </a:rPr>
              <a:t>Объявление модуля начинается с зарезервированного слова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описание модуля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Заключение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Система</a:t>
            </a:r>
            <a:r>
              <a:rPr lang="en-US" sz="2400" dirty="0" smtClean="0"/>
              <a:t> </a:t>
            </a:r>
            <a:r>
              <a:rPr lang="ru-RU" sz="2400" dirty="0" smtClean="0"/>
              <a:t>модулей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предоставляет</a:t>
            </a:r>
            <a:r>
              <a:rPr lang="en-US" sz="2400" dirty="0" smtClean="0"/>
              <a:t> </a:t>
            </a:r>
            <a:r>
              <a:rPr lang="ru-RU" sz="2400" dirty="0" smtClean="0"/>
              <a:t>дополнительные</a:t>
            </a:r>
            <a:r>
              <a:rPr lang="en-US" sz="2400" dirty="0" smtClean="0"/>
              <a:t> </a:t>
            </a:r>
            <a:r>
              <a:rPr lang="ru-RU" sz="2400" dirty="0" smtClean="0"/>
              <a:t>возможности,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дают</a:t>
            </a:r>
            <a:r>
              <a:rPr lang="en-US" sz="2400" dirty="0" smtClean="0"/>
              <a:t> </a:t>
            </a:r>
            <a:r>
              <a:rPr lang="ru-RU" sz="2400" dirty="0" smtClean="0"/>
              <a:t>более тонкий контроль</a:t>
            </a:r>
            <a:r>
              <a:rPr lang="en-US" sz="2400" dirty="0" smtClean="0"/>
              <a:t> </a:t>
            </a:r>
            <a:r>
              <a:rPr lang="ru-RU" sz="2400" dirty="0" smtClean="0"/>
              <a:t>над</a:t>
            </a:r>
            <a:r>
              <a:rPr lang="en-US" sz="2400" dirty="0" smtClean="0"/>
              <a:t> </a:t>
            </a:r>
            <a:r>
              <a:rPr lang="ru-RU" sz="2400" dirty="0" smtClean="0"/>
              <a:t>созданием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использованием</a:t>
            </a:r>
            <a:r>
              <a:rPr lang="en-US" sz="2400" dirty="0" smtClean="0"/>
              <a:t> </a:t>
            </a:r>
            <a:r>
              <a:rPr lang="ru-RU" sz="2400" dirty="0" smtClean="0"/>
              <a:t>модулей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Например</a:t>
            </a:r>
            <a:r>
              <a:rPr lang="en-US" sz="2400" dirty="0" smtClean="0"/>
              <a:t>, </a:t>
            </a:r>
            <a:r>
              <a:rPr lang="ru-RU" sz="2400" dirty="0" smtClean="0"/>
              <a:t>как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javac</a:t>
            </a:r>
            <a:r>
              <a:rPr lang="ru-RU" sz="2400" b="1" dirty="0" smtClean="0"/>
              <a:t>,</a:t>
            </a:r>
            <a:r>
              <a:rPr lang="en-US" sz="2400" b="1" dirty="0" smtClean="0"/>
              <a:t> </a:t>
            </a:r>
            <a:r>
              <a:rPr lang="ru-RU" sz="2400" dirty="0" smtClean="0"/>
              <a:t>так и</a:t>
            </a:r>
            <a:r>
              <a:rPr lang="en-US" sz="2400" dirty="0" smtClean="0"/>
              <a:t> </a:t>
            </a:r>
            <a:r>
              <a:rPr lang="en-US" sz="2400" b="1" dirty="0" smtClean="0"/>
              <a:t>java</a:t>
            </a:r>
            <a:r>
              <a:rPr lang="ru-RU" sz="2400" b="1" dirty="0" smtClean="0"/>
              <a:t> </a:t>
            </a:r>
            <a:r>
              <a:rPr lang="ru-RU" sz="2400" dirty="0" smtClean="0"/>
              <a:t>имеют</a:t>
            </a:r>
            <a:r>
              <a:rPr lang="en-US" sz="2400" dirty="0" smtClean="0"/>
              <a:t> </a:t>
            </a:r>
            <a:r>
              <a:rPr lang="ru-RU" sz="2400" dirty="0" smtClean="0"/>
              <a:t>множество</a:t>
            </a:r>
            <a:r>
              <a:rPr lang="en-US" sz="2400" dirty="0" smtClean="0"/>
              <a:t> </a:t>
            </a:r>
            <a:r>
              <a:rPr lang="ru-RU" sz="2400" dirty="0" smtClean="0"/>
              <a:t>относящихся</a:t>
            </a:r>
            <a:r>
              <a:rPr lang="en-US" sz="2400" dirty="0" smtClean="0"/>
              <a:t> </a:t>
            </a:r>
            <a:r>
              <a:rPr lang="ru-RU" sz="2400" dirty="0" smtClean="0"/>
              <a:t>к</a:t>
            </a:r>
            <a:r>
              <a:rPr lang="en-US" sz="2400" dirty="0" smtClean="0"/>
              <a:t> </a:t>
            </a:r>
            <a:r>
              <a:rPr lang="ru-RU" sz="2400" dirty="0" smtClean="0"/>
              <a:t>модулям </a:t>
            </a:r>
            <a:r>
              <a:rPr lang="ru-RU" sz="2400" dirty="0"/>
              <a:t>опций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Так как</a:t>
            </a:r>
            <a:r>
              <a:rPr lang="en-US" sz="2400" dirty="0" smtClean="0"/>
              <a:t> </a:t>
            </a:r>
            <a:r>
              <a:rPr lang="ru-RU" sz="2400" dirty="0" smtClean="0"/>
              <a:t>модули</a:t>
            </a:r>
            <a:r>
              <a:rPr lang="en-US" sz="2400" dirty="0" smtClean="0"/>
              <a:t> </a:t>
            </a:r>
            <a:r>
              <a:rPr lang="ru-RU" sz="2400" dirty="0" smtClean="0"/>
              <a:t>являются</a:t>
            </a:r>
            <a:r>
              <a:rPr lang="en-US" sz="2400" dirty="0" smtClean="0"/>
              <a:t> </a:t>
            </a:r>
            <a:r>
              <a:rPr lang="ru-RU" sz="2400" dirty="0" smtClean="0"/>
              <a:t>недавним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значительным</a:t>
            </a:r>
            <a:r>
              <a:rPr lang="en-US" sz="2400" dirty="0" smtClean="0"/>
              <a:t> </a:t>
            </a:r>
            <a:r>
              <a:rPr lang="ru-RU" sz="2400" dirty="0" smtClean="0"/>
              <a:t>нововведением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en-US" sz="2400" dirty="0"/>
              <a:t>Java, </a:t>
            </a:r>
            <a:r>
              <a:rPr lang="ru-RU" sz="2400" dirty="0" smtClean="0"/>
              <a:t>то</a:t>
            </a:r>
            <a:r>
              <a:rPr lang="en-US" sz="2400" dirty="0" smtClean="0"/>
              <a:t> </a:t>
            </a:r>
            <a:r>
              <a:rPr lang="ru-RU" sz="2400" dirty="0" smtClean="0"/>
              <a:t>скорее всего, что</a:t>
            </a:r>
            <a:r>
              <a:rPr lang="en-US" sz="2400" dirty="0" smtClean="0"/>
              <a:t> </a:t>
            </a:r>
            <a:r>
              <a:rPr lang="ru-RU" sz="2400" dirty="0" smtClean="0"/>
              <a:t>модульная</a:t>
            </a:r>
            <a:r>
              <a:rPr lang="en-US" sz="2400" dirty="0" smtClean="0"/>
              <a:t> </a:t>
            </a:r>
            <a:r>
              <a:rPr lang="ru-RU" sz="2400" dirty="0" smtClean="0"/>
              <a:t>система</a:t>
            </a:r>
            <a:r>
              <a:rPr lang="en-US" sz="2400" dirty="0" smtClean="0"/>
              <a:t> </a:t>
            </a:r>
            <a:r>
              <a:rPr lang="ru-RU" sz="2400" dirty="0" smtClean="0"/>
              <a:t>будет</a:t>
            </a:r>
            <a:r>
              <a:rPr lang="en-US" sz="2400" dirty="0" smtClean="0"/>
              <a:t> </a:t>
            </a:r>
            <a:r>
              <a:rPr lang="ru-RU" sz="2400" dirty="0" smtClean="0"/>
              <a:t>со временем</a:t>
            </a:r>
            <a:r>
              <a:rPr lang="en-US" sz="2400" dirty="0" smtClean="0"/>
              <a:t> </a:t>
            </a:r>
            <a:r>
              <a:rPr lang="ru-RU" sz="2400" dirty="0" smtClean="0"/>
              <a:t>эволюционировать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Хотя</a:t>
            </a:r>
            <a:r>
              <a:rPr lang="en-US" sz="2400" dirty="0" smtClean="0"/>
              <a:t> </a:t>
            </a:r>
            <a:r>
              <a:rPr lang="ru-RU" sz="2400" dirty="0" smtClean="0"/>
              <a:t>их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использование</a:t>
            </a:r>
            <a:r>
              <a:rPr lang="en-US" sz="2400" dirty="0" smtClean="0"/>
              <a:t> </a:t>
            </a:r>
            <a:r>
              <a:rPr lang="ru-RU" sz="2400" dirty="0" smtClean="0"/>
              <a:t>сейчас</a:t>
            </a:r>
            <a:r>
              <a:rPr lang="en-US" sz="2400" dirty="0" smtClean="0"/>
              <a:t> </a:t>
            </a:r>
            <a:r>
              <a:rPr lang="ru-RU" sz="2400" dirty="0" smtClean="0"/>
              <a:t>не требуется</a:t>
            </a:r>
            <a:r>
              <a:rPr lang="en-US" sz="2400" dirty="0" smtClean="0"/>
              <a:t>, </a:t>
            </a:r>
            <a:r>
              <a:rPr lang="ru-RU" sz="2400" dirty="0" smtClean="0"/>
              <a:t>они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предоставляют важные</a:t>
            </a:r>
            <a:r>
              <a:rPr lang="en-US" sz="2400" dirty="0" smtClean="0"/>
              <a:t> </a:t>
            </a:r>
            <a:r>
              <a:rPr lang="ru-RU" sz="2400" dirty="0" smtClean="0"/>
              <a:t>функции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коммерческих</a:t>
            </a:r>
            <a:r>
              <a:rPr lang="en-US" sz="2400" dirty="0" smtClean="0"/>
              <a:t> </a:t>
            </a:r>
            <a:r>
              <a:rPr lang="ru-RU" sz="2400" smtClean="0"/>
              <a:t>разработок</a:t>
            </a:r>
            <a:r>
              <a:rPr lang="en-US" sz="240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491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Пример простого модуля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Зависимость одного модуля от другого</a:t>
            </a:r>
            <a:r>
              <a:rPr lang="en-US" sz="2400" dirty="0" smtClean="0"/>
              <a:t> </a:t>
            </a:r>
            <a:r>
              <a:rPr lang="ru-RU" sz="2400" dirty="0" smtClean="0"/>
              <a:t>обозначается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использованием</a:t>
            </a:r>
            <a:r>
              <a:rPr lang="en-US" sz="2400" dirty="0" smtClean="0"/>
              <a:t> </a:t>
            </a:r>
            <a:r>
              <a:rPr lang="ru-RU" sz="2400" dirty="0" smtClean="0"/>
              <a:t>зарезервированного слова</a:t>
            </a:r>
            <a:r>
              <a:rPr lang="en-US" sz="2400" dirty="0" smtClean="0"/>
              <a:t> </a:t>
            </a:r>
            <a:r>
              <a:rPr lang="en-US" sz="2400" b="1" dirty="0" smtClean="0"/>
              <a:t>requires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Доступ</a:t>
            </a:r>
            <a:r>
              <a:rPr lang="en-US" sz="2400" dirty="0" smtClean="0"/>
              <a:t> </a:t>
            </a:r>
            <a:r>
              <a:rPr lang="ru-RU" sz="2400" dirty="0" smtClean="0"/>
              <a:t>пакетов модуля</a:t>
            </a:r>
            <a:r>
              <a:rPr lang="en-US" sz="2400" dirty="0" smtClean="0"/>
              <a:t> </a:t>
            </a:r>
            <a:r>
              <a:rPr lang="ru-RU" sz="2400" dirty="0" smtClean="0"/>
              <a:t>другому</a:t>
            </a:r>
            <a:r>
              <a:rPr lang="en-US" sz="2400" dirty="0" smtClean="0"/>
              <a:t> </a:t>
            </a:r>
            <a:r>
              <a:rPr lang="ru-RU" sz="2400" dirty="0" smtClean="0"/>
              <a:t>модулю</a:t>
            </a:r>
            <a:r>
              <a:rPr lang="en-US" sz="2400" dirty="0" smtClean="0"/>
              <a:t> </a:t>
            </a:r>
            <a:r>
              <a:rPr lang="ru-RU" sz="2400" dirty="0" smtClean="0"/>
              <a:t>обозначается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использованием</a:t>
            </a:r>
            <a:r>
              <a:rPr lang="en-US" sz="2400" dirty="0" smtClean="0"/>
              <a:t> </a:t>
            </a:r>
            <a:r>
              <a:rPr lang="ru-RU" sz="2400" dirty="0" smtClean="0"/>
              <a:t>зарезервированного</a:t>
            </a:r>
            <a:r>
              <a:rPr lang="en-US" sz="2400" dirty="0" smtClean="0"/>
              <a:t> </a:t>
            </a:r>
            <a:r>
              <a:rPr lang="ru-RU" sz="2400" dirty="0" smtClean="0"/>
              <a:t>слова</a:t>
            </a:r>
            <a:r>
              <a:rPr lang="en-US" sz="2400" dirty="0" smtClean="0"/>
              <a:t> </a:t>
            </a:r>
            <a:r>
              <a:rPr lang="en-US" sz="2400" b="1" dirty="0" smtClean="0"/>
              <a:t>exports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См. пример </a:t>
            </a:r>
            <a:r>
              <a:rPr lang="en-US" sz="2400" dirty="0"/>
              <a:t>M</a:t>
            </a:r>
            <a:r>
              <a:rPr lang="en-US" sz="2400" smtClean="0"/>
              <a:t>odules4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6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Компиляция и запуск </a:t>
            </a:r>
            <a:r>
              <a:rPr lang="en-US" b="1" dirty="0" smtClean="0"/>
              <a:t>Modules4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Из папки</a:t>
            </a:r>
            <a:r>
              <a:rPr lang="en-US" sz="2400" dirty="0" smtClean="0"/>
              <a:t> </a:t>
            </a:r>
            <a:r>
              <a:rPr lang="en-US" sz="2400" b="1" dirty="0" smtClean="0"/>
              <a:t>modules4</a:t>
            </a:r>
            <a:r>
              <a:rPr lang="ru-RU" sz="2400" b="1" dirty="0"/>
              <a:t> </a:t>
            </a:r>
            <a:r>
              <a:rPr lang="ru-RU" sz="2400" dirty="0" smtClean="0"/>
              <a:t>запустить</a:t>
            </a:r>
            <a:r>
              <a:rPr lang="ru-RU" sz="2400" b="1" dirty="0" smtClean="0"/>
              <a:t> </a:t>
            </a:r>
            <a:r>
              <a:rPr lang="ru-RU" sz="2400" dirty="0" smtClean="0">
                <a:cs typeface="Courier New" panose="02070309020205020404" pitchFamily="49" charset="0"/>
              </a:rPr>
              <a:t>команду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appfuncs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appfuncs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appfuncs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simplefuncs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\SimpleMathFuncs.java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cs typeface="Courier New" panose="02070309020205020404" pitchFamily="49" charset="0"/>
              </a:rPr>
              <a:t>где ключ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cs typeface="Courier New" panose="02070309020205020404" pitchFamily="49" charset="0"/>
              </a:rPr>
              <a:t>указывает выходную папку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400" dirty="0" smtClean="0"/>
              <a:t>Далее</a:t>
            </a:r>
            <a:r>
              <a:rPr lang="en-US" sz="2400" dirty="0" smtClean="0"/>
              <a:t> :</a:t>
            </a:r>
            <a:r>
              <a:rPr lang="ru-RU" sz="24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appfuncs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appfuncs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\module-info.java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module-path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\module-info.java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mymodappdemo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\MyModAppDemo.java</a:t>
            </a:r>
          </a:p>
          <a:p>
            <a:r>
              <a:rPr lang="ru-RU" sz="2400" dirty="0" smtClean="0"/>
              <a:t>Запуск программы</a:t>
            </a:r>
            <a:r>
              <a:rPr lang="ru-RU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--module-path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–m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appstart.mymodappdemo.MyModAppDemo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Requires</a:t>
            </a:r>
            <a:r>
              <a:rPr lang="ru-RU" b="1" dirty="0" smtClean="0"/>
              <a:t> и </a:t>
            </a:r>
            <a:r>
              <a:rPr lang="en-US" b="1" dirty="0" smtClean="0"/>
              <a:t>exports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075240" cy="5256584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Когда требуется</a:t>
            </a:r>
            <a:r>
              <a:rPr lang="en-US" sz="2400" dirty="0" smtClean="0"/>
              <a:t> </a:t>
            </a:r>
            <a:r>
              <a:rPr lang="ru-RU" sz="2400" dirty="0" smtClean="0"/>
              <a:t>более,</a:t>
            </a:r>
            <a:r>
              <a:rPr lang="en-US" sz="2400" dirty="0" smtClean="0"/>
              <a:t> </a:t>
            </a:r>
            <a:r>
              <a:rPr lang="ru-RU" sz="2400" dirty="0" smtClean="0"/>
              <a:t>чем</a:t>
            </a:r>
            <a:r>
              <a:rPr lang="en-US" sz="2400" dirty="0" smtClean="0"/>
              <a:t> </a:t>
            </a:r>
            <a:r>
              <a:rPr lang="ru-RU" sz="2400" dirty="0" smtClean="0"/>
              <a:t>один</a:t>
            </a:r>
            <a:r>
              <a:rPr lang="en-US" sz="2400" dirty="0" smtClean="0"/>
              <a:t> </a:t>
            </a:r>
            <a:r>
              <a:rPr lang="ru-RU" sz="2400" dirty="0" smtClean="0"/>
              <a:t>модуль</a:t>
            </a:r>
            <a:r>
              <a:rPr lang="en-US" sz="2400" dirty="0" smtClean="0"/>
              <a:t>, </a:t>
            </a:r>
            <a:r>
              <a:rPr lang="ru-RU" sz="2400" dirty="0" smtClean="0"/>
              <a:t>то его</a:t>
            </a:r>
            <a:r>
              <a:rPr lang="en-US" sz="2400" dirty="0" smtClean="0"/>
              <a:t> </a:t>
            </a:r>
            <a:r>
              <a:rPr lang="ru-RU" sz="2400" dirty="0" smtClean="0"/>
              <a:t>необходимо</a:t>
            </a:r>
            <a:r>
              <a:rPr lang="en-US" sz="2400" dirty="0" smtClean="0"/>
              <a:t> </a:t>
            </a:r>
            <a:r>
              <a:rPr lang="ru-RU" sz="2400" dirty="0" smtClean="0"/>
              <a:t>указать</a:t>
            </a:r>
            <a:r>
              <a:rPr lang="en-US" sz="2400" dirty="0" smtClean="0"/>
              <a:t> </a:t>
            </a:r>
            <a:r>
              <a:rPr lang="ru-RU" sz="2400" dirty="0" smtClean="0"/>
              <a:t>с помощью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выражения</a:t>
            </a:r>
            <a:r>
              <a:rPr lang="en-US" sz="2400" dirty="0" smtClean="0"/>
              <a:t> </a:t>
            </a:r>
            <a:r>
              <a:rPr lang="en-US" sz="2400" b="1" dirty="0" smtClean="0"/>
              <a:t>requires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Объявление</a:t>
            </a:r>
            <a:r>
              <a:rPr lang="en-US" sz="2400" dirty="0" smtClean="0"/>
              <a:t> </a:t>
            </a:r>
            <a:r>
              <a:rPr lang="ru-RU" sz="2400" dirty="0" smtClean="0"/>
              <a:t>модуля</a:t>
            </a:r>
            <a:r>
              <a:rPr lang="en-US" sz="2400" dirty="0" smtClean="0"/>
              <a:t> </a:t>
            </a:r>
            <a:r>
              <a:rPr lang="ru-RU" sz="2400" dirty="0" smtClean="0"/>
              <a:t>может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содержать</a:t>
            </a:r>
            <a:r>
              <a:rPr lang="en-US" sz="2400" dirty="0" smtClean="0"/>
              <a:t> </a:t>
            </a:r>
            <a:r>
              <a:rPr lang="ru-RU" sz="2400" dirty="0" smtClean="0"/>
              <a:t>несколько</a:t>
            </a:r>
            <a:r>
              <a:rPr lang="en-US" sz="2400" dirty="0" smtClean="0"/>
              <a:t> </a:t>
            </a:r>
            <a:r>
              <a:rPr lang="ru-RU" sz="2400" dirty="0" smtClean="0"/>
              <a:t>различных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выражений</a:t>
            </a:r>
            <a:r>
              <a:rPr lang="en-US" sz="2400" dirty="0" smtClean="0"/>
              <a:t> </a:t>
            </a:r>
            <a:r>
              <a:rPr lang="en-US" sz="2400" b="1" dirty="0" smtClean="0"/>
              <a:t>requires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Когда</a:t>
            </a:r>
            <a:r>
              <a:rPr lang="en-US" sz="2400" dirty="0" smtClean="0"/>
              <a:t> </a:t>
            </a:r>
            <a:r>
              <a:rPr lang="ru-RU" sz="2400" dirty="0" smtClean="0"/>
              <a:t>модуль</a:t>
            </a:r>
            <a:r>
              <a:rPr lang="en-US" sz="2400" dirty="0" smtClean="0"/>
              <a:t> </a:t>
            </a:r>
            <a:r>
              <a:rPr lang="ru-RU" sz="2400" dirty="0" smtClean="0"/>
              <a:t>экспортирует</a:t>
            </a:r>
            <a:r>
              <a:rPr lang="en-US" sz="2400" dirty="0" smtClean="0"/>
              <a:t> </a:t>
            </a:r>
            <a:r>
              <a:rPr lang="ru-RU" sz="2400" dirty="0" smtClean="0"/>
              <a:t>пакет</a:t>
            </a:r>
            <a:r>
              <a:rPr lang="en-US" sz="2400" dirty="0" smtClean="0"/>
              <a:t>, </a:t>
            </a:r>
            <a:r>
              <a:rPr lang="ru-RU" sz="2400" dirty="0" smtClean="0"/>
              <a:t>то все</a:t>
            </a:r>
            <a:r>
              <a:rPr lang="en-US" sz="2400" dirty="0" smtClean="0"/>
              <a:t> </a:t>
            </a:r>
            <a:r>
              <a:rPr lang="ru-RU" sz="2400" dirty="0" smtClean="0"/>
              <a:t>типы</a:t>
            </a:r>
            <a:r>
              <a:rPr lang="en-US" sz="2400" dirty="0" smtClean="0"/>
              <a:t> public </a:t>
            </a:r>
            <a:r>
              <a:rPr lang="ru-RU" sz="2400" dirty="0" smtClean="0"/>
              <a:t>и</a:t>
            </a:r>
            <a:r>
              <a:rPr lang="en-US" sz="2400" dirty="0" smtClean="0"/>
              <a:t> protected</a:t>
            </a:r>
            <a:r>
              <a:rPr lang="ru-RU" sz="2400" dirty="0" smtClean="0"/>
              <a:t> в пакете</a:t>
            </a:r>
            <a:r>
              <a:rPr lang="en-US" sz="2400" dirty="0" smtClean="0"/>
              <a:t> </a:t>
            </a:r>
            <a:r>
              <a:rPr lang="ru-RU" sz="2400" dirty="0" smtClean="0"/>
              <a:t>становятся</a:t>
            </a:r>
            <a:r>
              <a:rPr lang="en-US" sz="2400" dirty="0" smtClean="0"/>
              <a:t> </a:t>
            </a:r>
            <a:r>
              <a:rPr lang="ru-RU" sz="2400" dirty="0" smtClean="0"/>
              <a:t>доступными</a:t>
            </a:r>
            <a:r>
              <a:rPr lang="en-US" sz="2400" dirty="0" smtClean="0"/>
              <a:t> </a:t>
            </a:r>
            <a:r>
              <a:rPr lang="ru-RU" sz="2400" dirty="0" smtClean="0"/>
              <a:t>другим</a:t>
            </a:r>
            <a:r>
              <a:rPr lang="en-US" sz="2400" dirty="0" smtClean="0"/>
              <a:t> </a:t>
            </a:r>
            <a:r>
              <a:rPr lang="ru-RU" sz="2400" dirty="0" smtClean="0"/>
              <a:t>модулям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Важно</a:t>
            </a:r>
            <a:r>
              <a:rPr lang="en-US" sz="2400" dirty="0" smtClean="0"/>
              <a:t> </a:t>
            </a:r>
            <a:r>
              <a:rPr lang="ru-RU" sz="2400" dirty="0" smtClean="0"/>
              <a:t>понять,</a:t>
            </a:r>
            <a:r>
              <a:rPr lang="en-US" sz="2400" dirty="0" smtClean="0"/>
              <a:t> </a:t>
            </a:r>
            <a:r>
              <a:rPr lang="ru-RU" sz="2400" dirty="0" smtClean="0"/>
              <a:t>что</a:t>
            </a:r>
            <a:r>
              <a:rPr lang="en-US" sz="2400" dirty="0" smtClean="0"/>
              <a:t> </a:t>
            </a:r>
            <a:r>
              <a:rPr lang="ru-RU" sz="2400" dirty="0" smtClean="0"/>
              <a:t>типы</a:t>
            </a:r>
            <a:r>
              <a:rPr lang="en-US" sz="2400" dirty="0" smtClean="0"/>
              <a:t> </a:t>
            </a:r>
            <a:r>
              <a:rPr lang="en-US" sz="2400" dirty="0"/>
              <a:t>public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/>
              <a:t>protected </a:t>
            </a:r>
            <a:r>
              <a:rPr lang="ru-RU" sz="2400" dirty="0" smtClean="0"/>
              <a:t>в пакете</a:t>
            </a:r>
            <a:r>
              <a:rPr lang="en-US" sz="2400" dirty="0" smtClean="0"/>
              <a:t>, </a:t>
            </a:r>
            <a:r>
              <a:rPr lang="ru-RU" sz="2400" dirty="0" smtClean="0"/>
              <a:t>экспортировались они или</a:t>
            </a:r>
            <a:r>
              <a:rPr lang="en-US" sz="2400" dirty="0" smtClean="0"/>
              <a:t> </a:t>
            </a:r>
            <a:r>
              <a:rPr lang="ru-RU" sz="2400" dirty="0" smtClean="0"/>
              <a:t>нет,</a:t>
            </a:r>
            <a:r>
              <a:rPr lang="en-US" sz="2400" dirty="0" smtClean="0"/>
              <a:t> </a:t>
            </a:r>
            <a:r>
              <a:rPr lang="ru-RU" sz="2400" dirty="0" smtClean="0"/>
              <a:t>всегда</a:t>
            </a:r>
            <a:r>
              <a:rPr lang="en-US" sz="2400" dirty="0" smtClean="0"/>
              <a:t> </a:t>
            </a:r>
            <a:r>
              <a:rPr lang="ru-RU" sz="2400" dirty="0" smtClean="0"/>
              <a:t>доступны</a:t>
            </a:r>
            <a:r>
              <a:rPr lang="en-US" sz="2400" dirty="0" smtClean="0"/>
              <a:t> </a:t>
            </a:r>
            <a:r>
              <a:rPr lang="ru-RU" sz="2400" dirty="0" smtClean="0"/>
              <a:t>внутри</a:t>
            </a:r>
            <a:r>
              <a:rPr lang="en-US" sz="2400" dirty="0" smtClean="0"/>
              <a:t> </a:t>
            </a:r>
            <a:r>
              <a:rPr lang="ru-RU" sz="2400" dirty="0" smtClean="0"/>
              <a:t>модуля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Выражение</a:t>
            </a:r>
            <a:r>
              <a:rPr lang="en-US" sz="2400" dirty="0" smtClean="0"/>
              <a:t> </a:t>
            </a:r>
            <a:r>
              <a:rPr lang="en-US" sz="2400" b="1" dirty="0" smtClean="0"/>
              <a:t>exports</a:t>
            </a:r>
            <a:r>
              <a:rPr lang="ru-RU" sz="2400" b="1" dirty="0" smtClean="0"/>
              <a:t> </a:t>
            </a:r>
            <a:r>
              <a:rPr lang="ru-RU" sz="2400" dirty="0" smtClean="0"/>
              <a:t>делает</a:t>
            </a:r>
            <a:r>
              <a:rPr lang="en-US" sz="2400" dirty="0" smtClean="0"/>
              <a:t> </a:t>
            </a:r>
            <a:r>
              <a:rPr lang="ru-RU" sz="2400" dirty="0" smtClean="0"/>
              <a:t>их</a:t>
            </a:r>
            <a:r>
              <a:rPr lang="en-US" sz="2400" dirty="0" smtClean="0"/>
              <a:t> </a:t>
            </a:r>
            <a:r>
              <a:rPr lang="ru-RU" sz="2400" dirty="0" smtClean="0"/>
              <a:t>доступными</a:t>
            </a:r>
            <a:r>
              <a:rPr lang="en-US" sz="2400" dirty="0" smtClean="0"/>
              <a:t> </a:t>
            </a:r>
            <a:r>
              <a:rPr lang="ru-RU" sz="2400" dirty="0" smtClean="0"/>
              <a:t>вне</a:t>
            </a:r>
            <a:r>
              <a:rPr lang="en-US" sz="2400" dirty="0" smtClean="0"/>
              <a:t> </a:t>
            </a:r>
            <a:r>
              <a:rPr lang="ru-RU" sz="2400" dirty="0" smtClean="0"/>
              <a:t>модуля</a:t>
            </a:r>
            <a:r>
              <a:rPr lang="en-US" sz="2400" dirty="0" smtClean="0"/>
              <a:t>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Java.base</a:t>
            </a:r>
            <a:r>
              <a:rPr lang="en-US" b="1" dirty="0" smtClean="0"/>
              <a:t> </a:t>
            </a:r>
            <a:r>
              <a:rPr lang="ru-RU" b="1" dirty="0" smtClean="0"/>
              <a:t>и модули платформы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Из-за</a:t>
            </a:r>
            <a:r>
              <a:rPr lang="en-US" sz="2400" dirty="0" smtClean="0"/>
              <a:t> </a:t>
            </a:r>
            <a:r>
              <a:rPr lang="ru-RU" sz="2400" dirty="0" smtClean="0"/>
              <a:t>своей</a:t>
            </a:r>
            <a:r>
              <a:rPr lang="en-US" sz="2400" dirty="0" smtClean="0"/>
              <a:t> </a:t>
            </a:r>
            <a:r>
              <a:rPr lang="ru-RU" sz="2400" dirty="0" smtClean="0"/>
              <a:t>особой</a:t>
            </a:r>
            <a:r>
              <a:rPr lang="en-US" sz="2400" dirty="0" smtClean="0"/>
              <a:t> </a:t>
            </a:r>
            <a:r>
              <a:rPr lang="ru-RU" sz="2400" dirty="0" smtClean="0"/>
              <a:t>роли</a:t>
            </a:r>
            <a:r>
              <a:rPr lang="en-US" sz="2400" dirty="0" smtClean="0"/>
              <a:t>, </a:t>
            </a:r>
            <a:r>
              <a:rPr lang="ru-RU" sz="2400" dirty="0" smtClean="0"/>
              <a:t>модули</a:t>
            </a:r>
            <a:r>
              <a:rPr lang="en-US" sz="2400" dirty="0" smtClean="0"/>
              <a:t> </a:t>
            </a:r>
            <a:r>
              <a:rPr lang="en-US" sz="2400" dirty="0"/>
              <a:t>API </a:t>
            </a:r>
            <a:r>
              <a:rPr lang="ru-RU" sz="2400" dirty="0" smtClean="0"/>
              <a:t>называются</a:t>
            </a:r>
            <a:r>
              <a:rPr lang="en-US" sz="2400" dirty="0" smtClean="0"/>
              <a:t> </a:t>
            </a:r>
            <a:r>
              <a:rPr lang="ru-RU" sz="2400" i="1" dirty="0" smtClean="0"/>
              <a:t>модулями платформы</a:t>
            </a:r>
            <a:r>
              <a:rPr lang="en-US" sz="2400" i="1" dirty="0" smtClean="0"/>
              <a:t>, </a:t>
            </a:r>
            <a:r>
              <a:rPr lang="ru-RU" sz="2400" dirty="0" smtClean="0"/>
              <a:t>а</a:t>
            </a:r>
            <a:r>
              <a:rPr lang="en-US" sz="2400" dirty="0" smtClean="0"/>
              <a:t> </a:t>
            </a:r>
            <a:r>
              <a:rPr lang="ru-RU" sz="2400" dirty="0" smtClean="0"/>
              <a:t>их</a:t>
            </a:r>
            <a:r>
              <a:rPr lang="en-US" sz="2400" dirty="0" smtClean="0"/>
              <a:t> </a:t>
            </a:r>
            <a:r>
              <a:rPr lang="ru-RU" sz="2400" dirty="0" smtClean="0"/>
              <a:t>имена</a:t>
            </a:r>
            <a:r>
              <a:rPr lang="en-US" sz="2400" dirty="0" smtClean="0"/>
              <a:t> </a:t>
            </a:r>
            <a:r>
              <a:rPr lang="ru-RU" sz="2400" dirty="0" smtClean="0"/>
              <a:t>начинаются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 </a:t>
            </a:r>
            <a:r>
              <a:rPr lang="ru-RU" sz="2400" dirty="0" smtClean="0"/>
              <a:t>префикса</a:t>
            </a:r>
            <a:r>
              <a:rPr lang="en-US" sz="2400" dirty="0" smtClean="0"/>
              <a:t> </a:t>
            </a:r>
            <a:r>
              <a:rPr lang="en-US" sz="2400" b="1" dirty="0"/>
              <a:t>java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Как метод</a:t>
            </a:r>
            <a:r>
              <a:rPr lang="en-US" sz="2400" dirty="0" smtClean="0"/>
              <a:t> </a:t>
            </a:r>
            <a:r>
              <a:rPr lang="en-US" sz="2400" b="1" dirty="0" smtClean="0"/>
              <a:t>main() </a:t>
            </a:r>
            <a:r>
              <a:rPr lang="ru-RU" sz="2400" dirty="0" smtClean="0"/>
              <a:t>может</a:t>
            </a:r>
            <a:r>
              <a:rPr lang="en-US" sz="2400" dirty="0" smtClean="0"/>
              <a:t> </a:t>
            </a:r>
            <a:r>
              <a:rPr lang="ru-RU" sz="2400" dirty="0" smtClean="0"/>
              <a:t>в приложении </a:t>
            </a:r>
            <a:r>
              <a:rPr lang="en-US" sz="2400" b="1" dirty="0" err="1" smtClean="0"/>
              <a:t>MyModAppDemo</a:t>
            </a:r>
            <a:r>
              <a:rPr lang="en-US" sz="2400" b="1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предыдущем</a:t>
            </a:r>
            <a:r>
              <a:rPr lang="en-US" sz="2400" dirty="0" smtClean="0"/>
              <a:t> </a:t>
            </a:r>
            <a:r>
              <a:rPr lang="ru-RU" sz="2400" dirty="0" smtClean="0"/>
              <a:t>примере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</a:t>
            </a:r>
            <a:r>
              <a:rPr lang="en-US" sz="2400" dirty="0" smtClean="0"/>
              <a:t> </a:t>
            </a:r>
            <a:r>
              <a:rPr lang="en-US" sz="2400" b="1" dirty="0" err="1"/>
              <a:t>System.out.println</a:t>
            </a:r>
            <a:r>
              <a:rPr lang="en-US" sz="2400" b="1" dirty="0" smtClean="0"/>
              <a:t>() </a:t>
            </a:r>
            <a:r>
              <a:rPr lang="ru-RU" sz="2400" dirty="0" smtClean="0"/>
              <a:t>без указания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выражения</a:t>
            </a:r>
            <a:r>
              <a:rPr lang="en-US" sz="2400" dirty="0" smtClean="0"/>
              <a:t> </a:t>
            </a:r>
            <a:r>
              <a:rPr lang="en-US" sz="2400" b="1" dirty="0"/>
              <a:t>requires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модуля,</a:t>
            </a:r>
            <a:r>
              <a:rPr lang="en-US" sz="2400" dirty="0" smtClean="0"/>
              <a:t> </a:t>
            </a:r>
            <a:r>
              <a:rPr lang="ru-RU" sz="2400" dirty="0" smtClean="0"/>
              <a:t>который</a:t>
            </a:r>
            <a:r>
              <a:rPr lang="en-US" sz="2400" dirty="0" smtClean="0"/>
              <a:t> </a:t>
            </a:r>
            <a:r>
              <a:rPr lang="ru-RU" sz="2400" dirty="0" smtClean="0"/>
              <a:t>содержит</a:t>
            </a:r>
            <a:r>
              <a:rPr lang="en-US" sz="2400" dirty="0" smtClean="0"/>
              <a:t> </a:t>
            </a:r>
            <a:r>
              <a:rPr lang="ru-RU" sz="2400" dirty="0" smtClean="0"/>
              <a:t>класс</a:t>
            </a:r>
            <a:r>
              <a:rPr lang="en-US" sz="2400" dirty="0" smtClean="0"/>
              <a:t> </a:t>
            </a:r>
            <a:r>
              <a:rPr lang="en-US" sz="2400" b="1" dirty="0" smtClean="0"/>
              <a:t>System</a:t>
            </a:r>
            <a:r>
              <a:rPr lang="en-US" sz="2400" dirty="0" smtClean="0"/>
              <a:t>?</a:t>
            </a:r>
            <a:endParaRPr lang="ru-RU" sz="2400" dirty="0" smtClean="0"/>
          </a:p>
          <a:p>
            <a:r>
              <a:rPr lang="ru-RU" sz="2400" dirty="0" smtClean="0"/>
              <a:t>Из</a:t>
            </a:r>
            <a:r>
              <a:rPr lang="en-US" sz="2400" dirty="0" smtClean="0"/>
              <a:t> </a:t>
            </a:r>
            <a:r>
              <a:rPr lang="ru-RU" sz="2400" dirty="0" smtClean="0"/>
              <a:t>модулей</a:t>
            </a:r>
            <a:r>
              <a:rPr lang="en-US" sz="2400" dirty="0" smtClean="0"/>
              <a:t> </a:t>
            </a:r>
            <a:r>
              <a:rPr lang="ru-RU" sz="2400" dirty="0" smtClean="0"/>
              <a:t>платформы</a:t>
            </a:r>
            <a:r>
              <a:rPr lang="en-US" sz="2400" dirty="0" smtClean="0"/>
              <a:t> </a:t>
            </a:r>
            <a:r>
              <a:rPr lang="ru-RU" sz="2400" dirty="0" smtClean="0"/>
              <a:t>наиболее</a:t>
            </a:r>
            <a:r>
              <a:rPr lang="en-US" sz="2400" dirty="0" smtClean="0"/>
              <a:t> </a:t>
            </a:r>
            <a:r>
              <a:rPr lang="ru-RU" sz="2400" dirty="0" smtClean="0"/>
              <a:t>важным</a:t>
            </a:r>
            <a:r>
              <a:rPr lang="en-US" sz="2400" dirty="0" smtClean="0"/>
              <a:t> </a:t>
            </a:r>
            <a:r>
              <a:rPr lang="ru-RU" sz="2400" dirty="0" smtClean="0"/>
              <a:t>является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java.base</a:t>
            </a:r>
            <a:r>
              <a:rPr lang="ru-RU" sz="2400" dirty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который</a:t>
            </a:r>
            <a:r>
              <a:rPr lang="en-US" sz="2400" dirty="0" smtClean="0"/>
              <a:t> </a:t>
            </a:r>
            <a:r>
              <a:rPr lang="ru-RU" sz="2400" dirty="0" smtClean="0"/>
              <a:t>включает</a:t>
            </a:r>
            <a:r>
              <a:rPr lang="en-US" sz="2400" dirty="0" smtClean="0"/>
              <a:t> </a:t>
            </a:r>
            <a:r>
              <a:rPr lang="ru-RU" sz="2400" dirty="0" smtClean="0"/>
              <a:t>и экспортирует</a:t>
            </a:r>
            <a:r>
              <a:rPr lang="en-US" sz="2400" dirty="0" smtClean="0"/>
              <a:t> </a:t>
            </a:r>
            <a:r>
              <a:rPr lang="ru-RU" sz="2400" dirty="0" smtClean="0"/>
              <a:t>такие</a:t>
            </a:r>
            <a:r>
              <a:rPr lang="en-US" sz="2400" dirty="0" smtClean="0"/>
              <a:t> </a:t>
            </a:r>
            <a:r>
              <a:rPr lang="ru-RU" sz="2400" dirty="0" smtClean="0"/>
              <a:t>пакеты </a:t>
            </a:r>
            <a:r>
              <a:rPr lang="en-US" sz="2400" dirty="0" smtClean="0"/>
              <a:t>Java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 smtClean="0"/>
              <a:t> </a:t>
            </a:r>
            <a:r>
              <a:rPr lang="en-US" sz="2400" b="1" dirty="0" err="1"/>
              <a:t>java.lang</a:t>
            </a:r>
            <a:r>
              <a:rPr lang="en-US" sz="2400" dirty="0"/>
              <a:t>, </a:t>
            </a:r>
            <a:r>
              <a:rPr lang="en-US" sz="2400" b="1" dirty="0" smtClean="0"/>
              <a:t>java.io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  <a:r>
              <a:rPr lang="en-US" sz="2400" b="1" dirty="0" err="1" smtClean="0"/>
              <a:t>java.util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smtClean="0"/>
              <a:t>много других</a:t>
            </a:r>
            <a:r>
              <a:rPr lang="en-US" sz="2400" smtClean="0"/>
              <a:t>.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Устаревший код и безымянные модули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Поскольку</a:t>
            </a:r>
            <a:r>
              <a:rPr lang="en-US" sz="2400" dirty="0" smtClean="0"/>
              <a:t> </a:t>
            </a:r>
            <a:r>
              <a:rPr lang="ru-RU" sz="2400" dirty="0" smtClean="0"/>
              <a:t>устаревший</a:t>
            </a:r>
            <a:r>
              <a:rPr lang="en-US" sz="2400" dirty="0" smtClean="0"/>
              <a:t> </a:t>
            </a:r>
            <a:r>
              <a:rPr lang="ru-RU" sz="2400" dirty="0" smtClean="0"/>
              <a:t>код</a:t>
            </a:r>
            <a:r>
              <a:rPr lang="en-US" sz="2400" dirty="0" smtClean="0"/>
              <a:t> </a:t>
            </a:r>
            <a:r>
              <a:rPr lang="ru-RU" sz="2400" dirty="0" smtClean="0"/>
              <a:t>не использует</a:t>
            </a:r>
            <a:r>
              <a:rPr lang="en-US" sz="2400" dirty="0" smtClean="0"/>
              <a:t> </a:t>
            </a:r>
            <a:r>
              <a:rPr lang="ru-RU" sz="2400" dirty="0" smtClean="0"/>
              <a:t>модули,</a:t>
            </a:r>
            <a:r>
              <a:rPr lang="en-US" sz="2400" dirty="0" smtClean="0"/>
              <a:t> </a:t>
            </a:r>
            <a:r>
              <a:rPr lang="ru-RU" sz="2400" dirty="0" smtClean="0"/>
              <a:t>как необходимо</a:t>
            </a:r>
            <a:r>
              <a:rPr lang="en-US" sz="2400" dirty="0" smtClean="0"/>
              <a:t> </a:t>
            </a:r>
            <a:r>
              <a:rPr lang="ru-RU" sz="2400" dirty="0" smtClean="0"/>
              <a:t>компилировать,</a:t>
            </a:r>
            <a:r>
              <a:rPr lang="en-US" sz="2400" dirty="0" smtClean="0"/>
              <a:t> </a:t>
            </a:r>
            <a:r>
              <a:rPr lang="ru-RU" sz="2400" dirty="0" smtClean="0"/>
              <a:t>запускать устаревший</a:t>
            </a:r>
            <a:r>
              <a:rPr lang="en-US" sz="2400" dirty="0" smtClean="0"/>
              <a:t> </a:t>
            </a:r>
            <a:r>
              <a:rPr lang="ru-RU" sz="2400" dirty="0" smtClean="0"/>
              <a:t>код</a:t>
            </a:r>
            <a:r>
              <a:rPr lang="en-US" sz="2400" dirty="0" smtClean="0"/>
              <a:t> </a:t>
            </a:r>
            <a:r>
              <a:rPr lang="ru-RU" sz="2400" dirty="0" smtClean="0"/>
              <a:t>с компилятором</a:t>
            </a:r>
            <a:r>
              <a:rPr lang="en-US" sz="2400" dirty="0" smtClean="0"/>
              <a:t> JDK </a:t>
            </a:r>
            <a:r>
              <a:rPr lang="en-US" sz="2400" dirty="0"/>
              <a:t>9 </a:t>
            </a:r>
            <a:r>
              <a:rPr lang="ru-RU" sz="2400" dirty="0" smtClean="0"/>
              <a:t>или выше?</a:t>
            </a:r>
          </a:p>
          <a:p>
            <a:r>
              <a:rPr lang="ru-RU" sz="2400" dirty="0" smtClean="0"/>
              <a:t>Когда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</a:t>
            </a:r>
            <a:r>
              <a:rPr lang="en-US" sz="2400" dirty="0" smtClean="0"/>
              <a:t> </a:t>
            </a:r>
            <a:r>
              <a:rPr lang="ru-RU" sz="2400" dirty="0" smtClean="0"/>
              <a:t>код,</a:t>
            </a:r>
            <a:r>
              <a:rPr lang="en-US" sz="2400" dirty="0" smtClean="0"/>
              <a:t> </a:t>
            </a:r>
            <a:r>
              <a:rPr lang="ru-RU" sz="2400" dirty="0" smtClean="0"/>
              <a:t>не являющийся</a:t>
            </a:r>
            <a:r>
              <a:rPr lang="en-US" sz="2400" dirty="0" smtClean="0"/>
              <a:t> </a:t>
            </a:r>
            <a:r>
              <a:rPr lang="ru-RU" sz="2400" dirty="0" smtClean="0"/>
              <a:t>частью</a:t>
            </a:r>
            <a:r>
              <a:rPr lang="en-US" sz="2400" dirty="0" smtClean="0"/>
              <a:t> </a:t>
            </a:r>
            <a:r>
              <a:rPr lang="ru-RU" sz="2400" dirty="0" smtClean="0"/>
              <a:t>именованного</a:t>
            </a:r>
            <a:r>
              <a:rPr lang="en-US" sz="2400" dirty="0" smtClean="0"/>
              <a:t> </a:t>
            </a:r>
            <a:r>
              <a:rPr lang="ru-RU" sz="2400" dirty="0" smtClean="0"/>
              <a:t>модуля,</a:t>
            </a:r>
            <a:r>
              <a:rPr lang="en-US" sz="2400" dirty="0" smtClean="0"/>
              <a:t> </a:t>
            </a:r>
            <a:r>
              <a:rPr lang="ru-RU" sz="2400" dirty="0" smtClean="0"/>
              <a:t>он</a:t>
            </a:r>
            <a:r>
              <a:rPr lang="en-US" sz="2400" dirty="0" smtClean="0"/>
              <a:t> </a:t>
            </a:r>
            <a:r>
              <a:rPr lang="ru-RU" sz="2400" dirty="0" smtClean="0"/>
              <a:t>автоматически становится</a:t>
            </a:r>
            <a:r>
              <a:rPr lang="en-US" sz="2400" dirty="0" smtClean="0"/>
              <a:t> </a:t>
            </a:r>
            <a:r>
              <a:rPr lang="ru-RU" sz="2400" dirty="0" smtClean="0"/>
              <a:t>частью</a:t>
            </a:r>
            <a:r>
              <a:rPr lang="en-US" sz="2400" dirty="0" smtClean="0"/>
              <a:t> </a:t>
            </a:r>
            <a:r>
              <a:rPr lang="ru-RU" sz="2400" i="1" dirty="0" smtClean="0"/>
              <a:t>безымянного</a:t>
            </a:r>
            <a:r>
              <a:rPr lang="en-US" sz="2400" dirty="0" smtClean="0"/>
              <a:t> </a:t>
            </a:r>
            <a:r>
              <a:rPr lang="ru-RU" sz="2400" i="1" dirty="0" smtClean="0"/>
              <a:t>модуля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Все</a:t>
            </a:r>
            <a:r>
              <a:rPr lang="en-US" sz="2400" dirty="0" smtClean="0"/>
              <a:t> </a:t>
            </a:r>
            <a:r>
              <a:rPr lang="ru-RU" sz="2400" dirty="0" smtClean="0"/>
              <a:t>пакеты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безымянном</a:t>
            </a:r>
            <a:r>
              <a:rPr lang="en-US" sz="2400" dirty="0" smtClean="0"/>
              <a:t> </a:t>
            </a:r>
            <a:r>
              <a:rPr lang="ru-RU" sz="2400" dirty="0" smtClean="0"/>
              <a:t>модуле</a:t>
            </a:r>
            <a:r>
              <a:rPr lang="en-US" sz="2400" dirty="0" smtClean="0"/>
              <a:t> </a:t>
            </a:r>
            <a:r>
              <a:rPr lang="ru-RU" sz="2400" dirty="0" smtClean="0"/>
              <a:t>автоматически</a:t>
            </a:r>
            <a:r>
              <a:rPr lang="en-US" sz="2400" dirty="0" smtClean="0"/>
              <a:t> </a:t>
            </a:r>
            <a:r>
              <a:rPr lang="ru-RU" sz="2400" dirty="0" smtClean="0"/>
              <a:t>экспортируются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Безымянный</a:t>
            </a:r>
            <a:r>
              <a:rPr lang="en-US" sz="2400" dirty="0" smtClean="0"/>
              <a:t> </a:t>
            </a:r>
            <a:r>
              <a:rPr lang="ru-RU" sz="2400" dirty="0" smtClean="0"/>
              <a:t>модуль</a:t>
            </a:r>
            <a:r>
              <a:rPr lang="en-US" sz="2400" dirty="0" smtClean="0"/>
              <a:t> </a:t>
            </a:r>
            <a:r>
              <a:rPr lang="ru-RU" sz="2400" dirty="0" smtClean="0"/>
              <a:t>имеет</a:t>
            </a:r>
            <a:r>
              <a:rPr lang="en-US" sz="2400" dirty="0" smtClean="0"/>
              <a:t> </a:t>
            </a:r>
            <a:r>
              <a:rPr lang="ru-RU" sz="2400" dirty="0" smtClean="0"/>
              <a:t>доступ</a:t>
            </a:r>
            <a:r>
              <a:rPr lang="en-US" sz="2400" dirty="0" smtClean="0"/>
              <a:t> </a:t>
            </a:r>
            <a:r>
              <a:rPr lang="ru-RU" sz="2400" dirty="0" smtClean="0"/>
              <a:t>ко</a:t>
            </a:r>
            <a:r>
              <a:rPr lang="en-US" sz="2400" dirty="0" smtClean="0"/>
              <a:t> </a:t>
            </a:r>
            <a:r>
              <a:rPr lang="ru-RU" sz="2400" dirty="0" smtClean="0"/>
              <a:t>всем</a:t>
            </a:r>
            <a:r>
              <a:rPr lang="en-US" sz="2400" dirty="0" smtClean="0"/>
              <a:t> </a:t>
            </a:r>
            <a:r>
              <a:rPr lang="ru-RU" sz="2400" dirty="0" smtClean="0"/>
              <a:t>другим</a:t>
            </a:r>
            <a:r>
              <a:rPr lang="en-US" sz="2400" dirty="0" smtClean="0"/>
              <a:t> </a:t>
            </a:r>
            <a:r>
              <a:rPr lang="ru-RU" sz="2400" dirty="0" smtClean="0"/>
              <a:t>модулям</a:t>
            </a:r>
            <a:r>
              <a:rPr lang="en-US" sz="2400" dirty="0" smtClean="0"/>
              <a:t>.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Экспорт в особые модули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Autofit/>
          </a:bodyPr>
          <a:lstStyle/>
          <a:p>
            <a:r>
              <a:rPr lang="ru-RU" sz="2400" dirty="0" smtClean="0"/>
              <a:t>В некоторых</a:t>
            </a:r>
            <a:r>
              <a:rPr lang="en-US" sz="2400" dirty="0" smtClean="0"/>
              <a:t> </a:t>
            </a:r>
            <a:r>
              <a:rPr lang="ru-RU" sz="2400" dirty="0" smtClean="0"/>
              <a:t>особых ситуациях</a:t>
            </a:r>
            <a:r>
              <a:rPr lang="en-US" sz="2400" dirty="0" smtClean="0"/>
              <a:t> </a:t>
            </a:r>
            <a:r>
              <a:rPr lang="ru-RU" sz="2400" dirty="0" smtClean="0"/>
              <a:t>возникает</a:t>
            </a:r>
            <a:r>
              <a:rPr lang="en-US" sz="2400" dirty="0" smtClean="0"/>
              <a:t> </a:t>
            </a:r>
            <a:r>
              <a:rPr lang="ru-RU" sz="2400" dirty="0" smtClean="0"/>
              <a:t>потребность</a:t>
            </a:r>
            <a:r>
              <a:rPr lang="en-US" sz="2400" dirty="0" smtClean="0"/>
              <a:t> </a:t>
            </a:r>
            <a:r>
              <a:rPr lang="ru-RU" sz="2400" dirty="0" smtClean="0"/>
              <a:t>сделать</a:t>
            </a:r>
            <a:r>
              <a:rPr lang="en-US" sz="2400" dirty="0" smtClean="0"/>
              <a:t> </a:t>
            </a:r>
            <a:r>
              <a:rPr lang="ru-RU" sz="2400" dirty="0" smtClean="0"/>
              <a:t>пакет</a:t>
            </a:r>
            <a:r>
              <a:rPr lang="en-US" sz="2400" dirty="0" smtClean="0"/>
              <a:t> </a:t>
            </a:r>
            <a:r>
              <a:rPr lang="ru-RU" sz="2400" dirty="0" smtClean="0"/>
              <a:t>доступным только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специального</a:t>
            </a:r>
            <a:r>
              <a:rPr lang="en-US" sz="2400" i="1" dirty="0" smtClean="0"/>
              <a:t> </a:t>
            </a:r>
            <a:r>
              <a:rPr lang="ru-RU" sz="2400" dirty="0" smtClean="0"/>
              <a:t>набора</a:t>
            </a:r>
            <a:r>
              <a:rPr lang="en-US" sz="2400" dirty="0" smtClean="0"/>
              <a:t> </a:t>
            </a:r>
            <a:r>
              <a:rPr lang="ru-RU" sz="2400" dirty="0" smtClean="0"/>
              <a:t>модулей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Для этого в выражение</a:t>
            </a:r>
            <a:r>
              <a:rPr lang="en-US" sz="2400" dirty="0" smtClean="0"/>
              <a:t> </a:t>
            </a:r>
            <a:r>
              <a:rPr lang="en-US" sz="2400" b="1" dirty="0" smtClean="0"/>
              <a:t>exports</a:t>
            </a:r>
            <a:r>
              <a:rPr lang="en-US" sz="2400" dirty="0" smtClean="0"/>
              <a:t> </a:t>
            </a:r>
            <a:r>
              <a:rPr lang="ru-RU" sz="2400" dirty="0" smtClean="0"/>
              <a:t>добавляется ключевое слово</a:t>
            </a:r>
            <a:r>
              <a:rPr lang="en-US" sz="2400" dirty="0" smtClean="0"/>
              <a:t> </a:t>
            </a:r>
            <a:r>
              <a:rPr lang="en-US" sz="2400" b="1" dirty="0" smtClean="0"/>
              <a:t>to</a:t>
            </a:r>
            <a:r>
              <a:rPr lang="ru-RU" sz="2400" b="1" dirty="0" smtClean="0"/>
              <a:t>,</a:t>
            </a:r>
            <a:r>
              <a:rPr lang="en-US" sz="2400" b="1" dirty="0" smtClean="0"/>
              <a:t> </a:t>
            </a:r>
            <a:r>
              <a:rPr lang="ru-RU" sz="2400" dirty="0" smtClean="0"/>
              <a:t>определяющее</a:t>
            </a:r>
            <a:r>
              <a:rPr lang="en-US" sz="2400" dirty="0" smtClean="0"/>
              <a:t> </a:t>
            </a:r>
            <a:r>
              <a:rPr lang="ru-RU" sz="2400" dirty="0" smtClean="0"/>
              <a:t>список</a:t>
            </a:r>
            <a:r>
              <a:rPr lang="en-US" sz="2400" dirty="0" smtClean="0"/>
              <a:t> </a:t>
            </a:r>
            <a:r>
              <a:rPr lang="ru-RU" sz="2400" dirty="0" smtClean="0"/>
              <a:t>с одним</a:t>
            </a:r>
            <a:r>
              <a:rPr lang="en-US" sz="2400" dirty="0" smtClean="0"/>
              <a:t> </a:t>
            </a:r>
            <a:r>
              <a:rPr lang="ru-RU" sz="2400" dirty="0" smtClean="0"/>
              <a:t>или более</a:t>
            </a:r>
            <a:r>
              <a:rPr lang="en-US" sz="2400" dirty="0" smtClean="0"/>
              <a:t> </a:t>
            </a:r>
            <a:r>
              <a:rPr lang="ru-RU" sz="2400" dirty="0" smtClean="0"/>
              <a:t>модулями для</a:t>
            </a:r>
            <a:r>
              <a:rPr lang="en-US" sz="2400" dirty="0" smtClean="0"/>
              <a:t> </a:t>
            </a:r>
            <a:r>
              <a:rPr lang="ru-RU" sz="2400" dirty="0" smtClean="0"/>
              <a:t>доступа</a:t>
            </a:r>
            <a:r>
              <a:rPr lang="en-US" sz="2400" dirty="0" smtClean="0"/>
              <a:t> </a:t>
            </a:r>
            <a:r>
              <a:rPr lang="ru-RU" sz="2400" dirty="0" smtClean="0"/>
              <a:t>к экспортируемому</a:t>
            </a:r>
            <a:r>
              <a:rPr lang="en-US" sz="2400" dirty="0" smtClean="0"/>
              <a:t> </a:t>
            </a:r>
            <a:r>
              <a:rPr lang="ru-RU" sz="2400" dirty="0" smtClean="0"/>
              <a:t>пакету</a:t>
            </a:r>
            <a:r>
              <a:rPr lang="en-US" sz="2400" dirty="0" smtClean="0"/>
              <a:t>.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endParaRPr lang="ru-RU" sz="2400" dirty="0" smtClean="0">
              <a:cs typeface="Courier New" panose="02070309020205020404" pitchFamily="49" charset="0"/>
            </a:endParaRPr>
          </a:p>
          <a:p>
            <a:r>
              <a:rPr lang="ru-RU" sz="2400" dirty="0" smtClean="0">
                <a:cs typeface="Courier New" panose="02070309020205020404" pitchFamily="49" charset="0"/>
              </a:rPr>
              <a:t>Общая форма: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2400" dirty="0" smtClean="0">
                <a:cs typeface="Courier New" panose="02070309020205020404" pitchFamily="49" charset="0"/>
              </a:rPr>
              <a:t>Например: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appfuncs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exports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appfuncs.simplefuncs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96E2AB4DCC4CBD826C5695775510" ma:contentTypeVersion="0" ma:contentTypeDescription="Create a new document." ma:contentTypeScope="" ma:versionID="eb311b528700db28efca9c0f619a65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31F6982-1EED-4338-85F4-186B4515F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315A563-1542-4B1B-9579-695AA611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DF4208-111D-4189-B221-FB62D9AE539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26342</TotalTime>
  <Words>1923</Words>
  <Application>Microsoft Office PowerPoint</Application>
  <PresentationFormat>Экран (4:3)</PresentationFormat>
  <Paragraphs>260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template2 (2)</vt:lpstr>
      <vt:lpstr>Техническая</vt:lpstr>
      <vt:lpstr>Модули</vt:lpstr>
      <vt:lpstr>Введение в модули</vt:lpstr>
      <vt:lpstr>Основы модулей</vt:lpstr>
      <vt:lpstr>Пример простого модуля</vt:lpstr>
      <vt:lpstr>Компиляция и запуск Modules4</vt:lpstr>
      <vt:lpstr>Requires и exports</vt:lpstr>
      <vt:lpstr>Java.base и модули платформы</vt:lpstr>
      <vt:lpstr>Устаревший код и безымянные модули</vt:lpstr>
      <vt:lpstr>Экспорт в особые модули</vt:lpstr>
      <vt:lpstr>Сквозное использование require</vt:lpstr>
      <vt:lpstr>Использование служб</vt:lpstr>
      <vt:lpstr>Службы и поставщики служб</vt:lpstr>
      <vt:lpstr>Зарезервированные слова для служб</vt:lpstr>
      <vt:lpstr>Подготовка к созданию службы</vt:lpstr>
      <vt:lpstr>Интерфейсы службы</vt:lpstr>
      <vt:lpstr>Реализующие классы</vt:lpstr>
      <vt:lpstr>Файлы, определяющие модуль</vt:lpstr>
      <vt:lpstr>Демонстрация поставщиков служб в MyModAppDemo</vt:lpstr>
      <vt:lpstr>Компиляция и запуск MyModAppDemo</vt:lpstr>
      <vt:lpstr>Модуль графов</vt:lpstr>
      <vt:lpstr>3 особенности модулей</vt:lpstr>
      <vt:lpstr>Открытые модули</vt:lpstr>
      <vt:lpstr>Выражение opens</vt:lpstr>
      <vt:lpstr>requires static</vt:lpstr>
      <vt:lpstr>Jlink и модульные JAR-файлы</vt:lpstr>
      <vt:lpstr>Связывание файлов из разных папок</vt:lpstr>
      <vt:lpstr>Связывание модульных JAR-файлов</vt:lpstr>
      <vt:lpstr>JMOD-файлы</vt:lpstr>
      <vt:lpstr>Слои и автоматические модули</vt:lpstr>
      <vt:lpstr>Заключение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Systems Gartner Briefing Profile</dc:title>
  <dc:creator>Olga Smolyakova</dc:creator>
  <cp:keywords>Gartner Profile EPAM</cp:keywords>
  <cp:lastModifiedBy>graph</cp:lastModifiedBy>
  <cp:revision>2687</cp:revision>
  <dcterms:created xsi:type="dcterms:W3CDTF">2008-08-06T07:47:07Z</dcterms:created>
  <dcterms:modified xsi:type="dcterms:W3CDTF">2020-05-11T17:54:11Z</dcterms:modified>
</cp:coreProperties>
</file>