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9" r:id="rId3"/>
    <p:sldId id="532" r:id="rId4"/>
    <p:sldId id="504" r:id="rId5"/>
    <p:sldId id="505" r:id="rId6"/>
    <p:sldId id="506" r:id="rId7"/>
    <p:sldId id="260" r:id="rId8"/>
    <p:sldId id="546" r:id="rId9"/>
    <p:sldId id="545" r:id="rId10"/>
    <p:sldId id="507" r:id="rId11"/>
    <p:sldId id="261" r:id="rId12"/>
    <p:sldId id="262" r:id="rId13"/>
    <p:sldId id="263" r:id="rId14"/>
    <p:sldId id="264" r:id="rId15"/>
    <p:sldId id="547" r:id="rId16"/>
    <p:sldId id="548" r:id="rId17"/>
    <p:sldId id="549" r:id="rId18"/>
    <p:sldId id="550" r:id="rId19"/>
    <p:sldId id="551" r:id="rId20"/>
    <p:sldId id="552" r:id="rId21"/>
    <p:sldId id="553" r:id="rId22"/>
    <p:sldId id="554" r:id="rId23"/>
    <p:sldId id="555" r:id="rId24"/>
    <p:sldId id="556" r:id="rId25"/>
    <p:sldId id="557" r:id="rId26"/>
    <p:sldId id="558" r:id="rId27"/>
    <p:sldId id="559" r:id="rId28"/>
    <p:sldId id="560" r:id="rId29"/>
    <p:sldId id="561" r:id="rId30"/>
    <p:sldId id="562" r:id="rId31"/>
    <p:sldId id="56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20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86"/>
    <a:srgbClr val="E9EDF4"/>
    <a:srgbClr val="D0D8E8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0" autoAdjust="0"/>
    <p:restoredTop sz="94533" autoAdjust="0"/>
  </p:normalViewPr>
  <p:slideViewPr>
    <p:cSldViewPr>
      <p:cViewPr varScale="1">
        <p:scale>
          <a:sx n="65" d="100"/>
          <a:sy n="65" d="100"/>
        </p:scale>
        <p:origin x="-1512" y="-114"/>
      </p:cViewPr>
      <p:guideLst>
        <p:guide orient="horz" pos="72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1ABD1-0DEA-486D-A02C-CE0FB6B3BAA0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3051B-C6B5-44E2-8544-AD0AA6F1BB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52400" y="124206"/>
            <a:ext cx="1600200" cy="4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68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2AF87-3238-4C07-840E-74A8A3502943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34B46-4A0F-491A-A398-B220DCB32F6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52400" y="124206"/>
            <a:ext cx="1600200" cy="4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93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4/14/2020</a:t>
            </a:fld>
            <a:endParaRPr lang="en-US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2013 © EPAM Systems, RD Dep.</a:t>
            </a:r>
            <a:endParaRPr lang="en-US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4/14/2020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2013 © EPAM Systems, RD Dep.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4/14/2020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2013 © EPAM Systems, RD Dep.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8956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</a:p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304925"/>
            <a:ext cx="68580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910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0" y="685800"/>
            <a:ext cx="1524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marL="0" indent="0">
              <a:buNone/>
              <a:defRPr sz="30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828800" y="41910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61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/>
            </a:lvl2pPr>
            <a:lvl3pPr marL="1166813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/>
            </a:lvl3pPr>
            <a:lvl4pPr marL="1611313" indent="-280988"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/>
            </a:lvl4pPr>
            <a:lvl5pPr marL="1879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9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8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4/14/2020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2013 © EPAM Systems, RD Dep.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4/14/2020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2013 © EPAM Systems, RD Dep.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4/14/2020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2013 © EPAM Systems, RD Dep.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4/14/2020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2013 © EPAM Systems, RD Dep.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4/14/2020</a:t>
            </a:fld>
            <a:endParaRPr lang="en-US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2013 © EPAM Systems, RD Dep.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4/14/2020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2013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4/14/2020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2013 © EPAM Systems, RD Dep.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4/14/2020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2013 © EPAM Systems, RD Dep.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4/14/2020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2013 © EPAM Systems, RD Dep.</a:t>
            </a:r>
            <a:endParaRPr lang="en-US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650" r:id="rId13"/>
    <p:sldLayoutId id="2147483677" r:id="rId14"/>
    <p:sldLayoutId id="2147483678" r:id="rId15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indows.github.com/" TargetMode="External"/><Relationship Id="rId2" Type="http://schemas.openxmlformats.org/officeDocument/2006/relationships/hyperlink" Target="http://git-scm.com/download/wi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ivanov.i.i@gmail.co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yprojec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Введение в промышленную разработку ПО на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0" y="685800"/>
            <a:ext cx="2386013" cy="533400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Упражнение </a:t>
            </a:r>
            <a:r>
              <a:rPr lang="en-US" dirty="0" smtClean="0"/>
              <a:t>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1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Установка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000" b="1" dirty="0"/>
              <a:t>Установка в </a:t>
            </a:r>
            <a:r>
              <a:rPr lang="ru-RU" sz="2000" b="1" dirty="0" err="1"/>
              <a:t>Linux</a:t>
            </a:r>
            <a:endParaRPr lang="ru-RU" sz="2000" b="1" dirty="0"/>
          </a:p>
          <a:p>
            <a:r>
              <a:rPr lang="ru-RU" sz="2000" dirty="0" smtClean="0"/>
              <a:t>Если </a:t>
            </a:r>
            <a:r>
              <a:rPr lang="ru-RU" sz="2000" dirty="0"/>
              <a:t>у вас </a:t>
            </a:r>
            <a:r>
              <a:rPr lang="ru-RU" sz="2000" dirty="0" err="1"/>
              <a:t>Fedora</a:t>
            </a:r>
            <a:r>
              <a:rPr lang="ru-RU" sz="2000" dirty="0"/>
              <a:t>, можно воспользоваться </a:t>
            </a:r>
            <a:r>
              <a:rPr lang="ru-RU" sz="2000" dirty="0" err="1"/>
              <a:t>yum’ом</a:t>
            </a:r>
            <a:r>
              <a:rPr lang="ru-RU" sz="2000" dirty="0"/>
              <a:t>:</a:t>
            </a:r>
          </a:p>
          <a:p>
            <a:pPr marL="36576" indent="0">
              <a:buNone/>
            </a:pPr>
            <a:r>
              <a:rPr lang="ru-RU" sz="2000" dirty="0"/>
              <a:t>$ </a:t>
            </a:r>
            <a:r>
              <a:rPr lang="ru-RU" sz="2000" dirty="0" err="1"/>
              <a:t>yum</a:t>
            </a:r>
            <a:r>
              <a:rPr lang="ru-RU" sz="2000" dirty="0"/>
              <a:t> </a:t>
            </a:r>
            <a:r>
              <a:rPr lang="ru-RU" sz="2000" dirty="0" err="1"/>
              <a:t>install</a:t>
            </a:r>
            <a:r>
              <a:rPr lang="ru-RU" sz="2000" dirty="0"/>
              <a:t> </a:t>
            </a:r>
            <a:r>
              <a:rPr lang="ru-RU" sz="2000" dirty="0" err="1"/>
              <a:t>git</a:t>
            </a:r>
            <a:r>
              <a:rPr lang="ru-RU" sz="2000" dirty="0"/>
              <a:t> </a:t>
            </a:r>
          </a:p>
          <a:p>
            <a:r>
              <a:rPr lang="ru-RU" sz="2000" dirty="0"/>
              <a:t>Если же у вас дистрибутив, основанный на </a:t>
            </a:r>
            <a:r>
              <a:rPr lang="ru-RU" sz="2000" dirty="0" err="1"/>
              <a:t>Debian</a:t>
            </a:r>
            <a:r>
              <a:rPr lang="ru-RU" sz="2000" dirty="0"/>
              <a:t>, например, </a:t>
            </a:r>
            <a:r>
              <a:rPr lang="ru-RU" sz="2000" dirty="0" err="1"/>
              <a:t>Ubuntu</a:t>
            </a:r>
            <a:r>
              <a:rPr lang="ru-RU" sz="2000" dirty="0"/>
              <a:t>, попробуйте </a:t>
            </a:r>
            <a:r>
              <a:rPr lang="ru-RU" sz="2000" dirty="0" err="1"/>
              <a:t>apt-get</a:t>
            </a:r>
            <a:r>
              <a:rPr lang="ru-RU" sz="2000" dirty="0"/>
              <a:t>:</a:t>
            </a:r>
          </a:p>
          <a:p>
            <a:pPr marL="36576" indent="0">
              <a:buNone/>
            </a:pPr>
            <a:r>
              <a:rPr lang="ru-RU" sz="2000" dirty="0"/>
              <a:t>$ </a:t>
            </a:r>
            <a:r>
              <a:rPr lang="ru-RU" sz="2000" dirty="0" err="1"/>
              <a:t>apt-get</a:t>
            </a:r>
            <a:r>
              <a:rPr lang="ru-RU" sz="2000" dirty="0"/>
              <a:t> </a:t>
            </a:r>
            <a:r>
              <a:rPr lang="ru-RU" sz="2000" dirty="0" err="1"/>
              <a:t>install</a:t>
            </a:r>
            <a:r>
              <a:rPr lang="ru-RU" sz="2000" dirty="0"/>
              <a:t> </a:t>
            </a:r>
            <a:r>
              <a:rPr lang="ru-RU" sz="2000" dirty="0" err="1"/>
              <a:t>git</a:t>
            </a:r>
            <a:r>
              <a:rPr lang="ru-RU" sz="2000" dirty="0"/>
              <a:t> </a:t>
            </a:r>
            <a:endParaRPr lang="en-US" sz="2000" dirty="0" smtClean="0"/>
          </a:p>
          <a:p>
            <a:r>
              <a:rPr lang="ru-RU" sz="2000" b="1" dirty="0"/>
              <a:t>Установка в </a:t>
            </a:r>
            <a:r>
              <a:rPr lang="ru-RU" sz="2000" b="1" dirty="0" err="1"/>
              <a:t>Windows</a:t>
            </a:r>
            <a:endParaRPr lang="ru-RU" sz="2000" b="1" dirty="0"/>
          </a:p>
          <a:p>
            <a:r>
              <a:rPr lang="ru-RU" sz="2000" dirty="0" smtClean="0"/>
              <a:t>Официальная </a:t>
            </a:r>
            <a:r>
              <a:rPr lang="ru-RU" sz="2000" dirty="0"/>
              <a:t>сборка доступна для скачивания на официальном сайте </a:t>
            </a:r>
            <a:r>
              <a:rPr lang="ru-RU" sz="2000" dirty="0" err="1"/>
              <a:t>Git’а</a:t>
            </a:r>
            <a:r>
              <a:rPr lang="ru-RU" sz="2000" dirty="0"/>
              <a:t>. Просто перейдите на страницу </a:t>
            </a:r>
            <a:r>
              <a:rPr lang="ru-RU" sz="2000" dirty="0">
                <a:hlinkClick r:id="rId2"/>
              </a:rPr>
              <a:t>http://git-scm.com/download/win</a:t>
            </a:r>
            <a:r>
              <a:rPr lang="ru-RU" sz="2000" dirty="0"/>
              <a:t>, и загрузка запустится автоматически. </a:t>
            </a:r>
            <a:endParaRPr lang="en-US" sz="2000" dirty="0" smtClean="0"/>
          </a:p>
          <a:p>
            <a:r>
              <a:rPr lang="ru-RU" sz="2000" dirty="0"/>
              <a:t>Другой простой способ установки </a:t>
            </a:r>
            <a:r>
              <a:rPr lang="ru-RU" sz="2000" dirty="0" err="1"/>
              <a:t>Git</a:t>
            </a:r>
            <a:r>
              <a:rPr lang="ru-RU" sz="2000" dirty="0"/>
              <a:t> — установить </a:t>
            </a:r>
            <a:r>
              <a:rPr lang="ru-RU" sz="2000" dirty="0" err="1"/>
              <a:t>GitHub</a:t>
            </a:r>
            <a:r>
              <a:rPr lang="ru-RU" sz="2000" dirty="0"/>
              <a:t> для </a:t>
            </a:r>
            <a:r>
              <a:rPr lang="ru-RU" sz="2000" dirty="0" err="1" smtClean="0"/>
              <a:t>Windows</a:t>
            </a:r>
            <a:r>
              <a:rPr lang="en-US" sz="2000" dirty="0" smtClean="0">
                <a:hlinkClick r:id="rId3"/>
              </a:rPr>
              <a:t> </a:t>
            </a:r>
            <a:r>
              <a:rPr lang="en-US" sz="2000" dirty="0">
                <a:hlinkClick r:id="rId3"/>
              </a:rPr>
              <a:t>http://windows.github.com</a:t>
            </a:r>
            <a:r>
              <a:rPr lang="en-US" sz="2000" dirty="0"/>
              <a:t>.</a:t>
            </a:r>
            <a:endParaRPr lang="ru-RU" sz="2000" dirty="0"/>
          </a:p>
          <a:p>
            <a:pPr marL="36576" indent="0">
              <a:buNone/>
            </a:pPr>
            <a:endParaRPr lang="ru-RU" sz="2000" dirty="0"/>
          </a:p>
          <a:p>
            <a:pPr algn="just"/>
            <a:endParaRPr lang="en-US" sz="20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1143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Первоначальная настройка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853136"/>
          </a:xfrm>
        </p:spPr>
        <p:txBody>
          <a:bodyPr>
            <a:normAutofit lnSpcReduction="10000"/>
          </a:bodyPr>
          <a:lstStyle/>
          <a:p>
            <a:pPr marL="36576" indent="0">
              <a:buNone/>
            </a:pP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user.name </a:t>
            </a:r>
            <a:r>
              <a:rPr lang="en-US" dirty="0" smtClean="0"/>
              <a:t>“Ivan Ivanov" </a:t>
            </a:r>
          </a:p>
          <a:p>
            <a:pPr marL="36576" indent="0">
              <a:buNone/>
            </a:pPr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ivanov.i.i@gmail.com</a:t>
            </a:r>
            <a:endParaRPr lang="en-US" dirty="0" smtClean="0"/>
          </a:p>
          <a:p>
            <a:pPr marL="36576" indent="0">
              <a:buNone/>
            </a:pP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core.editor</a:t>
            </a:r>
            <a:r>
              <a:rPr lang="en-US" dirty="0"/>
              <a:t> </a:t>
            </a:r>
            <a:r>
              <a:rPr lang="en-US" dirty="0" smtClean="0"/>
              <a:t>notepad++</a:t>
            </a:r>
          </a:p>
          <a:p>
            <a:r>
              <a:rPr lang="ru-RU" dirty="0"/>
              <a:t>Если вы хотите проверить используемую конфигурацию, можете использовать команду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config</a:t>
            </a:r>
            <a:r>
              <a:rPr lang="ru-RU" dirty="0"/>
              <a:t> </a:t>
            </a:r>
            <a:r>
              <a:rPr lang="ru-RU" dirty="0" smtClean="0"/>
              <a:t>–</a:t>
            </a:r>
            <a:r>
              <a:rPr lang="ru-RU" dirty="0" err="1" smtClean="0"/>
              <a:t>list</a:t>
            </a:r>
            <a:endParaRPr lang="en-US" dirty="0" smtClean="0"/>
          </a:p>
          <a:p>
            <a:r>
              <a:rPr lang="ru-RU" dirty="0"/>
              <a:t>Также вы можете проверить значение конкретного ключа, выполнив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config</a:t>
            </a:r>
            <a:r>
              <a:rPr lang="ru-RU" dirty="0"/>
              <a:t> &lt;</a:t>
            </a:r>
            <a:r>
              <a:rPr lang="ru-RU" dirty="0" err="1"/>
              <a:t>key</a:t>
            </a:r>
            <a:r>
              <a:rPr lang="ru-RU" dirty="0" smtClean="0"/>
              <a:t>&gt;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Справочная информация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914400" y="1219200"/>
            <a:ext cx="7315200" cy="495288"/>
          </a:xfrm>
          <a:prstGeom prst="rect">
            <a:avLst/>
          </a:prstGeom>
        </p:spPr>
        <p:txBody>
          <a:bodyPr/>
          <a:lstStyle/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781127"/>
          </a:xfrm>
        </p:spPr>
        <p:txBody>
          <a:bodyPr>
            <a:normAutofit/>
          </a:bodyPr>
          <a:lstStyle/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help &lt;</a:t>
            </a:r>
            <a:r>
              <a:rPr lang="ru-RU" dirty="0"/>
              <a:t>глагол&gt; </a:t>
            </a:r>
            <a:endParaRPr lang="ru-RU" dirty="0" smtClean="0"/>
          </a:p>
          <a:p>
            <a:r>
              <a:rPr lang="ru-RU" dirty="0" smtClean="0"/>
              <a:t>$ </a:t>
            </a:r>
            <a:r>
              <a:rPr lang="en-US" dirty="0" err="1"/>
              <a:t>git</a:t>
            </a:r>
            <a:r>
              <a:rPr lang="en-US" dirty="0"/>
              <a:t> &lt;</a:t>
            </a:r>
            <a:r>
              <a:rPr lang="ru-RU" dirty="0"/>
              <a:t>глагол&gt; --</a:t>
            </a:r>
            <a:r>
              <a:rPr lang="en-US" dirty="0"/>
              <a:t>help </a:t>
            </a:r>
            <a:endParaRPr lang="ru-RU" dirty="0" smtClean="0"/>
          </a:p>
          <a:p>
            <a:r>
              <a:rPr lang="en-US" dirty="0" smtClean="0"/>
              <a:t>$ </a:t>
            </a:r>
            <a:r>
              <a:rPr lang="en-US" dirty="0"/>
              <a:t>man </a:t>
            </a:r>
            <a:r>
              <a:rPr lang="en-US" dirty="0" err="1"/>
              <a:t>git</a:t>
            </a:r>
            <a:r>
              <a:rPr lang="en-US" dirty="0"/>
              <a:t>-&lt;</a:t>
            </a:r>
            <a:r>
              <a:rPr lang="ru-RU" dirty="0"/>
              <a:t>глагол</a:t>
            </a:r>
            <a:r>
              <a:rPr lang="ru-RU" dirty="0" smtClean="0"/>
              <a:t>&gt;</a:t>
            </a:r>
          </a:p>
          <a:p>
            <a:endParaRPr lang="ru-RU" dirty="0" smtClean="0"/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help </a:t>
            </a:r>
            <a:r>
              <a:rPr lang="en-US" dirty="0" err="1"/>
              <a:t>config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Создание </a:t>
            </a:r>
            <a:r>
              <a:rPr lang="en-US" dirty="0" err="1" smtClean="0"/>
              <a:t>Git</a:t>
            </a:r>
            <a:r>
              <a:rPr lang="en-US" dirty="0" smtClean="0"/>
              <a:t>-</a:t>
            </a:r>
            <a:r>
              <a:rPr lang="ru-RU" dirty="0" err="1" smtClean="0"/>
              <a:t>репозитория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Необходимо </a:t>
            </a:r>
            <a:r>
              <a:rPr lang="ru-RU" dirty="0"/>
              <a:t>перейти в </a:t>
            </a:r>
            <a:r>
              <a:rPr lang="ru-RU" dirty="0" smtClean="0"/>
              <a:t>директорию с файлами проекта </a:t>
            </a:r>
            <a:r>
              <a:rPr lang="ru-RU" dirty="0"/>
              <a:t>и в командной строке ввести</a:t>
            </a:r>
          </a:p>
          <a:p>
            <a:pPr marL="36576" indent="0">
              <a:buNone/>
            </a:pPr>
            <a:r>
              <a:rPr lang="ru-RU" dirty="0"/>
              <a:t>$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 smtClean="0"/>
              <a:t>init</a:t>
            </a:r>
            <a:endParaRPr lang="ru-RU" dirty="0" smtClean="0"/>
          </a:p>
          <a:p>
            <a:r>
              <a:rPr lang="ru-RU" dirty="0" smtClean="0"/>
              <a:t>Для добавления файлов в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ru-RU" dirty="0" smtClean="0"/>
              <a:t>набираем</a:t>
            </a:r>
          </a:p>
          <a:p>
            <a:pPr marL="36576" indent="0">
              <a:buNone/>
            </a:pP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add </a:t>
            </a:r>
            <a:r>
              <a:rPr lang="en-US" dirty="0" smtClean="0"/>
              <a:t>*.java </a:t>
            </a:r>
            <a:endParaRPr lang="ru-RU" dirty="0" smtClean="0"/>
          </a:p>
          <a:p>
            <a:pPr marL="36576" indent="0">
              <a:buNone/>
            </a:pPr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commit -</a:t>
            </a:r>
            <a:r>
              <a:rPr lang="en-US"/>
              <a:t>m </a:t>
            </a:r>
            <a:r>
              <a:rPr lang="en-US" smtClean="0"/>
              <a:t>‘java </a:t>
            </a:r>
            <a:r>
              <a:rPr lang="en-US"/>
              <a:t>project </a:t>
            </a:r>
            <a:r>
              <a:rPr lang="en-US" smtClean="0"/>
              <a:t>version 1.0'</a:t>
            </a: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Клонирование существующего </a:t>
            </a:r>
            <a:r>
              <a:rPr lang="ru-RU" dirty="0" err="1" smtClean="0"/>
              <a:t>репозитория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600" dirty="0"/>
              <a:t>Для получения копии существующего </a:t>
            </a:r>
            <a:r>
              <a:rPr lang="ru-RU" sz="2600" dirty="0" err="1" smtClean="0"/>
              <a:t>Git-репозитория</a:t>
            </a:r>
            <a:r>
              <a:rPr lang="ru-RU" sz="2600" dirty="0" smtClean="0"/>
              <a:t> необходимо </a:t>
            </a:r>
            <a:r>
              <a:rPr lang="ru-RU" sz="2600" dirty="0"/>
              <a:t>использовать команду </a:t>
            </a:r>
            <a:r>
              <a:rPr lang="ru-RU" sz="2600" dirty="0" err="1"/>
              <a:t>git</a:t>
            </a:r>
            <a:r>
              <a:rPr lang="ru-RU" sz="2600" dirty="0"/>
              <a:t> </a:t>
            </a:r>
            <a:r>
              <a:rPr lang="ru-RU" sz="2600" dirty="0" err="1" smtClean="0"/>
              <a:t>clone</a:t>
            </a:r>
            <a:r>
              <a:rPr lang="ru-RU" sz="2600" dirty="0" smtClean="0"/>
              <a:t>.</a:t>
            </a:r>
          </a:p>
          <a:p>
            <a:pPr marL="36576" indent="0">
              <a:buNone/>
            </a:pPr>
            <a:r>
              <a:rPr lang="en-US" sz="2600" dirty="0"/>
              <a:t>$ </a:t>
            </a:r>
            <a:r>
              <a:rPr lang="en-US" sz="2600" dirty="0" err="1"/>
              <a:t>git</a:t>
            </a:r>
            <a:r>
              <a:rPr lang="en-US" sz="2600" dirty="0"/>
              <a:t> clone </a:t>
            </a:r>
            <a:r>
              <a:rPr lang="en-US" sz="2600" dirty="0">
                <a:hlinkClick r:id="rId2"/>
              </a:rPr>
              <a:t>https://</a:t>
            </a:r>
            <a:r>
              <a:rPr lang="en-US" sz="2600" dirty="0" smtClean="0">
                <a:hlinkClick r:id="rId2"/>
              </a:rPr>
              <a:t>github.com/myproject</a:t>
            </a:r>
            <a:endParaRPr lang="en-US" sz="2600" dirty="0" smtClean="0"/>
          </a:p>
          <a:p>
            <a:r>
              <a:rPr lang="ru-RU" sz="2600" dirty="0"/>
              <a:t>Для того, чтобы клонировать </a:t>
            </a:r>
            <a:r>
              <a:rPr lang="ru-RU" sz="2600" dirty="0" err="1"/>
              <a:t>репозиторий</a:t>
            </a:r>
            <a:r>
              <a:rPr lang="ru-RU" sz="2600" dirty="0"/>
              <a:t> в директорию с именем, отличающимся от </a:t>
            </a:r>
            <a:r>
              <a:rPr lang="ru-RU" sz="2600" dirty="0" smtClean="0"/>
              <a:t>исходного, </a:t>
            </a:r>
            <a:r>
              <a:rPr lang="ru-RU" sz="2600" dirty="0"/>
              <a:t>необходимо указать желаемое имя, как параметр командной строки:</a:t>
            </a:r>
          </a:p>
          <a:p>
            <a:pPr marL="36576" indent="0">
              <a:buNone/>
            </a:pPr>
            <a:r>
              <a:rPr lang="ru-RU" sz="2600" dirty="0"/>
              <a:t>$ </a:t>
            </a:r>
            <a:r>
              <a:rPr lang="ru-RU" sz="2600" dirty="0" err="1"/>
              <a:t>git</a:t>
            </a:r>
            <a:r>
              <a:rPr lang="ru-RU" sz="2600" dirty="0"/>
              <a:t> </a:t>
            </a:r>
            <a:r>
              <a:rPr lang="ru-RU" sz="2600" dirty="0" err="1"/>
              <a:t>clone</a:t>
            </a:r>
            <a:r>
              <a:rPr lang="ru-RU" sz="2600" dirty="0"/>
              <a:t> https://</a:t>
            </a:r>
            <a:r>
              <a:rPr lang="ru-RU" sz="2600" dirty="0" smtClean="0"/>
              <a:t>github.com/</a:t>
            </a:r>
            <a:r>
              <a:rPr lang="en-US" sz="2600" dirty="0" err="1" smtClean="0"/>
              <a:t>myproject</a:t>
            </a:r>
            <a:r>
              <a:rPr lang="ru-RU" sz="2600" dirty="0" smtClean="0"/>
              <a:t> </a:t>
            </a:r>
            <a:r>
              <a:rPr lang="en-US" sz="2600" dirty="0" smtClean="0"/>
              <a:t>project</a:t>
            </a:r>
            <a:r>
              <a:rPr lang="ru-RU" sz="2600" dirty="0" smtClean="0"/>
              <a:t> </a:t>
            </a:r>
            <a:endParaRPr lang="ru-RU" sz="2600" dirty="0"/>
          </a:p>
          <a:p>
            <a:endParaRPr lang="en-US" sz="40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Жизненный цикл состояний файлов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48880"/>
            <a:ext cx="8379113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2463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Определение состояния файлов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Основной инструмент, используемый для определения, какие файлы в каком состоянии находятся — это команда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 smtClean="0"/>
              <a:t>status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05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Отслеживание новых файлов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того чтобы начать отслеживать (добавить под </a:t>
            </a:r>
            <a:r>
              <a:rPr lang="ru-RU" dirty="0" err="1"/>
              <a:t>версионный</a:t>
            </a:r>
            <a:r>
              <a:rPr lang="ru-RU" dirty="0"/>
              <a:t> контроль) новый файл, используется команда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add</a:t>
            </a:r>
            <a:r>
              <a:rPr lang="ru-RU" dirty="0" smtClean="0"/>
              <a:t>.</a:t>
            </a:r>
          </a:p>
          <a:p>
            <a:r>
              <a:rPr lang="ru-RU" dirty="0"/>
              <a:t>Команда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add</a:t>
            </a:r>
            <a:r>
              <a:rPr lang="ru-RU" dirty="0"/>
              <a:t> принимает параметром путь к файлу или каталогу, если это каталог, команда рекурсивно добавляет (индексирует) все файлы в данном каталоге.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13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Индексация изменённых файлов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проиндексировать </a:t>
            </a:r>
            <a:r>
              <a:rPr lang="ru-RU" dirty="0" smtClean="0"/>
              <a:t>изменённый файл, </a:t>
            </a:r>
            <a:r>
              <a:rPr lang="ru-RU" dirty="0"/>
              <a:t>необходимо выполнить команду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add</a:t>
            </a:r>
            <a:r>
              <a:rPr lang="ru-RU" dirty="0"/>
              <a:t>.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33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Сокращённый вывод статуса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</a:t>
            </a:r>
            <a:r>
              <a:rPr lang="ru-RU" dirty="0"/>
              <a:t>вы выполните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status</a:t>
            </a:r>
            <a:r>
              <a:rPr lang="ru-RU" dirty="0"/>
              <a:t> -s или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status</a:t>
            </a:r>
            <a:r>
              <a:rPr lang="ru-RU" dirty="0"/>
              <a:t> --</a:t>
            </a:r>
            <a:r>
              <a:rPr lang="ru-RU" dirty="0" err="1"/>
              <a:t>short</a:t>
            </a:r>
            <a:r>
              <a:rPr lang="ru-RU" dirty="0"/>
              <a:t> вы получите гораздо более упрощенный вывод</a:t>
            </a:r>
            <a:r>
              <a:rPr lang="ru-RU" dirty="0" smtClean="0"/>
              <a:t>.</a:t>
            </a:r>
          </a:p>
          <a:p>
            <a:r>
              <a:rPr lang="ru-RU" dirty="0"/>
              <a:t>Новые, </a:t>
            </a:r>
            <a:r>
              <a:rPr lang="ru-RU" dirty="0" err="1"/>
              <a:t>неотслеживаемые</a:t>
            </a:r>
            <a:r>
              <a:rPr lang="ru-RU" dirty="0"/>
              <a:t> файлы </a:t>
            </a:r>
            <a:r>
              <a:rPr lang="ru-RU" dirty="0" smtClean="0"/>
              <a:t>помечаются </a:t>
            </a:r>
            <a:r>
              <a:rPr lang="ru-RU" dirty="0"/>
              <a:t>?? слева от них, файлы добавленные в отслеживаемые помечаются</a:t>
            </a:r>
            <a:r>
              <a:rPr lang="ru-RU" dirty="0" smtClean="0"/>
              <a:t> </a:t>
            </a:r>
            <a:r>
              <a:rPr lang="ru-RU" dirty="0"/>
              <a:t>A, отредактированные </a:t>
            </a:r>
            <a:r>
              <a:rPr lang="ru-RU"/>
              <a:t>файлы помечаются</a:t>
            </a:r>
            <a:r>
              <a:rPr lang="ru-RU" smtClean="0"/>
              <a:t> </a:t>
            </a:r>
            <a:r>
              <a:rPr lang="ru-RU" dirty="0" smtClean="0"/>
              <a:t>M.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1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Локальные системы контроля версий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363" y="1600200"/>
            <a:ext cx="530127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Просмотр индексированных и неиндексированных изменений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Команда </a:t>
            </a:r>
            <a:r>
              <a:rPr lang="ru-RU" i="1" dirty="0" err="1"/>
              <a:t>git</a:t>
            </a:r>
            <a:r>
              <a:rPr lang="ru-RU" i="1" dirty="0"/>
              <a:t> </a:t>
            </a:r>
            <a:r>
              <a:rPr lang="ru-RU" i="1" dirty="0" err="1"/>
              <a:t>diff</a:t>
            </a:r>
            <a:r>
              <a:rPr lang="ru-RU" i="1" dirty="0"/>
              <a:t> </a:t>
            </a:r>
            <a:r>
              <a:rPr lang="ru-RU" dirty="0" smtClean="0"/>
              <a:t>используется, чтобы узнать, что  конкретно </a:t>
            </a:r>
            <a:r>
              <a:rPr lang="ru-RU" dirty="0"/>
              <a:t>поменялось, а не только какие файлы были </a:t>
            </a:r>
            <a:r>
              <a:rPr lang="ru-RU" dirty="0" smtClean="0"/>
              <a:t>изменены.</a:t>
            </a:r>
          </a:p>
          <a:p>
            <a:r>
              <a:rPr lang="en-US" i="1" dirty="0" err="1" smtClean="0"/>
              <a:t>Git</a:t>
            </a:r>
            <a:r>
              <a:rPr lang="en-US" i="1" dirty="0" smtClean="0"/>
              <a:t> diff </a:t>
            </a:r>
            <a:r>
              <a:rPr lang="ru-RU" dirty="0" smtClean="0"/>
              <a:t>показывает, что </a:t>
            </a:r>
            <a:r>
              <a:rPr lang="ru-RU" dirty="0"/>
              <a:t>вы изменили, но ещё не проиндексировали, и что вы проиндексировали и собираетесь </a:t>
            </a:r>
            <a:r>
              <a:rPr lang="ru-RU" dirty="0" smtClean="0"/>
              <a:t>фиксировать.</a:t>
            </a:r>
          </a:p>
          <a:p>
            <a:r>
              <a:rPr lang="ru-RU" dirty="0"/>
              <a:t>Если вы хотите посмотреть, что вы проиндексировали и что войдёт в следующий </a:t>
            </a:r>
            <a:r>
              <a:rPr lang="ru-RU" dirty="0" err="1"/>
              <a:t>коммит</a:t>
            </a:r>
            <a:r>
              <a:rPr lang="ru-RU" dirty="0"/>
              <a:t>, вы можете выполнить </a:t>
            </a:r>
            <a:r>
              <a:rPr lang="ru-RU" i="1" dirty="0" err="1"/>
              <a:t>git</a:t>
            </a:r>
            <a:r>
              <a:rPr lang="ru-RU" i="1" dirty="0"/>
              <a:t> </a:t>
            </a:r>
            <a:r>
              <a:rPr lang="ru-RU" i="1" dirty="0" err="1"/>
              <a:t>diff</a:t>
            </a:r>
            <a:r>
              <a:rPr lang="ru-RU" i="1" dirty="0"/>
              <a:t> --</a:t>
            </a:r>
            <a:r>
              <a:rPr lang="ru-RU" i="1" dirty="0" err="1"/>
              <a:t>staged</a:t>
            </a:r>
            <a:r>
              <a:rPr lang="ru-RU" dirty="0"/>
              <a:t>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87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Коммит</a:t>
            </a:r>
            <a:r>
              <a:rPr lang="ru-RU" dirty="0" smtClean="0"/>
              <a:t> изменений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Всё</a:t>
            </a:r>
            <a:r>
              <a:rPr lang="ru-RU" dirty="0"/>
              <a:t>, что до сих пор не проиндексировано — любые файлы, созданные или изменённые вами, и для которых вы не выполнили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add</a:t>
            </a:r>
            <a:r>
              <a:rPr lang="ru-RU" dirty="0"/>
              <a:t> после момента редактирования — не войдут в </a:t>
            </a:r>
            <a:r>
              <a:rPr lang="ru-RU" dirty="0" err="1" smtClean="0"/>
              <a:t>коммит</a:t>
            </a:r>
            <a:r>
              <a:rPr lang="ru-RU" dirty="0" smtClean="0"/>
              <a:t>.</a:t>
            </a:r>
          </a:p>
          <a:p>
            <a:r>
              <a:rPr lang="ru-RU" dirty="0"/>
              <a:t>Простейший способ зафиксировать изменения — это набрать </a:t>
            </a:r>
            <a:r>
              <a:rPr lang="ru-RU" i="1" dirty="0" err="1"/>
              <a:t>git</a:t>
            </a:r>
            <a:r>
              <a:rPr lang="ru-RU" i="1" dirty="0"/>
              <a:t> </a:t>
            </a:r>
            <a:r>
              <a:rPr lang="ru-RU" i="1" dirty="0" err="1" smtClean="0"/>
              <a:t>commit</a:t>
            </a:r>
            <a:r>
              <a:rPr lang="ru-RU" dirty="0" smtClean="0"/>
              <a:t>.</a:t>
            </a:r>
          </a:p>
          <a:p>
            <a:r>
              <a:rPr lang="ru-RU" dirty="0"/>
              <a:t>Есть и другой способ — вы можете набрать свой комментарий к </a:t>
            </a:r>
            <a:r>
              <a:rPr lang="ru-RU" dirty="0" err="1"/>
              <a:t>коммиту</a:t>
            </a:r>
            <a:r>
              <a:rPr lang="ru-RU" dirty="0"/>
              <a:t> в командной строке вместе с командой </a:t>
            </a:r>
            <a:r>
              <a:rPr lang="en-US" i="1" dirty="0"/>
              <a:t>commit</a:t>
            </a:r>
            <a:r>
              <a:rPr lang="en-US" dirty="0"/>
              <a:t> </a:t>
            </a:r>
            <a:r>
              <a:rPr lang="ru-RU" dirty="0"/>
              <a:t>указав его после параметра </a:t>
            </a:r>
            <a:r>
              <a:rPr lang="ru-RU" i="1" dirty="0" smtClean="0"/>
              <a:t>–</a:t>
            </a:r>
            <a:r>
              <a:rPr lang="en-US" i="1" dirty="0" smtClean="0"/>
              <a:t>m</a:t>
            </a:r>
            <a:r>
              <a:rPr lang="ru-RU" dirty="0"/>
              <a:t>.</a:t>
            </a:r>
          </a:p>
          <a:p>
            <a:pPr marL="36576" indent="0">
              <a:buNone/>
            </a:pPr>
            <a:r>
              <a:rPr lang="ru-RU" i="1" dirty="0"/>
              <a:t>$ </a:t>
            </a:r>
            <a:r>
              <a:rPr lang="en-US" i="1" dirty="0" err="1"/>
              <a:t>git</a:t>
            </a:r>
            <a:r>
              <a:rPr lang="en-US" i="1" dirty="0"/>
              <a:t> commit -m "Story 182: Fix benchmarks for speed" </a:t>
            </a:r>
            <a:endParaRPr lang="ru-RU" i="1" dirty="0" smtClean="0"/>
          </a:p>
          <a:p>
            <a:pPr marL="36576" indent="0">
              <a:buNone/>
            </a:pPr>
            <a:r>
              <a:rPr lang="en-US" i="1" dirty="0" smtClean="0"/>
              <a:t>[</a:t>
            </a:r>
            <a:r>
              <a:rPr lang="en-US" i="1" dirty="0"/>
              <a:t>master 463dc4f] Story 182: Fix benchmarks for speed 2 files changed, 2 insertions(+) create mode 100644 README 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73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Игнорирование индексации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Добавление параметра </a:t>
            </a:r>
            <a:r>
              <a:rPr lang="ru-RU" i="1" dirty="0"/>
              <a:t>-a</a:t>
            </a:r>
            <a:r>
              <a:rPr lang="ru-RU" dirty="0"/>
              <a:t> в команду </a:t>
            </a:r>
            <a:r>
              <a:rPr lang="ru-RU" i="1" dirty="0" err="1"/>
              <a:t>git</a:t>
            </a:r>
            <a:r>
              <a:rPr lang="ru-RU" i="1" dirty="0"/>
              <a:t> </a:t>
            </a:r>
            <a:r>
              <a:rPr lang="ru-RU" i="1" dirty="0" err="1"/>
              <a:t>commit</a:t>
            </a:r>
            <a:r>
              <a:rPr lang="ru-RU" dirty="0"/>
              <a:t> заставляет </a:t>
            </a:r>
            <a:r>
              <a:rPr lang="ru-RU" dirty="0" err="1"/>
              <a:t>Git</a:t>
            </a:r>
            <a:r>
              <a:rPr lang="ru-RU" dirty="0"/>
              <a:t> автоматически индексировать каждый уже отслеживаемый на момент </a:t>
            </a:r>
            <a:r>
              <a:rPr lang="ru-RU" dirty="0" err="1"/>
              <a:t>коммита</a:t>
            </a:r>
            <a:r>
              <a:rPr lang="ru-RU" dirty="0"/>
              <a:t> файл, позволяя вам обойтись без </a:t>
            </a:r>
            <a:r>
              <a:rPr lang="ru-RU" i="1" dirty="0" err="1"/>
              <a:t>git</a:t>
            </a:r>
            <a:r>
              <a:rPr lang="ru-RU" i="1" dirty="0"/>
              <a:t> </a:t>
            </a:r>
            <a:r>
              <a:rPr lang="ru-RU" i="1" dirty="0" err="1" smtClean="0"/>
              <a:t>add</a:t>
            </a:r>
            <a:r>
              <a:rPr lang="ru-RU" i="1" dirty="0" smtClean="0"/>
              <a:t>.</a:t>
            </a:r>
          </a:p>
          <a:p>
            <a:pPr marL="36576" indent="0">
              <a:buNone/>
            </a:pPr>
            <a:r>
              <a:rPr lang="en-US" i="1" dirty="0"/>
              <a:t>$ </a:t>
            </a:r>
            <a:r>
              <a:rPr lang="en-US" i="1" dirty="0" err="1"/>
              <a:t>git</a:t>
            </a:r>
            <a:r>
              <a:rPr lang="en-US" i="1" dirty="0"/>
              <a:t> commit -a -m 'added new benchmarks'</a:t>
            </a:r>
            <a:endParaRPr lang="ru-RU" i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80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Удаление файлов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К</a:t>
            </a:r>
            <a:r>
              <a:rPr lang="ru-RU" sz="2400" dirty="0" smtClean="0"/>
              <a:t>оманда </a:t>
            </a:r>
            <a:r>
              <a:rPr lang="ru-RU" sz="2400" i="1" dirty="0" err="1"/>
              <a:t>git</a:t>
            </a:r>
            <a:r>
              <a:rPr lang="ru-RU" sz="2400" i="1" dirty="0"/>
              <a:t> </a:t>
            </a:r>
            <a:r>
              <a:rPr lang="ru-RU" sz="2400" i="1" dirty="0" err="1" smtClean="0"/>
              <a:t>rm</a:t>
            </a:r>
            <a:r>
              <a:rPr lang="ru-RU" sz="2400" dirty="0" smtClean="0"/>
              <a:t> удаляет </a:t>
            </a:r>
            <a:r>
              <a:rPr lang="ru-RU" sz="2400" dirty="0"/>
              <a:t>файл из вашего рабочего </a:t>
            </a:r>
            <a:r>
              <a:rPr lang="ru-RU" sz="2400" dirty="0" smtClean="0"/>
              <a:t>каталога.</a:t>
            </a:r>
          </a:p>
          <a:p>
            <a:r>
              <a:rPr lang="ru-RU" sz="2400" dirty="0" smtClean="0"/>
              <a:t>При этом после </a:t>
            </a:r>
            <a:r>
              <a:rPr lang="ru-RU" sz="2400" dirty="0"/>
              <a:t>вывода команды </a:t>
            </a:r>
            <a:r>
              <a:rPr lang="ru-RU" sz="2400" i="1" dirty="0" err="1"/>
              <a:t>git</a:t>
            </a:r>
            <a:r>
              <a:rPr lang="ru-RU" sz="2400" i="1" dirty="0"/>
              <a:t> </a:t>
            </a:r>
            <a:r>
              <a:rPr lang="ru-RU" sz="2400" i="1" dirty="0" err="1"/>
              <a:t>status</a:t>
            </a:r>
            <a:r>
              <a:rPr lang="ru-RU" sz="2400" dirty="0" smtClean="0"/>
              <a:t> </a:t>
            </a:r>
            <a:r>
              <a:rPr lang="ru-RU" sz="2400" dirty="0"/>
              <a:t>он будет показан в секции ``</a:t>
            </a:r>
            <a:r>
              <a:rPr lang="ru-RU" sz="2400" dirty="0" err="1"/>
              <a:t>Changes</a:t>
            </a:r>
            <a:r>
              <a:rPr lang="ru-RU" sz="2400" dirty="0"/>
              <a:t> </a:t>
            </a:r>
            <a:r>
              <a:rPr lang="ru-RU" sz="2400" dirty="0" err="1"/>
              <a:t>not</a:t>
            </a:r>
            <a:r>
              <a:rPr lang="ru-RU" sz="2400" dirty="0"/>
              <a:t> </a:t>
            </a:r>
            <a:r>
              <a:rPr lang="ru-RU" sz="2400" dirty="0" err="1"/>
              <a:t>staged</a:t>
            </a:r>
            <a:r>
              <a:rPr lang="ru-RU" sz="2400" dirty="0"/>
              <a:t> </a:t>
            </a:r>
            <a:r>
              <a:rPr lang="ru-RU" sz="2400" dirty="0" err="1"/>
              <a:t>for</a:t>
            </a:r>
            <a:r>
              <a:rPr lang="ru-RU" sz="2400" dirty="0"/>
              <a:t> </a:t>
            </a:r>
            <a:r>
              <a:rPr lang="ru-RU" sz="2400" dirty="0" err="1"/>
              <a:t>commit</a:t>
            </a:r>
            <a:r>
              <a:rPr lang="ru-RU" sz="2400" dirty="0" smtClean="0"/>
              <a:t>``.</a:t>
            </a:r>
          </a:p>
          <a:p>
            <a:r>
              <a:rPr lang="ru-RU" sz="2400" dirty="0"/>
              <a:t>Затем, если вы выполните команду </a:t>
            </a:r>
            <a:r>
              <a:rPr lang="ru-RU" sz="2400" i="1" dirty="0" err="1"/>
              <a:t>git</a:t>
            </a:r>
            <a:r>
              <a:rPr lang="ru-RU" sz="2400" i="1" dirty="0"/>
              <a:t> </a:t>
            </a:r>
            <a:r>
              <a:rPr lang="ru-RU" sz="2400" i="1" dirty="0" err="1"/>
              <a:t>rm</a:t>
            </a:r>
            <a:r>
              <a:rPr lang="ru-RU" sz="2400" dirty="0"/>
              <a:t>, удаление файла попадёт в </a:t>
            </a:r>
            <a:r>
              <a:rPr lang="ru-RU" sz="2400" dirty="0" smtClean="0"/>
              <a:t>индекс.</a:t>
            </a:r>
          </a:p>
          <a:p>
            <a:r>
              <a:rPr lang="ru-RU" sz="2400" dirty="0" smtClean="0"/>
              <a:t>Если </a:t>
            </a:r>
            <a:r>
              <a:rPr lang="ru-RU" sz="2400" dirty="0"/>
              <a:t>файл</a:t>
            </a:r>
            <a:r>
              <a:rPr lang="ru-RU" sz="2400" dirty="0" smtClean="0"/>
              <a:t> изменён и проиндексирован, то для удаления нужно использовать параметр </a:t>
            </a:r>
            <a:r>
              <a:rPr lang="ru-RU" sz="2400" i="1" dirty="0"/>
              <a:t>-f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Чтобы удалить </a:t>
            </a:r>
            <a:r>
              <a:rPr lang="ru-RU" sz="2400" dirty="0"/>
              <a:t>файл из индекса, оставив его при этом в рабочем </a:t>
            </a:r>
            <a:r>
              <a:rPr lang="ru-RU" sz="2400" dirty="0" smtClean="0"/>
              <a:t>каталоге, </a:t>
            </a:r>
            <a:r>
              <a:rPr lang="ru-RU" sz="2400" dirty="0"/>
              <a:t>используйте опцию </a:t>
            </a:r>
            <a:r>
              <a:rPr lang="ru-RU" sz="2400" dirty="0" smtClean="0"/>
              <a:t>--</a:t>
            </a:r>
            <a:r>
              <a:rPr lang="en-US" sz="2400" dirty="0" smtClean="0"/>
              <a:t>cached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40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Перемещение файлов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В отличие от многих других систем </a:t>
            </a:r>
            <a:r>
              <a:rPr lang="ru-RU" dirty="0" err="1"/>
              <a:t>версионного</a:t>
            </a:r>
            <a:r>
              <a:rPr lang="ru-RU" dirty="0"/>
              <a:t> контроля, </a:t>
            </a:r>
            <a:r>
              <a:rPr lang="ru-RU" dirty="0" err="1"/>
              <a:t>Git</a:t>
            </a:r>
            <a:r>
              <a:rPr lang="ru-RU" dirty="0"/>
              <a:t> не отслеживает перемещение файлов явно</a:t>
            </a:r>
            <a:r>
              <a:rPr lang="ru-RU" dirty="0" smtClean="0"/>
              <a:t>.</a:t>
            </a:r>
          </a:p>
          <a:p>
            <a:r>
              <a:rPr lang="ru-RU" dirty="0"/>
              <a:t>Когда вы переименовываете файл в </a:t>
            </a:r>
            <a:r>
              <a:rPr lang="ru-RU" dirty="0" err="1"/>
              <a:t>Git</a:t>
            </a:r>
            <a:r>
              <a:rPr lang="ru-RU" dirty="0"/>
              <a:t>, в нём не сохраняется никаких метаданных, говорящих о том, что файл был переименован.</a:t>
            </a:r>
          </a:p>
          <a:p>
            <a:r>
              <a:rPr lang="ru-RU" dirty="0" smtClean="0"/>
              <a:t>Если </a:t>
            </a:r>
            <a:r>
              <a:rPr lang="ru-RU" dirty="0"/>
              <a:t>вам хочется переименовать файл в </a:t>
            </a:r>
            <a:r>
              <a:rPr lang="ru-RU" dirty="0" err="1"/>
              <a:t>Git</a:t>
            </a:r>
            <a:r>
              <a:rPr lang="ru-RU" dirty="0"/>
              <a:t>, </a:t>
            </a:r>
            <a:r>
              <a:rPr lang="ru-RU" dirty="0" smtClean="0"/>
              <a:t>используйте команду </a:t>
            </a:r>
            <a:r>
              <a:rPr lang="en-US" i="1" dirty="0" smtClean="0"/>
              <a:t>mv</a:t>
            </a:r>
            <a:r>
              <a:rPr lang="ru-RU" dirty="0" smtClean="0"/>
              <a:t>.</a:t>
            </a:r>
            <a:endParaRPr lang="ru-RU" dirty="0"/>
          </a:p>
          <a:p>
            <a:pPr marL="36576" indent="0">
              <a:buNone/>
            </a:pPr>
            <a:r>
              <a:rPr lang="ru-RU" i="1" dirty="0"/>
              <a:t>$ </a:t>
            </a:r>
            <a:r>
              <a:rPr lang="ru-RU" i="1" dirty="0" err="1"/>
              <a:t>git</a:t>
            </a:r>
            <a:r>
              <a:rPr lang="ru-RU" i="1" dirty="0"/>
              <a:t> </a:t>
            </a:r>
            <a:r>
              <a:rPr lang="ru-RU" i="1" dirty="0" err="1"/>
              <a:t>mv</a:t>
            </a:r>
            <a:r>
              <a:rPr lang="ru-RU" i="1" dirty="0"/>
              <a:t> </a:t>
            </a:r>
            <a:r>
              <a:rPr lang="ru-RU" i="1" dirty="0" err="1"/>
              <a:t>file_from</a:t>
            </a:r>
            <a:r>
              <a:rPr lang="ru-RU" i="1" dirty="0"/>
              <a:t> </a:t>
            </a:r>
            <a:r>
              <a:rPr lang="ru-RU" i="1" dirty="0" err="1"/>
              <a:t>file_to</a:t>
            </a:r>
            <a:r>
              <a:rPr lang="ru-RU" i="1" dirty="0"/>
              <a:t> </a:t>
            </a:r>
            <a:endParaRPr lang="ru-RU" i="1" dirty="0" smtClean="0"/>
          </a:p>
          <a:p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smtClean="0"/>
              <a:t>посчитает</a:t>
            </a:r>
            <a:r>
              <a:rPr lang="ru-RU" dirty="0"/>
              <a:t>, что произошло переименование файла, </a:t>
            </a:r>
            <a:r>
              <a:rPr lang="ru-RU" dirty="0" smtClean="0"/>
              <a:t>что </a:t>
            </a:r>
            <a:r>
              <a:rPr lang="ru-RU" dirty="0"/>
              <a:t>эквивалентно выполнению </a:t>
            </a:r>
            <a:r>
              <a:rPr lang="ru-RU" dirty="0" smtClean="0"/>
              <a:t>команд.</a:t>
            </a:r>
            <a:endParaRPr lang="ru-RU" dirty="0"/>
          </a:p>
          <a:p>
            <a:pPr marL="36576" indent="0">
              <a:buNone/>
            </a:pPr>
            <a:r>
              <a:rPr lang="ru-RU" i="1" dirty="0"/>
              <a:t>$ </a:t>
            </a:r>
            <a:r>
              <a:rPr lang="en-US" i="1" dirty="0"/>
              <a:t>mv README.md README </a:t>
            </a:r>
            <a:endParaRPr lang="ru-RU" i="1" dirty="0" smtClean="0"/>
          </a:p>
          <a:p>
            <a:pPr marL="36576" indent="0">
              <a:buNone/>
            </a:pPr>
            <a:r>
              <a:rPr lang="en-US" i="1" dirty="0" smtClean="0"/>
              <a:t>$ </a:t>
            </a:r>
            <a:r>
              <a:rPr lang="en-US" i="1" dirty="0" err="1"/>
              <a:t>git</a:t>
            </a:r>
            <a:r>
              <a:rPr lang="en-US" i="1" dirty="0"/>
              <a:t> </a:t>
            </a:r>
            <a:r>
              <a:rPr lang="en-US" i="1" dirty="0" err="1"/>
              <a:t>rm</a:t>
            </a:r>
            <a:r>
              <a:rPr lang="en-US" i="1" dirty="0"/>
              <a:t> README.md </a:t>
            </a:r>
            <a:endParaRPr lang="ru-RU" i="1" dirty="0" smtClean="0"/>
          </a:p>
          <a:p>
            <a:pPr marL="36576" indent="0">
              <a:buNone/>
            </a:pPr>
            <a:r>
              <a:rPr lang="en-US" i="1" dirty="0" smtClean="0"/>
              <a:t>$ </a:t>
            </a:r>
            <a:r>
              <a:rPr lang="en-US" i="1" dirty="0" err="1"/>
              <a:t>git</a:t>
            </a:r>
            <a:r>
              <a:rPr lang="en-US" i="1" dirty="0"/>
              <a:t> add README 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45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Просмотр истории </a:t>
            </a:r>
            <a:r>
              <a:rPr lang="ru-RU" dirty="0" err="1" smtClean="0"/>
              <a:t>коммитов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Чтобы узнать историю изменений </a:t>
            </a:r>
            <a:r>
              <a:rPr lang="ru-RU" dirty="0" err="1" smtClean="0"/>
              <a:t>репозитория</a:t>
            </a:r>
            <a:r>
              <a:rPr lang="ru-RU" dirty="0" smtClean="0"/>
              <a:t> используется команда </a:t>
            </a:r>
            <a:r>
              <a:rPr lang="en-US" i="1" dirty="0" err="1" smtClean="0"/>
              <a:t>git</a:t>
            </a:r>
            <a:r>
              <a:rPr lang="en-US" i="1" dirty="0" smtClean="0"/>
              <a:t> log</a:t>
            </a:r>
            <a:r>
              <a:rPr lang="ru-RU" dirty="0" smtClean="0"/>
              <a:t>.</a:t>
            </a:r>
          </a:p>
          <a:p>
            <a:r>
              <a:rPr lang="ru-RU" dirty="0"/>
              <a:t>По умолчанию, без аргументов,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log</a:t>
            </a:r>
            <a:r>
              <a:rPr lang="ru-RU" dirty="0"/>
              <a:t> выводит список </a:t>
            </a:r>
            <a:r>
              <a:rPr lang="ru-RU" dirty="0" err="1"/>
              <a:t>коммитов</a:t>
            </a:r>
            <a:r>
              <a:rPr lang="ru-RU" dirty="0"/>
              <a:t> созданных в данном </a:t>
            </a:r>
            <a:r>
              <a:rPr lang="ru-RU" dirty="0" err="1"/>
              <a:t>репозитории</a:t>
            </a:r>
            <a:r>
              <a:rPr lang="ru-RU" dirty="0"/>
              <a:t> в обратном хронологическом порядке. </a:t>
            </a:r>
            <a:r>
              <a:rPr lang="ru-RU" dirty="0" smtClean="0"/>
              <a:t>Эта </a:t>
            </a:r>
            <a:r>
              <a:rPr lang="ru-RU" dirty="0"/>
              <a:t>команда отображает каждый </a:t>
            </a:r>
            <a:r>
              <a:rPr lang="ru-RU" dirty="0" err="1"/>
              <a:t>коммит</a:t>
            </a:r>
            <a:r>
              <a:rPr lang="ru-RU" dirty="0"/>
              <a:t> вместе с его контрольной суммой SHA-1, именем и электронной почтой автора, датой создания и комментарием</a:t>
            </a:r>
            <a:r>
              <a:rPr lang="ru-RU" dirty="0" smtClean="0"/>
              <a:t>.</a:t>
            </a:r>
          </a:p>
          <a:p>
            <a:r>
              <a:rPr lang="ru-RU" dirty="0"/>
              <a:t>Один из </a:t>
            </a:r>
            <a:r>
              <a:rPr lang="ru-RU" dirty="0" smtClean="0"/>
              <a:t>полезных </a:t>
            </a:r>
            <a:r>
              <a:rPr lang="ru-RU" dirty="0"/>
              <a:t>параметров — это </a:t>
            </a:r>
            <a:r>
              <a:rPr lang="ru-RU" i="1" dirty="0"/>
              <a:t>-p</a:t>
            </a:r>
            <a:r>
              <a:rPr lang="ru-RU" dirty="0"/>
              <a:t>, который показывает </a:t>
            </a:r>
            <a:r>
              <a:rPr lang="ru-RU" dirty="0" smtClean="0"/>
              <a:t>дельту, </a:t>
            </a:r>
            <a:r>
              <a:rPr lang="ru-RU" dirty="0"/>
              <a:t>привнесенную каждым </a:t>
            </a:r>
            <a:r>
              <a:rPr lang="ru-RU" dirty="0" err="1"/>
              <a:t>коммитом</a:t>
            </a:r>
            <a:r>
              <a:rPr lang="ru-RU" dirty="0"/>
              <a:t>. Вы также можете использовать -2, что ограничит вывод до 2-х последних </a:t>
            </a:r>
            <a:r>
              <a:rPr lang="ru-RU" dirty="0" smtClean="0"/>
              <a:t>записей.</a:t>
            </a:r>
          </a:p>
          <a:p>
            <a:pPr marL="36576" indent="0">
              <a:buNone/>
            </a:pPr>
            <a:r>
              <a:rPr lang="en-US" i="1" dirty="0"/>
              <a:t>$ </a:t>
            </a:r>
            <a:r>
              <a:rPr lang="en-US" i="1" dirty="0" err="1"/>
              <a:t>git</a:t>
            </a:r>
            <a:r>
              <a:rPr lang="en-US" i="1" dirty="0"/>
              <a:t> log -p -2</a:t>
            </a:r>
            <a:endParaRPr lang="ru-RU" i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40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Просмотр истории </a:t>
            </a:r>
            <a:r>
              <a:rPr lang="ru-RU" dirty="0" err="1" smtClean="0"/>
              <a:t>коммитов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Чтобы получить дельту по словам вместо обычной дельты по строкам, нужно дописать после команды </a:t>
            </a:r>
            <a:r>
              <a:rPr lang="ru-RU" i="1" dirty="0" err="1"/>
              <a:t>git</a:t>
            </a:r>
            <a:r>
              <a:rPr lang="ru-RU" i="1" dirty="0"/>
              <a:t> </a:t>
            </a:r>
            <a:r>
              <a:rPr lang="ru-RU" i="1" dirty="0" err="1"/>
              <a:t>log</a:t>
            </a:r>
            <a:r>
              <a:rPr lang="ru-RU" i="1" dirty="0"/>
              <a:t> -p </a:t>
            </a:r>
            <a:r>
              <a:rPr lang="ru-RU" dirty="0"/>
              <a:t>опцию </a:t>
            </a:r>
            <a:r>
              <a:rPr lang="ru-RU" i="1" dirty="0"/>
              <a:t>--</a:t>
            </a:r>
            <a:r>
              <a:rPr lang="ru-RU" i="1" dirty="0" err="1"/>
              <a:t>word-diff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Параметр </a:t>
            </a:r>
            <a:r>
              <a:rPr lang="ru-RU" i="1" dirty="0"/>
              <a:t>--</a:t>
            </a:r>
            <a:r>
              <a:rPr lang="ru-RU" i="1" dirty="0" err="1"/>
              <a:t>stat</a:t>
            </a:r>
            <a:r>
              <a:rPr lang="ru-RU" dirty="0"/>
              <a:t> выводит под каждым </a:t>
            </a:r>
            <a:r>
              <a:rPr lang="ru-RU" dirty="0" err="1"/>
              <a:t>коммитом</a:t>
            </a:r>
            <a:r>
              <a:rPr lang="ru-RU" dirty="0"/>
              <a:t> список изменённых файлов, количество изменённых файлов, а также количество добавленных и удалённых строк в этих файлах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Параметр </a:t>
            </a:r>
            <a:r>
              <a:rPr lang="ru-RU" i="1" dirty="0" smtClean="0"/>
              <a:t>--</a:t>
            </a:r>
            <a:r>
              <a:rPr lang="ru-RU" i="1" dirty="0" err="1" smtClean="0"/>
              <a:t>pretty</a:t>
            </a:r>
            <a:r>
              <a:rPr lang="ru-RU" dirty="0" smtClean="0"/>
              <a:t> позволяет </a:t>
            </a:r>
            <a:r>
              <a:rPr lang="ru-RU" dirty="0"/>
              <a:t>изменить формат вывода лога. </a:t>
            </a:r>
            <a:r>
              <a:rPr lang="en-US" i="1" dirty="0" err="1"/>
              <a:t>git</a:t>
            </a:r>
            <a:r>
              <a:rPr lang="en-US" i="1" dirty="0"/>
              <a:t> log --pretty=</a:t>
            </a:r>
            <a:r>
              <a:rPr lang="en-US" i="1" dirty="0" err="1"/>
              <a:t>oneline</a:t>
            </a:r>
            <a:r>
              <a:rPr lang="ru-RU" dirty="0" smtClean="0"/>
              <a:t> </a:t>
            </a:r>
            <a:r>
              <a:rPr lang="ru-RU" dirty="0"/>
              <a:t>выводит каждый </a:t>
            </a:r>
            <a:r>
              <a:rPr lang="ru-RU" dirty="0" err="1"/>
              <a:t>коммит</a:t>
            </a:r>
            <a:r>
              <a:rPr lang="ru-RU" dirty="0"/>
              <a:t> в одну строку, что удобно если вы просматриваете большое количество </a:t>
            </a:r>
            <a:r>
              <a:rPr lang="ru-RU" dirty="0" err="1"/>
              <a:t>коммитов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Параметр </a:t>
            </a:r>
            <a:r>
              <a:rPr lang="en-US" i="1" dirty="0" smtClean="0"/>
              <a:t>–pretty</a:t>
            </a:r>
            <a:r>
              <a:rPr lang="ru-RU" i="1" dirty="0" smtClean="0"/>
              <a:t>=</a:t>
            </a:r>
            <a:r>
              <a:rPr lang="ru-RU" dirty="0" err="1" smtClean="0"/>
              <a:t>format</a:t>
            </a:r>
            <a:r>
              <a:rPr lang="ru-RU" dirty="0" smtClean="0"/>
              <a:t> позволяет полностью </a:t>
            </a:r>
            <a:r>
              <a:rPr lang="ru-RU" dirty="0"/>
              <a:t>создать собственный формат вывода лога</a:t>
            </a:r>
            <a:r>
              <a:rPr lang="ru-RU" dirty="0" smtClean="0"/>
              <a:t>.</a:t>
            </a:r>
          </a:p>
          <a:p>
            <a:pPr marL="36576" indent="0">
              <a:buNone/>
            </a:pPr>
            <a:r>
              <a:rPr lang="en-US" i="1" dirty="0"/>
              <a:t>$ </a:t>
            </a:r>
            <a:r>
              <a:rPr lang="en-US" i="1" dirty="0" err="1"/>
              <a:t>git</a:t>
            </a:r>
            <a:r>
              <a:rPr lang="en-US" i="1" dirty="0"/>
              <a:t> log --pretty=format:"%h - %an, %</a:t>
            </a:r>
            <a:r>
              <a:rPr lang="en-US" i="1" dirty="0" err="1"/>
              <a:t>ar</a:t>
            </a:r>
            <a:r>
              <a:rPr lang="en-US" i="1" dirty="0"/>
              <a:t> : %s" </a:t>
            </a:r>
            <a:endParaRPr lang="ru-RU" i="1" dirty="0" smtClean="0"/>
          </a:p>
          <a:p>
            <a:pPr marL="36576" indent="0">
              <a:buNone/>
            </a:pPr>
            <a:r>
              <a:rPr lang="en-US" i="1" dirty="0" smtClean="0"/>
              <a:t>ca82a6d </a:t>
            </a:r>
            <a:r>
              <a:rPr lang="en-US" i="1" dirty="0"/>
              <a:t>- </a:t>
            </a:r>
            <a:r>
              <a:rPr lang="en-US" i="1" dirty="0" smtClean="0"/>
              <a:t>Alexander </a:t>
            </a:r>
            <a:r>
              <a:rPr lang="en-US" i="1" dirty="0" err="1" smtClean="0"/>
              <a:t>Korotaev</a:t>
            </a:r>
            <a:r>
              <a:rPr lang="en-US" i="1" dirty="0" smtClean="0"/>
              <a:t>, 2 </a:t>
            </a:r>
            <a:r>
              <a:rPr lang="en-US" i="1" dirty="0"/>
              <a:t>months ago : changed the version number</a:t>
            </a:r>
            <a:endParaRPr lang="ru-RU" i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44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Список наиболее полезных параметров </a:t>
            </a:r>
            <a:r>
              <a:rPr lang="en-US" dirty="0" smtClean="0"/>
              <a:t>format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1128050"/>
              </p:ext>
            </p:extLst>
          </p:nvPr>
        </p:nvGraphicFramePr>
        <p:xfrm>
          <a:off x="1763688" y="1700808"/>
          <a:ext cx="6192688" cy="4525962"/>
        </p:xfrm>
        <a:graphic>
          <a:graphicData uri="http://schemas.openxmlformats.org/drawingml/2006/table">
            <a:tbl>
              <a:tblPr/>
              <a:tblGrid>
                <a:gridCol w="876323"/>
                <a:gridCol w="5316365"/>
              </a:tblGrid>
              <a:tr h="247998">
                <a:tc>
                  <a:txBody>
                    <a:bodyPr/>
                    <a:lstStyle/>
                    <a:p>
                      <a:r>
                        <a:rPr lang="ru-RU" sz="1200" b="1"/>
                        <a:t>Параметр</a:t>
                      </a:r>
                    </a:p>
                  </a:txBody>
                  <a:tcPr marL="61999" marR="61999" marT="31000" marB="31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/>
                        <a:t>Описание выводимых данных</a:t>
                      </a:r>
                    </a:p>
                  </a:txBody>
                  <a:tcPr marL="61999" marR="61999" marT="31000" marB="31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998">
                <a:tc>
                  <a:txBody>
                    <a:bodyPr/>
                    <a:lstStyle/>
                    <a:p>
                      <a:r>
                        <a:rPr lang="en-US" sz="1200"/>
                        <a:t>%H</a:t>
                      </a:r>
                    </a:p>
                  </a:txBody>
                  <a:tcPr marL="61999" marR="61999" marT="31000" marB="31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err="1"/>
                        <a:t>Хеш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коммита</a:t>
                      </a:r>
                      <a:endParaRPr lang="ru-RU" sz="1200" dirty="0"/>
                    </a:p>
                  </a:txBody>
                  <a:tcPr marL="61999" marR="61999" marT="31000" marB="31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998">
                <a:tc>
                  <a:txBody>
                    <a:bodyPr/>
                    <a:lstStyle/>
                    <a:p>
                      <a:r>
                        <a:rPr lang="en-US" sz="1200"/>
                        <a:t>%h</a:t>
                      </a:r>
                    </a:p>
                  </a:txBody>
                  <a:tcPr marL="61999" marR="61999" marT="31000" marB="31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Сокращённый хеш коммита</a:t>
                      </a:r>
                    </a:p>
                  </a:txBody>
                  <a:tcPr marL="61999" marR="61999" marT="31000" marB="31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998">
                <a:tc>
                  <a:txBody>
                    <a:bodyPr/>
                    <a:lstStyle/>
                    <a:p>
                      <a:r>
                        <a:rPr lang="en-US" sz="1200"/>
                        <a:t>%T</a:t>
                      </a:r>
                    </a:p>
                  </a:txBody>
                  <a:tcPr marL="61999" marR="61999" marT="31000" marB="31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Хеш дерева</a:t>
                      </a:r>
                    </a:p>
                  </a:txBody>
                  <a:tcPr marL="61999" marR="61999" marT="31000" marB="31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998">
                <a:tc>
                  <a:txBody>
                    <a:bodyPr/>
                    <a:lstStyle/>
                    <a:p>
                      <a:r>
                        <a:rPr lang="en-US" sz="1200"/>
                        <a:t>%t</a:t>
                      </a:r>
                    </a:p>
                  </a:txBody>
                  <a:tcPr marL="61999" marR="61999" marT="31000" marB="31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Сокращённый хеш дерева</a:t>
                      </a:r>
                    </a:p>
                  </a:txBody>
                  <a:tcPr marL="61999" marR="61999" marT="31000" marB="31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998">
                <a:tc>
                  <a:txBody>
                    <a:bodyPr/>
                    <a:lstStyle/>
                    <a:p>
                      <a:r>
                        <a:rPr lang="en-US" sz="1200"/>
                        <a:t>%P</a:t>
                      </a:r>
                    </a:p>
                  </a:txBody>
                  <a:tcPr marL="61999" marR="61999" marT="31000" marB="31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Хеши родительских коммитов</a:t>
                      </a:r>
                    </a:p>
                  </a:txBody>
                  <a:tcPr marL="61999" marR="61999" marT="31000" marB="31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996">
                <a:tc>
                  <a:txBody>
                    <a:bodyPr/>
                    <a:lstStyle/>
                    <a:p>
                      <a:r>
                        <a:rPr lang="en-US" sz="1200"/>
                        <a:t>%p</a:t>
                      </a:r>
                    </a:p>
                  </a:txBody>
                  <a:tcPr marL="61999" marR="61999" marT="31000" marB="31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Сокращённые хеши родительских коммитов</a:t>
                      </a:r>
                    </a:p>
                  </a:txBody>
                  <a:tcPr marL="61999" marR="61999" marT="31000" marB="31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998">
                <a:tc>
                  <a:txBody>
                    <a:bodyPr/>
                    <a:lstStyle/>
                    <a:p>
                      <a:r>
                        <a:rPr lang="en-US" sz="1200"/>
                        <a:t>%an</a:t>
                      </a:r>
                    </a:p>
                  </a:txBody>
                  <a:tcPr marL="61999" marR="61999" marT="31000" marB="31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Имя автора</a:t>
                      </a:r>
                    </a:p>
                  </a:txBody>
                  <a:tcPr marL="61999" marR="61999" marT="31000" marB="31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998">
                <a:tc>
                  <a:txBody>
                    <a:bodyPr/>
                    <a:lstStyle/>
                    <a:p>
                      <a:r>
                        <a:rPr lang="en-US" sz="1200"/>
                        <a:t>%ae</a:t>
                      </a:r>
                    </a:p>
                  </a:txBody>
                  <a:tcPr marL="61999" marR="61999" marT="31000" marB="31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Электронная почта автора</a:t>
                      </a:r>
                    </a:p>
                  </a:txBody>
                  <a:tcPr marL="61999" marR="61999" marT="31000" marB="31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996">
                <a:tc>
                  <a:txBody>
                    <a:bodyPr/>
                    <a:lstStyle/>
                    <a:p>
                      <a:r>
                        <a:rPr lang="en-US" sz="1200"/>
                        <a:t>%ad</a:t>
                      </a:r>
                    </a:p>
                  </a:txBody>
                  <a:tcPr marL="61999" marR="61999" marT="31000" marB="31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Дата автора (формат соответствует параметру --date=)</a:t>
                      </a:r>
                    </a:p>
                  </a:txBody>
                  <a:tcPr marL="61999" marR="61999" marT="31000" marB="31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996">
                <a:tc>
                  <a:txBody>
                    <a:bodyPr/>
                    <a:lstStyle/>
                    <a:p>
                      <a:r>
                        <a:rPr lang="en-US" sz="1200" dirty="0"/>
                        <a:t>%</a:t>
                      </a:r>
                      <a:r>
                        <a:rPr lang="en-US" sz="1200" dirty="0" err="1"/>
                        <a:t>ar</a:t>
                      </a:r>
                      <a:endParaRPr lang="en-US" sz="1200" dirty="0"/>
                    </a:p>
                  </a:txBody>
                  <a:tcPr marL="61999" marR="61999" marT="31000" marB="31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Дата автора, относительная (пр. "2 мес. назад")</a:t>
                      </a:r>
                    </a:p>
                  </a:txBody>
                  <a:tcPr marL="61999" marR="61999" marT="31000" marB="31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99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%</a:t>
                      </a:r>
                      <a:r>
                        <a:rPr lang="en-US" sz="1200" dirty="0" err="1" smtClean="0"/>
                        <a:t>cn</a:t>
                      </a:r>
                      <a:endParaRPr lang="en-US" sz="1200" dirty="0"/>
                    </a:p>
                  </a:txBody>
                  <a:tcPr marL="61999" marR="61999" marT="31000" marB="31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Имя коммитера</a:t>
                      </a:r>
                    </a:p>
                  </a:txBody>
                  <a:tcPr marL="61999" marR="61999" marT="31000" marB="31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998">
                <a:tc>
                  <a:txBody>
                    <a:bodyPr/>
                    <a:lstStyle/>
                    <a:p>
                      <a:r>
                        <a:rPr lang="en-US" sz="1200"/>
                        <a:t>%ce</a:t>
                      </a:r>
                    </a:p>
                  </a:txBody>
                  <a:tcPr marL="61999" marR="61999" marT="31000" marB="31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Электронная почта коммитера</a:t>
                      </a:r>
                    </a:p>
                  </a:txBody>
                  <a:tcPr marL="61999" marR="61999" marT="31000" marB="31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998">
                <a:tc>
                  <a:txBody>
                    <a:bodyPr/>
                    <a:lstStyle/>
                    <a:p>
                      <a:r>
                        <a:rPr lang="en-US" sz="1200"/>
                        <a:t>%cd</a:t>
                      </a:r>
                    </a:p>
                  </a:txBody>
                  <a:tcPr marL="61999" marR="61999" marT="31000" marB="31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Дата коммитера</a:t>
                      </a:r>
                    </a:p>
                  </a:txBody>
                  <a:tcPr marL="61999" marR="61999" marT="31000" marB="31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998">
                <a:tc>
                  <a:txBody>
                    <a:bodyPr/>
                    <a:lstStyle/>
                    <a:p>
                      <a:r>
                        <a:rPr lang="en-US" sz="1200"/>
                        <a:t>%cr</a:t>
                      </a:r>
                    </a:p>
                  </a:txBody>
                  <a:tcPr marL="61999" marR="61999" marT="31000" marB="31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Дата коммитера, относительная</a:t>
                      </a:r>
                    </a:p>
                  </a:txBody>
                  <a:tcPr marL="61999" marR="61999" marT="31000" marB="31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998">
                <a:tc>
                  <a:txBody>
                    <a:bodyPr/>
                    <a:lstStyle/>
                    <a:p>
                      <a:r>
                        <a:rPr lang="en-US" sz="1200"/>
                        <a:t>%s</a:t>
                      </a:r>
                    </a:p>
                  </a:txBody>
                  <a:tcPr marL="61999" marR="61999" marT="31000" marB="31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Комментарий</a:t>
                      </a:r>
                    </a:p>
                  </a:txBody>
                  <a:tcPr marL="61999" marR="61999" marT="31000" marB="31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11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ASCII-</a:t>
            </a:r>
            <a:r>
              <a:rPr lang="ru-RU" dirty="0" smtClean="0"/>
              <a:t>граф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Параметры </a:t>
            </a:r>
            <a:r>
              <a:rPr lang="en-US" i="1" dirty="0" err="1"/>
              <a:t>oneline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i="1" dirty="0"/>
              <a:t>format</a:t>
            </a:r>
            <a:r>
              <a:rPr lang="en-US" dirty="0"/>
              <a:t> </a:t>
            </a:r>
            <a:r>
              <a:rPr lang="ru-RU" dirty="0"/>
              <a:t>также полезны с другим параметром команды </a:t>
            </a:r>
            <a:r>
              <a:rPr lang="en-US" dirty="0"/>
              <a:t>log — </a:t>
            </a:r>
            <a:r>
              <a:rPr lang="en-US" i="1" dirty="0"/>
              <a:t>--graph</a:t>
            </a:r>
            <a:r>
              <a:rPr lang="en-US" dirty="0"/>
              <a:t>. </a:t>
            </a:r>
            <a:endParaRPr lang="ru-RU" dirty="0" smtClean="0"/>
          </a:p>
          <a:p>
            <a:r>
              <a:rPr lang="ru-RU" dirty="0" smtClean="0"/>
              <a:t>Этот </a:t>
            </a:r>
            <a:r>
              <a:rPr lang="ru-RU" dirty="0"/>
              <a:t>параметр добавляет миленький </a:t>
            </a:r>
            <a:r>
              <a:rPr lang="en-US" dirty="0"/>
              <a:t>ASCII-</a:t>
            </a:r>
            <a:r>
              <a:rPr lang="ru-RU" dirty="0"/>
              <a:t>граф, показывающий историю ветвлений и слияний. </a:t>
            </a:r>
            <a:endParaRPr lang="ru-RU" dirty="0" smtClean="0"/>
          </a:p>
          <a:p>
            <a:pPr marL="36576" indent="0">
              <a:buNone/>
            </a:pPr>
            <a:r>
              <a:rPr lang="en-US" i="1" dirty="0" smtClean="0"/>
              <a:t>$ </a:t>
            </a:r>
            <a:r>
              <a:rPr lang="en-US" i="1" dirty="0" err="1"/>
              <a:t>git</a:t>
            </a:r>
            <a:r>
              <a:rPr lang="en-US" i="1" dirty="0"/>
              <a:t> log --pretty=format:"%h %s" --graph </a:t>
            </a:r>
            <a:endParaRPr lang="ru-RU" i="1" dirty="0" smtClean="0"/>
          </a:p>
          <a:p>
            <a:pPr marL="36576" indent="0">
              <a:buNone/>
            </a:pPr>
            <a:r>
              <a:rPr lang="en-US" i="1" dirty="0" smtClean="0"/>
              <a:t>* </a:t>
            </a:r>
            <a:r>
              <a:rPr lang="en-US" i="1" dirty="0"/>
              <a:t>2d3acf9 ignore errors from SIGCHLD on trap </a:t>
            </a:r>
            <a:endParaRPr lang="ru-RU" i="1" dirty="0" smtClean="0"/>
          </a:p>
          <a:p>
            <a:pPr marL="36576" indent="0">
              <a:buNone/>
            </a:pPr>
            <a:r>
              <a:rPr lang="en-US" i="1" dirty="0" smtClean="0"/>
              <a:t>* </a:t>
            </a:r>
            <a:r>
              <a:rPr lang="en-US" i="1" dirty="0"/>
              <a:t>5e3ee11 Merge branch 'master' of git://github.com/dustin/grit </a:t>
            </a:r>
            <a:endParaRPr lang="ru-RU" i="1" dirty="0" smtClean="0"/>
          </a:p>
          <a:p>
            <a:pPr marL="36576" indent="0">
              <a:buNone/>
            </a:pPr>
            <a:r>
              <a:rPr lang="en-US" i="1" dirty="0" smtClean="0"/>
              <a:t>|\ </a:t>
            </a:r>
            <a:endParaRPr lang="ru-RU" i="1" dirty="0" smtClean="0"/>
          </a:p>
          <a:p>
            <a:pPr marL="36576" indent="0">
              <a:buNone/>
            </a:pPr>
            <a:r>
              <a:rPr lang="en-US" i="1" dirty="0" smtClean="0"/>
              <a:t>| </a:t>
            </a:r>
            <a:r>
              <a:rPr lang="en-US" i="1" dirty="0"/>
              <a:t>* 420eac9 Added a method for getting the current branch. </a:t>
            </a:r>
            <a:endParaRPr lang="ru-RU" i="1" dirty="0" smtClean="0"/>
          </a:p>
          <a:p>
            <a:pPr marL="36576" indent="0">
              <a:buNone/>
            </a:pPr>
            <a:r>
              <a:rPr lang="en-US" i="1" dirty="0" smtClean="0"/>
              <a:t>* </a:t>
            </a:r>
            <a:r>
              <a:rPr lang="en-US" i="1" dirty="0"/>
              <a:t>| 30e367c timeout code and tests </a:t>
            </a:r>
            <a:endParaRPr lang="ru-RU" i="1" dirty="0" smtClean="0"/>
          </a:p>
          <a:p>
            <a:pPr marL="36576" indent="0">
              <a:buNone/>
            </a:pPr>
            <a:r>
              <a:rPr lang="en-US" i="1" dirty="0" smtClean="0"/>
              <a:t>* </a:t>
            </a:r>
            <a:r>
              <a:rPr lang="en-US" i="1" dirty="0"/>
              <a:t>| 5a09431 add timeout protection to grit </a:t>
            </a:r>
            <a:endParaRPr lang="ru-RU" i="1" dirty="0" smtClean="0"/>
          </a:p>
          <a:p>
            <a:pPr marL="36576" indent="0">
              <a:buNone/>
            </a:pPr>
            <a:r>
              <a:rPr lang="en-US" i="1" dirty="0" smtClean="0"/>
              <a:t>* </a:t>
            </a:r>
            <a:r>
              <a:rPr lang="en-US" i="1" dirty="0"/>
              <a:t>| e1193f8 support for heads with slashes in them </a:t>
            </a:r>
            <a:endParaRPr lang="ru-RU" i="1" dirty="0" smtClean="0"/>
          </a:p>
          <a:p>
            <a:pPr marL="36576" indent="0">
              <a:buNone/>
            </a:pPr>
            <a:r>
              <a:rPr lang="en-US" i="1" dirty="0" smtClean="0"/>
              <a:t>|/ </a:t>
            </a:r>
            <a:endParaRPr lang="ru-RU" i="1" dirty="0" smtClean="0"/>
          </a:p>
          <a:p>
            <a:pPr marL="36576" indent="0">
              <a:buNone/>
            </a:pPr>
            <a:r>
              <a:rPr lang="en-US" i="1" dirty="0" smtClean="0"/>
              <a:t>* </a:t>
            </a:r>
            <a:r>
              <a:rPr lang="en-US" i="1" dirty="0"/>
              <a:t>d6016bc require time for </a:t>
            </a:r>
            <a:r>
              <a:rPr lang="en-US" i="1" dirty="0" err="1"/>
              <a:t>xmlschema</a:t>
            </a:r>
            <a:r>
              <a:rPr lang="en-US" i="1" dirty="0"/>
              <a:t> </a:t>
            </a:r>
            <a:endParaRPr lang="ru-RU" i="1" dirty="0" smtClean="0"/>
          </a:p>
          <a:p>
            <a:pPr marL="36576" indent="0">
              <a:buNone/>
            </a:pPr>
            <a:r>
              <a:rPr lang="en-US" i="1" dirty="0" smtClean="0"/>
              <a:t>* </a:t>
            </a:r>
            <a:r>
              <a:rPr lang="en-US" i="1" dirty="0"/>
              <a:t>11d191e Merge branch '</a:t>
            </a:r>
            <a:r>
              <a:rPr lang="en-US" i="1" dirty="0" err="1"/>
              <a:t>defunkt</a:t>
            </a:r>
            <a:r>
              <a:rPr lang="en-US" i="1" dirty="0"/>
              <a:t>' into local </a:t>
            </a:r>
            <a:endParaRPr lang="ru-RU" i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48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</a:t>
            </a:r>
            <a:r>
              <a:rPr lang="ru-RU" dirty="0" smtClean="0"/>
              <a:t>араметры </a:t>
            </a:r>
            <a:r>
              <a:rPr lang="en-US" dirty="0" err="1" smtClean="0"/>
              <a:t>git</a:t>
            </a:r>
            <a:r>
              <a:rPr lang="en-US" dirty="0" smtClean="0"/>
              <a:t> log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456603"/>
              </p:ext>
            </p:extLst>
          </p:nvPr>
        </p:nvGraphicFramePr>
        <p:xfrm>
          <a:off x="539551" y="1600199"/>
          <a:ext cx="7992888" cy="4906542"/>
        </p:xfrm>
        <a:graphic>
          <a:graphicData uri="http://schemas.openxmlformats.org/drawingml/2006/table">
            <a:tbl>
              <a:tblPr/>
              <a:tblGrid>
                <a:gridCol w="1656185"/>
                <a:gridCol w="6336703"/>
              </a:tblGrid>
              <a:tr h="148392">
                <a:tc>
                  <a:txBody>
                    <a:bodyPr/>
                    <a:lstStyle/>
                    <a:p>
                      <a:r>
                        <a:rPr lang="ru-RU" sz="1400" b="1" dirty="0"/>
                        <a:t>Параметр</a:t>
                      </a:r>
                    </a:p>
                  </a:txBody>
                  <a:tcPr marL="37098" marR="37098" marT="18549" marB="1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Описание</a:t>
                      </a:r>
                    </a:p>
                  </a:txBody>
                  <a:tcPr marL="37098" marR="37098" marT="18549" marB="1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81">
                <a:tc>
                  <a:txBody>
                    <a:bodyPr/>
                    <a:lstStyle/>
                    <a:p>
                      <a:r>
                        <a:rPr lang="en-US" sz="1400" dirty="0"/>
                        <a:t>-p</a:t>
                      </a:r>
                    </a:p>
                  </a:txBody>
                  <a:tcPr marL="37098" marR="37098" marT="18549" marB="1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Для каждого коммита показывать дельту внесённых им изменений.</a:t>
                      </a:r>
                    </a:p>
                  </a:txBody>
                  <a:tcPr marL="37098" marR="37098" marT="18549" marB="1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686">
                <a:tc>
                  <a:txBody>
                    <a:bodyPr/>
                    <a:lstStyle/>
                    <a:p>
                      <a:r>
                        <a:rPr lang="en-US" sz="1400"/>
                        <a:t>--word-diff</a:t>
                      </a:r>
                    </a:p>
                  </a:txBody>
                  <a:tcPr marL="37098" marR="37098" marT="18549" marB="1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Показывать изменения на уровне слов.</a:t>
                      </a:r>
                    </a:p>
                  </a:txBody>
                  <a:tcPr marL="37098" marR="37098" marT="18549" marB="1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275">
                <a:tc>
                  <a:txBody>
                    <a:bodyPr/>
                    <a:lstStyle/>
                    <a:p>
                      <a:r>
                        <a:rPr lang="en-US" sz="1400"/>
                        <a:t>--stat</a:t>
                      </a:r>
                    </a:p>
                  </a:txBody>
                  <a:tcPr marL="37098" marR="37098" marT="18549" marB="1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Для каждого коммита дополнительно выводить статистику по изменённым файлам.</a:t>
                      </a:r>
                    </a:p>
                  </a:txBody>
                  <a:tcPr marL="37098" marR="37098" marT="18549" marB="1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81">
                <a:tc>
                  <a:txBody>
                    <a:bodyPr/>
                    <a:lstStyle/>
                    <a:p>
                      <a:r>
                        <a:rPr lang="en-US" sz="1400"/>
                        <a:t>--shortstat</a:t>
                      </a:r>
                    </a:p>
                  </a:txBody>
                  <a:tcPr marL="37098" marR="37098" marT="18549" marB="1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Показывать только строку changed/insertions/deletions от вывода с опцией --stat.</a:t>
                      </a:r>
                    </a:p>
                  </a:txBody>
                  <a:tcPr marL="37098" marR="37098" marT="18549" marB="1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81">
                <a:tc>
                  <a:txBody>
                    <a:bodyPr/>
                    <a:lstStyle/>
                    <a:p>
                      <a:r>
                        <a:rPr lang="en-US" sz="1400"/>
                        <a:t>--name-only</a:t>
                      </a:r>
                    </a:p>
                  </a:txBody>
                  <a:tcPr marL="37098" marR="37098" marT="18549" marB="1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Показывать список изменённых файлов после информации о коммите.</a:t>
                      </a:r>
                    </a:p>
                  </a:txBody>
                  <a:tcPr marL="37098" marR="37098" marT="18549" marB="1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3569">
                <a:tc>
                  <a:txBody>
                    <a:bodyPr/>
                    <a:lstStyle/>
                    <a:p>
                      <a:r>
                        <a:rPr lang="en-US" sz="1400"/>
                        <a:t>--name-status</a:t>
                      </a:r>
                    </a:p>
                  </a:txBody>
                  <a:tcPr marL="37098" marR="37098" marT="18549" marB="1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Выводить список изменённых файлов вместе с информацией о добавлении/изменении/удалении.</a:t>
                      </a:r>
                    </a:p>
                  </a:txBody>
                  <a:tcPr marL="37098" marR="37098" marT="18549" marB="1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275">
                <a:tc>
                  <a:txBody>
                    <a:bodyPr/>
                    <a:lstStyle/>
                    <a:p>
                      <a:r>
                        <a:rPr lang="en-US" sz="1400"/>
                        <a:t>--abbrev-commit</a:t>
                      </a:r>
                    </a:p>
                  </a:txBody>
                  <a:tcPr marL="37098" marR="37098" marT="18549" marB="1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Выводить только первые несколько символов контрольной суммы SHA-1 вместо всех 40.</a:t>
                      </a:r>
                    </a:p>
                  </a:txBody>
                  <a:tcPr marL="37098" marR="37098" marT="18549" marB="1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81">
                <a:tc>
                  <a:txBody>
                    <a:bodyPr/>
                    <a:lstStyle/>
                    <a:p>
                      <a:r>
                        <a:rPr lang="en-US" sz="1400"/>
                        <a:t>--relative-date</a:t>
                      </a:r>
                    </a:p>
                  </a:txBody>
                  <a:tcPr marL="37098" marR="37098" marT="18549" marB="1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Выводить дату в относительном формате (например, "2 weeks ago") вместо полной даты.</a:t>
                      </a:r>
                    </a:p>
                  </a:txBody>
                  <a:tcPr marL="37098" marR="37098" marT="18549" marB="1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81">
                <a:tc>
                  <a:txBody>
                    <a:bodyPr/>
                    <a:lstStyle/>
                    <a:p>
                      <a:r>
                        <a:rPr lang="en-US" sz="1400"/>
                        <a:t>--graph</a:t>
                      </a:r>
                    </a:p>
                  </a:txBody>
                  <a:tcPr marL="37098" marR="37098" marT="18549" marB="1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Показывать ASCII-граф истории ветвлений и слияний рядом с выводом лога.</a:t>
                      </a:r>
                    </a:p>
                  </a:txBody>
                  <a:tcPr marL="37098" marR="37098" marT="18549" marB="1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4863">
                <a:tc>
                  <a:txBody>
                    <a:bodyPr/>
                    <a:lstStyle/>
                    <a:p>
                      <a:r>
                        <a:rPr lang="en-US" sz="1400"/>
                        <a:t>--pretty</a:t>
                      </a:r>
                    </a:p>
                  </a:txBody>
                  <a:tcPr marL="37098" marR="37098" marT="18549" marB="1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Отображать </a:t>
                      </a:r>
                      <a:r>
                        <a:rPr lang="ru-RU" sz="1400" dirty="0" err="1"/>
                        <a:t>коммиты</a:t>
                      </a:r>
                      <a:r>
                        <a:rPr lang="ru-RU" sz="1400" dirty="0"/>
                        <a:t> в альтернативном формате. Возможные параметры: </a:t>
                      </a:r>
                      <a:r>
                        <a:rPr lang="ru-RU" sz="1400" dirty="0" err="1"/>
                        <a:t>oneline</a:t>
                      </a:r>
                      <a:r>
                        <a:rPr lang="ru-RU" sz="1400" dirty="0"/>
                        <a:t>, </a:t>
                      </a:r>
                      <a:r>
                        <a:rPr lang="ru-RU" sz="1400" dirty="0" err="1"/>
                        <a:t>short</a:t>
                      </a:r>
                      <a:r>
                        <a:rPr lang="ru-RU" sz="1400" dirty="0"/>
                        <a:t>, </a:t>
                      </a:r>
                      <a:r>
                        <a:rPr lang="ru-RU" sz="1400" dirty="0" err="1"/>
                        <a:t>full</a:t>
                      </a:r>
                      <a:r>
                        <a:rPr lang="ru-RU" sz="1400" dirty="0"/>
                        <a:t>, </a:t>
                      </a:r>
                      <a:r>
                        <a:rPr lang="ru-RU" sz="1400" dirty="0" err="1"/>
                        <a:t>fuller</a:t>
                      </a:r>
                      <a:r>
                        <a:rPr lang="ru-RU" sz="1400" dirty="0"/>
                        <a:t> и </a:t>
                      </a:r>
                      <a:r>
                        <a:rPr lang="ru-RU" sz="1400" dirty="0" err="1"/>
                        <a:t>format</a:t>
                      </a:r>
                      <a:r>
                        <a:rPr lang="ru-RU" sz="1400" dirty="0"/>
                        <a:t> (где вы можете указать свой собственный формат).</a:t>
                      </a:r>
                    </a:p>
                  </a:txBody>
                  <a:tcPr marL="37098" marR="37098" marT="18549" marB="1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6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Централизованные системы контроля версий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37" y="1600200"/>
            <a:ext cx="6973339" cy="4919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Ограничение вывода команды </a:t>
            </a:r>
            <a:r>
              <a:rPr lang="en-US" dirty="0" err="1" smtClean="0"/>
              <a:t>git</a:t>
            </a:r>
            <a:r>
              <a:rPr lang="en-US" dirty="0" smtClean="0"/>
              <a:t> log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Вывести </a:t>
            </a:r>
            <a:r>
              <a:rPr lang="ru-RU" dirty="0"/>
              <a:t>список </a:t>
            </a:r>
            <a:r>
              <a:rPr lang="ru-RU" dirty="0" err="1"/>
              <a:t>коммитов</a:t>
            </a:r>
            <a:r>
              <a:rPr lang="ru-RU" dirty="0"/>
              <a:t>, сделанных за последние две </a:t>
            </a:r>
            <a:r>
              <a:rPr lang="ru-RU" dirty="0" smtClean="0"/>
              <a:t>недели.</a:t>
            </a:r>
          </a:p>
          <a:p>
            <a:pPr marL="36576" indent="0">
              <a:buNone/>
            </a:pPr>
            <a:r>
              <a:rPr lang="en-US" i="1" dirty="0"/>
              <a:t>$ </a:t>
            </a:r>
            <a:r>
              <a:rPr lang="en-US" i="1" dirty="0" err="1"/>
              <a:t>git</a:t>
            </a:r>
            <a:r>
              <a:rPr lang="en-US" i="1" dirty="0"/>
              <a:t> log --</a:t>
            </a:r>
            <a:r>
              <a:rPr lang="en-US" i="1" dirty="0" smtClean="0"/>
              <a:t>since=2.weeks</a:t>
            </a:r>
            <a:endParaRPr lang="ru-RU" i="1" dirty="0" smtClean="0"/>
          </a:p>
          <a:p>
            <a:r>
              <a:rPr lang="ru-RU" dirty="0" smtClean="0"/>
              <a:t>Если </a:t>
            </a:r>
            <a:r>
              <a:rPr lang="ru-RU" dirty="0"/>
              <a:t>вы хотите посмотреть из истории </a:t>
            </a:r>
            <a:r>
              <a:rPr lang="ru-RU" dirty="0" err="1"/>
              <a:t>Git'а</a:t>
            </a:r>
            <a:r>
              <a:rPr lang="ru-RU" dirty="0"/>
              <a:t> такие </a:t>
            </a:r>
            <a:r>
              <a:rPr lang="ru-RU" dirty="0" err="1"/>
              <a:t>коммиты</a:t>
            </a:r>
            <a:r>
              <a:rPr lang="ru-RU" dirty="0"/>
              <a:t>, которые вносят изменения в тестовые файлы, были сделаны </a:t>
            </a:r>
            <a:r>
              <a:rPr lang="en-US" dirty="0" err="1" smtClean="0"/>
              <a:t>gitster</a:t>
            </a:r>
            <a:r>
              <a:rPr lang="ru-RU" dirty="0" smtClean="0"/>
              <a:t>, </a:t>
            </a:r>
            <a:r>
              <a:rPr lang="ru-RU" dirty="0"/>
              <a:t>не являются слияниями и были сделаны в октябре </a:t>
            </a:r>
            <a:r>
              <a:rPr lang="ru-RU" dirty="0" smtClean="0"/>
              <a:t>20</a:t>
            </a:r>
            <a:r>
              <a:rPr lang="en-US" dirty="0" smtClean="0"/>
              <a:t>1</a:t>
            </a:r>
            <a:r>
              <a:rPr lang="ru-RU" dirty="0" smtClean="0"/>
              <a:t>8</a:t>
            </a:r>
            <a:r>
              <a:rPr lang="en-US" dirty="0" smtClean="0"/>
              <a:t>-</a:t>
            </a:r>
            <a:r>
              <a:rPr lang="ru-RU" dirty="0" err="1" smtClean="0"/>
              <a:t>го</a:t>
            </a:r>
            <a:r>
              <a:rPr lang="ru-RU" dirty="0"/>
              <a:t>.</a:t>
            </a:r>
          </a:p>
          <a:p>
            <a:pPr marL="36576" indent="0">
              <a:buNone/>
            </a:pPr>
            <a:r>
              <a:rPr lang="ru-RU" i="1" dirty="0"/>
              <a:t>$ </a:t>
            </a:r>
            <a:r>
              <a:rPr lang="ru-RU" i="1" dirty="0" err="1"/>
              <a:t>git</a:t>
            </a:r>
            <a:r>
              <a:rPr lang="ru-RU" i="1" dirty="0"/>
              <a:t> </a:t>
            </a:r>
            <a:r>
              <a:rPr lang="ru-RU" i="1" dirty="0" err="1"/>
              <a:t>log</a:t>
            </a:r>
            <a:r>
              <a:rPr lang="ru-RU" i="1" dirty="0"/>
              <a:t> --</a:t>
            </a:r>
            <a:r>
              <a:rPr lang="ru-RU" i="1" dirty="0" err="1"/>
              <a:t>pretty</a:t>
            </a:r>
            <a:r>
              <a:rPr lang="ru-RU" i="1" dirty="0"/>
              <a:t>="%h - %s" --</a:t>
            </a:r>
            <a:r>
              <a:rPr lang="ru-RU" i="1" dirty="0" err="1"/>
              <a:t>author</a:t>
            </a:r>
            <a:r>
              <a:rPr lang="ru-RU" i="1" dirty="0"/>
              <a:t>=</a:t>
            </a:r>
            <a:r>
              <a:rPr lang="ru-RU" i="1" dirty="0" err="1"/>
              <a:t>gitster</a:t>
            </a:r>
            <a:r>
              <a:rPr lang="ru-RU" i="1" dirty="0"/>
              <a:t> --</a:t>
            </a:r>
            <a:r>
              <a:rPr lang="ru-RU" i="1" dirty="0" err="1"/>
              <a:t>since</a:t>
            </a:r>
            <a:r>
              <a:rPr lang="ru-RU" i="1" dirty="0"/>
              <a:t>="</a:t>
            </a:r>
            <a:r>
              <a:rPr lang="ru-RU" i="1" dirty="0" smtClean="0"/>
              <a:t>2018-10-01</a:t>
            </a:r>
            <a:r>
              <a:rPr lang="ru-RU" i="1" dirty="0"/>
              <a:t>" \ --</a:t>
            </a:r>
            <a:r>
              <a:rPr lang="ru-RU" i="1" dirty="0" err="1"/>
              <a:t>before</a:t>
            </a:r>
            <a:r>
              <a:rPr lang="ru-RU" i="1" dirty="0"/>
              <a:t>="</a:t>
            </a:r>
            <a:r>
              <a:rPr lang="ru-RU" i="1" dirty="0" smtClean="0"/>
              <a:t>2018-11-01</a:t>
            </a:r>
            <a:r>
              <a:rPr lang="ru-RU" i="1" dirty="0"/>
              <a:t>" --</a:t>
            </a:r>
            <a:r>
              <a:rPr lang="ru-RU" i="1" dirty="0" err="1"/>
              <a:t>no-merges</a:t>
            </a:r>
            <a:r>
              <a:rPr lang="ru-RU" i="1" dirty="0"/>
              <a:t> -- t</a:t>
            </a:r>
            <a:r>
              <a:rPr lang="ru-RU" i="1" dirty="0" smtClean="0"/>
              <a:t>/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61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Список часто употребляемых опций </a:t>
            </a:r>
            <a:r>
              <a:rPr lang="en-US" dirty="0" err="1" smtClean="0"/>
              <a:t>git</a:t>
            </a:r>
            <a:r>
              <a:rPr lang="en-US" dirty="0" smtClean="0"/>
              <a:t> log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0199736"/>
              </p:ext>
            </p:extLst>
          </p:nvPr>
        </p:nvGraphicFramePr>
        <p:xfrm>
          <a:off x="457200" y="1668621"/>
          <a:ext cx="7467600" cy="4937760"/>
        </p:xfrm>
        <a:graphic>
          <a:graphicData uri="http://schemas.openxmlformats.org/drawingml/2006/table">
            <a:tbl>
              <a:tblPr/>
              <a:tblGrid>
                <a:gridCol w="1738536"/>
                <a:gridCol w="5729064"/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b="1"/>
                        <a:t>Опция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/>
                        <a:t>Описание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-(n)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Показать последние </a:t>
                      </a:r>
                      <a:r>
                        <a:rPr lang="en-US" sz="2400"/>
                        <a:t>n </a:t>
                      </a:r>
                      <a:r>
                        <a:rPr lang="ru-RU" sz="2400"/>
                        <a:t>коммитов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--since, </a:t>
                      </a:r>
                      <a:endParaRPr lang="en-US" sz="2400" dirty="0" smtClean="0"/>
                    </a:p>
                    <a:p>
                      <a:r>
                        <a:rPr lang="en-US" sz="2400" dirty="0" smtClean="0"/>
                        <a:t>--</a:t>
                      </a:r>
                      <a:r>
                        <a:rPr lang="en-US" sz="2400" dirty="0"/>
                        <a:t>after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Ограничить коммиты теми, которые сделаны после указанной даты.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--until, </a:t>
                      </a:r>
                      <a:endParaRPr lang="en-US" sz="2400" dirty="0" smtClean="0"/>
                    </a:p>
                    <a:p>
                      <a:r>
                        <a:rPr lang="en-US" sz="2400" dirty="0" smtClean="0"/>
                        <a:t>--</a:t>
                      </a:r>
                      <a:r>
                        <a:rPr lang="en-US" sz="2400" dirty="0"/>
                        <a:t>before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Ограничить коммиты теми, которые сделаны до указанной даты.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--author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Показать только те </a:t>
                      </a:r>
                      <a:r>
                        <a:rPr lang="ru-RU" sz="2400" dirty="0" err="1"/>
                        <a:t>коммиты</a:t>
                      </a:r>
                      <a:r>
                        <a:rPr lang="ru-RU" sz="2400" dirty="0"/>
                        <a:t>, автор которых соответствует указанной строке.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--committer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Показать только те </a:t>
                      </a:r>
                      <a:r>
                        <a:rPr lang="ru-RU" sz="2400" dirty="0" err="1"/>
                        <a:t>коммиты</a:t>
                      </a:r>
                      <a:r>
                        <a:rPr lang="ru-RU" sz="2400" dirty="0"/>
                        <a:t>, </a:t>
                      </a:r>
                      <a:r>
                        <a:rPr lang="ru-RU" sz="2400" dirty="0" err="1"/>
                        <a:t>коммитер</a:t>
                      </a:r>
                      <a:r>
                        <a:rPr lang="ru-RU" sz="2400" dirty="0"/>
                        <a:t> которых соответствует указанной строке.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Распределённые системы контроля версий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628800"/>
            <a:ext cx="4137815" cy="490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История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/>
              <a:t>В 2005 году отношения между сообществом разработчиков ядра </a:t>
            </a:r>
            <a:r>
              <a:rPr lang="ru-RU" sz="2400" dirty="0" err="1"/>
              <a:t>Linux</a:t>
            </a:r>
            <a:r>
              <a:rPr lang="ru-RU" sz="2400" dirty="0"/>
              <a:t> и коммерческой компанией, которая разрабатывала </a:t>
            </a:r>
            <a:r>
              <a:rPr lang="ru-RU" sz="2400" dirty="0" err="1"/>
              <a:t>BitKeeper</a:t>
            </a:r>
            <a:r>
              <a:rPr lang="ru-RU" sz="2400" dirty="0"/>
              <a:t>, прекратились, и бесплатное использование утилиты стало невозможным. </a:t>
            </a:r>
            <a:endParaRPr lang="en-US" sz="2400" dirty="0" smtClean="0"/>
          </a:p>
          <a:p>
            <a:r>
              <a:rPr lang="ru-RU" sz="2400" dirty="0" smtClean="0"/>
              <a:t>Это </a:t>
            </a:r>
            <a:r>
              <a:rPr lang="ru-RU" sz="2400" dirty="0" err="1"/>
              <a:t>сподвигло</a:t>
            </a:r>
            <a:r>
              <a:rPr lang="ru-RU" sz="2400" dirty="0"/>
              <a:t> сообщество разработчиков ядра </a:t>
            </a:r>
            <a:r>
              <a:rPr lang="ru-RU" sz="2400" dirty="0" err="1"/>
              <a:t>Linux</a:t>
            </a:r>
            <a:r>
              <a:rPr lang="ru-RU" sz="2400" dirty="0"/>
              <a:t> </a:t>
            </a:r>
            <a:r>
              <a:rPr lang="ru-RU" sz="2400" dirty="0" smtClean="0"/>
              <a:t>разработать </a:t>
            </a:r>
            <a:r>
              <a:rPr lang="ru-RU" sz="2400" dirty="0"/>
              <a:t>свою собственную утилиту, учитывая уроки, полученные при работе с </a:t>
            </a:r>
            <a:r>
              <a:rPr lang="ru-RU" sz="2400" dirty="0" err="1"/>
              <a:t>BitKeeper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r>
              <a:rPr lang="ru-RU" sz="2400" dirty="0"/>
              <a:t>С момента своего появления в 2005 году, </a:t>
            </a:r>
            <a:r>
              <a:rPr lang="ru-RU" sz="2400" dirty="0" err="1"/>
              <a:t>Git</a:t>
            </a:r>
            <a:r>
              <a:rPr lang="ru-RU" sz="2400" dirty="0"/>
              <a:t> развился в простую в использовании систему, сохранив при этом свои изначальные качества.</a:t>
            </a:r>
            <a:endParaRPr lang="en-US" sz="2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СКВ </a:t>
            </a:r>
            <a:r>
              <a:rPr lang="en-US" dirty="0" smtClean="0"/>
              <a:t>Subversion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54258"/>
            <a:ext cx="8075240" cy="317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Хранение снимков в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endParaRPr lang="ru-RU" sz="1800" dirty="0" smtClean="0"/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30" y="2276872"/>
            <a:ext cx="739140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3 </a:t>
            </a:r>
            <a:r>
              <a:rPr lang="ru-RU" dirty="0" smtClean="0"/>
              <a:t>состояния файлов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>
            <a:normAutofit/>
          </a:bodyPr>
          <a:lstStyle/>
          <a:p>
            <a:pPr algn="just"/>
            <a:r>
              <a:rPr lang="ru-RU" sz="2400" dirty="0"/>
              <a:t>У </a:t>
            </a:r>
            <a:r>
              <a:rPr lang="ru-RU" sz="2400" dirty="0" err="1"/>
              <a:t>Git’а</a:t>
            </a:r>
            <a:r>
              <a:rPr lang="ru-RU" sz="2400" dirty="0"/>
              <a:t> есть три основных состояния, в которых могут находиться ваши файлы: </a:t>
            </a:r>
            <a:r>
              <a:rPr lang="ru-RU" sz="2400" i="1" dirty="0"/>
              <a:t>зафиксированное</a:t>
            </a:r>
            <a:r>
              <a:rPr lang="ru-RU" sz="2400" dirty="0"/>
              <a:t> (</a:t>
            </a:r>
            <a:r>
              <a:rPr lang="ru-RU" sz="2400" dirty="0" err="1"/>
              <a:t>committed</a:t>
            </a:r>
            <a:r>
              <a:rPr lang="ru-RU" sz="2400" dirty="0"/>
              <a:t>), </a:t>
            </a:r>
            <a:r>
              <a:rPr lang="ru-RU" sz="2400" i="1" dirty="0"/>
              <a:t>изменённое</a:t>
            </a:r>
            <a:r>
              <a:rPr lang="ru-RU" sz="2400" dirty="0"/>
              <a:t> (</a:t>
            </a:r>
            <a:r>
              <a:rPr lang="ru-RU" sz="2400" dirty="0" err="1"/>
              <a:t>modified</a:t>
            </a:r>
            <a:r>
              <a:rPr lang="ru-RU" sz="2400" dirty="0"/>
              <a:t>) и </a:t>
            </a:r>
            <a:r>
              <a:rPr lang="ru-RU" sz="2400" i="1" dirty="0"/>
              <a:t>подготовленное</a:t>
            </a:r>
            <a:r>
              <a:rPr lang="ru-RU" sz="2400" dirty="0"/>
              <a:t> (</a:t>
            </a:r>
            <a:r>
              <a:rPr lang="ru-RU" sz="2400" dirty="0" err="1"/>
              <a:t>staged</a:t>
            </a:r>
            <a:r>
              <a:rPr lang="ru-RU" sz="2400" dirty="0"/>
              <a:t>). </a:t>
            </a:r>
            <a:endParaRPr lang="ru-RU" sz="2400" dirty="0" smtClean="0"/>
          </a:p>
          <a:p>
            <a:pPr algn="just"/>
            <a:r>
              <a:rPr lang="ru-RU" sz="2400" dirty="0" smtClean="0"/>
              <a:t>Зафиксированный </a:t>
            </a:r>
            <a:r>
              <a:rPr lang="ru-RU" sz="2400" dirty="0"/>
              <a:t>значит, что файл уже сохранён в вашей локальной базе. </a:t>
            </a:r>
            <a:endParaRPr lang="ru-RU" sz="2400" dirty="0" smtClean="0"/>
          </a:p>
          <a:p>
            <a:pPr algn="just"/>
            <a:r>
              <a:rPr lang="ru-RU" sz="2400" dirty="0" smtClean="0"/>
              <a:t>К </a:t>
            </a:r>
            <a:r>
              <a:rPr lang="ru-RU" sz="2400" dirty="0"/>
              <a:t>изменённым относятся файлы, которые поменялись, но ещё не были зафиксированы. </a:t>
            </a:r>
            <a:endParaRPr lang="ru-RU" sz="2400" dirty="0" smtClean="0"/>
          </a:p>
          <a:p>
            <a:pPr algn="just"/>
            <a:r>
              <a:rPr lang="ru-RU" sz="2400" dirty="0" smtClean="0"/>
              <a:t>Подготовленные </a:t>
            </a:r>
            <a:r>
              <a:rPr lang="ru-RU" sz="2400" dirty="0"/>
              <a:t>файлы — это изменённые файлы, отмеченные для включения в следующий </a:t>
            </a:r>
            <a:r>
              <a:rPr lang="ru-RU" sz="2400" dirty="0" err="1"/>
              <a:t>коммит</a:t>
            </a:r>
            <a:r>
              <a:rPr lang="ru-RU" sz="2400" dirty="0"/>
              <a:t>.</a:t>
            </a:r>
            <a:endParaRPr lang="en-US" sz="36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5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Title 105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200" dirty="0" smtClean="0"/>
              <a:t>Рабочая директория, область подготовленных файлов и директория </a:t>
            </a:r>
            <a:r>
              <a:rPr lang="en-US" sz="3200" dirty="0" err="1" smtClean="0"/>
              <a:t>Git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1772816"/>
            <a:ext cx="741045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995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6112</TotalTime>
  <Words>1705</Words>
  <Application>Microsoft Office PowerPoint</Application>
  <PresentationFormat>Экран (4:3)</PresentationFormat>
  <Paragraphs>222</Paragraphs>
  <Slides>31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2" baseType="lpstr">
      <vt:lpstr>Техническая</vt:lpstr>
      <vt:lpstr>Введение в Git</vt:lpstr>
      <vt:lpstr>Локальные системы контроля версий</vt:lpstr>
      <vt:lpstr>Централизованные системы контроля версий</vt:lpstr>
      <vt:lpstr>Распределённые системы контроля версий</vt:lpstr>
      <vt:lpstr>История Git</vt:lpstr>
      <vt:lpstr>СКВ Subversion</vt:lpstr>
      <vt:lpstr>Хранение снимков в Git</vt:lpstr>
      <vt:lpstr>3 состояния файлов</vt:lpstr>
      <vt:lpstr>Рабочая директория, область подготовленных файлов и директория Git</vt:lpstr>
      <vt:lpstr>Установка Git</vt:lpstr>
      <vt:lpstr>Первоначальная настройка Git</vt:lpstr>
      <vt:lpstr>Справочная информация</vt:lpstr>
      <vt:lpstr>Создание Git-репозитория</vt:lpstr>
      <vt:lpstr>Клонирование существующего репозитория</vt:lpstr>
      <vt:lpstr>Жизненный цикл состояний файлов</vt:lpstr>
      <vt:lpstr>Определение состояния файлов</vt:lpstr>
      <vt:lpstr>Отслеживание новых файлов</vt:lpstr>
      <vt:lpstr>Индексация изменённых файлов</vt:lpstr>
      <vt:lpstr>Сокращённый вывод статуса</vt:lpstr>
      <vt:lpstr>Просмотр индексированных и неиндексированных изменений</vt:lpstr>
      <vt:lpstr>Коммит изменений</vt:lpstr>
      <vt:lpstr>Игнорирование индексации</vt:lpstr>
      <vt:lpstr>Удаление файлов</vt:lpstr>
      <vt:lpstr>Перемещение файлов</vt:lpstr>
      <vt:lpstr>Просмотр истории коммитов</vt:lpstr>
      <vt:lpstr>Просмотр истории коммитов</vt:lpstr>
      <vt:lpstr>Список наиболее полезных параметров format</vt:lpstr>
      <vt:lpstr>ASCII-граф</vt:lpstr>
      <vt:lpstr>Параметры git log</vt:lpstr>
      <vt:lpstr>Ограничение вывода команды git log</vt:lpstr>
      <vt:lpstr>Список часто употребляемых опций git log</vt:lpstr>
    </vt:vector>
  </TitlesOfParts>
  <Company>Genco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Java.SE.01 Java Fundamentals</dc:title>
  <dc:creator>Olga Smolyakova</dc:creator>
  <cp:lastModifiedBy>graph</cp:lastModifiedBy>
  <cp:revision>751</cp:revision>
  <dcterms:created xsi:type="dcterms:W3CDTF">2011-09-05T23:44:36Z</dcterms:created>
  <dcterms:modified xsi:type="dcterms:W3CDTF">2020-04-14T13:05:11Z</dcterms:modified>
</cp:coreProperties>
</file>