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9" r:id="rId3"/>
    <p:sldId id="532" r:id="rId4"/>
    <p:sldId id="504" r:id="rId5"/>
    <p:sldId id="505" r:id="rId6"/>
    <p:sldId id="506" r:id="rId7"/>
    <p:sldId id="260" r:id="rId8"/>
    <p:sldId id="546" r:id="rId9"/>
    <p:sldId id="545" r:id="rId10"/>
    <p:sldId id="507" r:id="rId11"/>
    <p:sldId id="261" r:id="rId12"/>
    <p:sldId id="262" r:id="rId13"/>
    <p:sldId id="263" r:id="rId14"/>
    <p:sldId id="264" r:id="rId15"/>
    <p:sldId id="547" r:id="rId16"/>
    <p:sldId id="548" r:id="rId17"/>
    <p:sldId id="549" r:id="rId18"/>
    <p:sldId id="550" r:id="rId19"/>
    <p:sldId id="551" r:id="rId20"/>
    <p:sldId id="552" r:id="rId21"/>
    <p:sldId id="553" r:id="rId22"/>
    <p:sldId id="554" r:id="rId23"/>
    <p:sldId id="555" r:id="rId24"/>
    <p:sldId id="556" r:id="rId25"/>
    <p:sldId id="557" r:id="rId26"/>
    <p:sldId id="558" r:id="rId27"/>
    <p:sldId id="559" r:id="rId28"/>
    <p:sldId id="560" r:id="rId29"/>
    <p:sldId id="561" r:id="rId30"/>
    <p:sldId id="562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720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086"/>
    <a:srgbClr val="E9EDF4"/>
    <a:srgbClr val="D0D8E8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40" autoAdjust="0"/>
    <p:restoredTop sz="94533" autoAdjust="0"/>
  </p:normalViewPr>
  <p:slideViewPr>
    <p:cSldViewPr>
      <p:cViewPr varScale="1">
        <p:scale>
          <a:sx n="65" d="100"/>
          <a:sy n="65" d="100"/>
        </p:scale>
        <p:origin x="-1512" y="-114"/>
      </p:cViewPr>
      <p:guideLst>
        <p:guide orient="horz" pos="720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82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F1ABD1-0DEA-486D-A02C-CE0FB6B3BAA0}" type="datetimeFigureOut">
              <a:rPr lang="en-US" smtClean="0"/>
              <a:pPr/>
              <a:t>4/29/2020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3051B-C6B5-44E2-8544-AD0AA6F1BBA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152400" y="124206"/>
            <a:ext cx="1600200" cy="48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3680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2AF87-3238-4C07-840E-74A8A3502943}" type="datetimeFigureOut">
              <a:rPr lang="en-US" smtClean="0"/>
              <a:pPr/>
              <a:t>4/29/2020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34B46-4A0F-491A-A398-B220DCB32F6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152400" y="124206"/>
            <a:ext cx="1600200" cy="48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493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4/29/2020</a:t>
            </a:fld>
            <a:endParaRPr lang="en-US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2013 © EPAM Systems, RD Dep.</a:t>
            </a:r>
            <a:endParaRPr lang="en-US" dirty="0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4/29/2020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2013 © EPAM Systems, RD Dep.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4/29/2020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2013 © EPAM Systems, RD Dep.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2895600"/>
            <a:ext cx="6858000" cy="1143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en-US" sz="2000" b="0" kern="1200" baseline="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</a:p>
          <a:p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304925"/>
            <a:ext cx="6858000" cy="1438275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dirty="0" smtClean="0"/>
              <a:t>PRESENTATION title</a:t>
            </a:r>
            <a:br>
              <a:rPr lang="en-US" dirty="0" smtClean="0"/>
            </a:br>
            <a:r>
              <a:rPr lang="en-US" dirty="0" smtClean="0"/>
              <a:t>ALL CAPS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4" hasCustomPrompt="1"/>
          </p:nvPr>
        </p:nvSpPr>
        <p:spPr>
          <a:xfrm>
            <a:off x="2743200" y="4191000"/>
            <a:ext cx="5943600" cy="1066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lang="en-US" sz="1600" b="1" kern="1200" baseline="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800" b="1" kern="1200" baseline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  <a:p>
            <a:pPr lvl="0"/>
            <a:r>
              <a:rPr lang="en-US" dirty="0" smtClean="0"/>
              <a:t>Author Position</a:t>
            </a:r>
          </a:p>
          <a:p>
            <a:pPr lvl="0"/>
            <a:r>
              <a:rPr lang="en-US" dirty="0" smtClean="0"/>
              <a:t>Author Contact Email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1828800" y="685800"/>
            <a:ext cx="1524000" cy="533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 marL="0" indent="0">
              <a:buNone/>
              <a:defRPr sz="3000"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828800" y="4191000"/>
            <a:ext cx="9653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Author:</a:t>
            </a:r>
            <a:endParaRPr lang="en-US" sz="1600" b="1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 smtClean="0"/>
              <a:t>2013 © EPAM Systems, RD Dep.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461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914400" y="1219200"/>
            <a:ext cx="7315200" cy="480060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Char char="§"/>
              <a:defRPr/>
            </a:lvl1pPr>
            <a:lvl2pPr marL="742950" indent="-285750"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•"/>
              <a:defRPr/>
            </a:lvl2pPr>
            <a:lvl3pPr marL="1166813" indent="-285750"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›"/>
              <a:defRPr/>
            </a:lvl3pPr>
            <a:lvl4pPr marL="1611313" indent="-280988"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―"/>
              <a:tabLst>
                <a:tab pos="1611313" algn="l"/>
              </a:tabLst>
              <a:defRPr/>
            </a:lvl4pPr>
            <a:lvl5pPr marL="18796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2013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49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2013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78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2013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8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4/29/2020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2013 © EPAM Systems, RD Dep.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4/29/2020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2013 © EPAM Systems, RD Dep.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4/29/2020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2013 © EPAM Systems, RD Dep.</a:t>
            </a:r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4/29/2020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2013 © EPAM Systems, RD Dep.</a:t>
            </a:r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4/29/2020</a:t>
            </a:fld>
            <a:endParaRPr lang="en-US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2013 © EPAM Systems, RD Dep.</a:t>
            </a:r>
            <a:endParaRPr lang="en-US" dirty="0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4/29/2020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2013 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4/29/2020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2013 © EPAM Systems, RD Dep.</a:t>
            </a:r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4/29/2020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2013 © EPAM Systems, RD Dep.</a:t>
            </a:r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4/29/2020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r>
              <a:rPr lang="en-US" smtClean="0"/>
              <a:t>2013 © EPAM Systems, RD Dep.</a:t>
            </a:r>
            <a:endParaRPr lang="en-US" dirty="0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650" r:id="rId13"/>
    <p:sldLayoutId id="2147483677" r:id="rId14"/>
    <p:sldLayoutId id="2147483678" r:id="rId15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Ветвление в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Введение в промышленную разработку ПО на </a:t>
            </a: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0" y="685800"/>
            <a:ext cx="2386013" cy="533400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Упражнение 2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1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dirty="0"/>
              <a:t>Псевдонимы в </a:t>
            </a:r>
            <a:r>
              <a:rPr lang="en-US" sz="4800" dirty="0" err="1"/>
              <a:t>Git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>
            <a:noAutofit/>
          </a:bodyPr>
          <a:lstStyle/>
          <a:p>
            <a:r>
              <a:rPr lang="ru-RU" sz="2400" dirty="0" smtClean="0"/>
              <a:t>Чтобы </a:t>
            </a:r>
            <a:r>
              <a:rPr lang="ru-RU" sz="2400" dirty="0"/>
              <a:t>исправить неудобство, с которым мы </a:t>
            </a:r>
            <a:r>
              <a:rPr lang="ru-RU" sz="2400" dirty="0" smtClean="0"/>
              <a:t>столкнулись при </a:t>
            </a:r>
            <a:r>
              <a:rPr lang="ru-RU" sz="2400" dirty="0"/>
              <a:t>исключении файла из индекса, можно добавить в </a:t>
            </a:r>
            <a:r>
              <a:rPr lang="ru-RU" sz="2400" dirty="0" err="1"/>
              <a:t>Git</a:t>
            </a:r>
            <a:r>
              <a:rPr lang="ru-RU" sz="2400" dirty="0"/>
              <a:t> свой собственный </a:t>
            </a:r>
            <a:r>
              <a:rPr lang="ru-RU" sz="2400" dirty="0" smtClean="0"/>
              <a:t>псевдоним </a:t>
            </a:r>
            <a:r>
              <a:rPr lang="en-US" sz="2400" dirty="0" err="1" smtClean="0"/>
              <a:t>unstage</a:t>
            </a:r>
            <a:r>
              <a:rPr lang="en-US" sz="2400" dirty="0"/>
              <a:t>:</a:t>
            </a:r>
          </a:p>
          <a:p>
            <a:pPr marL="36576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--global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alias.unstage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'reset HEAD --'</a:t>
            </a:r>
          </a:p>
          <a:p>
            <a:r>
              <a:rPr lang="ru-RU" sz="2400" dirty="0"/>
              <a:t>Это делает эквивалентными следующие две команды:</a:t>
            </a:r>
          </a:p>
          <a:p>
            <a:pPr marL="36576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unstage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fileA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reset HEAD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fileA</a:t>
            </a: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dirty="0"/>
              <a:t>Также, обычно, добавляют команду </a:t>
            </a:r>
            <a:r>
              <a:rPr lang="ru-RU" sz="2400" dirty="0" err="1" smtClean="0"/>
              <a:t>last</a:t>
            </a:r>
            <a:r>
              <a:rPr lang="ru-RU" sz="2400" dirty="0"/>
              <a:t> </a:t>
            </a:r>
            <a:r>
              <a:rPr lang="ru-RU" sz="2400" dirty="0" smtClean="0"/>
              <a:t>следующим </a:t>
            </a:r>
            <a:r>
              <a:rPr lang="ru-RU" sz="2400" dirty="0"/>
              <a:t>образом:</a:t>
            </a:r>
          </a:p>
          <a:p>
            <a:pPr marL="36576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--global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alias.last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'log -1 HEAD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6766" cy="11430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Ветвление в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853136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При использовании ветвления происходит отклонение </a:t>
            </a:r>
            <a:r>
              <a:rPr lang="ru-RU" dirty="0"/>
              <a:t>от основной </a:t>
            </a:r>
            <a:r>
              <a:rPr lang="ru-RU" dirty="0" smtClean="0"/>
              <a:t>ветки </a:t>
            </a:r>
            <a:r>
              <a:rPr lang="ru-RU" dirty="0"/>
              <a:t>разработки и </a:t>
            </a:r>
            <a:r>
              <a:rPr lang="ru-RU" dirty="0" smtClean="0"/>
              <a:t>продолжение работы </a:t>
            </a:r>
            <a:r>
              <a:rPr lang="ru-RU" dirty="0"/>
              <a:t>независимо от нее, </a:t>
            </a:r>
            <a:r>
              <a:rPr lang="ru-RU" dirty="0" smtClean="0"/>
              <a:t>без вмешательства </a:t>
            </a:r>
            <a:r>
              <a:rPr lang="ru-RU" dirty="0"/>
              <a:t>в основную </a:t>
            </a:r>
            <a:r>
              <a:rPr lang="ru-RU" dirty="0" smtClean="0"/>
              <a:t>ветку.</a:t>
            </a:r>
            <a:endParaRPr lang="ru-RU" dirty="0" smtClean="0"/>
          </a:p>
          <a:p>
            <a:r>
              <a:rPr lang="ru-RU" dirty="0"/>
              <a:t>Операция создания ветки выполняется почти мгновенно, переключение </a:t>
            </a:r>
            <a:r>
              <a:rPr lang="ru-RU" dirty="0" smtClean="0"/>
              <a:t>между </a:t>
            </a:r>
            <a:r>
              <a:rPr lang="ru-RU" dirty="0" smtClean="0"/>
              <a:t>ветками </a:t>
            </a:r>
            <a:r>
              <a:rPr lang="ru-RU" dirty="0"/>
              <a:t>обычно, также быстро</a:t>
            </a:r>
            <a:r>
              <a:rPr lang="ru-RU" dirty="0" smtClean="0"/>
              <a:t>.</a:t>
            </a:r>
          </a:p>
          <a:p>
            <a:r>
              <a:rPr lang="ru-RU" dirty="0" smtClean="0"/>
              <a:t>Когда делается </a:t>
            </a:r>
            <a:r>
              <a:rPr lang="ru-RU" dirty="0" err="1"/>
              <a:t>коммит</a:t>
            </a:r>
            <a:r>
              <a:rPr lang="ru-RU" dirty="0"/>
              <a:t>, </a:t>
            </a:r>
            <a:r>
              <a:rPr lang="ru-RU" dirty="0" err="1"/>
              <a:t>Git</a:t>
            </a:r>
            <a:r>
              <a:rPr lang="ru-RU" dirty="0"/>
              <a:t> сохраняет его в виде объекта, который содержит указатель </a:t>
            </a:r>
            <a:r>
              <a:rPr lang="ru-RU" dirty="0" smtClean="0"/>
              <a:t>на снимок </a:t>
            </a:r>
            <a:r>
              <a:rPr lang="ru-RU" dirty="0"/>
              <a:t>(</a:t>
            </a:r>
            <a:r>
              <a:rPr lang="en-US" dirty="0"/>
              <a:t>snapshot) </a:t>
            </a:r>
            <a:r>
              <a:rPr lang="ru-RU" dirty="0"/>
              <a:t>подготовленных данных</a:t>
            </a:r>
            <a:r>
              <a:rPr lang="ru-RU" dirty="0" smtClean="0"/>
              <a:t>.</a:t>
            </a:r>
          </a:p>
          <a:p>
            <a:r>
              <a:rPr lang="ru-RU" dirty="0" smtClean="0"/>
              <a:t>Имеется каталог, </a:t>
            </a:r>
            <a:r>
              <a:rPr lang="ru-RU" dirty="0"/>
              <a:t>который содержит дерево </a:t>
            </a:r>
            <a:r>
              <a:rPr lang="ru-RU" dirty="0" smtClean="0"/>
              <a:t>файлов</a:t>
            </a:r>
            <a:r>
              <a:rPr lang="ru-RU" dirty="0"/>
              <a:t>,</a:t>
            </a:r>
            <a:r>
              <a:rPr lang="ru-RU" dirty="0" smtClean="0"/>
              <a:t> а затем всё </a:t>
            </a:r>
            <a:r>
              <a:rPr lang="ru-RU" dirty="0" smtClean="0"/>
              <a:t>сохраняется </a:t>
            </a:r>
            <a:r>
              <a:rPr lang="ru-RU" dirty="0"/>
              <a:t>в виде одного </a:t>
            </a:r>
            <a:r>
              <a:rPr lang="ru-RU" dirty="0" err="1"/>
              <a:t>коммита</a:t>
            </a:r>
            <a:r>
              <a:rPr lang="ru-RU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err="1" smtClean="0"/>
              <a:t>Коммит</a:t>
            </a:r>
            <a:r>
              <a:rPr lang="ru-RU" dirty="0" smtClean="0"/>
              <a:t> и его дерево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Содержимое 2"/>
          <p:cNvSpPr txBox="1">
            <a:spLocks/>
          </p:cNvSpPr>
          <p:nvPr/>
        </p:nvSpPr>
        <p:spPr>
          <a:xfrm>
            <a:off x="914400" y="1219200"/>
            <a:ext cx="7315200" cy="495288"/>
          </a:xfrm>
          <a:prstGeom prst="rect">
            <a:avLst/>
          </a:prstGeom>
        </p:spPr>
        <p:txBody>
          <a:bodyPr/>
          <a:lstStyle/>
          <a:p>
            <a:pPr marL="285750" marR="0" lvl="0" indent="-2857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42642"/>
            <a:ext cx="7931150" cy="4296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err="1" smtClean="0"/>
              <a:t>Коммит</a:t>
            </a:r>
            <a:r>
              <a:rPr lang="ru-RU" dirty="0" smtClean="0"/>
              <a:t> и его родители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20888"/>
            <a:ext cx="7467600" cy="2465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Ветвление в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Ветка (</a:t>
            </a:r>
            <a:r>
              <a:rPr lang="ru-RU" sz="2800" dirty="0" err="1"/>
              <a:t>branch</a:t>
            </a:r>
            <a:r>
              <a:rPr lang="ru-RU" sz="2800" dirty="0"/>
              <a:t>) в </a:t>
            </a:r>
            <a:r>
              <a:rPr lang="ru-RU" sz="2800" dirty="0" err="1"/>
              <a:t>Git</a:t>
            </a:r>
            <a:r>
              <a:rPr lang="ru-RU" sz="2800" dirty="0"/>
              <a:t> — это легко перемещаемый указатель на один из этих </a:t>
            </a:r>
            <a:r>
              <a:rPr lang="ru-RU" sz="2800" dirty="0" err="1"/>
              <a:t>коммитов</a:t>
            </a:r>
            <a:r>
              <a:rPr lang="ru-RU" sz="2800" dirty="0"/>
              <a:t>. </a:t>
            </a:r>
            <a:endParaRPr lang="en-US" sz="2800" dirty="0" smtClean="0"/>
          </a:p>
          <a:p>
            <a:r>
              <a:rPr lang="ru-RU" sz="2800" dirty="0" smtClean="0"/>
              <a:t>Имя</a:t>
            </a:r>
            <a:r>
              <a:rPr lang="en-US" sz="2800" dirty="0" smtClean="0"/>
              <a:t> </a:t>
            </a:r>
            <a:r>
              <a:rPr lang="ru-RU" sz="2800" dirty="0" smtClean="0"/>
              <a:t>основной </a:t>
            </a:r>
            <a:r>
              <a:rPr lang="ru-RU" sz="2800" dirty="0"/>
              <a:t>ветки по умолчанию в </a:t>
            </a:r>
            <a:r>
              <a:rPr lang="ru-RU" sz="2800" dirty="0" err="1"/>
              <a:t>Git</a:t>
            </a:r>
            <a:r>
              <a:rPr lang="ru-RU" sz="2800" dirty="0"/>
              <a:t> — </a:t>
            </a:r>
            <a:r>
              <a:rPr lang="ru-RU" sz="2800" dirty="0" err="1"/>
              <a:t>master</a:t>
            </a:r>
            <a:r>
              <a:rPr lang="ru-RU" sz="2800" dirty="0" smtClean="0"/>
              <a:t>.</a:t>
            </a:r>
            <a:endParaRPr lang="en-US" sz="2800" dirty="0" smtClean="0"/>
          </a:p>
          <a:p>
            <a:endParaRPr lang="en-US" sz="40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501008"/>
            <a:ext cx="5808706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Создание новой ветки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Допустим </a:t>
            </a:r>
            <a:r>
              <a:rPr lang="ru-RU" dirty="0" smtClean="0"/>
              <a:t>мы хотим </a:t>
            </a:r>
            <a:r>
              <a:rPr lang="ru-RU" dirty="0"/>
              <a:t>создать новую ветку </a:t>
            </a:r>
            <a:r>
              <a:rPr lang="ru-RU" dirty="0" smtClean="0"/>
              <a:t>с именем </a:t>
            </a:r>
            <a:r>
              <a:rPr lang="ru-RU" dirty="0"/>
              <a:t>“</a:t>
            </a:r>
            <a:r>
              <a:rPr lang="ru-RU" dirty="0" err="1"/>
              <a:t>testing</a:t>
            </a:r>
            <a:r>
              <a:rPr lang="ru-RU" dirty="0" smtClean="0"/>
              <a:t>”. Это можно </a:t>
            </a:r>
            <a:r>
              <a:rPr lang="ru-RU" dirty="0"/>
              <a:t>сделать командой </a:t>
            </a:r>
            <a:r>
              <a:rPr lang="ru-RU" i="1" dirty="0" err="1"/>
              <a:t>git</a:t>
            </a:r>
            <a:r>
              <a:rPr lang="ru-RU" i="1" dirty="0"/>
              <a:t> </a:t>
            </a:r>
            <a:r>
              <a:rPr lang="ru-RU" i="1" dirty="0" err="1" smtClean="0"/>
              <a:t>branch</a:t>
            </a:r>
            <a:r>
              <a:rPr lang="ru-RU" dirty="0" smtClean="0"/>
              <a:t>:</a:t>
            </a:r>
            <a:endParaRPr lang="ru-RU" dirty="0"/>
          </a:p>
          <a:p>
            <a:pPr marL="36576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branch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testing</a:t>
            </a: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" indent="0">
              <a:buNone/>
            </a:pPr>
            <a:endParaRPr lang="ru-RU" i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714796"/>
            <a:ext cx="6912769" cy="2863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2463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HEAD </a:t>
            </a:r>
            <a:r>
              <a:rPr lang="ru-RU" dirty="0" smtClean="0"/>
              <a:t>указывает на ветку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00808"/>
            <a:ext cx="7467600" cy="4328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0605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Отслеживание веток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 можете легко </a:t>
            </a:r>
            <a:r>
              <a:rPr lang="ru-RU" dirty="0" smtClean="0"/>
              <a:t>отследить ветки </a:t>
            </a:r>
            <a:r>
              <a:rPr lang="ru-RU" dirty="0"/>
              <a:t>при помощи </a:t>
            </a:r>
            <a:r>
              <a:rPr lang="ru-RU" dirty="0" smtClean="0"/>
              <a:t>команды 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log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smtClean="0"/>
              <a:t>Она </a:t>
            </a:r>
            <a:r>
              <a:rPr lang="ru-RU" dirty="0"/>
              <a:t>покажет вам, </a:t>
            </a:r>
            <a:r>
              <a:rPr lang="ru-RU" dirty="0" smtClean="0"/>
              <a:t>куда указывают </a:t>
            </a:r>
            <a:r>
              <a:rPr lang="ru-RU" dirty="0"/>
              <a:t>указатели веток. </a:t>
            </a:r>
            <a:endParaRPr lang="ru-RU" dirty="0" smtClean="0"/>
          </a:p>
          <a:p>
            <a:r>
              <a:rPr lang="ru-RU" dirty="0" smtClean="0"/>
              <a:t>Эта </a:t>
            </a:r>
            <a:r>
              <a:rPr lang="ru-RU" dirty="0"/>
              <a:t>опция называется --</a:t>
            </a:r>
            <a:r>
              <a:rPr lang="ru-RU" dirty="0" err="1"/>
              <a:t>decorate</a:t>
            </a:r>
            <a:r>
              <a:rPr lang="ru-RU" dirty="0"/>
              <a:t>.</a:t>
            </a:r>
          </a:p>
          <a:p>
            <a:pPr marL="36576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log --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--decorate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13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Переключение веток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Чтобы</a:t>
            </a:r>
            <a:r>
              <a:rPr lang="ru-RU" sz="2400" dirty="0"/>
              <a:t> </a:t>
            </a:r>
            <a:r>
              <a:rPr lang="ru-RU" sz="2400" dirty="0" smtClean="0"/>
              <a:t>переключиться </a:t>
            </a:r>
            <a:r>
              <a:rPr lang="ru-RU" sz="2400" dirty="0"/>
              <a:t>на ветку “</a:t>
            </a:r>
            <a:r>
              <a:rPr lang="en-US" sz="2400" dirty="0"/>
              <a:t>testing</a:t>
            </a:r>
            <a:r>
              <a:rPr lang="en-US" sz="2400" dirty="0" smtClean="0"/>
              <a:t>”</a:t>
            </a:r>
            <a:r>
              <a:rPr lang="ru-RU" sz="2400" dirty="0" smtClean="0"/>
              <a:t> нужно выполнить команду</a:t>
            </a:r>
            <a:r>
              <a:rPr lang="en-US" sz="2400" dirty="0" smtClean="0"/>
              <a:t>:</a:t>
            </a:r>
            <a:endParaRPr lang="en-US" sz="2400" dirty="0"/>
          </a:p>
          <a:p>
            <a:pPr marL="36576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checkout testing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917854"/>
            <a:ext cx="6530167" cy="3747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3533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Переключение веток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add test.txt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commit -a -m 'made a change'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753350"/>
            <a:ext cx="8136904" cy="3457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7114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Операции отмены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25963"/>
          </a:xfrm>
        </p:spPr>
        <p:txBody>
          <a:bodyPr>
            <a:noAutofit/>
          </a:bodyPr>
          <a:lstStyle/>
          <a:p>
            <a:r>
              <a:rPr lang="ru-RU" sz="2000" dirty="0"/>
              <a:t>Если вы хотите переделать </a:t>
            </a:r>
            <a:r>
              <a:rPr lang="ru-RU" sz="2000" dirty="0" err="1" smtClean="0"/>
              <a:t>коммит</a:t>
            </a:r>
            <a:r>
              <a:rPr lang="ru-RU" sz="2000" dirty="0" smtClean="0"/>
              <a:t>, можно </a:t>
            </a:r>
            <a:r>
              <a:rPr lang="ru-RU" sz="2000" dirty="0"/>
              <a:t>запустить </a:t>
            </a:r>
            <a:r>
              <a:rPr lang="ru-RU" sz="2000" dirty="0" err="1"/>
              <a:t>commit</a:t>
            </a:r>
            <a:r>
              <a:rPr lang="ru-RU" sz="2000" dirty="0"/>
              <a:t> с параметром --</a:t>
            </a:r>
            <a:r>
              <a:rPr lang="ru-RU" sz="2000" dirty="0" err="1"/>
              <a:t>amend</a:t>
            </a:r>
            <a:r>
              <a:rPr lang="ru-RU" sz="2000" dirty="0"/>
              <a:t> (дополнить):</a:t>
            </a:r>
          </a:p>
          <a:p>
            <a:pPr marL="36576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commit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–amend</a:t>
            </a: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000" dirty="0" smtClean="0"/>
              <a:t>Если </a:t>
            </a:r>
            <a:r>
              <a:rPr lang="ru-RU" sz="2000" dirty="0"/>
              <a:t>вы фиксируете изменения, и понимаете, что забыли </a:t>
            </a:r>
            <a:r>
              <a:rPr lang="ru-RU" sz="2000" dirty="0" smtClean="0"/>
              <a:t>проиндексировать изменения </a:t>
            </a:r>
            <a:r>
              <a:rPr lang="ru-RU" sz="2000" dirty="0"/>
              <a:t>в файле, который хотели включить в </a:t>
            </a:r>
            <a:r>
              <a:rPr lang="ru-RU" sz="2000" dirty="0" err="1"/>
              <a:t>коммит</a:t>
            </a:r>
            <a:r>
              <a:rPr lang="ru-RU" sz="2000" dirty="0"/>
              <a:t>, можно </a:t>
            </a:r>
            <a:r>
              <a:rPr lang="ru-RU" sz="2000" dirty="0" smtClean="0"/>
              <a:t>использовать следующие команды:</a:t>
            </a:r>
          </a:p>
          <a:p>
            <a:pPr marL="36576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commit -m 'initial commit'</a:t>
            </a:r>
          </a:p>
          <a:p>
            <a:pPr marL="36576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add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forgotten_file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commit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–amend</a:t>
            </a: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000" dirty="0"/>
              <a:t>В итоге получится единый </a:t>
            </a:r>
            <a:r>
              <a:rPr lang="ru-RU" sz="2000" dirty="0" err="1"/>
              <a:t>коммит</a:t>
            </a:r>
            <a:r>
              <a:rPr lang="ru-RU" sz="2000" dirty="0"/>
              <a:t> — второй </a:t>
            </a:r>
            <a:r>
              <a:rPr lang="ru-RU" sz="2000" dirty="0" err="1"/>
              <a:t>коммит</a:t>
            </a:r>
            <a:r>
              <a:rPr lang="ru-RU" sz="2000" dirty="0"/>
              <a:t> заменит результаты </a:t>
            </a:r>
            <a:r>
              <a:rPr lang="ru-RU" sz="2000" dirty="0" smtClean="0"/>
              <a:t>первого.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Возвращение на ветку </a:t>
            </a:r>
            <a:r>
              <a:rPr lang="en-US" dirty="0" smtClean="0"/>
              <a:t>master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25963"/>
          </a:xfrm>
        </p:spPr>
        <p:txBody>
          <a:bodyPr>
            <a:normAutofit fontScale="77500" lnSpcReduction="20000"/>
          </a:bodyPr>
          <a:lstStyle/>
          <a:p>
            <a:pPr marL="36576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checkout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</a:p>
          <a:p>
            <a:r>
              <a:rPr lang="ru-RU" dirty="0"/>
              <a:t>Эта команда сделала две вещи. </a:t>
            </a:r>
            <a:endParaRPr lang="en-US" dirty="0" smtClean="0"/>
          </a:p>
          <a:p>
            <a:r>
              <a:rPr lang="ru-RU" dirty="0" smtClean="0"/>
              <a:t>Она </a:t>
            </a:r>
            <a:r>
              <a:rPr lang="ru-RU" dirty="0"/>
              <a:t>переместила указатель HEAD назад на ветку “</a:t>
            </a:r>
            <a:r>
              <a:rPr lang="ru-RU" dirty="0" err="1"/>
              <a:t>master</a:t>
            </a:r>
            <a:r>
              <a:rPr lang="ru-RU" dirty="0"/>
              <a:t>”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ru-RU" dirty="0" smtClean="0"/>
              <a:t>вернула </a:t>
            </a:r>
            <a:r>
              <a:rPr lang="ru-RU" dirty="0"/>
              <a:t>файлы в рабочем каталоге в то состояние, которое было сохранено в </a:t>
            </a:r>
            <a:r>
              <a:rPr lang="ru-RU" dirty="0" smtClean="0"/>
              <a:t>снимке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ru-RU" dirty="0" err="1" smtClean="0"/>
              <a:t>snapshot</a:t>
            </a:r>
            <a:r>
              <a:rPr lang="ru-RU" dirty="0"/>
              <a:t>), на который указывает ветка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/>
              <a:t>Это также означает, что все изменения, вносимые </a:t>
            </a:r>
            <a:r>
              <a:rPr lang="ru-RU" dirty="0" smtClean="0"/>
              <a:t>с</a:t>
            </a:r>
            <a:r>
              <a:rPr lang="en-US" dirty="0" smtClean="0"/>
              <a:t> </a:t>
            </a:r>
            <a:r>
              <a:rPr lang="ru-RU" dirty="0" smtClean="0"/>
              <a:t>этого </a:t>
            </a:r>
            <a:r>
              <a:rPr lang="ru-RU" dirty="0"/>
              <a:t>момента, будут отнесены к старой версии проекта. </a:t>
            </a:r>
            <a:endParaRPr lang="en-US" dirty="0" smtClean="0"/>
          </a:p>
          <a:p>
            <a:r>
              <a:rPr lang="ru-RU" dirty="0"/>
              <a:t>Другими словами, откатилась </a:t>
            </a:r>
            <a:r>
              <a:rPr lang="ru-RU" dirty="0" smtClean="0"/>
              <a:t>вся</a:t>
            </a:r>
            <a:r>
              <a:rPr lang="en-US" dirty="0" smtClean="0"/>
              <a:t> </a:t>
            </a:r>
            <a:r>
              <a:rPr lang="ru-RU" dirty="0" smtClean="0"/>
              <a:t>работа</a:t>
            </a:r>
            <a:r>
              <a:rPr lang="ru-RU" dirty="0"/>
              <a:t>, выполненная в ветке “</a:t>
            </a:r>
            <a:r>
              <a:rPr lang="ru-RU" dirty="0" err="1"/>
              <a:t>testing</a:t>
            </a:r>
            <a:r>
              <a:rPr lang="ru-RU" dirty="0"/>
              <a:t>”, а вы можете </a:t>
            </a:r>
            <a:r>
              <a:rPr lang="ru-RU" dirty="0" smtClean="0"/>
              <a:t>продолжать работать </a:t>
            </a:r>
            <a:r>
              <a:rPr lang="ru-RU" dirty="0"/>
              <a:t>в </a:t>
            </a:r>
            <a:r>
              <a:rPr lang="ru-RU" dirty="0" smtClean="0"/>
              <a:t>другой ветке.</a:t>
            </a:r>
            <a:endParaRPr lang="en-US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879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Изменения в ветке </a:t>
            </a:r>
            <a:r>
              <a:rPr lang="en-US" dirty="0" smtClean="0"/>
              <a:t>master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add master.txt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commit -a -m 'made other changes'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512142"/>
            <a:ext cx="7471303" cy="413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83739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Просмотр ветвлений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log --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--decorate --graph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–all</a:t>
            </a: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dirty="0" err="1"/>
              <a:t>Cоздание</a:t>
            </a:r>
            <a:r>
              <a:rPr lang="ru-RU" sz="2400" dirty="0"/>
              <a:t> и удаление веток совершенно не </a:t>
            </a:r>
            <a:r>
              <a:rPr lang="ru-RU" sz="2400" dirty="0" err="1"/>
              <a:t>затратно</a:t>
            </a:r>
            <a:r>
              <a:rPr lang="ru-RU" sz="2400" dirty="0"/>
              <a:t>, так как ветка в </a:t>
            </a:r>
            <a:r>
              <a:rPr lang="ru-RU" sz="2400" dirty="0" err="1"/>
              <a:t>Git</a:t>
            </a:r>
            <a:r>
              <a:rPr lang="ru-RU" sz="2400" dirty="0"/>
              <a:t> — это всего </a:t>
            </a:r>
            <a:r>
              <a:rPr lang="ru-RU" sz="2400" dirty="0" smtClean="0"/>
              <a:t>лишь файл</a:t>
            </a:r>
            <a:r>
              <a:rPr lang="ru-RU" sz="2400" dirty="0"/>
              <a:t>, содержащий 40 символов контрольной суммы SHA-1 того </a:t>
            </a:r>
            <a:r>
              <a:rPr lang="ru-RU" sz="2400" dirty="0" err="1"/>
              <a:t>коммита</a:t>
            </a:r>
            <a:r>
              <a:rPr lang="ru-RU" sz="2400" dirty="0"/>
              <a:t>, на который </a:t>
            </a:r>
            <a:r>
              <a:rPr lang="ru-RU" sz="2400" dirty="0" smtClean="0"/>
              <a:t>он указывает</a:t>
            </a:r>
            <a:r>
              <a:rPr lang="ru-RU" sz="2400" dirty="0"/>
              <a:t>.</a:t>
            </a:r>
            <a:endParaRPr lang="ru-RU" sz="2400" dirty="0" smtClean="0"/>
          </a:p>
          <a:p>
            <a:pPr marL="36576" indent="0">
              <a:buNone/>
            </a:pPr>
            <a:endParaRPr lang="ru-RU" sz="2400" i="1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73" y="4267062"/>
            <a:ext cx="7510198" cy="140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90802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Основы ветвления и слияния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000" dirty="0" smtClean="0"/>
              <a:t>Простой </a:t>
            </a:r>
            <a:r>
              <a:rPr lang="ru-RU" sz="2000" dirty="0"/>
              <a:t>пример рабочего процесса, который может быть полезен </a:t>
            </a:r>
            <a:r>
              <a:rPr lang="ru-RU" sz="2000" dirty="0" smtClean="0"/>
              <a:t>в вашем </a:t>
            </a:r>
            <a:r>
              <a:rPr lang="ru-RU" sz="2000" dirty="0"/>
              <a:t>проекте</a:t>
            </a:r>
            <a:r>
              <a:rPr lang="ru-RU" sz="2000" dirty="0" smtClean="0"/>
              <a:t>.</a:t>
            </a:r>
            <a:endParaRPr lang="ru-RU" sz="2000" dirty="0"/>
          </a:p>
          <a:p>
            <a:pPr marL="36576" indent="0">
              <a:buNone/>
            </a:pPr>
            <a:r>
              <a:rPr lang="ru-RU" sz="2000" dirty="0"/>
              <a:t>1. Вы работаете над сайтом.</a:t>
            </a:r>
          </a:p>
          <a:p>
            <a:pPr marL="36576" indent="0">
              <a:buNone/>
            </a:pPr>
            <a:r>
              <a:rPr lang="ru-RU" sz="2000" dirty="0"/>
              <a:t>2. Вы создаете ветку для новой </a:t>
            </a:r>
            <a:r>
              <a:rPr lang="ru-RU" sz="2000" dirty="0" smtClean="0"/>
              <a:t>статьи.</a:t>
            </a:r>
            <a:endParaRPr lang="ru-RU" sz="2000" dirty="0"/>
          </a:p>
          <a:p>
            <a:pPr marL="36576" indent="0">
              <a:buNone/>
            </a:pPr>
            <a:r>
              <a:rPr lang="ru-RU" sz="2000" dirty="0"/>
              <a:t>3. Вы работаете в этой ветке.</a:t>
            </a:r>
          </a:p>
          <a:p>
            <a:r>
              <a:rPr lang="ru-RU" sz="2000" dirty="0"/>
              <a:t>В этот момент вы получаете сообщение, что обнаружена критическая </a:t>
            </a:r>
            <a:r>
              <a:rPr lang="ru-RU" sz="2000" dirty="0" smtClean="0"/>
              <a:t>ошибка. </a:t>
            </a:r>
            <a:endParaRPr lang="ru-RU" sz="2000" dirty="0"/>
          </a:p>
          <a:p>
            <a:pPr marL="36576" indent="0">
              <a:buNone/>
            </a:pPr>
            <a:r>
              <a:rPr lang="ru-RU" sz="2000" dirty="0"/>
              <a:t>1. Переключиться на основную ветку.</a:t>
            </a:r>
          </a:p>
          <a:p>
            <a:pPr marL="36576" indent="0">
              <a:buNone/>
            </a:pPr>
            <a:r>
              <a:rPr lang="ru-RU" sz="2000" dirty="0"/>
              <a:t>2. Создать ветку для добавления исправления.</a:t>
            </a:r>
          </a:p>
          <a:p>
            <a:pPr marL="36576" indent="0">
              <a:buNone/>
            </a:pPr>
            <a:r>
              <a:rPr lang="ru-RU" sz="2000" dirty="0"/>
              <a:t>3. После тестирования слить ветку содержащую исправление с основной веткой.</a:t>
            </a:r>
          </a:p>
          <a:p>
            <a:pPr marL="36576" indent="0">
              <a:buNone/>
            </a:pPr>
            <a:r>
              <a:rPr lang="ru-RU" sz="2000" dirty="0"/>
              <a:t>4. Переключиться назад в ту ветку, где вы пишете статью и продолжить работать.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401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Основы ветвления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>
            <a:normAutofit/>
          </a:bodyPr>
          <a:lstStyle/>
          <a:p>
            <a:r>
              <a:rPr lang="ru-RU" dirty="0"/>
              <a:t>Чтобы создать ветку и сразу переключиться на нее, </a:t>
            </a:r>
            <a:r>
              <a:rPr lang="ru-RU" dirty="0" smtClean="0"/>
              <a:t>можно выполнить </a:t>
            </a:r>
            <a:r>
              <a:rPr lang="ru-RU" dirty="0"/>
              <a:t>команду </a:t>
            </a:r>
            <a:r>
              <a:rPr lang="ru-RU" i="1" dirty="0" err="1"/>
              <a:t>git</a:t>
            </a:r>
            <a:r>
              <a:rPr lang="ru-RU" i="1" dirty="0"/>
              <a:t> </a:t>
            </a:r>
            <a:r>
              <a:rPr lang="ru-RU" i="1" dirty="0" err="1"/>
              <a:t>checkout</a:t>
            </a:r>
            <a:r>
              <a:rPr lang="ru-RU" dirty="0"/>
              <a:t> с параметром </a:t>
            </a:r>
            <a:r>
              <a:rPr lang="ru-RU" i="1" dirty="0"/>
              <a:t>-b</a:t>
            </a:r>
            <a:r>
              <a:rPr lang="ru-RU" dirty="0"/>
              <a:t>:</a:t>
            </a:r>
          </a:p>
          <a:p>
            <a:pPr marL="36576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checkout -b iss53</a:t>
            </a:r>
          </a:p>
          <a:p>
            <a:pPr marL="36576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Switched to a new branch "iss53"</a:t>
            </a:r>
          </a:p>
          <a:p>
            <a:r>
              <a:rPr lang="ru-RU" dirty="0"/>
              <a:t>Это тоже самое что и:</a:t>
            </a:r>
          </a:p>
          <a:p>
            <a:pPr marL="36576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branch iss53</a:t>
            </a:r>
          </a:p>
          <a:p>
            <a:pPr marL="36576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checkout iss53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459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Ветка </a:t>
            </a:r>
            <a:r>
              <a:rPr lang="en-US" dirty="0" smtClean="0"/>
              <a:t>iss53 </a:t>
            </a:r>
            <a:r>
              <a:rPr lang="ru-RU" dirty="0" smtClean="0"/>
              <a:t>двигается вперёд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notepad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index.html</a:t>
            </a:r>
          </a:p>
          <a:p>
            <a:pPr marL="36576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commit -a -m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“added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 new footer [issue 53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]”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241892"/>
            <a:ext cx="8543569" cy="3013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16400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Работа с веткой </a:t>
            </a:r>
            <a:r>
              <a:rPr lang="en-US" dirty="0" smtClean="0"/>
              <a:t>hotfix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25963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checkout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</a:p>
          <a:p>
            <a:pPr marL="36576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checkout -b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hotfix</a:t>
            </a:r>
          </a:p>
          <a:p>
            <a:pPr marL="36576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notepad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index.html</a:t>
            </a:r>
          </a:p>
          <a:p>
            <a:pPr marL="36576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commit -a -m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“fixed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the broken email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address”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390491"/>
            <a:ext cx="6522119" cy="3096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02445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Слияние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Чтобы выполнить </a:t>
            </a:r>
            <a:r>
              <a:rPr lang="ru-RU" sz="2400" dirty="0"/>
              <a:t>слияние (</a:t>
            </a:r>
            <a:r>
              <a:rPr lang="ru-RU" sz="2400" dirty="0" err="1"/>
              <a:t>merge</a:t>
            </a:r>
            <a:r>
              <a:rPr lang="ru-RU" sz="2400" dirty="0"/>
              <a:t>) с основной веткой для включения </a:t>
            </a:r>
            <a:r>
              <a:rPr lang="ru-RU" sz="2400" dirty="0" smtClean="0"/>
              <a:t>в продукт</a:t>
            </a:r>
            <a:r>
              <a:rPr lang="ru-RU" sz="2400" dirty="0"/>
              <a:t>,</a:t>
            </a:r>
            <a:r>
              <a:rPr lang="ru-RU" sz="2400" dirty="0" smtClean="0"/>
              <a:t> необходимо использовать команду </a:t>
            </a:r>
            <a:r>
              <a:rPr lang="ru-RU" sz="2400" i="1" dirty="0" err="1"/>
              <a:t>git</a:t>
            </a:r>
            <a:r>
              <a:rPr lang="ru-RU" sz="2400" i="1" dirty="0"/>
              <a:t> </a:t>
            </a:r>
            <a:r>
              <a:rPr lang="ru-RU" sz="2400" i="1" dirty="0" err="1" smtClean="0"/>
              <a:t>merge</a:t>
            </a:r>
            <a:r>
              <a:rPr lang="ru-RU" sz="2400" dirty="0" smtClean="0"/>
              <a:t>.</a:t>
            </a:r>
          </a:p>
          <a:p>
            <a:pPr marL="36576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checkout master</a:t>
            </a:r>
          </a:p>
          <a:p>
            <a:pPr marL="36576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merge hotfix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544" y="3645024"/>
            <a:ext cx="4919511" cy="296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40116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Продолжение работы над </a:t>
            </a:r>
            <a:r>
              <a:rPr lang="en-US" dirty="0" smtClean="0"/>
              <a:t>iss53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>
            <a:normAutofit/>
          </a:bodyPr>
          <a:lstStyle/>
          <a:p>
            <a:r>
              <a:rPr lang="ru-RU" sz="2400" dirty="0"/>
              <a:t>Для удаления </a:t>
            </a:r>
            <a:r>
              <a:rPr lang="ru-RU" sz="2400" dirty="0" smtClean="0"/>
              <a:t>ветки</a:t>
            </a:r>
            <a:r>
              <a:rPr lang="en-US" sz="2400" dirty="0" smtClean="0"/>
              <a:t> </a:t>
            </a:r>
            <a:r>
              <a:rPr lang="ru-RU" sz="2400" dirty="0" smtClean="0"/>
              <a:t>выполните </a:t>
            </a:r>
            <a:r>
              <a:rPr lang="ru-RU" sz="2400" dirty="0"/>
              <a:t>команду </a:t>
            </a:r>
            <a:r>
              <a:rPr lang="ru-RU" sz="2400" dirty="0" err="1"/>
              <a:t>git</a:t>
            </a:r>
            <a:r>
              <a:rPr lang="ru-RU" sz="2400" dirty="0"/>
              <a:t> </a:t>
            </a:r>
            <a:r>
              <a:rPr lang="ru-RU" sz="2400" dirty="0" err="1"/>
              <a:t>branch</a:t>
            </a:r>
            <a:r>
              <a:rPr lang="ru-RU" sz="2400" dirty="0"/>
              <a:t> с параметром -d:</a:t>
            </a:r>
          </a:p>
          <a:p>
            <a:pPr marL="36576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branch -d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hotfix</a:t>
            </a:r>
          </a:p>
          <a:p>
            <a:r>
              <a:rPr lang="ru-RU" sz="2400" dirty="0"/>
              <a:t>Теперь вы можете переключить ветку и вернуться к работе над своей проблемой #53</a:t>
            </a:r>
            <a:r>
              <a:rPr lang="ru-RU" sz="2400" dirty="0" smtClean="0"/>
              <a:t>:</a:t>
            </a:r>
            <a:endParaRPr lang="en-US" sz="2400" dirty="0" smtClean="0"/>
          </a:p>
          <a:p>
            <a:pPr marL="36576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checkout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iss53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notepad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index.html</a:t>
            </a:r>
          </a:p>
          <a:p>
            <a:pPr marL="36576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commit -a -m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“finished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the new footer [issue 53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]”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4653136"/>
            <a:ext cx="4412724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42484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Основы слияния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25963"/>
          </a:xfrm>
        </p:spPr>
        <p:txBody>
          <a:bodyPr>
            <a:normAutofit/>
          </a:bodyPr>
          <a:lstStyle/>
          <a:p>
            <a:r>
              <a:rPr lang="ru-RU" sz="2400" dirty="0"/>
              <a:t>Предположим, вы решили, что работа по проблеме #53 закончена, и ее можно влить в </a:t>
            </a:r>
            <a:r>
              <a:rPr lang="ru-RU" sz="2400" dirty="0" smtClean="0"/>
              <a:t>ветку </a:t>
            </a:r>
            <a:r>
              <a:rPr lang="en-US" sz="2400" dirty="0" smtClean="0"/>
              <a:t>master.</a:t>
            </a:r>
            <a:endParaRPr lang="ru-RU" sz="2400" dirty="0" smtClean="0"/>
          </a:p>
          <a:p>
            <a:pPr marL="36576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checkout master</a:t>
            </a:r>
          </a:p>
          <a:p>
            <a:pPr marL="36576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merge iss53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520444"/>
            <a:ext cx="7843416" cy="2948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9268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Отмена подготовки файла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25963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Если было изменено </a:t>
            </a:r>
            <a:r>
              <a:rPr lang="ru-RU" dirty="0"/>
              <a:t>два файла, и </a:t>
            </a:r>
            <a:r>
              <a:rPr lang="ru-RU" dirty="0" smtClean="0"/>
              <a:t>требуется </a:t>
            </a:r>
            <a:r>
              <a:rPr lang="ru-RU" dirty="0" err="1"/>
              <a:t>закоммитить</a:t>
            </a:r>
            <a:r>
              <a:rPr lang="ru-RU" dirty="0"/>
              <a:t> </a:t>
            </a:r>
            <a:r>
              <a:rPr lang="ru-RU" dirty="0" smtClean="0"/>
              <a:t>их в два подхода, </a:t>
            </a:r>
            <a:r>
              <a:rPr lang="ru-RU" dirty="0"/>
              <a:t>но </a:t>
            </a:r>
            <a:r>
              <a:rPr lang="ru-RU" dirty="0" smtClean="0"/>
              <a:t>случайно было набрано </a:t>
            </a:r>
            <a:r>
              <a:rPr lang="ru-RU" i="1" dirty="0" err="1"/>
              <a:t>git</a:t>
            </a:r>
            <a:r>
              <a:rPr lang="ru-RU" i="1" dirty="0"/>
              <a:t> </a:t>
            </a:r>
            <a:r>
              <a:rPr lang="ru-RU" i="1" dirty="0" err="1"/>
              <a:t>add</a:t>
            </a:r>
            <a:r>
              <a:rPr lang="ru-RU" i="1" dirty="0"/>
              <a:t> *</a:t>
            </a:r>
            <a:r>
              <a:rPr lang="ru-RU" dirty="0"/>
              <a:t>, и </a:t>
            </a:r>
            <a:r>
              <a:rPr lang="ru-RU" dirty="0" smtClean="0"/>
              <a:t>оба файла </a:t>
            </a:r>
            <a:r>
              <a:rPr lang="ru-RU" dirty="0" err="1" smtClean="0"/>
              <a:t>проиндексировались</a:t>
            </a:r>
            <a:r>
              <a:rPr lang="ru-RU" dirty="0" smtClean="0"/>
              <a:t>. </a:t>
            </a:r>
            <a:r>
              <a:rPr lang="ru-RU" dirty="0"/>
              <a:t>Как </a:t>
            </a:r>
            <a:r>
              <a:rPr lang="ru-RU" dirty="0" smtClean="0"/>
              <a:t>отменить добавление </a:t>
            </a:r>
            <a:r>
              <a:rPr lang="ru-RU" dirty="0"/>
              <a:t>одного из них</a:t>
            </a:r>
            <a:r>
              <a:rPr lang="ru-RU" dirty="0" smtClean="0"/>
              <a:t>?</a:t>
            </a:r>
          </a:p>
          <a:p>
            <a:pPr marL="36576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add .</a:t>
            </a:r>
          </a:p>
          <a:p>
            <a:pPr marL="36576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status</a:t>
            </a:r>
          </a:p>
          <a:p>
            <a:pPr marL="36576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On branch master</a:t>
            </a:r>
          </a:p>
          <a:p>
            <a:pPr marL="36576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Changes to be committed:</a:t>
            </a:r>
          </a:p>
          <a:p>
            <a:pPr marL="36576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(use "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reset HEAD &lt;file&gt;..." to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unstage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6576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renamed: README.md -&gt; README</a:t>
            </a:r>
          </a:p>
          <a:p>
            <a:pPr marL="36576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modified: 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CONTRIBUTING.md</a:t>
            </a:r>
            <a:endParaRPr lang="ru-RU" sz="2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reset HEAD CONTRIBUTING.md</a:t>
            </a:r>
            <a:endParaRPr lang="ru-RU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err="1" smtClean="0"/>
              <a:t>Коммит</a:t>
            </a:r>
            <a:r>
              <a:rPr lang="ru-RU" dirty="0" smtClean="0"/>
              <a:t> слияния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2723794"/>
            <a:ext cx="8446255" cy="257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2961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Отмена изменения измененного файла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25963"/>
          </a:xfrm>
        </p:spPr>
        <p:txBody>
          <a:bodyPr>
            <a:normAutofit fontScale="70000" lnSpcReduction="20000"/>
          </a:bodyPr>
          <a:lstStyle/>
          <a:p>
            <a:pPr marL="36576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Changes not staged for commit:</a:t>
            </a:r>
          </a:p>
          <a:p>
            <a:pPr marL="36576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(use "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add &lt;file&gt;..." to update what will be committed)</a:t>
            </a:r>
          </a:p>
          <a:p>
            <a:pPr marL="36576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(use "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checkout -- &lt;file&gt;..." to discard changes in working directory)</a:t>
            </a:r>
          </a:p>
          <a:p>
            <a:pPr marL="36576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modified: </a:t>
            </a:r>
            <a:r>
              <a:rPr lang="en-US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CONTRIBUTING.md</a:t>
            </a:r>
            <a:endParaRPr lang="ru-RU" sz="2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 smtClean="0"/>
              <a:t>В подсказке указано</a:t>
            </a:r>
            <a:r>
              <a:rPr lang="ru-RU" dirty="0"/>
              <a:t>, как отбросить сделанные </a:t>
            </a:r>
            <a:r>
              <a:rPr lang="ru-RU" dirty="0" smtClean="0"/>
              <a:t>изменения.</a:t>
            </a:r>
          </a:p>
          <a:p>
            <a:pPr marL="36576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checkout -- CONTRIBUTING.md</a:t>
            </a:r>
          </a:p>
          <a:p>
            <a:pPr marL="36576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status</a:t>
            </a:r>
          </a:p>
          <a:p>
            <a:pPr marL="36576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On branch master</a:t>
            </a:r>
          </a:p>
          <a:p>
            <a:pPr marL="36576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Changes to be committed:</a:t>
            </a:r>
          </a:p>
          <a:p>
            <a:pPr marL="36576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(use "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reset HEAD &lt;file&gt;..." to 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unstage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6576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renamed: README.md -&gt; README</a:t>
            </a:r>
            <a:endParaRPr lang="ru-RU" sz="2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Просмотр удалённых (облачных) </a:t>
            </a:r>
            <a:r>
              <a:rPr lang="ru-RU" dirty="0" err="1" smtClean="0"/>
              <a:t>репозиториев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>
            <a:normAutofit fontScale="92500"/>
          </a:bodyPr>
          <a:lstStyle/>
          <a:p>
            <a:r>
              <a:rPr lang="ru-RU" sz="2400" dirty="0"/>
              <a:t>Для того, чтобы просмотреть список настроенных удалённых </a:t>
            </a:r>
            <a:r>
              <a:rPr lang="ru-RU" sz="2400" dirty="0" err="1"/>
              <a:t>репозиториев</a:t>
            </a:r>
            <a:r>
              <a:rPr lang="ru-RU" sz="2400" dirty="0"/>
              <a:t>, </a:t>
            </a:r>
            <a:r>
              <a:rPr lang="ru-RU" sz="2400" dirty="0" smtClean="0"/>
              <a:t>нужно</a:t>
            </a:r>
            <a:r>
              <a:rPr lang="en-US" sz="2400" dirty="0" smtClean="0"/>
              <a:t> </a:t>
            </a:r>
            <a:r>
              <a:rPr lang="ru-RU" sz="2400" dirty="0" smtClean="0"/>
              <a:t>запустить </a:t>
            </a:r>
            <a:r>
              <a:rPr lang="ru-RU" sz="2400" dirty="0"/>
              <a:t>команду </a:t>
            </a:r>
            <a:r>
              <a:rPr lang="en-US" sz="2400" i="1" dirty="0" err="1"/>
              <a:t>git</a:t>
            </a:r>
            <a:r>
              <a:rPr lang="en-US" sz="2400" i="1" dirty="0"/>
              <a:t> remote</a:t>
            </a:r>
            <a:r>
              <a:rPr lang="en-US" sz="2400" dirty="0" smtClean="0"/>
              <a:t>.</a:t>
            </a:r>
            <a:endParaRPr lang="ru-RU" sz="2400" dirty="0" smtClean="0"/>
          </a:p>
          <a:p>
            <a:r>
              <a:rPr lang="ru-RU" sz="2400" dirty="0"/>
              <a:t>Если вы клонировали </a:t>
            </a:r>
            <a:r>
              <a:rPr lang="ru-RU" sz="2400" dirty="0" err="1"/>
              <a:t>репозиторий</a:t>
            </a:r>
            <a:r>
              <a:rPr lang="ru-RU" sz="2400" dirty="0"/>
              <a:t>, то увидите как минимум ``</a:t>
            </a:r>
            <a:r>
              <a:rPr lang="ru-RU" sz="2400" dirty="0" err="1"/>
              <a:t>origin</a:t>
            </a:r>
            <a:r>
              <a:rPr lang="ru-RU" sz="2400" dirty="0"/>
              <a:t>`` — имя </a:t>
            </a:r>
            <a:r>
              <a:rPr lang="ru-RU" sz="2400" dirty="0" smtClean="0"/>
              <a:t>по умолчанию </a:t>
            </a:r>
            <a:r>
              <a:rPr lang="ru-RU" sz="2400" dirty="0"/>
              <a:t>для исходного </a:t>
            </a:r>
            <a:r>
              <a:rPr lang="ru-RU" sz="2400" dirty="0" err="1" smtClean="0"/>
              <a:t>репозитория</a:t>
            </a:r>
            <a:r>
              <a:rPr lang="ru-RU" sz="2400" dirty="0" smtClean="0"/>
              <a:t>.</a:t>
            </a:r>
          </a:p>
          <a:p>
            <a:r>
              <a:rPr lang="ru-RU" sz="2400" dirty="0" smtClean="0"/>
              <a:t>Можно </a:t>
            </a:r>
            <a:r>
              <a:rPr lang="ru-RU" sz="2400" dirty="0"/>
              <a:t>также указать ключ </a:t>
            </a:r>
            <a:r>
              <a:rPr lang="ru-RU" sz="2400" i="1" dirty="0"/>
              <a:t>-v</a:t>
            </a:r>
            <a:r>
              <a:rPr lang="ru-RU" sz="2400" dirty="0"/>
              <a:t>, чтобы просмотреть адреса для чтения и </a:t>
            </a:r>
            <a:r>
              <a:rPr lang="ru-RU" sz="2400" dirty="0" smtClean="0"/>
              <a:t>записи, привязанные </a:t>
            </a:r>
            <a:r>
              <a:rPr lang="ru-RU" sz="2400" dirty="0"/>
              <a:t>к </a:t>
            </a:r>
            <a:r>
              <a:rPr lang="ru-RU" sz="2400" dirty="0" err="1"/>
              <a:t>репозиторию</a:t>
            </a:r>
            <a:r>
              <a:rPr lang="ru-RU" sz="2400" dirty="0"/>
              <a:t>:</a:t>
            </a:r>
          </a:p>
          <a:p>
            <a:pPr marL="36576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remote -v</a:t>
            </a:r>
          </a:p>
          <a:p>
            <a:pPr marL="36576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origin https://github.com/schacon/ticgit (fetch)</a:t>
            </a:r>
          </a:p>
          <a:p>
            <a:pPr marL="36576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origin https://github.com/schacon/ticgit (push)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Добавление удалённых </a:t>
            </a:r>
            <a:r>
              <a:rPr lang="ru-RU" dirty="0" err="1" smtClean="0"/>
              <a:t>репозиториев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Для того, чтобы </a:t>
            </a:r>
            <a:r>
              <a:rPr lang="ru-RU" dirty="0" smtClean="0"/>
              <a:t>добавить удалённый </a:t>
            </a:r>
            <a:r>
              <a:rPr lang="ru-RU" dirty="0" err="1"/>
              <a:t>репозиторий</a:t>
            </a:r>
            <a:r>
              <a:rPr lang="ru-RU" dirty="0"/>
              <a:t> и присвоить ему имя (</a:t>
            </a:r>
            <a:r>
              <a:rPr lang="ru-RU" dirty="0" err="1"/>
              <a:t>shortname</a:t>
            </a:r>
            <a:r>
              <a:rPr lang="ru-RU" dirty="0"/>
              <a:t>), просто выполните команду </a:t>
            </a:r>
            <a:r>
              <a:rPr lang="ru-RU" i="1" dirty="0" err="1" smtClean="0"/>
              <a:t>git</a:t>
            </a:r>
            <a:r>
              <a:rPr lang="ru-RU" i="1" dirty="0"/>
              <a:t> </a:t>
            </a:r>
            <a:r>
              <a:rPr lang="en-US" i="1" dirty="0" smtClean="0"/>
              <a:t>remote </a:t>
            </a:r>
            <a:r>
              <a:rPr lang="en-US" i="1" dirty="0"/>
              <a:t>add [</a:t>
            </a:r>
            <a:r>
              <a:rPr lang="en-US" i="1" dirty="0" err="1"/>
              <a:t>shortname</a:t>
            </a:r>
            <a:r>
              <a:rPr lang="en-US" i="1" dirty="0"/>
              <a:t>] [</a:t>
            </a:r>
            <a:r>
              <a:rPr lang="en-US" i="1" dirty="0" err="1"/>
              <a:t>url</a:t>
            </a:r>
            <a:r>
              <a:rPr lang="en-US" i="1" dirty="0" smtClean="0"/>
              <a:t>]</a:t>
            </a:r>
            <a:r>
              <a:rPr lang="ru-RU" dirty="0" smtClean="0"/>
              <a:t>.</a:t>
            </a:r>
            <a:endParaRPr lang="en-US" i="1" dirty="0"/>
          </a:p>
          <a:p>
            <a:pPr marL="36576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remote add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pb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https://github.com/paulboone/ticgit</a:t>
            </a:r>
          </a:p>
          <a:p>
            <a:pPr marL="36576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remote -v</a:t>
            </a:r>
          </a:p>
          <a:p>
            <a:pPr marL="36576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origin https://github.com/schacon/ticgit (fetch)</a:t>
            </a:r>
          </a:p>
          <a:p>
            <a:pPr marL="36576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origin https://github.com/schacon/ticgit (push)</a:t>
            </a:r>
          </a:p>
          <a:p>
            <a:pPr marL="36576" indent="0">
              <a:buNone/>
            </a:pP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pb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https://github.com/paulboone/ticgit (fetch)</a:t>
            </a:r>
          </a:p>
          <a:p>
            <a:pPr marL="36576" indent="0">
              <a:buNone/>
            </a:pP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pb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https://github.com/paulboone/ticgit (push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 smtClean="0"/>
              <a:t>Если необходимо </a:t>
            </a:r>
            <a:r>
              <a:rPr lang="ru-RU" dirty="0"/>
              <a:t>получить изменения, которые есть </a:t>
            </a:r>
            <a:r>
              <a:rPr lang="ru-RU" dirty="0" smtClean="0"/>
              <a:t>в </a:t>
            </a:r>
            <a:r>
              <a:rPr lang="en-US" i="1" dirty="0" err="1" smtClean="0"/>
              <a:t>pb</a:t>
            </a:r>
            <a:r>
              <a:rPr lang="ru-RU" dirty="0" smtClean="0"/>
              <a:t>, </a:t>
            </a:r>
            <a:r>
              <a:rPr lang="ru-RU" dirty="0"/>
              <a:t>но </a:t>
            </a:r>
            <a:r>
              <a:rPr lang="ru-RU" dirty="0" smtClean="0"/>
              <a:t>нет </a:t>
            </a:r>
            <a:r>
              <a:rPr lang="ru-RU" dirty="0"/>
              <a:t>у н</a:t>
            </a:r>
            <a:r>
              <a:rPr lang="ru-RU" dirty="0" smtClean="0"/>
              <a:t>ас</a:t>
            </a:r>
            <a:r>
              <a:rPr lang="ru-RU" dirty="0"/>
              <a:t>, </a:t>
            </a:r>
            <a:r>
              <a:rPr lang="ru-RU" dirty="0" smtClean="0"/>
              <a:t>то нужно выполнить команду </a:t>
            </a:r>
            <a:r>
              <a:rPr lang="en-US" i="1" dirty="0" err="1"/>
              <a:t>git</a:t>
            </a:r>
            <a:r>
              <a:rPr lang="en-US" i="1" dirty="0"/>
              <a:t> fetch </a:t>
            </a:r>
            <a:r>
              <a:rPr lang="en-US" i="1" dirty="0" err="1" smtClean="0"/>
              <a:t>pb</a:t>
            </a:r>
            <a:r>
              <a:rPr lang="ru-RU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Просмотр меток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endParaRPr lang="ru-RU" sz="1800" dirty="0" smtClean="0"/>
          </a:p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Прямоугольник 3"/>
          <p:cNvSpPr/>
          <p:nvPr/>
        </p:nvSpPr>
        <p:spPr>
          <a:xfrm>
            <a:off x="611560" y="1412776"/>
            <a:ext cx="7920880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Для просмотра </a:t>
            </a:r>
            <a:r>
              <a:rPr lang="ru-RU" sz="2400" dirty="0"/>
              <a:t>имеющихся меток (</a:t>
            </a:r>
            <a:r>
              <a:rPr lang="ru-RU" sz="2400" dirty="0" err="1"/>
              <a:t>tag</a:t>
            </a:r>
            <a:r>
              <a:rPr lang="ru-RU" sz="2400" dirty="0"/>
              <a:t>) в </a:t>
            </a:r>
            <a:r>
              <a:rPr lang="ru-RU" sz="2400" dirty="0" err="1"/>
              <a:t>Git’е</a:t>
            </a:r>
            <a:r>
              <a:rPr lang="ru-RU" sz="2400" dirty="0"/>
              <a:t> </a:t>
            </a:r>
            <a:r>
              <a:rPr lang="ru-RU" sz="2400" dirty="0" smtClean="0"/>
              <a:t>необходимо </a:t>
            </a:r>
            <a:r>
              <a:rPr lang="ru-RU" sz="2400" dirty="0"/>
              <a:t>набрать </a:t>
            </a:r>
            <a:r>
              <a:rPr lang="ru-RU" sz="2400" i="1" dirty="0" err="1"/>
              <a:t>git</a:t>
            </a:r>
            <a:r>
              <a:rPr lang="ru-RU" sz="2400" i="1" dirty="0"/>
              <a:t> </a:t>
            </a:r>
            <a:r>
              <a:rPr lang="ru-RU" sz="2400" i="1" dirty="0" err="1" smtClean="0"/>
              <a:t>tag</a:t>
            </a:r>
            <a:r>
              <a:rPr lang="ru-RU" sz="2400" dirty="0"/>
              <a:t>.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tag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v0.1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v1.3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Если </a:t>
            </a:r>
            <a:r>
              <a:rPr lang="ru-RU" sz="2400" dirty="0" smtClean="0"/>
              <a:t>необходимо просмотреть </a:t>
            </a:r>
            <a:r>
              <a:rPr lang="ru-RU" sz="2400" dirty="0"/>
              <a:t>только </a:t>
            </a:r>
            <a:r>
              <a:rPr lang="ru-RU" sz="2400" dirty="0" smtClean="0"/>
              <a:t>выпуски </a:t>
            </a:r>
            <a:r>
              <a:rPr lang="ru-RU" sz="2400" dirty="0"/>
              <a:t>1.8.5, </a:t>
            </a:r>
            <a:r>
              <a:rPr lang="ru-RU" sz="2400" dirty="0" smtClean="0"/>
              <a:t>нужно</a:t>
            </a:r>
            <a:r>
              <a:rPr lang="ru-RU" sz="2400" dirty="0"/>
              <a:t> </a:t>
            </a:r>
            <a:r>
              <a:rPr lang="ru-RU" sz="2400" dirty="0" smtClean="0"/>
              <a:t>выполнить </a:t>
            </a:r>
            <a:r>
              <a:rPr lang="ru-RU" sz="2400" dirty="0"/>
              <a:t>следующее</a:t>
            </a:r>
            <a:r>
              <a:rPr lang="ru-RU" sz="2400" dirty="0" smtClean="0"/>
              <a:t>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tag -l 'v1.8.5*'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v1.8.5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v1.8.5-rc0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v1.8.5-rc1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v1.8.5-rc2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v1.8.5-rc3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v1.8.5.1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Создание меток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25963"/>
          </a:xfrm>
        </p:spPr>
        <p:txBody>
          <a:bodyPr>
            <a:noAutofit/>
          </a:bodyPr>
          <a:lstStyle/>
          <a:p>
            <a:pPr algn="just"/>
            <a:r>
              <a:rPr lang="ru-RU" sz="2400" dirty="0" err="1"/>
              <a:t>Git</a:t>
            </a:r>
            <a:r>
              <a:rPr lang="ru-RU" sz="2400" dirty="0"/>
              <a:t> использует два основных типа меток: легковесные и аннотированные</a:t>
            </a:r>
            <a:r>
              <a:rPr lang="ru-RU" sz="2400" dirty="0" smtClean="0"/>
              <a:t>.</a:t>
            </a:r>
          </a:p>
          <a:p>
            <a:r>
              <a:rPr lang="ru-RU" sz="2400" dirty="0"/>
              <a:t>Легковесная метка — это что-то весьма похожее на ветку, которая не </a:t>
            </a:r>
            <a:r>
              <a:rPr lang="ru-RU" sz="2400" dirty="0" smtClean="0"/>
              <a:t>меняется.</a:t>
            </a:r>
          </a:p>
          <a:p>
            <a:r>
              <a:rPr lang="ru-RU" sz="2400" dirty="0"/>
              <a:t>А вот аннотированные метки хранятся в базе данных </a:t>
            </a:r>
            <a:r>
              <a:rPr lang="ru-RU" sz="2400" dirty="0" err="1"/>
              <a:t>Git’а</a:t>
            </a:r>
            <a:r>
              <a:rPr lang="ru-RU" sz="2400" dirty="0"/>
              <a:t> как полноценные объекты</a:t>
            </a:r>
            <a:r>
              <a:rPr lang="ru-RU" sz="2400" dirty="0" smtClean="0"/>
              <a:t>.</a:t>
            </a:r>
          </a:p>
          <a:p>
            <a:r>
              <a:rPr lang="ru-RU" sz="2400" dirty="0"/>
              <a:t>Самый простой способ </a:t>
            </a:r>
            <a:r>
              <a:rPr lang="ru-RU" sz="2400" dirty="0" smtClean="0"/>
              <a:t>это указать </a:t>
            </a:r>
            <a:r>
              <a:rPr lang="ru-RU" sz="2400" i="1" dirty="0"/>
              <a:t>-a</a:t>
            </a:r>
            <a:r>
              <a:rPr lang="ru-RU" sz="2400" dirty="0"/>
              <a:t> при выполнении команды </a:t>
            </a:r>
            <a:r>
              <a:rPr lang="ru-RU" sz="2400" i="1" dirty="0" err="1"/>
              <a:t>tag</a:t>
            </a:r>
            <a:r>
              <a:rPr lang="ru-RU" sz="2400" dirty="0"/>
              <a:t>:</a:t>
            </a:r>
          </a:p>
          <a:p>
            <a:pPr marL="36576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tag -a v1.4 -m 'my version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1.4‘</a:t>
            </a: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dirty="0" smtClean="0"/>
              <a:t>Для создания </a:t>
            </a:r>
            <a:r>
              <a:rPr lang="ru-RU" sz="2400" dirty="0"/>
              <a:t>легковесной метки не передавайте опций </a:t>
            </a:r>
            <a:r>
              <a:rPr lang="ru-RU" sz="2400" i="1" dirty="0"/>
              <a:t>-a, -s </a:t>
            </a:r>
            <a:r>
              <a:rPr lang="ru-RU" sz="2400" dirty="0"/>
              <a:t>и </a:t>
            </a:r>
            <a:r>
              <a:rPr lang="ru-RU" sz="2400" i="1" dirty="0"/>
              <a:t>-m</a:t>
            </a:r>
            <a:r>
              <a:rPr lang="ru-RU" sz="2400" dirty="0" smtClean="0"/>
              <a:t>:</a:t>
            </a:r>
          </a:p>
          <a:p>
            <a:pPr marL="36576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tag v1.4-lw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5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Title 105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3200" dirty="0" smtClean="0"/>
              <a:t>Псевдонимы в </a:t>
            </a:r>
            <a:r>
              <a:rPr lang="en-US" sz="3200" dirty="0" err="1"/>
              <a:t>G</a:t>
            </a:r>
            <a:r>
              <a:rPr lang="en-US" sz="3200" dirty="0" err="1" smtClean="0"/>
              <a:t>it</a:t>
            </a:r>
            <a:endParaRPr lang="en-US" sz="3200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Если </a:t>
            </a:r>
            <a:r>
              <a:rPr lang="ru-RU" dirty="0" smtClean="0"/>
              <a:t>не хочется </a:t>
            </a:r>
            <a:r>
              <a:rPr lang="ru-RU" dirty="0"/>
              <a:t>печатать каждую команду для </a:t>
            </a:r>
            <a:r>
              <a:rPr lang="ru-RU" dirty="0" err="1"/>
              <a:t>Git’а</a:t>
            </a:r>
            <a:r>
              <a:rPr lang="ru-RU" dirty="0"/>
              <a:t> целиком, </a:t>
            </a:r>
            <a:r>
              <a:rPr lang="ru-RU" dirty="0" smtClean="0"/>
              <a:t>то можно </a:t>
            </a:r>
            <a:r>
              <a:rPr lang="ru-RU" dirty="0"/>
              <a:t>настроить псевдонимы (</a:t>
            </a:r>
            <a:r>
              <a:rPr lang="ru-RU" dirty="0" err="1"/>
              <a:t>alias</a:t>
            </a:r>
            <a:r>
              <a:rPr lang="ru-RU" dirty="0"/>
              <a:t>) для любой команды с помощью </a:t>
            </a:r>
            <a:r>
              <a:rPr lang="ru-RU" i="1" dirty="0" err="1"/>
              <a:t>git</a:t>
            </a:r>
            <a:r>
              <a:rPr lang="ru-RU" i="1" dirty="0"/>
              <a:t> </a:t>
            </a:r>
            <a:r>
              <a:rPr lang="ru-RU" i="1" dirty="0" err="1"/>
              <a:t>config</a:t>
            </a:r>
            <a:r>
              <a:rPr lang="ru-RU" dirty="0" smtClean="0"/>
              <a:t>.</a:t>
            </a:r>
          </a:p>
          <a:p>
            <a:pPr marL="36576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--global alias.co checkout</a:t>
            </a:r>
          </a:p>
          <a:p>
            <a:pPr marL="36576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--global alias.br branch</a:t>
            </a:r>
          </a:p>
          <a:p>
            <a:pPr marL="36576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--global alias.ci commit</a:t>
            </a:r>
          </a:p>
          <a:p>
            <a:pPr marL="36576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--global alias.st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endParaRPr lang="ru-RU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Это означает, что, например, вместо ввода 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commit</a:t>
            </a:r>
            <a:r>
              <a:rPr lang="ru-RU" dirty="0"/>
              <a:t>, вам достаточно набрать только </a:t>
            </a:r>
            <a:r>
              <a:rPr lang="ru-RU" i="1" dirty="0" err="1"/>
              <a:t>git</a:t>
            </a:r>
            <a:r>
              <a:rPr lang="ru-RU" i="1" dirty="0"/>
              <a:t> </a:t>
            </a:r>
            <a:r>
              <a:rPr lang="ru-RU" i="1" dirty="0" err="1"/>
              <a:t>ci</a:t>
            </a:r>
            <a:r>
              <a:rPr lang="ru-RU" dirty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5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хническая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Техническая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хниче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6335</TotalTime>
  <Words>1423</Words>
  <Application>Microsoft Office PowerPoint</Application>
  <PresentationFormat>Экран (4:3)</PresentationFormat>
  <Paragraphs>193</Paragraphs>
  <Slides>30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1" baseType="lpstr">
      <vt:lpstr>Техническая</vt:lpstr>
      <vt:lpstr>Ветвление в Git</vt:lpstr>
      <vt:lpstr>Операции отмены</vt:lpstr>
      <vt:lpstr>Отмена подготовки файла</vt:lpstr>
      <vt:lpstr>Отмена изменения измененного файла</vt:lpstr>
      <vt:lpstr>Просмотр удалённых (облачных) репозиториев</vt:lpstr>
      <vt:lpstr>Добавление удалённых репозиториев</vt:lpstr>
      <vt:lpstr>Просмотр меток</vt:lpstr>
      <vt:lpstr>Создание меток</vt:lpstr>
      <vt:lpstr>Псевдонимы в Git</vt:lpstr>
      <vt:lpstr>Псевдонимы в Git</vt:lpstr>
      <vt:lpstr>Ветвление в Git</vt:lpstr>
      <vt:lpstr>Коммит и его дерево</vt:lpstr>
      <vt:lpstr>Коммит и его родители</vt:lpstr>
      <vt:lpstr>Ветвление в Git</vt:lpstr>
      <vt:lpstr>Создание новой ветки</vt:lpstr>
      <vt:lpstr>HEAD указывает на ветку</vt:lpstr>
      <vt:lpstr>Отслеживание веток</vt:lpstr>
      <vt:lpstr>Переключение веток</vt:lpstr>
      <vt:lpstr>Переключение веток</vt:lpstr>
      <vt:lpstr>Возвращение на ветку master</vt:lpstr>
      <vt:lpstr>Изменения в ветке master</vt:lpstr>
      <vt:lpstr>Просмотр ветвлений</vt:lpstr>
      <vt:lpstr>Основы ветвления и слияния</vt:lpstr>
      <vt:lpstr>Основы ветвления</vt:lpstr>
      <vt:lpstr>Ветка iss53 двигается вперёд</vt:lpstr>
      <vt:lpstr>Работа с веткой hotfix</vt:lpstr>
      <vt:lpstr>Слияние</vt:lpstr>
      <vt:lpstr>Продолжение работы над iss53</vt:lpstr>
      <vt:lpstr>Основы слияния</vt:lpstr>
      <vt:lpstr>Коммит слияния</vt:lpstr>
    </vt:vector>
  </TitlesOfParts>
  <Company>Genco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Java.SE.01 Java Fundamentals</dc:title>
  <dc:creator>Olga Smolyakova</dc:creator>
  <cp:lastModifiedBy>graph</cp:lastModifiedBy>
  <cp:revision>902</cp:revision>
  <dcterms:created xsi:type="dcterms:W3CDTF">2011-09-05T23:44:36Z</dcterms:created>
  <dcterms:modified xsi:type="dcterms:W3CDTF">2020-04-29T15:19:54Z</dcterms:modified>
</cp:coreProperties>
</file>