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0"/>
  </p:sldMasterIdLst>
  <p:notesMasterIdLst>
    <p:notesMasterId r:id="rId76"/>
  </p:notesMasterIdLst>
  <p:sldIdLst>
    <p:sldId id="256" r:id="rId71"/>
    <p:sldId id="257" r:id="rId72"/>
    <p:sldId id="258" r:id="rId73"/>
    <p:sldId id="259" r:id="rId74"/>
    <p:sldId id="260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44" autoAdjust="0"/>
  </p:normalViewPr>
  <p:slideViewPr>
    <p:cSldViewPr>
      <p:cViewPr varScale="1">
        <p:scale>
          <a:sx n="93" d="100"/>
          <a:sy n="93" d="100"/>
        </p:scale>
        <p:origin x="11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4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3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2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Master" Target="slideMasters/slideMaster1.xml"/><Relationship Id="rId75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5E20-55D7-4266-A2E1-9DD927F9707A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F5085-5CD2-469A-8092-7247869AD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правую кнопку мыши в области карты:</a:t>
            </a:r>
            <a:r>
              <a:rPr lang="ru-RU" baseline="0" dirty="0"/>
              <a:t> Пред. просмотр</a:t>
            </a:r>
          </a:p>
          <a:p>
            <a:r>
              <a:rPr lang="ru-RU" baseline="0" dirty="0"/>
              <a:t>                                                                Показать в папке </a:t>
            </a:r>
          </a:p>
          <a:p>
            <a:r>
              <a:rPr lang="ru-RU" baseline="0" dirty="0"/>
              <a:t>			      Перечень номенклатуры </a:t>
            </a:r>
          </a:p>
          <a:p>
            <a:r>
              <a:rPr lang="ru-RU" baseline="0" dirty="0"/>
              <a:t>			      Создать новую карту</a:t>
            </a:r>
          </a:p>
          <a:p>
            <a:r>
              <a:rPr lang="ru-RU" baseline="0" dirty="0"/>
              <a:t>Поиск вести по полю 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F5085-5CD2-469A-8092-7247869AD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</a:t>
            </a:r>
            <a:r>
              <a:rPr lang="ru-RU" baseline="0" dirty="0"/>
              <a:t> ли количество в наличии?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F5085-5CD2-469A-8092-7247869ADF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0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58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8419-9889-406A-9E43-BB6D3BDB6EE1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870B-4ACC-4BD0-936B-93D74782C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3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66.xml"/><Relationship Id="rId3" Type="http://schemas.openxmlformats.org/officeDocument/2006/relationships/customXml" Target="../../customXml/item35.xml"/><Relationship Id="rId21" Type="http://schemas.openxmlformats.org/officeDocument/2006/relationships/slideLayout" Target="../slideLayouts/slideLayout1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65.xml"/><Relationship Id="rId2" Type="http://schemas.openxmlformats.org/officeDocument/2006/relationships/customXml" Target="../../customXml/item23.xml"/><Relationship Id="rId16" Type="http://schemas.openxmlformats.org/officeDocument/2006/relationships/customXml" Target="../../customXml/item64.xml"/><Relationship Id="rId20" Type="http://schemas.openxmlformats.org/officeDocument/2006/relationships/customXml" Target="../../customXml/item69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59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63.xml"/><Relationship Id="rId10" Type="http://schemas.openxmlformats.org/officeDocument/2006/relationships/customXml" Target="../../customXml/item58.xml"/><Relationship Id="rId19" Type="http://schemas.openxmlformats.org/officeDocument/2006/relationships/customXml" Target="../../customXml/item67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62.xml"/><Relationship Id="rId2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2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45.xml"/><Relationship Id="rId4" Type="http://schemas.openxmlformats.org/officeDocument/2006/relationships/customXml" Target="../../customXml/item57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30.xml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26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27.xml"/><Relationship Id="rId16" Type="http://schemas.openxmlformats.org/officeDocument/2006/relationships/customXml" Target="../../customXml/item44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19.xml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41.xml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48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14.xml"/><Relationship Id="rId5" Type="http://schemas.openxmlformats.org/officeDocument/2006/relationships/customXml" Target="../../customXml/item51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9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50.xml"/><Relationship Id="rId11" Type="http://schemas.openxmlformats.org/officeDocument/2006/relationships/notesSlide" Target="../notesSlides/notesSlide2.xml"/><Relationship Id="rId5" Type="http://schemas.openxmlformats.org/officeDocument/2006/relationships/customXml" Target="../../customXml/item37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-23289" y="42736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-23289" y="42736"/>
              <a:ext cx="9144000" cy="6858000"/>
              <a:chOff x="-23289" y="42736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-23289" y="42736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3457" y="365401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33238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Карты намотки трехфазного трансформатора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2255932"/>
              </p:ext>
            </p:extLst>
          </p:nvPr>
        </p:nvGraphicFramePr>
        <p:xfrm>
          <a:off x="2051720" y="1052734"/>
          <a:ext cx="6917632" cy="48214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720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Выбрать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ОСМ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Первичное</a:t>
                      </a:r>
                      <a:r>
                        <a:rPr lang="ru-RU" sz="1400" baseline="0" dirty="0">
                          <a:solidFill>
                            <a:srgbClr val="000000"/>
                          </a:solidFill>
                        </a:rPr>
                        <a:t> напряжение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Вторичное напряжение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000000"/>
                          </a:solidFill>
                        </a:rPr>
                        <a:t>Дата создания</a:t>
                      </a:r>
                      <a:r>
                        <a:rPr lang="ru-RU" sz="1400" baseline="0" dirty="0">
                          <a:solidFill>
                            <a:srgbClr val="000000"/>
                          </a:solidFill>
                        </a:rPr>
                        <a:t> карты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5-36-110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15-07-2018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6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12-24/36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25-05-2012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68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0,25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24-27-30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01-04-2004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6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6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1" name="ScrollbarHorizontal"/>
          <p:cNvGrpSpPr/>
          <p:nvPr>
            <p:custDataLst>
              <p:custData r:id="rId3"/>
            </p:custDataLst>
          </p:nvPr>
        </p:nvGrpSpPr>
        <p:grpSpPr>
          <a:xfrm>
            <a:off x="2051720" y="5874143"/>
            <a:ext cx="6917634" cy="147151"/>
            <a:chOff x="2779777" y="3355425"/>
            <a:chExt cx="3584447" cy="98802"/>
          </a:xfrm>
        </p:grpSpPr>
        <p:sp>
          <p:nvSpPr>
            <p:cNvPr id="82" name="Background"/>
            <p:cNvSpPr>
              <a:spLocks/>
            </p:cNvSpPr>
            <p:nvPr/>
          </p:nvSpPr>
          <p:spPr>
            <a:xfrm>
              <a:off x="2779777" y="3355425"/>
              <a:ext cx="3584447" cy="9880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Slider"/>
            <p:cNvSpPr>
              <a:spLocks/>
            </p:cNvSpPr>
            <p:nvPr/>
          </p:nvSpPr>
          <p:spPr>
            <a:xfrm>
              <a:off x="2947314" y="3355426"/>
              <a:ext cx="179576" cy="9880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LeftArrow"/>
            <p:cNvSpPr>
              <a:spLocks/>
            </p:cNvSpPr>
            <p:nvPr/>
          </p:nvSpPr>
          <p:spPr>
            <a:xfrm rot="16200000">
              <a:off x="2788129" y="3388274"/>
              <a:ext cx="42977" cy="3369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ightArrow"/>
            <p:cNvSpPr>
              <a:spLocks/>
            </p:cNvSpPr>
            <p:nvPr/>
          </p:nvSpPr>
          <p:spPr>
            <a:xfrm rot="5400000">
              <a:off x="6301011" y="3393355"/>
              <a:ext cx="42977" cy="3316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Content"/>
          <p:cNvSpPr txBox="1"/>
          <p:nvPr>
            <p:custDataLst>
              <p:custData r:id="rId4"/>
            </p:custDataLst>
          </p:nvPr>
        </p:nvSpPr>
        <p:spPr>
          <a:xfrm>
            <a:off x="264265" y="683613"/>
            <a:ext cx="182555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Тип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5" name="DropdownBox"/>
          <p:cNvGrpSpPr/>
          <p:nvPr>
            <p:custDataLst>
              <p:custData r:id="rId5"/>
            </p:custDataLst>
          </p:nvPr>
        </p:nvGrpSpPr>
        <p:grpSpPr>
          <a:xfrm>
            <a:off x="3816589" y="692695"/>
            <a:ext cx="1656184" cy="228600"/>
            <a:chOff x="3546402" y="3357314"/>
            <a:chExt cx="1550017" cy="146140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3546402" y="3357314"/>
              <a:ext cx="1550017" cy="146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6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Дата создания </a:t>
              </a:r>
              <a:endPara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DownArrow"/>
            <p:cNvSpPr>
              <a:spLocks noChangeAspect="1"/>
            </p:cNvSpPr>
            <p:nvPr/>
          </p:nvSpPr>
          <p:spPr>
            <a:xfrm rot="10800000">
              <a:off x="4981523" y="3421881"/>
              <a:ext cx="76095" cy="311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8" name="Content"/>
          <p:cNvSpPr txBox="1"/>
          <p:nvPr>
            <p:custDataLst>
              <p:custData r:id="rId6"/>
            </p:custDataLst>
          </p:nvPr>
        </p:nvSpPr>
        <p:spPr>
          <a:xfrm>
            <a:off x="2071922" y="660801"/>
            <a:ext cx="1996022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Фильтровать по: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7"/>
            </p:custDataLst>
          </p:nvPr>
        </p:nvSpPr>
        <p:spPr>
          <a:xfrm>
            <a:off x="5312976" y="6237312"/>
            <a:ext cx="1707296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Создать заказ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8"/>
            </p:custDataLst>
          </p:nvPr>
        </p:nvSpPr>
        <p:spPr>
          <a:xfrm>
            <a:off x="7172672" y="6245696"/>
            <a:ext cx="1707296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latin typeface="Segoe UI" pitchFamily="34" charset="0"/>
                <a:cs typeface="Segoe UI" pitchFamily="34" charset="0"/>
              </a:rPr>
              <a:t>Отмена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MousePointer"/>
          <p:cNvSpPr/>
          <p:nvPr>
            <p:custDataLst>
              <p:custData r:id="rId9"/>
            </p:custDataLst>
          </p:nvPr>
        </p:nvSpPr>
        <p:spPr>
          <a:xfrm rot="20359169">
            <a:off x="5511644" y="197538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75050" y="1864964"/>
            <a:ext cx="173282" cy="17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2375050" y="2505249"/>
            <a:ext cx="173282" cy="17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2375050" y="3159307"/>
            <a:ext cx="173282" cy="17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9D931B7-20B1-4BD6-97A1-EEEC5110B30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90198" y="1057724"/>
            <a:ext cx="1329474" cy="3100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cs typeface="Segoe UI" pitchFamily="34" charset="0"/>
              </a:rPr>
              <a:t>ОСМ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E88FA230-E8C6-46B7-8125-30892FBB0A6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64265" y="1490853"/>
            <a:ext cx="182555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Мощность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CEA18578-C002-4771-B239-071A3AE35A0D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90198" y="1864964"/>
            <a:ext cx="1329474" cy="3100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0,25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B3E61B1-9FC1-4F71-8BF4-0238111BC07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274444" y="2336047"/>
            <a:ext cx="182555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Экран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D89CD72-E510-42F4-817D-9897F13A53CC}"/>
              </a:ext>
            </a:extLst>
          </p:cNvPr>
          <p:cNvSpPr/>
          <p:nvPr/>
        </p:nvSpPr>
        <p:spPr>
          <a:xfrm>
            <a:off x="1227058" y="2426956"/>
            <a:ext cx="173282" cy="17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25D90318-2859-4F3E-ACB2-C34717FBD10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249424" y="2804879"/>
            <a:ext cx="182555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Заявка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D954FC7-4758-4A0C-98D3-E3FAE2D65674}"/>
              </a:ext>
            </a:extLst>
          </p:cNvPr>
          <p:cNvSpPr/>
          <p:nvPr/>
        </p:nvSpPr>
        <p:spPr>
          <a:xfrm>
            <a:off x="1202038" y="2895788"/>
            <a:ext cx="173282" cy="17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FC9B5757-1408-464E-B123-2F12EE0E46EB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237794" y="3266722"/>
            <a:ext cx="1825556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Первичное напряжение 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2161C2B8-C782-4950-805D-2F63B237E7B1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290198" y="3866886"/>
            <a:ext cx="1329474" cy="3100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A780D06B-4703-4556-8CFD-530EEFA145A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231979" y="4302122"/>
            <a:ext cx="1825556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Вторичное напряжение 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7AD21DDE-AA42-4AAF-BBB5-AE5EE4B1D2A5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244844" y="4902286"/>
            <a:ext cx="1329474" cy="3100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cs typeface="Segoe UI" pitchFamily="34" charset="0"/>
              </a:rPr>
              <a:t>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05A59B4-E696-4AF5-A1E8-8B830690DCDF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95581" y="5273978"/>
            <a:ext cx="1825556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Тип соединения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DropdownBox">
            <a:extLst>
              <a:ext uri="{FF2B5EF4-FFF2-40B4-BE49-F238E27FC236}">
                <a16:creationId xmlns:a16="http://schemas.microsoft.com/office/drawing/2014/main" id="{29FAFD04-E535-4B4E-96B8-3448BF0C2995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255894" y="5916158"/>
            <a:ext cx="1097652" cy="228600"/>
            <a:chOff x="4016824" y="3329200"/>
            <a:chExt cx="1097652" cy="228600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2C7D5146-675D-4D99-8EDE-E9B7A6D4F8E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Д/У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DownArrow">
              <a:extLst>
                <a:ext uri="{FF2B5EF4-FFF2-40B4-BE49-F238E27FC236}">
                  <a16:creationId xmlns:a16="http://schemas.microsoft.com/office/drawing/2014/main" id="{5A67CE82-C43A-45C5-ABE6-9E07F5ADB4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3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6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6" name="WindowTitle"/>
              <p:cNvSpPr txBox="1"/>
              <p:nvPr/>
            </p:nvSpPr>
            <p:spPr>
              <a:xfrm>
                <a:off x="240976" y="15398"/>
                <a:ext cx="2330578" cy="28551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Окно </a:t>
                </a:r>
                <a:r>
                  <a:rPr lang="ru-RU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предпросмотра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53" y="461361"/>
            <a:ext cx="3692808" cy="30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873988352"/>
              </p:ext>
            </p:extLst>
          </p:nvPr>
        </p:nvGraphicFramePr>
        <p:xfrm>
          <a:off x="593808" y="3918400"/>
          <a:ext cx="8038503" cy="22469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6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201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Характеристики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Кол-во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Ед.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02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Колодка   клееная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П/Э 12*10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секций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20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Content"/>
          <p:cNvSpPr txBox="1"/>
          <p:nvPr>
            <p:custDataLst>
              <p:custData r:id="rId3"/>
            </p:custDataLst>
          </p:nvPr>
        </p:nvSpPr>
        <p:spPr>
          <a:xfrm>
            <a:off x="459419" y="3553552"/>
            <a:ext cx="287572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Перечень номенклатуры</a:t>
            </a:r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8" y="512482"/>
            <a:ext cx="4563945" cy="30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4284953" y="6309320"/>
            <a:ext cx="144016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Открыть 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PDF</a:t>
            </a:r>
          </a:p>
        </p:txBody>
      </p:sp>
      <p:sp>
        <p:nvSpPr>
          <p:cNvPr id="52" name="Content"/>
          <p:cNvSpPr/>
          <p:nvPr>
            <p:custDataLst>
              <p:custData r:id="rId5"/>
            </p:custDataLst>
          </p:nvPr>
        </p:nvSpPr>
        <p:spPr>
          <a:xfrm>
            <a:off x="7316688" y="6309320"/>
            <a:ext cx="144016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</a:t>
            </a:r>
            <a:r>
              <a:rPr lang="ru-RU" sz="1400" dirty="0">
                <a:latin typeface="Segoe UI" pitchFamily="34" charset="0"/>
                <a:cs typeface="Segoe UI" pitchFamily="34" charset="0"/>
              </a:rPr>
              <a:t>мена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6"/>
            </p:custDataLst>
          </p:nvPr>
        </p:nvSpPr>
        <p:spPr>
          <a:xfrm>
            <a:off x="5796136" y="6309320"/>
            <a:ext cx="144016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Пометить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6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DialogBox"/>
          <p:cNvGrpSpPr/>
          <p:nvPr>
            <p:custDataLst>
              <p:custData r:id="rId1"/>
            </p:custDataLst>
          </p:nvPr>
        </p:nvGrpSpPr>
        <p:grpSpPr>
          <a:xfrm>
            <a:off x="1807214" y="239578"/>
            <a:ext cx="5688632" cy="6133748"/>
            <a:chOff x="2894330" y="2786062"/>
            <a:chExt cx="4316095" cy="3138488"/>
          </a:xfrm>
        </p:grpSpPr>
        <p:grpSp>
          <p:nvGrpSpPr>
            <p:cNvPr id="17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21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>
                    <a:solidFill>
                      <a:srgbClr val="FFFFFF"/>
                    </a:solidFill>
                    <a:latin typeface="Segoe UI"/>
                  </a:rPr>
                  <a:t>Создание новой карты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" name="InnerArea"/>
              <p:cNvSpPr>
                <a:spLocks/>
              </p:cNvSpPr>
              <p:nvPr/>
            </p:nvSpPr>
            <p:spPr>
              <a:xfrm>
                <a:off x="2207934" y="662184"/>
                <a:ext cx="4226622" cy="294646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Minimize - Maximize - Close"/>
            <p:cNvGrpSpPr/>
            <p:nvPr/>
          </p:nvGrpSpPr>
          <p:grpSpPr>
            <a:xfrm>
              <a:off x="7080484" y="2846245"/>
              <a:ext cx="53697" cy="38991"/>
              <a:chOff x="9702717" y="99551"/>
              <a:chExt cx="53697" cy="38991"/>
            </a:xfrm>
          </p:grpSpPr>
          <p:cxnSp>
            <p:nvCxnSpPr>
              <p:cNvPr id="19" name="X2"/>
              <p:cNvCxnSpPr>
                <a:cxnSpLocks/>
              </p:cNvCxnSpPr>
              <p:nvPr/>
            </p:nvCxnSpPr>
            <p:spPr>
              <a:xfrm>
                <a:off x="9702717" y="99552"/>
                <a:ext cx="53697" cy="3899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" name="X1"/>
              <p:cNvCxnSpPr>
                <a:cxnSpLocks/>
              </p:cNvCxnSpPr>
              <p:nvPr/>
            </p:nvCxnSpPr>
            <p:spPr>
              <a:xfrm flipH="1">
                <a:off x="9702717" y="99551"/>
                <a:ext cx="53697" cy="3899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23" name="Content"/>
          <p:cNvSpPr txBox="1"/>
          <p:nvPr>
            <p:custDataLst>
              <p:custData r:id="rId2"/>
            </p:custDataLst>
          </p:nvPr>
        </p:nvSpPr>
        <p:spPr>
          <a:xfrm>
            <a:off x="2051720" y="645414"/>
            <a:ext cx="4616264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Введите характеристики трансформатора</a:t>
            </a:r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3"/>
            </p:custDataLst>
          </p:nvPr>
        </p:nvSpPr>
        <p:spPr>
          <a:xfrm>
            <a:off x="2017114" y="1092850"/>
            <a:ext cx="69602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ОСМ: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5" name="DropdownBox"/>
          <p:cNvGrpSpPr/>
          <p:nvPr>
            <p:custDataLst>
              <p:custData r:id="rId4"/>
            </p:custDataLst>
          </p:nvPr>
        </p:nvGrpSpPr>
        <p:grpSpPr>
          <a:xfrm>
            <a:off x="2761810" y="1124740"/>
            <a:ext cx="4402478" cy="228601"/>
            <a:chOff x="4016824" y="3329192"/>
            <a:chExt cx="1097652" cy="76796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4016824" y="3329192"/>
              <a:ext cx="1097652" cy="7679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6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0,25</a:t>
              </a:r>
              <a:endPara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5083868" y="3363120"/>
              <a:ext cx="20272" cy="16383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2051720" y="1812930"/>
            <a:ext cx="25145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Первичное напряжение: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6"/>
            </p:custDataLst>
          </p:nvPr>
        </p:nvSpPr>
        <p:spPr>
          <a:xfrm>
            <a:off x="4566255" y="1812931"/>
            <a:ext cx="2556577" cy="292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051720" y="2546095"/>
            <a:ext cx="253755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Вторичное напряжение: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4566255" y="2546095"/>
            <a:ext cx="2591409" cy="292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9"/>
            </p:custDataLst>
          </p:nvPr>
        </p:nvSpPr>
        <p:spPr>
          <a:xfrm>
            <a:off x="2088505" y="3306452"/>
            <a:ext cx="17267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Характеристики: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3815260" y="3306452"/>
            <a:ext cx="3344357" cy="113065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1"/>
            </p:custDataLst>
          </p:nvPr>
        </p:nvSpPr>
        <p:spPr>
          <a:xfrm>
            <a:off x="5861959" y="5877272"/>
            <a:ext cx="149801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Сканировать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12"/>
            </p:custDataLst>
          </p:nvPr>
        </p:nvSpPr>
        <p:spPr>
          <a:xfrm>
            <a:off x="4222955" y="5877272"/>
            <a:ext cx="1480187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3"/>
            </p:custDataLst>
          </p:nvPr>
        </p:nvSpPr>
        <p:spPr>
          <a:xfrm>
            <a:off x="3023419" y="4720788"/>
            <a:ext cx="1614373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Изображение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4"/>
            </p:custDataLst>
          </p:nvPr>
        </p:nvSpPr>
        <p:spPr>
          <a:xfrm>
            <a:off x="5052978" y="4725144"/>
            <a:ext cx="158313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Редактировать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5"/>
            </p:custDataLst>
          </p:nvPr>
        </p:nvSpPr>
        <p:spPr>
          <a:xfrm>
            <a:off x="2088504" y="5229200"/>
            <a:ext cx="254928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Перечень номенклатуры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6"/>
            </p:custDataLst>
          </p:nvPr>
        </p:nvSpPr>
        <p:spPr>
          <a:xfrm>
            <a:off x="5052978" y="5242341"/>
            <a:ext cx="1583130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Редактировать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logBox"/>
          <p:cNvGrpSpPr/>
          <p:nvPr>
            <p:custDataLst>
              <p:custData r:id="rId1"/>
            </p:custDataLst>
          </p:nvPr>
        </p:nvGrpSpPr>
        <p:grpSpPr>
          <a:xfrm>
            <a:off x="755576" y="239578"/>
            <a:ext cx="8136904" cy="6213758"/>
            <a:chOff x="2894330" y="2786062"/>
            <a:chExt cx="4316095" cy="3138488"/>
          </a:xfrm>
        </p:grpSpPr>
        <p:grpSp>
          <p:nvGrpSpPr>
            <p:cNvPr id="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>
                    <a:solidFill>
                      <a:srgbClr val="FFFFFF"/>
                    </a:solidFill>
                    <a:latin typeface="Segoe UI"/>
                  </a:rPr>
                  <a:t>Редактор номенклатуры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" name="InnerArea"/>
              <p:cNvSpPr>
                <a:spLocks/>
              </p:cNvSpPr>
              <p:nvPr/>
            </p:nvSpPr>
            <p:spPr>
              <a:xfrm>
                <a:off x="2193989" y="660239"/>
                <a:ext cx="4253543" cy="294893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119582" y="2845470"/>
              <a:ext cx="37540" cy="38489"/>
              <a:chOff x="9741815" y="98776"/>
              <a:chExt cx="37540" cy="38489"/>
            </a:xfrm>
          </p:grpSpPr>
          <p:cxnSp>
            <p:nvCxnSpPr>
              <p:cNvPr id="7" name="X2"/>
              <p:cNvCxnSpPr>
                <a:cxnSpLocks/>
              </p:cNvCxnSpPr>
              <p:nvPr/>
            </p:nvCxnSpPr>
            <p:spPr>
              <a:xfrm>
                <a:off x="9741815" y="98776"/>
                <a:ext cx="37540" cy="3848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>
                <a:cxnSpLocks/>
              </p:cNvCxnSpPr>
              <p:nvPr/>
            </p:nvCxnSpPr>
            <p:spPr>
              <a:xfrm flipH="1">
                <a:off x="9741815" y="98777"/>
                <a:ext cx="37540" cy="38488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aphicFrame>
        <p:nvGraphicFramePr>
          <p:cNvPr id="12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3805907"/>
              </p:ext>
            </p:extLst>
          </p:nvPr>
        </p:nvGraphicFramePr>
        <p:xfrm>
          <a:off x="1043608" y="1124744"/>
          <a:ext cx="7560840" cy="17281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5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731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Характеристики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Кол-во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Ед.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Выбрать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69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Колодка   клееная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П/Э 12*10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секций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3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Content"/>
          <p:cNvSpPr txBox="1"/>
          <p:nvPr>
            <p:custDataLst>
              <p:custData r:id="rId3"/>
            </p:custDataLst>
          </p:nvPr>
        </p:nvSpPr>
        <p:spPr>
          <a:xfrm>
            <a:off x="1043608" y="764704"/>
            <a:ext cx="323126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Начните вводить наименование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4"/>
            </p:custDataLst>
          </p:nvPr>
        </p:nvSpPr>
        <p:spPr>
          <a:xfrm>
            <a:off x="4274876" y="692696"/>
            <a:ext cx="4329571" cy="3643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600" dirty="0">
                <a:latin typeface="Segoe UI" pitchFamily="34" charset="0"/>
                <a:cs typeface="Segoe UI" pitchFamily="34" charset="0"/>
              </a:rPr>
              <a:t>к</a:t>
            </a:r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олод…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5"/>
            </p:custDataLst>
          </p:nvPr>
        </p:nvSpPr>
        <p:spPr>
          <a:xfrm>
            <a:off x="7668344" y="1484784"/>
            <a:ext cx="693679" cy="30060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 txBox="1"/>
          <p:nvPr>
            <p:custDataLst>
              <p:custData r:id="rId6"/>
            </p:custDataLst>
          </p:nvPr>
        </p:nvSpPr>
        <p:spPr>
          <a:xfrm>
            <a:off x="1035984" y="2995530"/>
            <a:ext cx="489768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Перечень номенклатуры нового трансформатора: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7"/>
            </p:custDataLst>
          </p:nvPr>
        </p:nvSpPr>
        <p:spPr>
          <a:xfrm>
            <a:off x="5220072" y="1484784"/>
            <a:ext cx="501576" cy="30060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8" name="Table"/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398436724"/>
              </p:ext>
            </p:extLst>
          </p:nvPr>
        </p:nvGraphicFramePr>
        <p:xfrm>
          <a:off x="1035985" y="3328677"/>
          <a:ext cx="7568463" cy="166457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0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Характеристики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Кол-во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Ед.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Колодка   клееная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П/Э 12*10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000000"/>
                          </a:solidFill>
                        </a:rPr>
                        <a:t>секций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ntent"/>
          <p:cNvSpPr/>
          <p:nvPr>
            <p:custDataLst>
              <p:custData r:id="rId9"/>
            </p:custDataLst>
          </p:nvPr>
        </p:nvSpPr>
        <p:spPr>
          <a:xfrm>
            <a:off x="6732240" y="5877272"/>
            <a:ext cx="2024363" cy="33365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 txBox="1"/>
          <p:nvPr>
            <p:custDataLst>
              <p:custData r:id="rId10"/>
            </p:custDataLst>
          </p:nvPr>
        </p:nvSpPr>
        <p:spPr>
          <a:xfrm>
            <a:off x="1043608" y="5301208"/>
            <a:ext cx="3127972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Новый элемент номенклатуры: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11"/>
            </p:custDataLst>
          </p:nvPr>
        </p:nvSpPr>
        <p:spPr>
          <a:xfrm>
            <a:off x="4128327" y="5301207"/>
            <a:ext cx="2027850" cy="3490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Добавить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4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logBox"/>
          <p:cNvGrpSpPr/>
          <p:nvPr>
            <p:custDataLst>
              <p:custData r:id="rId1"/>
            </p:custDataLst>
          </p:nvPr>
        </p:nvGrpSpPr>
        <p:grpSpPr>
          <a:xfrm>
            <a:off x="1807214" y="239578"/>
            <a:ext cx="5688632" cy="3066874"/>
            <a:chOff x="2894330" y="2786062"/>
            <a:chExt cx="4316095" cy="3138488"/>
          </a:xfrm>
        </p:grpSpPr>
        <p:grpSp>
          <p:nvGrpSpPr>
            <p:cNvPr id="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>
                    <a:solidFill>
                      <a:srgbClr val="FFFFFF"/>
                    </a:solidFill>
                    <a:latin typeface="Segoe UI"/>
                  </a:rPr>
                  <a:t>Создание нового типа номенклатуры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" name="InnerArea"/>
              <p:cNvSpPr>
                <a:spLocks/>
              </p:cNvSpPr>
              <p:nvPr/>
            </p:nvSpPr>
            <p:spPr>
              <a:xfrm>
                <a:off x="2207934" y="813269"/>
                <a:ext cx="4226622" cy="275444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080484" y="2906428"/>
              <a:ext cx="53698" cy="77980"/>
              <a:chOff x="9702717" y="159734"/>
              <a:chExt cx="53698" cy="77980"/>
            </a:xfrm>
          </p:grpSpPr>
          <p:cxnSp>
            <p:nvCxnSpPr>
              <p:cNvPr id="7" name="X2"/>
              <p:cNvCxnSpPr>
                <a:cxnSpLocks/>
              </p:cNvCxnSpPr>
              <p:nvPr/>
            </p:nvCxnSpPr>
            <p:spPr>
              <a:xfrm>
                <a:off x="9702718" y="159734"/>
                <a:ext cx="53697" cy="7798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>
                <a:cxnSpLocks/>
              </p:cNvCxnSpPr>
              <p:nvPr/>
            </p:nvCxnSpPr>
            <p:spPr>
              <a:xfrm flipH="1">
                <a:off x="9702717" y="159734"/>
                <a:ext cx="53697" cy="7798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1" name="Content"/>
          <p:cNvSpPr txBox="1"/>
          <p:nvPr>
            <p:custDataLst>
              <p:custData r:id="rId2"/>
            </p:custDataLst>
          </p:nvPr>
        </p:nvSpPr>
        <p:spPr>
          <a:xfrm>
            <a:off x="2051719" y="836712"/>
            <a:ext cx="164660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Наименование: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3"/>
            </p:custDataLst>
          </p:nvPr>
        </p:nvSpPr>
        <p:spPr>
          <a:xfrm>
            <a:off x="3778474" y="836713"/>
            <a:ext cx="3344357" cy="292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4"/>
            </p:custDataLst>
          </p:nvPr>
        </p:nvSpPr>
        <p:spPr>
          <a:xfrm>
            <a:off x="2051719" y="1412776"/>
            <a:ext cx="17267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Характеристики: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5"/>
            </p:custDataLst>
          </p:nvPr>
        </p:nvSpPr>
        <p:spPr>
          <a:xfrm>
            <a:off x="3778474" y="1412777"/>
            <a:ext cx="3344357" cy="292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6"/>
            </p:custDataLst>
          </p:nvPr>
        </p:nvSpPr>
        <p:spPr>
          <a:xfrm>
            <a:off x="2051720" y="1959125"/>
            <a:ext cx="215636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Единицы измерения: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7"/>
            </p:custDataLst>
          </p:nvPr>
        </p:nvSpPr>
        <p:spPr>
          <a:xfrm>
            <a:off x="4283968" y="1959125"/>
            <a:ext cx="2838863" cy="29238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8"/>
            </p:custDataLst>
          </p:nvPr>
        </p:nvSpPr>
        <p:spPr>
          <a:xfrm>
            <a:off x="4427984" y="2793830"/>
            <a:ext cx="1480187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9"/>
            </p:custDataLst>
          </p:nvPr>
        </p:nvSpPr>
        <p:spPr>
          <a:xfrm>
            <a:off x="6084168" y="2793830"/>
            <a:ext cx="1240415" cy="2880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Отмена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9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42C7553-1C87-4675-ABAD-440FE89C415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B6D6B05-0AE0-4F4E-B82F-FD94007226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F0BC79-E61E-41D0-BF78-63CF79B9FD3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94DF6A4-9EC5-449E-B929-2DD6909994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F45E2AB-33B7-418A-B0A4-19F29D8873D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C74B1C3-BFFF-4E9C-81AD-066A8E91964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4605AE-EC53-48E1-8F0A-522E2ACA1C4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5FF80EA-426A-4ADA-A67B-8B746E5988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2EA6AF-C342-4E0D-A35A-9BF32BF2BEC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B707FFB-654C-41C8-9002-2A0DB56F273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95ED6A4-EA6C-4F33-A6F3-6B52F23631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83614B-1FC1-4008-B9F2-6C8516DBC71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6DE1DC1-1308-42D7-BCB8-96A5DDF73CB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E8541B3-3EB1-440F-A3C4-141865DFFDA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FC51A32-DB65-4F45-904C-E4633BC60F1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F96B8B6-424C-4A6A-8BFB-CEB0F9EF40B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200061E-FDF7-401F-A0E0-63BF1DA900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3BF3EA5-58CE-4F0E-9630-E617959DAD4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3FB01DA-A168-412D-A3A6-1E691167C3F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5C3DCD7-10E5-44E1-A8C0-F53371EF228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D36E344-1211-4E5F-B538-B98CD1158F5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B76067E-61FB-4634-91D3-EC9686A9427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7056DB-1D88-42E4-9727-9D7F86C0E97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21ABFC2-9614-43EA-97DC-DB19C3A927B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E0F6ADC-B538-48FA-BF4C-AE8725491F9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4F1863D-AA52-4F9F-A678-347956AB28C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AE64CB-509B-4E58-B31B-BB346FE71F7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3DB7BFB-2CB9-4969-A61A-A5B972AA397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FAA910B-8701-43D6-A621-BD3744DD85E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A4EA132-A555-49CE-BBE7-CBAA9EA3B87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6201E6D-2EB7-4828-AE07-9B176569A3C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47DDD9B-0CA2-4465-9313-B62454EC378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0D2C3A0-8221-4C1E-AFB8-B9F5B66709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DCCBE27-E794-4E59-AFB8-95DF50EB857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9B02F3C-FC16-4428-B404-7CA568CC96C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BD77CC9-FCA9-4B50-8C3E-C3D126269DA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4DF9A6C-D1B5-4C32-A7EA-2EB6EE5ED82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DFE4D94-03BA-4A04-8C52-C0CDDC42FAB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AFECDF4-12F1-4837-9ABD-F1DFAF52718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F6513F3-17BA-457D-9393-C6198496C51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02BBFCC-2C27-4995-AAE6-1CD10E4DBBE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201B900-D678-4760-9513-B3BADEA3DAF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4254AAD-89EB-400E-9BC1-85217106BA6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5FA2341-A6A7-4949-A6D4-A828E2058B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10DE2C-0B03-4A6D-976E-D3D255A61E7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07386C5-4DCA-487E-9CE0-CCA8FE5FE99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98B8FF5-BCFA-46F2-B257-8F3949AF6DB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4FF91BE-6988-47DC-9CB5-2EDA08F1469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1665B97-4BC3-491C-999C-8719167CDAB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C2B057A-F985-424C-849D-344387636B2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C61EE45-2E9B-4C28-89D7-A8710F15D2F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082C754-248A-4051-8F92-E03D01FA4B6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F54D679-F4CC-4C7A-827C-0684CF1B4E4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BC336B1-74B7-4F64-8EFF-A437B586AA9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B098D58-25DB-43C3-BD3F-2F643FA3ACE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E4991AC-9BAA-46F0-8579-98E378B27EA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746B56F-A618-496C-AB32-15AFE3CAA4D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D594075-93A7-43DA-B7D8-56BEC0C8800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E424CDA-1949-4E0D-B641-69F90B7E1B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D81EB2C-0C52-4EFA-9586-6059D45E8BB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383E20B-F520-42CB-806A-2E7E8434372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B4DBAB8-4E99-465F-A43A-08668A38B69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ADEDB16-8CE0-4225-819C-D2A276EACF6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FC1E720-12A2-4B67-935A-516686F9DD9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ABB3814-A22D-44D8-872C-C7C32359F4F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CEF756F-AA50-4F88-9C73-19D05E02DDF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6E78ABB-5D8B-4DCA-A4B4-5287C154EC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833A0C0-4CD4-4374-AA10-16F7D2DA156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4EADE3D-D630-4CE9-B135-1522A1B04E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179</Words>
  <Application>Microsoft Office PowerPoint</Application>
  <PresentationFormat>Экран (4:3)</PresentationFormat>
  <Paragraphs>99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Aria</cp:lastModifiedBy>
  <cp:revision>19</cp:revision>
  <dcterms:created xsi:type="dcterms:W3CDTF">2019-08-15T06:42:05Z</dcterms:created>
  <dcterms:modified xsi:type="dcterms:W3CDTF">2019-09-15T13:57:00Z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